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notesSlides/notesSlide1.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colors12.xml" ContentType="application/vnd.ms-office.chartcolorstyle+xml"/>
  <Override PartName="/ppt/charts/style12.xml" ContentType="application/vnd.ms-office.chartstyle+xml"/>
  <Override PartName="/ppt/charts/colors13.xml" ContentType="application/vnd.ms-office.chartcolorstyle+xml"/>
  <Override PartName="/ppt/charts/style13.xml" ContentType="application/vnd.ms-office.chartstyle+xml"/>
  <Override PartName="/ppt/charts/colors14.xml" ContentType="application/vnd.ms-office.chartcolorstyle+xml"/>
  <Override PartName="/ppt/charts/style14.xml" ContentType="application/vnd.ms-office.chartstyle+xml"/>
  <Override PartName="/ppt/charts/colors15.xml" ContentType="application/vnd.ms-office.chartcolorstyle+xml"/>
  <Override PartName="/ppt/charts/style15.xml" ContentType="application/vnd.ms-office.chartstyle+xml"/>
  <Override PartName="/ppt/charts/colors16.xml" ContentType="application/vnd.ms-office.chartcolorstyle+xml"/>
  <Override PartName="/ppt/charts/style16.xml" ContentType="application/vnd.ms-office.chartstyle+xml"/>
  <Override PartName="/ppt/charts/colors17.xml" ContentType="application/vnd.ms-office.chartcolorstyle+xml"/>
  <Override PartName="/ppt/charts/style17.xml" ContentType="application/vnd.ms-office.chartstyle+xml"/>
  <Override PartName="/ppt/charts/colors18.xml" ContentType="application/vnd.ms-office.chartcolorstyle+xml"/>
  <Override PartName="/ppt/charts/style18.xml" ContentType="application/vnd.ms-office.chartstyle+xml"/>
  <Override PartName="/ppt/charts/colors19.xml" ContentType="application/vnd.ms-office.chartcolorstyle+xml"/>
  <Override PartName="/ppt/charts/style19.xml" ContentType="application/vnd.ms-office.chartstyle+xml"/>
  <Override PartName="/ppt/charts/colors20.xml" ContentType="application/vnd.ms-office.chartcolorstyle+xml"/>
  <Override PartName="/ppt/charts/style20.xml" ContentType="application/vnd.ms-office.chartstyle+xml"/>
  <Override PartName="/ppt/charts/colors21.xml" ContentType="application/vnd.ms-office.chartcolorstyle+xml"/>
  <Override PartName="/ppt/charts/style21.xml" ContentType="application/vnd.ms-office.chartstyle+xml"/>
  <Override PartName="/ppt/charts/colors22.xml" ContentType="application/vnd.ms-office.chartcolorstyle+xml"/>
  <Override PartName="/ppt/charts/style22.xml" ContentType="application/vnd.ms-office.chartstyle+xml"/>
  <Override PartName="/ppt/charts/colors23.xml" ContentType="application/vnd.ms-office.chartcolorstyle+xml"/>
  <Override PartName="/ppt/charts/style23.xml" ContentType="application/vnd.ms-office.chartstyle+xml"/>
  <Override PartName="/ppt/charts/colors24.xml" ContentType="application/vnd.ms-office.chartcolorstyle+xml"/>
  <Override PartName="/ppt/charts/style24.xml" ContentType="application/vnd.ms-office.chartstyle+xml"/>
  <Override PartName="/ppt/charts/colors25.xml" ContentType="application/vnd.ms-office.chartcolorstyle+xml"/>
  <Override PartName="/ppt/charts/style25.xml" ContentType="application/vnd.ms-office.chartstyle+xml"/>
  <Override PartName="/ppt/charts/colors26.xml" ContentType="application/vnd.ms-office.chartcolorstyle+xml"/>
  <Override PartName="/ppt/charts/style26.xml" ContentType="application/vnd.ms-office.chartstyle+xml"/>
  <Override PartName="/ppt/charts/colors27.xml" ContentType="application/vnd.ms-office.chartcolorstyle+xml"/>
  <Override PartName="/ppt/charts/style27.xml" ContentType="application/vnd.ms-office.chartstyle+xml"/>
  <Override PartName="/ppt/charts/colors28.xml" ContentType="application/vnd.ms-office.chartcolorstyle+xml"/>
  <Override PartName="/ppt/charts/style28.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2" r:id="rId4"/>
    <p:sldMasterId id="2147483693" r:id="rId5"/>
  </p:sldMasterIdLst>
  <p:notesMasterIdLst>
    <p:notesMasterId r:id="rId56"/>
  </p:notesMasterIdLst>
  <p:sldIdLst>
    <p:sldId id="278" r:id="rId6"/>
    <p:sldId id="302" r:id="rId7"/>
    <p:sldId id="301" r:id="rId8"/>
    <p:sldId id="280" r:id="rId9"/>
    <p:sldId id="286" r:id="rId10"/>
    <p:sldId id="285" r:id="rId11"/>
    <p:sldId id="303" r:id="rId12"/>
    <p:sldId id="281" r:id="rId13"/>
    <p:sldId id="304" r:id="rId14"/>
    <p:sldId id="294" r:id="rId15"/>
    <p:sldId id="305" r:id="rId16"/>
    <p:sldId id="296" r:id="rId17"/>
    <p:sldId id="306" r:id="rId18"/>
    <p:sldId id="307" r:id="rId19"/>
    <p:sldId id="308" r:id="rId20"/>
    <p:sldId id="297" r:id="rId21"/>
    <p:sldId id="300" r:id="rId22"/>
    <p:sldId id="298"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99" r:id="rId37"/>
    <p:sldId id="309" r:id="rId38"/>
    <p:sldId id="310" r:id="rId39"/>
    <p:sldId id="311" r:id="rId40"/>
    <p:sldId id="312" r:id="rId41"/>
    <p:sldId id="317" r:id="rId42"/>
    <p:sldId id="341" r:id="rId43"/>
    <p:sldId id="340" r:id="rId44"/>
    <p:sldId id="338" r:id="rId45"/>
    <p:sldId id="322" r:id="rId46"/>
    <p:sldId id="326" r:id="rId47"/>
    <p:sldId id="327" r:id="rId48"/>
    <p:sldId id="331" r:id="rId49"/>
    <p:sldId id="333" r:id="rId50"/>
    <p:sldId id="328" r:id="rId51"/>
    <p:sldId id="332" r:id="rId52"/>
    <p:sldId id="339" r:id="rId53"/>
    <p:sldId id="330" r:id="rId54"/>
    <p:sldId id="313"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7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AD8D"/>
    <a:srgbClr val="000000"/>
    <a:srgbClr val="87C463"/>
    <a:srgbClr val="E84521"/>
    <a:srgbClr val="F29043"/>
    <a:srgbClr val="F5CE58"/>
    <a:srgbClr val="C4D940"/>
    <a:srgbClr val="A1CD67"/>
    <a:srgbClr val="F4E76D"/>
    <a:srgbClr val="F4AB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21" autoAdjust="0"/>
    <p:restoredTop sz="95494" autoAdjust="0"/>
  </p:normalViewPr>
  <p:slideViewPr>
    <p:cSldViewPr snapToGrid="0">
      <p:cViewPr varScale="1">
        <p:scale>
          <a:sx n="126" d="100"/>
          <a:sy n="126" d="100"/>
        </p:scale>
        <p:origin x="-114" y="-120"/>
      </p:cViewPr>
      <p:guideLst>
        <p:guide orient="horz" pos="2160"/>
        <p:guide pos="72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dministrator\Desktop\&#28145;&#22323;12345&#22330;&#26223;&#25968;&#25454;.xlsx" TargetMode="Externa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Administrator\Desktop\&#28145;&#22323;12345&#22330;&#26223;&#25968;&#25454;.xlsx" TargetMode="Externa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Administrator\Desktop\&#28145;&#22323;12345&#22330;&#26223;&#25968;&#25454;.xlsx"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Administrator\Desktop\&#28145;&#22323;12345&#22330;&#26223;&#25968;&#25454;.xlsx" TargetMode="External"/></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Administrator\Desktop\&#28145;&#22323;12345&#22330;&#26223;&#25968;&#25454;.xlsx" TargetMode="Externa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Administrator\Desktop\&#28145;&#22323;12345&#22330;&#26223;&#25968;&#25454;.xlsx" TargetMode="External"/></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Administrator\Desktop\&#28145;&#22323;12345&#22330;&#26223;&#25968;&#25454;.xlsx" TargetMode="External"/></Relationships>
</file>

<file path=ppt/charts/_rels/chart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Administrator\Desktop\&#28145;&#22323;12345&#22330;&#26223;&#25968;&#25454;.xlsx" TargetMode="External"/></Relationships>
</file>

<file path=ppt/charts/_rels/chart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Administrator\Desktop\&#28145;&#22323;12345&#22330;&#26223;&#25968;&#25454;.xlsx" TargetMode="External"/></Relationships>
</file>

<file path=ppt/charts/_rels/chart18.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C:\Users\Administrator\Desktop\&#28145;&#22323;12345&#22330;&#26223;&#25968;&#25454;.xlsx" TargetMode="External"/></Relationships>
</file>

<file path=ppt/charts/_rels/chart19.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C:\Users\Administrator\Desktop\&#28145;&#22323;12345&#22330;&#26223;&#25968;&#25454;.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Administrator\Desktop\&#28145;&#22323;12345&#22330;&#26223;&#25968;&#25454;.xlsx" TargetMode="External"/></Relationships>
</file>

<file path=ppt/charts/_rels/chart2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oleObject" Target="file:///C:\Users\Administrator\Desktop\&#28145;&#22323;12345&#22330;&#26223;&#25968;&#25454;.xlsx" TargetMode="External"/></Relationships>
</file>

<file path=ppt/charts/_rels/chart21.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package" Target="../embeddings/Microsoft_Excel____1.xlsx"/></Relationships>
</file>

<file path=ppt/charts/_rels/chart22.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package" Target="../embeddings/Microsoft_Excel____2.xlsx"/></Relationships>
</file>

<file path=ppt/charts/_rels/chart23.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package" Target="../embeddings/Microsoft_Excel____3.xlsx"/></Relationships>
</file>

<file path=ppt/charts/_rels/chart24.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package" Target="../embeddings/Microsoft_Excel____4.xlsx"/></Relationships>
</file>

<file path=ppt/charts/_rels/chart25.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package" Target="../embeddings/Microsoft_Excel____5.xlsx"/></Relationships>
</file>

<file path=ppt/charts/_rels/chart26.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package" Target="../embeddings/Microsoft_Excel____6.xlsx"/></Relationships>
</file>

<file path=ppt/charts/_rels/chart27.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package" Target="../embeddings/Microsoft_Excel____7.xlsx"/></Relationships>
</file>

<file path=ppt/charts/_rels/chart28.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package" Target="../embeddings/Microsoft_Excel____8.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Administrator\Desktop\&#28145;&#22323;12345&#22330;&#26223;&#25968;&#25454;.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Administrator\Desktop\&#28145;&#22323;12345&#22330;&#26223;&#25968;&#25454;.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Administrator\Desktop\&#28145;&#22323;12345&#22330;&#26223;&#25968;&#25454;.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Administrator\Desktop\&#28145;&#22323;12345&#22330;&#26223;&#25968;&#25454;.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Administrator\Desktop\&#28145;&#22323;12345&#22330;&#26223;&#25968;&#25454;.xls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Administrator\Desktop\&#28145;&#22323;12345&#22330;&#26223;&#25968;&#25454;.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Administrator\Desktop\&#28145;&#22323;12345&#22330;&#26223;&#25968;&#2545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270663441135599"/>
          <c:y val="0.233814391208679"/>
          <c:w val="0.47653850092483302"/>
          <c:h val="0.70284807957266804"/>
        </c:manualLayout>
      </c:layout>
      <c:doughnutChart>
        <c:varyColors val="1"/>
        <c:ser>
          <c:idx val="0"/>
          <c:order val="0"/>
          <c:tx>
            <c:strRef>
              <c:f>宏观经济!$A$7</c:f>
              <c:strCache>
                <c:ptCount val="1"/>
                <c:pt idx="0">
                  <c:v>产值（亿元）</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CF0-42CA-BF2A-512CF92263CE}"/>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CF0-42CA-BF2A-512CF92263CE}"/>
              </c:ext>
            </c:extLst>
          </c:dPt>
          <c:dPt>
            <c:idx val="2"/>
            <c:bubble3D val="0"/>
            <c:spPr>
              <a:solidFill>
                <a:srgbClr val="A1CD67"/>
              </a:solidFill>
              <a:ln w="19050">
                <a:solidFill>
                  <a:schemeClr val="lt1"/>
                </a:solidFill>
              </a:ln>
              <a:effectLst/>
            </c:spPr>
            <c:extLst xmlns:c16r2="http://schemas.microsoft.com/office/drawing/2015/06/chart">
              <c:ext xmlns:c16="http://schemas.microsoft.com/office/drawing/2014/chart" uri="{C3380CC4-5D6E-409C-BE32-E72D297353CC}">
                <c16:uniqueId val="{00000005-ACF0-42CA-BF2A-512CF92263CE}"/>
              </c:ext>
            </c:extLst>
          </c:dPt>
          <c:dLbls>
            <c:dLbl>
              <c:idx val="0"/>
              <c:layout>
                <c:manualLayout>
                  <c:x val="-0.278966761640702"/>
                  <c:y val="-8.8546982200209096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32182794381213525"/>
                      <c:h val="0.21931506652762675"/>
                    </c:manualLayout>
                  </c15:layout>
                </c:ext>
                <c:ext xmlns:c16="http://schemas.microsoft.com/office/drawing/2014/chart" uri="{C3380CC4-5D6E-409C-BE32-E72D297353CC}">
                  <c16:uniqueId val="{00000001-ACF0-42CA-BF2A-512CF92263CE}"/>
                </c:ext>
              </c:extLst>
            </c:dLbl>
            <c:dLbl>
              <c:idx val="1"/>
              <c:layout>
                <c:manualLayout>
                  <c:x val="0.16175680264293299"/>
                  <c:y val="-2.9212725945612999E-3"/>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33398691809255376"/>
                      <c:h val="0.21931506652762675"/>
                    </c:manualLayout>
                  </c15:layout>
                </c:ext>
                <c:ext xmlns:c16="http://schemas.microsoft.com/office/drawing/2014/chart" uri="{C3380CC4-5D6E-409C-BE32-E72D297353CC}">
                  <c16:uniqueId val="{00000003-ACF0-42CA-BF2A-512CF92263CE}"/>
                </c:ext>
              </c:extLst>
            </c:dLbl>
            <c:dLbl>
              <c:idx val="2"/>
              <c:layout>
                <c:manualLayout>
                  <c:x val="-0.17120410226558999"/>
                  <c:y val="-1.8519521358406899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ACF0-42CA-BF2A-512CF92263CE}"/>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宏观经济!$B$6:$D$6</c:f>
              <c:strCache>
                <c:ptCount val="3"/>
                <c:pt idx="0">
                  <c:v>第一产业</c:v>
                </c:pt>
                <c:pt idx="1">
                  <c:v>第二产业</c:v>
                </c:pt>
                <c:pt idx="2">
                  <c:v>第三产业</c:v>
                </c:pt>
              </c:strCache>
            </c:strRef>
          </c:cat>
          <c:val>
            <c:numRef>
              <c:f>宏观经济!$B$7:$D$7</c:f>
              <c:numCache>
                <c:formatCode>0.0</c:formatCode>
                <c:ptCount val="3"/>
                <c:pt idx="0">
                  <c:v>6.29</c:v>
                </c:pt>
                <c:pt idx="1">
                  <c:v>7700.43</c:v>
                </c:pt>
                <c:pt idx="2">
                  <c:v>11785.88</c:v>
                </c:pt>
              </c:numCache>
            </c:numRef>
          </c:val>
          <c:extLst xmlns:c16r2="http://schemas.microsoft.com/office/drawing/2015/06/chart">
            <c:ext xmlns:c16="http://schemas.microsoft.com/office/drawing/2014/chart" uri="{C3380CC4-5D6E-409C-BE32-E72D297353CC}">
              <c16:uniqueId val="{00000006-ACF0-42CA-BF2A-512CF92263C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026249185697398E-2"/>
          <c:y val="3.8795609474292302E-2"/>
          <c:w val="0.92652739079466995"/>
          <c:h val="0.70906851530907"/>
        </c:manualLayout>
      </c:layout>
      <c:barChart>
        <c:barDir val="col"/>
        <c:grouping val="stacked"/>
        <c:varyColors val="0"/>
        <c:ser>
          <c:idx val="0"/>
          <c:order val="0"/>
          <c:tx>
            <c:strRef>
              <c:f>金融证券!$A$29</c:f>
              <c:strCache>
                <c:ptCount val="1"/>
                <c:pt idx="0">
                  <c:v>总数</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金融证券!$B$28:$E$28</c:f>
              <c:strCache>
                <c:ptCount val="4"/>
                <c:pt idx="0">
                  <c:v>上市公司</c:v>
                </c:pt>
                <c:pt idx="1">
                  <c:v>上市股票</c:v>
                </c:pt>
                <c:pt idx="2">
                  <c:v>A股</c:v>
                </c:pt>
                <c:pt idx="3">
                  <c:v>B股</c:v>
                </c:pt>
              </c:strCache>
            </c:strRef>
          </c:cat>
          <c:val>
            <c:numRef>
              <c:f>金融证券!$B$29:$E$29</c:f>
              <c:numCache>
                <c:formatCode>General</c:formatCode>
                <c:ptCount val="4"/>
                <c:pt idx="0">
                  <c:v>1870</c:v>
                </c:pt>
                <c:pt idx="1">
                  <c:v>1908</c:v>
                </c:pt>
                <c:pt idx="2">
                  <c:v>1859</c:v>
                </c:pt>
                <c:pt idx="3">
                  <c:v>49</c:v>
                </c:pt>
              </c:numCache>
            </c:numRef>
          </c:val>
          <c:extLst xmlns:c16r2="http://schemas.microsoft.com/office/drawing/2015/06/chart">
            <c:ext xmlns:c16="http://schemas.microsoft.com/office/drawing/2014/chart" uri="{C3380CC4-5D6E-409C-BE32-E72D297353CC}">
              <c16:uniqueId val="{00000000-397A-4D23-B05D-AB9982E905A6}"/>
            </c:ext>
          </c:extLst>
        </c:ser>
        <c:ser>
          <c:idx val="1"/>
          <c:order val="1"/>
          <c:tx>
            <c:strRef>
              <c:f>金融证券!$A$30</c:f>
              <c:strCache>
                <c:ptCount val="1"/>
                <c:pt idx="0">
                  <c:v>增加</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金融证券!$B$28:$E$28</c:f>
              <c:strCache>
                <c:ptCount val="4"/>
                <c:pt idx="0">
                  <c:v>上市公司</c:v>
                </c:pt>
                <c:pt idx="1">
                  <c:v>上市股票</c:v>
                </c:pt>
                <c:pt idx="2">
                  <c:v>A股</c:v>
                </c:pt>
                <c:pt idx="3">
                  <c:v>B股</c:v>
                </c:pt>
              </c:strCache>
            </c:strRef>
          </c:cat>
          <c:val>
            <c:numRef>
              <c:f>金融证券!$B$30:$E$30</c:f>
              <c:numCache>
                <c:formatCode>General</c:formatCode>
                <c:ptCount val="4"/>
                <c:pt idx="0">
                  <c:v>124</c:v>
                </c:pt>
                <c:pt idx="1">
                  <c:v>124</c:v>
                </c:pt>
                <c:pt idx="2">
                  <c:v>124</c:v>
                </c:pt>
              </c:numCache>
            </c:numRef>
          </c:val>
          <c:extLst xmlns:c16r2="http://schemas.microsoft.com/office/drawing/2015/06/chart">
            <c:ext xmlns:c16="http://schemas.microsoft.com/office/drawing/2014/chart" uri="{C3380CC4-5D6E-409C-BE32-E72D297353CC}">
              <c16:uniqueId val="{00000001-397A-4D23-B05D-AB9982E905A6}"/>
            </c:ext>
          </c:extLst>
        </c:ser>
        <c:dLbls>
          <c:showLegendKey val="0"/>
          <c:showVal val="0"/>
          <c:showCatName val="0"/>
          <c:showSerName val="0"/>
          <c:showPercent val="0"/>
          <c:showBubbleSize val="0"/>
        </c:dLbls>
        <c:gapWidth val="50"/>
        <c:overlap val="100"/>
        <c:axId val="356371840"/>
        <c:axId val="356377728"/>
      </c:barChart>
      <c:catAx>
        <c:axId val="356371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377728"/>
        <c:crosses val="autoZero"/>
        <c:auto val="1"/>
        <c:lblAlgn val="ctr"/>
        <c:lblOffset val="100"/>
        <c:noMultiLvlLbl val="0"/>
      </c:catAx>
      <c:valAx>
        <c:axId val="356377728"/>
        <c:scaling>
          <c:orientation val="minMax"/>
          <c:max val="2500"/>
          <c:min val="0"/>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371840"/>
        <c:crosses val="autoZero"/>
        <c:crossBetween val="between"/>
        <c:majorUnit val="500"/>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691553870342506E-2"/>
          <c:y val="0.17821846685227399"/>
          <c:w val="0.91830844612965801"/>
          <c:h val="0.488757136905625"/>
        </c:manualLayout>
      </c:layout>
      <c:barChart>
        <c:barDir val="col"/>
        <c:grouping val="clustered"/>
        <c:varyColors val="0"/>
        <c:ser>
          <c:idx val="0"/>
          <c:order val="0"/>
          <c:tx>
            <c:strRef>
              <c:f>金融证券!$A$41</c:f>
              <c:strCache>
                <c:ptCount val="1"/>
                <c:pt idx="0">
                  <c:v>股数（亿股）</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金融证券!$B$40:$D$40</c:f>
              <c:strCache>
                <c:ptCount val="3"/>
                <c:pt idx="0">
                  <c:v>总发行股本</c:v>
                </c:pt>
                <c:pt idx="1">
                  <c:v>总流通股本</c:v>
                </c:pt>
                <c:pt idx="2">
                  <c:v>总成交股数</c:v>
                </c:pt>
              </c:strCache>
            </c:strRef>
          </c:cat>
          <c:val>
            <c:numRef>
              <c:f>金融证券!$B$41:$D$41</c:f>
              <c:numCache>
                <c:formatCode>0.0</c:formatCode>
                <c:ptCount val="3"/>
                <c:pt idx="0">
                  <c:v>16042.53</c:v>
                </c:pt>
                <c:pt idx="1">
                  <c:v>11763.8</c:v>
                </c:pt>
                <c:pt idx="2">
                  <c:v>49806.81</c:v>
                </c:pt>
              </c:numCache>
            </c:numRef>
          </c:val>
          <c:extLst xmlns:c16r2="http://schemas.microsoft.com/office/drawing/2015/06/chart">
            <c:ext xmlns:c16="http://schemas.microsoft.com/office/drawing/2014/chart" uri="{C3380CC4-5D6E-409C-BE32-E72D297353CC}">
              <c16:uniqueId val="{00000000-5F0F-4453-8B27-296D25645F12}"/>
            </c:ext>
          </c:extLst>
        </c:ser>
        <c:dLbls>
          <c:showLegendKey val="0"/>
          <c:showVal val="0"/>
          <c:showCatName val="0"/>
          <c:showSerName val="0"/>
          <c:showPercent val="0"/>
          <c:showBubbleSize val="0"/>
        </c:dLbls>
        <c:gapWidth val="50"/>
        <c:overlap val="-27"/>
        <c:axId val="356737408"/>
        <c:axId val="356738944"/>
      </c:barChart>
      <c:lineChart>
        <c:grouping val="standard"/>
        <c:varyColors val="0"/>
        <c:ser>
          <c:idx val="1"/>
          <c:order val="1"/>
          <c:tx>
            <c:strRef>
              <c:f>金融证券!$A$42</c:f>
              <c:strCache>
                <c:ptCount val="1"/>
                <c:pt idx="0">
                  <c:v>增长率</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金融证券!$B$40:$D$40</c:f>
              <c:strCache>
                <c:ptCount val="3"/>
                <c:pt idx="0">
                  <c:v>总发行股本</c:v>
                </c:pt>
                <c:pt idx="1">
                  <c:v>总流通股本</c:v>
                </c:pt>
                <c:pt idx="2">
                  <c:v>总成交股数</c:v>
                </c:pt>
              </c:strCache>
            </c:strRef>
          </c:cat>
          <c:val>
            <c:numRef>
              <c:f>金融证券!$B$42:$D$42</c:f>
              <c:numCache>
                <c:formatCode>0.0%</c:formatCode>
                <c:ptCount val="3"/>
                <c:pt idx="0">
                  <c:v>0.255</c:v>
                </c:pt>
                <c:pt idx="1">
                  <c:v>0.222</c:v>
                </c:pt>
                <c:pt idx="2">
                  <c:v>-0.28199999999999997</c:v>
                </c:pt>
              </c:numCache>
            </c:numRef>
          </c:val>
          <c:smooth val="0"/>
          <c:extLst xmlns:c16r2="http://schemas.microsoft.com/office/drawing/2015/06/chart">
            <c:ext xmlns:c16="http://schemas.microsoft.com/office/drawing/2014/chart" uri="{C3380CC4-5D6E-409C-BE32-E72D297353CC}">
              <c16:uniqueId val="{00000001-5F0F-4453-8B27-296D25645F12}"/>
            </c:ext>
          </c:extLst>
        </c:ser>
        <c:dLbls>
          <c:showLegendKey val="0"/>
          <c:showVal val="0"/>
          <c:showCatName val="0"/>
          <c:showSerName val="0"/>
          <c:showPercent val="0"/>
          <c:showBubbleSize val="0"/>
        </c:dLbls>
        <c:marker val="1"/>
        <c:smooth val="0"/>
        <c:axId val="356746368"/>
        <c:axId val="356740480"/>
      </c:lineChart>
      <c:catAx>
        <c:axId val="356737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260000" spcFirstLastPara="1" vertOverflow="ellipsis" wrap="square" anchor="ctr" anchorCtr="1"/>
          <a:lstStyle/>
          <a:p>
            <a:pPr>
              <a:defRPr sz="7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738944"/>
        <c:crosses val="autoZero"/>
        <c:auto val="1"/>
        <c:lblAlgn val="ctr"/>
        <c:lblOffset val="100"/>
        <c:noMultiLvlLbl val="0"/>
      </c:catAx>
      <c:valAx>
        <c:axId val="356738944"/>
        <c:scaling>
          <c:orientation val="minMax"/>
        </c:scaling>
        <c:delete val="0"/>
        <c:axPos val="l"/>
        <c:numFmt formatCode="#,##0_);[Red]\(#,##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737408"/>
        <c:crosses val="autoZero"/>
        <c:crossBetween val="between"/>
      </c:valAx>
      <c:valAx>
        <c:axId val="356740480"/>
        <c:scaling>
          <c:orientation val="minMax"/>
          <c:min val="-0.3"/>
        </c:scaling>
        <c:delete val="0"/>
        <c:axPos val="r"/>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746368"/>
        <c:crosses val="max"/>
        <c:crossBetween val="between"/>
      </c:valAx>
      <c:catAx>
        <c:axId val="356746368"/>
        <c:scaling>
          <c:orientation val="minMax"/>
        </c:scaling>
        <c:delete val="1"/>
        <c:axPos val="b"/>
        <c:numFmt formatCode="General" sourceLinked="1"/>
        <c:majorTickMark val="out"/>
        <c:minorTickMark val="none"/>
        <c:tickLblPos val="nextTo"/>
        <c:crossAx val="356740480"/>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780510819374697E-2"/>
          <c:y val="0.13008130081300801"/>
          <c:w val="0.91348852924077195"/>
          <c:h val="0.61632332543797896"/>
        </c:manualLayout>
      </c:layout>
      <c:barChart>
        <c:barDir val="col"/>
        <c:grouping val="clustered"/>
        <c:varyColors val="0"/>
        <c:ser>
          <c:idx val="0"/>
          <c:order val="0"/>
          <c:tx>
            <c:strRef>
              <c:f>金融证券!$A$53</c:f>
              <c:strCache>
                <c:ptCount val="1"/>
                <c:pt idx="0">
                  <c:v>总值（亿元）</c:v>
                </c:pt>
              </c:strCache>
            </c:strRef>
          </c:tx>
          <c:spPr>
            <a:solidFill>
              <a:schemeClr val="accent1"/>
            </a:solidFill>
            <a:ln>
              <a:noFill/>
            </a:ln>
            <a:effectLst/>
          </c:spPr>
          <c:invertIfNegative val="0"/>
          <c:dLbls>
            <c:dLbl>
              <c:idx val="0"/>
              <c:layout>
                <c:manualLayout>
                  <c:x val="1.12824002551422E-2"/>
                  <c:y val="7.046049121908540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3918688540901367"/>
                      <c:h val="0.18363143631436313"/>
                    </c:manualLayout>
                  </c15:layout>
                </c:ext>
                <c:ext xmlns:c16="http://schemas.microsoft.com/office/drawing/2014/chart" uri="{C3380CC4-5D6E-409C-BE32-E72D297353CC}">
                  <c16:uniqueId val="{00000000-2FCB-46E4-AFE9-64B77E16A2EE}"/>
                </c:ext>
              </c:extLst>
            </c:dLbl>
            <c:dLbl>
              <c:idx val="1"/>
              <c:layout>
                <c:manualLayout>
                  <c:x val="-5.64120012757118E-3"/>
                  <c:y val="4.8780701192838699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8995768655715337"/>
                      <c:h val="0.18363143631436313"/>
                    </c:manualLayout>
                  </c15:layout>
                </c:ext>
                <c:ext xmlns:c16="http://schemas.microsoft.com/office/drawing/2014/chart" uri="{C3380CC4-5D6E-409C-BE32-E72D297353CC}">
                  <c16:uniqueId val="{00000001-2FCB-46E4-AFE9-64B77E16A2EE}"/>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金融证券!$B$52:$C$52</c:f>
              <c:strCache>
                <c:ptCount val="2"/>
                <c:pt idx="0">
                  <c:v>上市公司市价总值</c:v>
                </c:pt>
                <c:pt idx="1">
                  <c:v>上市公司流通市值</c:v>
                </c:pt>
              </c:strCache>
            </c:strRef>
          </c:cat>
          <c:val>
            <c:numRef>
              <c:f>金融证券!$B$53:$C$53</c:f>
              <c:numCache>
                <c:formatCode>0</c:formatCode>
                <c:ptCount val="2"/>
                <c:pt idx="0">
                  <c:v>223078.25</c:v>
                </c:pt>
                <c:pt idx="1">
                  <c:v>153395.44</c:v>
                </c:pt>
              </c:numCache>
            </c:numRef>
          </c:val>
          <c:extLst xmlns:c16r2="http://schemas.microsoft.com/office/drawing/2015/06/chart">
            <c:ext xmlns:c16="http://schemas.microsoft.com/office/drawing/2014/chart" uri="{C3380CC4-5D6E-409C-BE32-E72D297353CC}">
              <c16:uniqueId val="{00000002-2FCB-46E4-AFE9-64B77E16A2EE}"/>
            </c:ext>
          </c:extLst>
        </c:ser>
        <c:dLbls>
          <c:showLegendKey val="0"/>
          <c:showVal val="0"/>
          <c:showCatName val="0"/>
          <c:showSerName val="0"/>
          <c:showPercent val="0"/>
          <c:showBubbleSize val="0"/>
        </c:dLbls>
        <c:gapWidth val="50"/>
        <c:overlap val="-27"/>
        <c:axId val="356861056"/>
        <c:axId val="356862592"/>
      </c:barChart>
      <c:lineChart>
        <c:grouping val="standard"/>
        <c:varyColors val="0"/>
        <c:ser>
          <c:idx val="1"/>
          <c:order val="1"/>
          <c:tx>
            <c:strRef>
              <c:f>金融证券!$A$54</c:f>
              <c:strCache>
                <c:ptCount val="1"/>
                <c:pt idx="0">
                  <c:v>增长率</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金融证券!$B$52:$C$52</c:f>
              <c:strCache>
                <c:ptCount val="2"/>
                <c:pt idx="0">
                  <c:v>上市公司市价总值</c:v>
                </c:pt>
                <c:pt idx="1">
                  <c:v>上市公司流通市值</c:v>
                </c:pt>
              </c:strCache>
            </c:strRef>
          </c:cat>
          <c:val>
            <c:numRef>
              <c:f>金融证券!$B$54:$C$54</c:f>
              <c:numCache>
                <c:formatCode>0.0%</c:formatCode>
                <c:ptCount val="2"/>
                <c:pt idx="0">
                  <c:v>-5.5E-2</c:v>
                </c:pt>
                <c:pt idx="1">
                  <c:v>6.4000000000000001E-2</c:v>
                </c:pt>
              </c:numCache>
            </c:numRef>
          </c:val>
          <c:smooth val="0"/>
          <c:extLst xmlns:c16r2="http://schemas.microsoft.com/office/drawing/2015/06/chart">
            <c:ext xmlns:c16="http://schemas.microsoft.com/office/drawing/2014/chart" uri="{C3380CC4-5D6E-409C-BE32-E72D297353CC}">
              <c16:uniqueId val="{00000003-2FCB-46E4-AFE9-64B77E16A2EE}"/>
            </c:ext>
          </c:extLst>
        </c:ser>
        <c:dLbls>
          <c:showLegendKey val="0"/>
          <c:showVal val="0"/>
          <c:showCatName val="0"/>
          <c:showSerName val="0"/>
          <c:showPercent val="0"/>
          <c:showBubbleSize val="0"/>
        </c:dLbls>
        <c:marker val="1"/>
        <c:smooth val="0"/>
        <c:axId val="356882304"/>
        <c:axId val="356880768"/>
      </c:lineChart>
      <c:catAx>
        <c:axId val="356861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862592"/>
        <c:crosses val="autoZero"/>
        <c:auto val="1"/>
        <c:lblAlgn val="ctr"/>
        <c:lblOffset val="100"/>
        <c:noMultiLvlLbl val="0"/>
      </c:catAx>
      <c:valAx>
        <c:axId val="356862592"/>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861056"/>
        <c:crosses val="autoZero"/>
        <c:crossBetween val="between"/>
      </c:valAx>
      <c:valAx>
        <c:axId val="356880768"/>
        <c:scaling>
          <c:orientation val="minMax"/>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882304"/>
        <c:crosses val="max"/>
        <c:crossBetween val="between"/>
      </c:valAx>
      <c:catAx>
        <c:axId val="356882304"/>
        <c:scaling>
          <c:orientation val="minMax"/>
        </c:scaling>
        <c:delete val="1"/>
        <c:axPos val="b"/>
        <c:numFmt formatCode="General" sourceLinked="1"/>
        <c:majorTickMark val="out"/>
        <c:minorTickMark val="none"/>
        <c:tickLblPos val="nextTo"/>
        <c:crossAx val="356880768"/>
        <c:crosses val="autoZero"/>
        <c:auto val="1"/>
        <c:lblAlgn val="ctr"/>
        <c:lblOffset val="100"/>
        <c:noMultiLvlLbl val="0"/>
      </c:catAx>
      <c:spPr>
        <a:noFill/>
        <a:ln>
          <a:noFill/>
        </a:ln>
        <a:effectLst/>
      </c:spPr>
    </c:plotArea>
    <c:legend>
      <c:legendPos val="b"/>
      <c:layout>
        <c:manualLayout>
          <c:xMode val="edge"/>
          <c:yMode val="edge"/>
          <c:x val="9.5920149237165506E-2"/>
          <c:y val="0.86059157203719705"/>
          <c:w val="0.80815970152566896"/>
          <c:h val="0.108784264098930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金融证券!$A$63</c:f>
              <c:strCache>
                <c:ptCount val="1"/>
                <c:pt idx="0">
                  <c:v>总成交金额（亿元）</c:v>
                </c:pt>
              </c:strCache>
            </c:strRef>
          </c:tx>
          <c:spPr>
            <a:solidFill>
              <a:schemeClr val="accent1"/>
            </a:solidFill>
            <a:ln>
              <a:noFill/>
            </a:ln>
            <a:effectLst/>
          </c:spPr>
          <c:invertIfNegative val="0"/>
          <c:dLbls>
            <c:dLbl>
              <c:idx val="0"/>
              <c:layout>
                <c:manualLayout>
                  <c:x val="5.3709940102843997E-3"/>
                  <c:y val="2.0372120436604701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8144008613890237"/>
                      <c:h val="0.12153288284489679"/>
                    </c:manualLayout>
                  </c15:layout>
                </c:ext>
                <c:ext xmlns:c16="http://schemas.microsoft.com/office/drawing/2014/chart" uri="{C3380CC4-5D6E-409C-BE32-E72D297353CC}">
                  <c16:uniqueId val="{00000000-44EF-4ABB-B859-3B30C049E9FD}"/>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金融证券!$B$62:$D$62</c:f>
              <c:strCache>
                <c:ptCount val="3"/>
                <c:pt idx="0">
                  <c:v>证券市场</c:v>
                </c:pt>
                <c:pt idx="1">
                  <c:v>A股</c:v>
                </c:pt>
                <c:pt idx="2">
                  <c:v>B股</c:v>
                </c:pt>
              </c:strCache>
            </c:strRef>
          </c:cat>
          <c:val>
            <c:numRef>
              <c:f>金融证券!$B$63:$D$63</c:f>
              <c:numCache>
                <c:formatCode>0.0</c:formatCode>
                <c:ptCount val="3"/>
                <c:pt idx="0">
                  <c:v>934458.87</c:v>
                </c:pt>
                <c:pt idx="1">
                  <c:v>775478.37</c:v>
                </c:pt>
                <c:pt idx="2">
                  <c:v>501.53</c:v>
                </c:pt>
              </c:numCache>
            </c:numRef>
          </c:val>
          <c:extLst xmlns:c16r2="http://schemas.microsoft.com/office/drawing/2015/06/chart">
            <c:ext xmlns:c16="http://schemas.microsoft.com/office/drawing/2014/chart" uri="{C3380CC4-5D6E-409C-BE32-E72D297353CC}">
              <c16:uniqueId val="{00000001-44EF-4ABB-B859-3B30C049E9FD}"/>
            </c:ext>
          </c:extLst>
        </c:ser>
        <c:dLbls>
          <c:showLegendKey val="0"/>
          <c:showVal val="0"/>
          <c:showCatName val="0"/>
          <c:showSerName val="0"/>
          <c:showPercent val="0"/>
          <c:showBubbleSize val="0"/>
        </c:dLbls>
        <c:gapWidth val="50"/>
        <c:overlap val="-27"/>
        <c:axId val="356992896"/>
        <c:axId val="356994432"/>
      </c:barChart>
      <c:lineChart>
        <c:grouping val="standard"/>
        <c:varyColors val="0"/>
        <c:ser>
          <c:idx val="1"/>
          <c:order val="1"/>
          <c:tx>
            <c:strRef>
              <c:f>金融证券!$A$64</c:f>
              <c:strCache>
                <c:ptCount val="1"/>
                <c:pt idx="0">
                  <c:v>增长率</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2"/>
              <c:layout>
                <c:manualLayout>
                  <c:x val="-5.3709940102844099E-2"/>
                  <c:y val="-0.11059026695656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44EF-4ABB-B859-3B30C049E9FD}"/>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金融证券!$B$62:$D$62</c:f>
              <c:strCache>
                <c:ptCount val="3"/>
                <c:pt idx="0">
                  <c:v>证券市场</c:v>
                </c:pt>
                <c:pt idx="1">
                  <c:v>A股</c:v>
                </c:pt>
                <c:pt idx="2">
                  <c:v>B股</c:v>
                </c:pt>
              </c:strCache>
            </c:strRef>
          </c:cat>
          <c:val>
            <c:numRef>
              <c:f>金融证券!$B$64:$D$64</c:f>
              <c:numCache>
                <c:formatCode>0.0%</c:formatCode>
                <c:ptCount val="3"/>
                <c:pt idx="0">
                  <c:v>-0.313</c:v>
                </c:pt>
                <c:pt idx="1">
                  <c:v>-0.36599999999999999</c:v>
                </c:pt>
                <c:pt idx="2">
                  <c:v>-0.627</c:v>
                </c:pt>
              </c:numCache>
            </c:numRef>
          </c:val>
          <c:smooth val="0"/>
          <c:extLst xmlns:c16r2="http://schemas.microsoft.com/office/drawing/2015/06/chart">
            <c:ext xmlns:c16="http://schemas.microsoft.com/office/drawing/2014/chart" uri="{C3380CC4-5D6E-409C-BE32-E72D297353CC}">
              <c16:uniqueId val="{00000003-44EF-4ABB-B859-3B30C049E9FD}"/>
            </c:ext>
          </c:extLst>
        </c:ser>
        <c:dLbls>
          <c:showLegendKey val="0"/>
          <c:showVal val="0"/>
          <c:showCatName val="0"/>
          <c:showSerName val="0"/>
          <c:showPercent val="0"/>
          <c:showBubbleSize val="0"/>
        </c:dLbls>
        <c:marker val="1"/>
        <c:smooth val="0"/>
        <c:axId val="357005952"/>
        <c:axId val="357004416"/>
      </c:lineChart>
      <c:catAx>
        <c:axId val="356992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994432"/>
        <c:crosses val="autoZero"/>
        <c:auto val="1"/>
        <c:lblAlgn val="ctr"/>
        <c:lblOffset val="100"/>
        <c:noMultiLvlLbl val="0"/>
      </c:catAx>
      <c:valAx>
        <c:axId val="356994432"/>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992896"/>
        <c:crosses val="autoZero"/>
        <c:crossBetween val="between"/>
      </c:valAx>
      <c:valAx>
        <c:axId val="357004416"/>
        <c:scaling>
          <c:orientation val="minMax"/>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7005952"/>
        <c:crosses val="max"/>
        <c:crossBetween val="between"/>
      </c:valAx>
      <c:catAx>
        <c:axId val="357005952"/>
        <c:scaling>
          <c:orientation val="minMax"/>
        </c:scaling>
        <c:delete val="1"/>
        <c:axPos val="b"/>
        <c:numFmt formatCode="General" sourceLinked="1"/>
        <c:majorTickMark val="none"/>
        <c:minorTickMark val="none"/>
        <c:tickLblPos val="nextTo"/>
        <c:crossAx val="357004416"/>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50"/>
        <c:overlap val="-27"/>
        <c:axId val="355014912"/>
        <c:axId val="355041280"/>
      </c:barChart>
      <c:catAx>
        <c:axId val="355014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5041280"/>
        <c:crosses val="autoZero"/>
        <c:auto val="1"/>
        <c:lblAlgn val="ctr"/>
        <c:lblOffset val="100"/>
        <c:noMultiLvlLbl val="0"/>
      </c:catAx>
      <c:valAx>
        <c:axId val="3550412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501491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4606674389925E-2"/>
          <c:y val="7.3403789204155301E-2"/>
          <c:w val="0.90507866512201496"/>
          <c:h val="0.63314397226748997"/>
        </c:manualLayout>
      </c:layout>
      <c:barChart>
        <c:barDir val="col"/>
        <c:grouping val="clustered"/>
        <c:varyColors val="0"/>
        <c:ser>
          <c:idx val="0"/>
          <c:order val="0"/>
          <c:tx>
            <c:strRef>
              <c:f>宏观经济!$A$36</c:f>
              <c:strCache>
                <c:ptCount val="1"/>
                <c:pt idx="0">
                  <c:v>产值（亿元）</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宏观经济!$B$35:$D$35</c:f>
              <c:strCache>
                <c:ptCount val="3"/>
                <c:pt idx="0">
                  <c:v>现代服务业</c:v>
                </c:pt>
                <c:pt idx="1">
                  <c:v>先进制造业</c:v>
                </c:pt>
                <c:pt idx="2">
                  <c:v>高技术制造业</c:v>
                </c:pt>
              </c:strCache>
            </c:strRef>
          </c:cat>
          <c:val>
            <c:numRef>
              <c:f>宏观经济!$B$36:$D$36</c:f>
              <c:numCache>
                <c:formatCode>0.0</c:formatCode>
                <c:ptCount val="3"/>
                <c:pt idx="0">
                  <c:v>8278.3099999999922</c:v>
                </c:pt>
                <c:pt idx="1">
                  <c:v>5428.39</c:v>
                </c:pt>
                <c:pt idx="2">
                  <c:v>4762.87</c:v>
                </c:pt>
              </c:numCache>
            </c:numRef>
          </c:val>
          <c:extLst xmlns:c16r2="http://schemas.microsoft.com/office/drawing/2015/06/chart">
            <c:ext xmlns:c16="http://schemas.microsoft.com/office/drawing/2014/chart" uri="{C3380CC4-5D6E-409C-BE32-E72D297353CC}">
              <c16:uniqueId val="{00000000-E886-41B1-80DC-87DCF0F0B921}"/>
            </c:ext>
          </c:extLst>
        </c:ser>
        <c:dLbls>
          <c:showLegendKey val="0"/>
          <c:showVal val="0"/>
          <c:showCatName val="0"/>
          <c:showSerName val="0"/>
          <c:showPercent val="0"/>
          <c:showBubbleSize val="0"/>
        </c:dLbls>
        <c:gapWidth val="50"/>
        <c:overlap val="-27"/>
        <c:axId val="355080832"/>
        <c:axId val="355099008"/>
      </c:barChart>
      <c:lineChart>
        <c:grouping val="standard"/>
        <c:varyColors val="0"/>
        <c:ser>
          <c:idx val="1"/>
          <c:order val="1"/>
          <c:tx>
            <c:strRef>
              <c:f>宏观经济!$A$37</c:f>
              <c:strCache>
                <c:ptCount val="1"/>
                <c:pt idx="0">
                  <c:v>增长率</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宏观经济!$B$35:$D$35</c:f>
              <c:strCache>
                <c:ptCount val="3"/>
                <c:pt idx="0">
                  <c:v>现代服务业</c:v>
                </c:pt>
                <c:pt idx="1">
                  <c:v>先进制造业</c:v>
                </c:pt>
                <c:pt idx="2">
                  <c:v>高技术制造业</c:v>
                </c:pt>
              </c:strCache>
            </c:strRef>
          </c:cat>
          <c:val>
            <c:numRef>
              <c:f>宏观经济!$B$37:$D$37</c:f>
              <c:numCache>
                <c:formatCode>0.0%</c:formatCode>
                <c:ptCount val="3"/>
                <c:pt idx="0">
                  <c:v>0.11600000000000001</c:v>
                </c:pt>
                <c:pt idx="1">
                  <c:v>8.5000000000000006E-2</c:v>
                </c:pt>
                <c:pt idx="2">
                  <c:v>9.8000000000000004E-2</c:v>
                </c:pt>
              </c:numCache>
            </c:numRef>
          </c:val>
          <c:smooth val="0"/>
          <c:extLst xmlns:c16r2="http://schemas.microsoft.com/office/drawing/2015/06/chart">
            <c:ext xmlns:c16="http://schemas.microsoft.com/office/drawing/2014/chart" uri="{C3380CC4-5D6E-409C-BE32-E72D297353CC}">
              <c16:uniqueId val="{00000001-E886-41B1-80DC-87DCF0F0B921}"/>
            </c:ext>
          </c:extLst>
        </c:ser>
        <c:dLbls>
          <c:showLegendKey val="0"/>
          <c:showVal val="0"/>
          <c:showCatName val="0"/>
          <c:showSerName val="0"/>
          <c:showPercent val="0"/>
          <c:showBubbleSize val="0"/>
        </c:dLbls>
        <c:marker val="1"/>
        <c:smooth val="0"/>
        <c:axId val="355102080"/>
        <c:axId val="355100544"/>
      </c:lineChart>
      <c:catAx>
        <c:axId val="355080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5099008"/>
        <c:crosses val="autoZero"/>
        <c:auto val="1"/>
        <c:lblAlgn val="ctr"/>
        <c:lblOffset val="100"/>
        <c:noMultiLvlLbl val="0"/>
      </c:catAx>
      <c:valAx>
        <c:axId val="355099008"/>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5080832"/>
        <c:crosses val="autoZero"/>
        <c:crossBetween val="between"/>
      </c:valAx>
      <c:valAx>
        <c:axId val="355100544"/>
        <c:scaling>
          <c:orientation val="minMax"/>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5102080"/>
        <c:crosses val="max"/>
        <c:crossBetween val="between"/>
      </c:valAx>
      <c:catAx>
        <c:axId val="355102080"/>
        <c:scaling>
          <c:orientation val="minMax"/>
        </c:scaling>
        <c:delete val="1"/>
        <c:axPos val="b"/>
        <c:numFmt formatCode="General" sourceLinked="1"/>
        <c:majorTickMark val="none"/>
        <c:minorTickMark val="none"/>
        <c:tickLblPos val="nextTo"/>
        <c:crossAx val="355100544"/>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040241630311501E-2"/>
          <c:y val="0.14973525711626101"/>
          <c:w val="0.921919516739377"/>
          <c:h val="0.38746883683635702"/>
        </c:manualLayout>
      </c:layout>
      <c:barChart>
        <c:barDir val="col"/>
        <c:grouping val="clustered"/>
        <c:varyColors val="0"/>
        <c:ser>
          <c:idx val="0"/>
          <c:order val="0"/>
          <c:tx>
            <c:strRef>
              <c:f>宏观经济!$A$48</c:f>
              <c:strCache>
                <c:ptCount val="1"/>
                <c:pt idx="0">
                  <c:v>产值（亿元）</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宏观经济!$B$47:$E$47</c:f>
              <c:strCache>
                <c:ptCount val="4"/>
                <c:pt idx="0">
                  <c:v>交通运输、仓储和邮政业</c:v>
                </c:pt>
                <c:pt idx="1">
                  <c:v>批发和零售业</c:v>
                </c:pt>
                <c:pt idx="2">
                  <c:v>住宿和餐饮业</c:v>
                </c:pt>
                <c:pt idx="3">
                  <c:v>房地产业</c:v>
                </c:pt>
              </c:strCache>
            </c:strRef>
          </c:cat>
          <c:val>
            <c:numRef>
              <c:f>宏观经济!$B$48:$E$48</c:f>
              <c:numCache>
                <c:formatCode>0.0</c:formatCode>
                <c:ptCount val="4"/>
                <c:pt idx="0">
                  <c:v>594.8099999999996</c:v>
                </c:pt>
                <c:pt idx="1">
                  <c:v>2103.0500000000002</c:v>
                </c:pt>
                <c:pt idx="2">
                  <c:v>359.36</c:v>
                </c:pt>
                <c:pt idx="3">
                  <c:v>1866.18</c:v>
                </c:pt>
              </c:numCache>
            </c:numRef>
          </c:val>
          <c:extLst xmlns:c16r2="http://schemas.microsoft.com/office/drawing/2015/06/chart">
            <c:ext xmlns:c16="http://schemas.microsoft.com/office/drawing/2014/chart" uri="{C3380CC4-5D6E-409C-BE32-E72D297353CC}">
              <c16:uniqueId val="{00000000-C2E2-4F8A-AA9E-A3AA86A0E87D}"/>
            </c:ext>
          </c:extLst>
        </c:ser>
        <c:dLbls>
          <c:showLegendKey val="0"/>
          <c:showVal val="0"/>
          <c:showCatName val="0"/>
          <c:showSerName val="0"/>
          <c:showPercent val="0"/>
          <c:showBubbleSize val="0"/>
        </c:dLbls>
        <c:gapWidth val="50"/>
        <c:overlap val="-27"/>
        <c:axId val="355134080"/>
        <c:axId val="355213696"/>
      </c:barChart>
      <c:lineChart>
        <c:grouping val="standard"/>
        <c:varyColors val="0"/>
        <c:ser>
          <c:idx val="1"/>
          <c:order val="1"/>
          <c:tx>
            <c:strRef>
              <c:f>宏观经济!$A$49</c:f>
              <c:strCache>
                <c:ptCount val="1"/>
                <c:pt idx="0">
                  <c:v>增长率</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宏观经济!$B$47:$E$47</c:f>
              <c:strCache>
                <c:ptCount val="4"/>
                <c:pt idx="0">
                  <c:v>交通运输、仓储和邮政业</c:v>
                </c:pt>
                <c:pt idx="1">
                  <c:v>批发和零售业</c:v>
                </c:pt>
                <c:pt idx="2">
                  <c:v>住宿和餐饮业</c:v>
                </c:pt>
                <c:pt idx="3">
                  <c:v>房地产业</c:v>
                </c:pt>
              </c:strCache>
            </c:strRef>
          </c:cat>
          <c:val>
            <c:numRef>
              <c:f>宏观经济!$B$49:$E$49</c:f>
              <c:numCache>
                <c:formatCode>0.0%</c:formatCode>
                <c:ptCount val="4"/>
                <c:pt idx="0">
                  <c:v>0.1</c:v>
                </c:pt>
                <c:pt idx="1">
                  <c:v>3.6999999999999998E-2</c:v>
                </c:pt>
                <c:pt idx="2">
                  <c:v>2.8000000000000001E-2</c:v>
                </c:pt>
                <c:pt idx="3">
                  <c:v>-5.0000000000000001E-3</c:v>
                </c:pt>
              </c:numCache>
            </c:numRef>
          </c:val>
          <c:smooth val="0"/>
          <c:extLst xmlns:c16r2="http://schemas.microsoft.com/office/drawing/2015/06/chart">
            <c:ext xmlns:c16="http://schemas.microsoft.com/office/drawing/2014/chart" uri="{C3380CC4-5D6E-409C-BE32-E72D297353CC}">
              <c16:uniqueId val="{00000001-C2E2-4F8A-AA9E-A3AA86A0E87D}"/>
            </c:ext>
          </c:extLst>
        </c:ser>
        <c:dLbls>
          <c:showLegendKey val="0"/>
          <c:showVal val="0"/>
          <c:showCatName val="0"/>
          <c:showSerName val="0"/>
          <c:showPercent val="0"/>
          <c:showBubbleSize val="0"/>
        </c:dLbls>
        <c:marker val="1"/>
        <c:smooth val="0"/>
        <c:axId val="355216768"/>
        <c:axId val="355215232"/>
      </c:lineChart>
      <c:catAx>
        <c:axId val="35513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5213696"/>
        <c:crosses val="autoZero"/>
        <c:auto val="1"/>
        <c:lblAlgn val="ctr"/>
        <c:lblOffset val="100"/>
        <c:noMultiLvlLbl val="0"/>
      </c:catAx>
      <c:valAx>
        <c:axId val="355213696"/>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5134080"/>
        <c:crosses val="autoZero"/>
        <c:crossBetween val="between"/>
      </c:valAx>
      <c:valAx>
        <c:axId val="355215232"/>
        <c:scaling>
          <c:orientation val="minMax"/>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5216768"/>
        <c:crosses val="max"/>
        <c:crossBetween val="between"/>
      </c:valAx>
      <c:catAx>
        <c:axId val="355216768"/>
        <c:scaling>
          <c:orientation val="minMax"/>
        </c:scaling>
        <c:delete val="1"/>
        <c:axPos val="b"/>
        <c:numFmt formatCode="General" sourceLinked="1"/>
        <c:majorTickMark val="none"/>
        <c:minorTickMark val="none"/>
        <c:tickLblPos val="nextTo"/>
        <c:crossAx val="355215232"/>
        <c:crosses val="autoZero"/>
        <c:auto val="1"/>
        <c:lblAlgn val="ctr"/>
        <c:lblOffset val="100"/>
        <c:noMultiLvlLbl val="0"/>
      </c:catAx>
      <c:spPr>
        <a:noFill/>
        <a:ln>
          <a:noFill/>
        </a:ln>
        <a:effectLst/>
      </c:spPr>
    </c:plotArea>
    <c:legend>
      <c:legendPos val="b"/>
      <c:layout>
        <c:manualLayout>
          <c:xMode val="edge"/>
          <c:yMode val="edge"/>
          <c:x val="0.22529852370877301"/>
          <c:y val="0.856872485633839"/>
          <c:w val="0.549402673124748"/>
          <c:h val="0.1210038570895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71847010409098E-2"/>
          <c:y val="0"/>
          <c:w val="0.91545630597918204"/>
          <c:h val="0.75374850349411204"/>
        </c:manualLayout>
      </c:layout>
      <c:barChart>
        <c:barDir val="col"/>
        <c:grouping val="clustered"/>
        <c:varyColors val="0"/>
        <c:ser>
          <c:idx val="0"/>
          <c:order val="0"/>
          <c:tx>
            <c:strRef>
              <c:f>宏观经济!$A$61</c:f>
              <c:strCache>
                <c:ptCount val="1"/>
                <c:pt idx="0">
                  <c:v>产值（亿元）</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宏观经济!$B$60:$E$60</c:f>
              <c:strCache>
                <c:ptCount val="4"/>
                <c:pt idx="0">
                  <c:v>金融业</c:v>
                </c:pt>
                <c:pt idx="1">
                  <c:v>物流业</c:v>
                </c:pt>
                <c:pt idx="2">
                  <c:v>文化及相关产业</c:v>
                </c:pt>
                <c:pt idx="3">
                  <c:v>高新技术产业</c:v>
                </c:pt>
              </c:strCache>
            </c:strRef>
          </c:cat>
          <c:val>
            <c:numRef>
              <c:f>宏观经济!$B$61:$E$61</c:f>
              <c:numCache>
                <c:formatCode>0.0</c:formatCode>
                <c:ptCount val="4"/>
                <c:pt idx="0">
                  <c:v>2876.89</c:v>
                </c:pt>
                <c:pt idx="1">
                  <c:v>1984.5</c:v>
                </c:pt>
                <c:pt idx="2">
                  <c:v>1100.9100000000001</c:v>
                </c:pt>
                <c:pt idx="3">
                  <c:v>6560.02</c:v>
                </c:pt>
              </c:numCache>
            </c:numRef>
          </c:val>
          <c:extLst xmlns:c16r2="http://schemas.microsoft.com/office/drawing/2015/06/chart">
            <c:ext xmlns:c16="http://schemas.microsoft.com/office/drawing/2014/chart" uri="{C3380CC4-5D6E-409C-BE32-E72D297353CC}">
              <c16:uniqueId val="{00000000-D540-4F0A-9600-A0AAC95405DD}"/>
            </c:ext>
          </c:extLst>
        </c:ser>
        <c:dLbls>
          <c:showLegendKey val="0"/>
          <c:showVal val="0"/>
          <c:showCatName val="0"/>
          <c:showSerName val="0"/>
          <c:showPercent val="0"/>
          <c:showBubbleSize val="0"/>
        </c:dLbls>
        <c:gapWidth val="50"/>
        <c:overlap val="-27"/>
        <c:axId val="355261056"/>
        <c:axId val="355266944"/>
      </c:barChart>
      <c:lineChart>
        <c:grouping val="standard"/>
        <c:varyColors val="0"/>
        <c:ser>
          <c:idx val="1"/>
          <c:order val="1"/>
          <c:tx>
            <c:strRef>
              <c:f>宏观经济!$A$62</c:f>
              <c:strCache>
                <c:ptCount val="1"/>
                <c:pt idx="0">
                  <c:v>增长率</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宏观经济!$B$60:$E$60</c:f>
              <c:strCache>
                <c:ptCount val="4"/>
                <c:pt idx="0">
                  <c:v>金融业</c:v>
                </c:pt>
                <c:pt idx="1">
                  <c:v>物流业</c:v>
                </c:pt>
                <c:pt idx="2">
                  <c:v>文化及相关产业</c:v>
                </c:pt>
                <c:pt idx="3">
                  <c:v>高新技术产业</c:v>
                </c:pt>
              </c:strCache>
            </c:strRef>
          </c:cat>
          <c:val>
            <c:numRef>
              <c:f>宏观经济!$B$62:$E$62</c:f>
              <c:numCache>
                <c:formatCode>0.0%</c:formatCode>
                <c:ptCount val="4"/>
                <c:pt idx="0">
                  <c:v>0.14599999999999999</c:v>
                </c:pt>
                <c:pt idx="1">
                  <c:v>9.4E-2</c:v>
                </c:pt>
                <c:pt idx="2">
                  <c:v>0.154</c:v>
                </c:pt>
                <c:pt idx="3">
                  <c:v>0.122</c:v>
                </c:pt>
              </c:numCache>
            </c:numRef>
          </c:val>
          <c:smooth val="0"/>
          <c:extLst xmlns:c16r2="http://schemas.microsoft.com/office/drawing/2015/06/chart">
            <c:ext xmlns:c16="http://schemas.microsoft.com/office/drawing/2014/chart" uri="{C3380CC4-5D6E-409C-BE32-E72D297353CC}">
              <c16:uniqueId val="{00000001-D540-4F0A-9600-A0AAC95405DD}"/>
            </c:ext>
          </c:extLst>
        </c:ser>
        <c:dLbls>
          <c:showLegendKey val="0"/>
          <c:showVal val="0"/>
          <c:showCatName val="0"/>
          <c:showSerName val="0"/>
          <c:showPercent val="0"/>
          <c:showBubbleSize val="0"/>
        </c:dLbls>
        <c:marker val="1"/>
        <c:smooth val="0"/>
        <c:axId val="355270016"/>
        <c:axId val="355268480"/>
      </c:lineChart>
      <c:catAx>
        <c:axId val="355261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5266944"/>
        <c:crosses val="autoZero"/>
        <c:auto val="1"/>
        <c:lblAlgn val="ctr"/>
        <c:lblOffset val="100"/>
        <c:noMultiLvlLbl val="0"/>
      </c:catAx>
      <c:valAx>
        <c:axId val="355266944"/>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5261056"/>
        <c:crosses val="autoZero"/>
        <c:crossBetween val="between"/>
      </c:valAx>
      <c:valAx>
        <c:axId val="355268480"/>
        <c:scaling>
          <c:orientation val="minMax"/>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5270016"/>
        <c:crosses val="max"/>
        <c:crossBetween val="between"/>
      </c:valAx>
      <c:catAx>
        <c:axId val="355270016"/>
        <c:scaling>
          <c:orientation val="minMax"/>
        </c:scaling>
        <c:delete val="1"/>
        <c:axPos val="b"/>
        <c:numFmt formatCode="General" sourceLinked="1"/>
        <c:majorTickMark val="none"/>
        <c:minorTickMark val="none"/>
        <c:tickLblPos val="nextTo"/>
        <c:crossAx val="355268480"/>
        <c:crosses val="autoZero"/>
        <c:auto val="1"/>
        <c:lblAlgn val="ctr"/>
        <c:lblOffset val="100"/>
        <c:noMultiLvlLbl val="0"/>
      </c:catAx>
      <c:spPr>
        <a:noFill/>
        <a:ln>
          <a:noFill/>
        </a:ln>
        <a:effectLst/>
      </c:spPr>
    </c:plotArea>
    <c:legend>
      <c:legendPos val="b"/>
      <c:layout>
        <c:manualLayout>
          <c:xMode val="edge"/>
          <c:yMode val="edge"/>
          <c:x val="0.20947302713985"/>
          <c:y val="0.87209390678727305"/>
          <c:w val="0.5810539457203"/>
          <c:h val="0.12790609321272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53237095363101"/>
          <c:y val="9.1710074469994796E-2"/>
          <c:w val="0.86691207349081401"/>
          <c:h val="0.54547347856394102"/>
        </c:manualLayout>
      </c:layout>
      <c:barChart>
        <c:barDir val="col"/>
        <c:grouping val="clustered"/>
        <c:varyColors val="0"/>
        <c:ser>
          <c:idx val="0"/>
          <c:order val="0"/>
          <c:tx>
            <c:strRef>
              <c:f>宏观经济!$A$82</c:f>
              <c:strCache>
                <c:ptCount val="1"/>
                <c:pt idx="0">
                  <c:v>产值（亿元）</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宏观经济!$B$81:$H$81</c:f>
              <c:strCache>
                <c:ptCount val="7"/>
                <c:pt idx="0">
                  <c:v>新一代信息技术产业</c:v>
                </c:pt>
                <c:pt idx="1">
                  <c:v>互联网产业</c:v>
                </c:pt>
                <c:pt idx="2">
                  <c:v>新材料产业</c:v>
                </c:pt>
                <c:pt idx="3">
                  <c:v>生物产业</c:v>
                </c:pt>
                <c:pt idx="4">
                  <c:v>新能源产业</c:v>
                </c:pt>
                <c:pt idx="5">
                  <c:v>节能环保产业</c:v>
                </c:pt>
                <c:pt idx="6">
                  <c:v>文化创意产业</c:v>
                </c:pt>
              </c:strCache>
            </c:strRef>
          </c:cat>
          <c:val>
            <c:numRef>
              <c:f>宏观经济!$B$82:$H$82</c:f>
              <c:numCache>
                <c:formatCode>0.0</c:formatCode>
                <c:ptCount val="7"/>
                <c:pt idx="0">
                  <c:v>4052.33</c:v>
                </c:pt>
                <c:pt idx="1">
                  <c:v>767.5</c:v>
                </c:pt>
                <c:pt idx="2">
                  <c:v>373.4</c:v>
                </c:pt>
                <c:pt idx="3">
                  <c:v>222.36</c:v>
                </c:pt>
                <c:pt idx="4">
                  <c:v>592.25</c:v>
                </c:pt>
                <c:pt idx="5">
                  <c:v>401.73</c:v>
                </c:pt>
                <c:pt idx="6" formatCode="General">
                  <c:v>1949.7</c:v>
                </c:pt>
              </c:numCache>
            </c:numRef>
          </c:val>
          <c:extLst xmlns:c16r2="http://schemas.microsoft.com/office/drawing/2015/06/chart">
            <c:ext xmlns:c16="http://schemas.microsoft.com/office/drawing/2014/chart" uri="{C3380CC4-5D6E-409C-BE32-E72D297353CC}">
              <c16:uniqueId val="{00000000-BC6B-46CB-9FAB-A4E01C8DBF84}"/>
            </c:ext>
          </c:extLst>
        </c:ser>
        <c:dLbls>
          <c:showLegendKey val="0"/>
          <c:showVal val="0"/>
          <c:showCatName val="0"/>
          <c:showSerName val="0"/>
          <c:showPercent val="0"/>
          <c:showBubbleSize val="0"/>
        </c:dLbls>
        <c:gapWidth val="50"/>
        <c:overlap val="-27"/>
        <c:axId val="358980224"/>
        <c:axId val="358994304"/>
      </c:barChart>
      <c:lineChart>
        <c:grouping val="standard"/>
        <c:varyColors val="0"/>
        <c:ser>
          <c:idx val="1"/>
          <c:order val="1"/>
          <c:tx>
            <c:strRef>
              <c:f>宏观经济!$A$83</c:f>
              <c:strCache>
                <c:ptCount val="1"/>
                <c:pt idx="0">
                  <c:v>增长率</c:v>
                </c:pt>
              </c:strCache>
            </c:strRef>
          </c:tx>
          <c:spPr>
            <a:ln w="28575" cap="rnd">
              <a:solidFill>
                <a:srgbClr val="E84521"/>
              </a:solidFill>
              <a:round/>
            </a:ln>
            <a:effectLst/>
          </c:spPr>
          <c:marker>
            <c:symbol val="circle"/>
            <c:size val="5"/>
            <c:spPr>
              <a:solidFill>
                <a:schemeClr val="accent4"/>
              </a:solidFill>
              <a:ln w="9525">
                <a:solidFill>
                  <a:srgbClr val="E84521"/>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宏观经济!$B$81:$H$81</c:f>
              <c:strCache>
                <c:ptCount val="7"/>
                <c:pt idx="0">
                  <c:v>新一代信息技术产业</c:v>
                </c:pt>
                <c:pt idx="1">
                  <c:v>互联网产业</c:v>
                </c:pt>
                <c:pt idx="2">
                  <c:v>新材料产业</c:v>
                </c:pt>
                <c:pt idx="3">
                  <c:v>生物产业</c:v>
                </c:pt>
                <c:pt idx="4">
                  <c:v>新能源产业</c:v>
                </c:pt>
                <c:pt idx="5">
                  <c:v>节能环保产业</c:v>
                </c:pt>
                <c:pt idx="6">
                  <c:v>文化创意产业</c:v>
                </c:pt>
              </c:strCache>
            </c:strRef>
          </c:cat>
          <c:val>
            <c:numRef>
              <c:f>宏观经济!$B$83:$H$83</c:f>
              <c:numCache>
                <c:formatCode>0.0%</c:formatCode>
                <c:ptCount val="7"/>
                <c:pt idx="0">
                  <c:v>9.6000000000000002E-2</c:v>
                </c:pt>
                <c:pt idx="1">
                  <c:v>0.153</c:v>
                </c:pt>
                <c:pt idx="2">
                  <c:v>0.19600000000000001</c:v>
                </c:pt>
                <c:pt idx="3">
                  <c:v>0.13400000000000001</c:v>
                </c:pt>
                <c:pt idx="4">
                  <c:v>0.29299999999999998</c:v>
                </c:pt>
                <c:pt idx="5">
                  <c:v>8.2000000000000003E-2</c:v>
                </c:pt>
                <c:pt idx="6">
                  <c:v>0.11</c:v>
                </c:pt>
              </c:numCache>
            </c:numRef>
          </c:val>
          <c:smooth val="0"/>
          <c:extLst xmlns:c16r2="http://schemas.microsoft.com/office/drawing/2015/06/chart">
            <c:ext xmlns:c16="http://schemas.microsoft.com/office/drawing/2014/chart" uri="{C3380CC4-5D6E-409C-BE32-E72D297353CC}">
              <c16:uniqueId val="{00000001-BC6B-46CB-9FAB-A4E01C8DBF84}"/>
            </c:ext>
          </c:extLst>
        </c:ser>
        <c:dLbls>
          <c:showLegendKey val="0"/>
          <c:showVal val="0"/>
          <c:showCatName val="0"/>
          <c:showSerName val="0"/>
          <c:showPercent val="0"/>
          <c:showBubbleSize val="0"/>
        </c:dLbls>
        <c:marker val="1"/>
        <c:smooth val="0"/>
        <c:axId val="358997376"/>
        <c:axId val="358995840"/>
      </c:lineChart>
      <c:catAx>
        <c:axId val="358980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8994304"/>
        <c:crosses val="autoZero"/>
        <c:auto val="1"/>
        <c:lblAlgn val="ctr"/>
        <c:lblOffset val="100"/>
        <c:noMultiLvlLbl val="0"/>
      </c:catAx>
      <c:valAx>
        <c:axId val="358994304"/>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8980224"/>
        <c:crosses val="autoZero"/>
        <c:crossBetween val="between"/>
      </c:valAx>
      <c:valAx>
        <c:axId val="358995840"/>
        <c:scaling>
          <c:orientation val="minMax"/>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8997376"/>
        <c:crosses val="max"/>
        <c:crossBetween val="between"/>
      </c:valAx>
      <c:catAx>
        <c:axId val="358997376"/>
        <c:scaling>
          <c:orientation val="minMax"/>
        </c:scaling>
        <c:delete val="1"/>
        <c:axPos val="b"/>
        <c:numFmt formatCode="General" sourceLinked="1"/>
        <c:majorTickMark val="none"/>
        <c:minorTickMark val="none"/>
        <c:tickLblPos val="nextTo"/>
        <c:crossAx val="358995840"/>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6E-2"/>
          <c:y val="0.108856550276253"/>
          <c:w val="0.93888888888888899"/>
          <c:h val="0.52948262429937398"/>
        </c:manualLayout>
      </c:layout>
      <c:barChart>
        <c:barDir val="col"/>
        <c:grouping val="clustered"/>
        <c:varyColors val="0"/>
        <c:ser>
          <c:idx val="0"/>
          <c:order val="0"/>
          <c:tx>
            <c:strRef>
              <c:f>宏观经济!$A$97</c:f>
              <c:strCache>
                <c:ptCount val="1"/>
                <c:pt idx="0">
                  <c:v>产值（亿元）</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宏观经济!$B$96:$E$96</c:f>
              <c:strCache>
                <c:ptCount val="4"/>
                <c:pt idx="0">
                  <c:v>海洋产业</c:v>
                </c:pt>
                <c:pt idx="1">
                  <c:v>航空航天产业</c:v>
                </c:pt>
                <c:pt idx="2">
                  <c:v>机器人、可穿戴设备和智能装备产业</c:v>
                </c:pt>
                <c:pt idx="3">
                  <c:v>生命健康产业</c:v>
                </c:pt>
              </c:strCache>
            </c:strRef>
          </c:cat>
          <c:val>
            <c:numRef>
              <c:f>宏观经济!$B$97:$E$97</c:f>
              <c:numCache>
                <c:formatCode>0.0</c:formatCode>
                <c:ptCount val="4"/>
                <c:pt idx="0">
                  <c:v>382.83</c:v>
                </c:pt>
                <c:pt idx="1">
                  <c:v>84.679999999999978</c:v>
                </c:pt>
                <c:pt idx="2">
                  <c:v>486.42</c:v>
                </c:pt>
                <c:pt idx="3">
                  <c:v>72.349999999999994</c:v>
                </c:pt>
              </c:numCache>
            </c:numRef>
          </c:val>
          <c:extLst xmlns:c16r2="http://schemas.microsoft.com/office/drawing/2015/06/chart">
            <c:ext xmlns:c16="http://schemas.microsoft.com/office/drawing/2014/chart" uri="{C3380CC4-5D6E-409C-BE32-E72D297353CC}">
              <c16:uniqueId val="{00000000-F1DB-4833-88B3-AE4689E707DF}"/>
            </c:ext>
          </c:extLst>
        </c:ser>
        <c:dLbls>
          <c:showLegendKey val="0"/>
          <c:showVal val="0"/>
          <c:showCatName val="0"/>
          <c:showSerName val="0"/>
          <c:showPercent val="0"/>
          <c:showBubbleSize val="0"/>
        </c:dLbls>
        <c:gapWidth val="50"/>
        <c:overlap val="-27"/>
        <c:axId val="358775424"/>
        <c:axId val="358785408"/>
      </c:barChart>
      <c:lineChart>
        <c:grouping val="standard"/>
        <c:varyColors val="0"/>
        <c:ser>
          <c:idx val="1"/>
          <c:order val="1"/>
          <c:tx>
            <c:strRef>
              <c:f>宏观经济!$A$98</c:f>
              <c:strCache>
                <c:ptCount val="1"/>
                <c:pt idx="0">
                  <c:v>增长率</c:v>
                </c:pt>
              </c:strCache>
            </c:strRef>
          </c:tx>
          <c:spPr>
            <a:ln w="28575" cap="rnd">
              <a:solidFill>
                <a:srgbClr val="E84521"/>
              </a:solidFill>
              <a:round/>
            </a:ln>
            <a:effectLst/>
          </c:spPr>
          <c:marker>
            <c:symbol val="circle"/>
            <c:size val="5"/>
            <c:spPr>
              <a:solidFill>
                <a:schemeClr val="accent4"/>
              </a:solidFill>
              <a:ln w="9525">
                <a:solidFill>
                  <a:srgbClr val="E84521"/>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宏观经济!$B$96:$E$96</c:f>
              <c:strCache>
                <c:ptCount val="4"/>
                <c:pt idx="0">
                  <c:v>海洋产业</c:v>
                </c:pt>
                <c:pt idx="1">
                  <c:v>航空航天产业</c:v>
                </c:pt>
                <c:pt idx="2">
                  <c:v>机器人、可穿戴设备和智能装备产业</c:v>
                </c:pt>
                <c:pt idx="3">
                  <c:v>生命健康产业</c:v>
                </c:pt>
              </c:strCache>
            </c:strRef>
          </c:cat>
          <c:val>
            <c:numRef>
              <c:f>宏观经济!$B$98:$E$98</c:f>
              <c:numCache>
                <c:formatCode>0.0%</c:formatCode>
                <c:ptCount val="4"/>
                <c:pt idx="0">
                  <c:v>-0.09</c:v>
                </c:pt>
                <c:pt idx="1">
                  <c:v>5.8000000000000003E-2</c:v>
                </c:pt>
                <c:pt idx="2">
                  <c:v>0.20200000000000001</c:v>
                </c:pt>
                <c:pt idx="3">
                  <c:v>0.17899999999999999</c:v>
                </c:pt>
              </c:numCache>
            </c:numRef>
          </c:val>
          <c:smooth val="0"/>
          <c:extLst xmlns:c16r2="http://schemas.microsoft.com/office/drawing/2015/06/chart">
            <c:ext xmlns:c16="http://schemas.microsoft.com/office/drawing/2014/chart" uri="{C3380CC4-5D6E-409C-BE32-E72D297353CC}">
              <c16:uniqueId val="{00000001-F1DB-4833-88B3-AE4689E707DF}"/>
            </c:ext>
          </c:extLst>
        </c:ser>
        <c:dLbls>
          <c:showLegendKey val="0"/>
          <c:showVal val="0"/>
          <c:showCatName val="0"/>
          <c:showSerName val="0"/>
          <c:showPercent val="0"/>
          <c:showBubbleSize val="0"/>
        </c:dLbls>
        <c:marker val="1"/>
        <c:smooth val="0"/>
        <c:axId val="358788480"/>
        <c:axId val="358786944"/>
      </c:lineChart>
      <c:catAx>
        <c:axId val="358775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720000" spcFirstLastPara="1" vertOverflow="ellipsis" wrap="square" anchor="ctr" anchorCtr="1"/>
          <a:lstStyle/>
          <a:p>
            <a:pPr>
              <a:defRPr sz="8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8785408"/>
        <c:crosses val="autoZero"/>
        <c:auto val="1"/>
        <c:lblAlgn val="ctr"/>
        <c:lblOffset val="100"/>
        <c:noMultiLvlLbl val="0"/>
      </c:catAx>
      <c:valAx>
        <c:axId val="358785408"/>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8775424"/>
        <c:crosses val="autoZero"/>
        <c:crossBetween val="between"/>
      </c:valAx>
      <c:valAx>
        <c:axId val="358786944"/>
        <c:scaling>
          <c:orientation val="minMax"/>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8788480"/>
        <c:crosses val="max"/>
        <c:crossBetween val="between"/>
      </c:valAx>
      <c:catAx>
        <c:axId val="358788480"/>
        <c:scaling>
          <c:orientation val="minMax"/>
        </c:scaling>
        <c:delete val="1"/>
        <c:axPos val="b"/>
        <c:numFmt formatCode="General" sourceLinked="1"/>
        <c:majorTickMark val="none"/>
        <c:minorTickMark val="none"/>
        <c:tickLblPos val="nextTo"/>
        <c:crossAx val="358786944"/>
        <c:crosses val="autoZero"/>
        <c:auto val="1"/>
        <c:lblAlgn val="ctr"/>
        <c:lblOffset val="100"/>
        <c:noMultiLvlLbl val="0"/>
      </c:catAx>
      <c:spPr>
        <a:noFill/>
        <a:ln>
          <a:noFill/>
        </a:ln>
        <a:effectLst/>
      </c:spPr>
    </c:plotArea>
    <c:legend>
      <c:legendPos val="b"/>
      <c:layout>
        <c:manualLayout>
          <c:xMode val="edge"/>
          <c:yMode val="edge"/>
          <c:x val="0.25125001039077599"/>
          <c:y val="0.884923848715919"/>
          <c:w val="0.51069626513936095"/>
          <c:h val="9.392359513507869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057547493278"/>
          <c:y val="0.19611544090151101"/>
          <c:w val="0.86601618547681503"/>
          <c:h val="0.75660403741631199"/>
        </c:manualLayout>
      </c:layout>
      <c:barChart>
        <c:barDir val="col"/>
        <c:grouping val="clustered"/>
        <c:varyColors val="0"/>
        <c:ser>
          <c:idx val="0"/>
          <c:order val="0"/>
          <c:tx>
            <c:strRef>
              <c:f>宏观经济!$A$12</c:f>
              <c:strCache>
                <c:ptCount val="1"/>
                <c:pt idx="0">
                  <c:v>增长率</c:v>
                </c:pt>
              </c:strCache>
            </c:strRef>
          </c:tx>
          <c:spPr>
            <a:solidFill>
              <a:schemeClr val="accent6"/>
            </a:solidFill>
            <a:ln>
              <a:noFill/>
            </a:ln>
            <a:effectLst/>
          </c:spPr>
          <c:invertIfNegative val="0"/>
          <c:dPt>
            <c:idx val="0"/>
            <c:invertIfNegative val="0"/>
            <c:bubble3D val="0"/>
            <c:spPr>
              <a:solidFill>
                <a:srgbClr val="FFC000"/>
              </a:solidFill>
              <a:ln>
                <a:noFill/>
              </a:ln>
              <a:effectLst/>
            </c:spPr>
            <c:extLst xmlns:c16r2="http://schemas.microsoft.com/office/drawing/2015/06/chart">
              <c:ext xmlns:c16="http://schemas.microsoft.com/office/drawing/2014/chart" uri="{C3380CC4-5D6E-409C-BE32-E72D297353CC}">
                <c16:uniqueId val="{00000001-5263-4FFD-8592-0D8B5B19EB6B}"/>
              </c:ext>
            </c:extLst>
          </c:dPt>
          <c:dPt>
            <c:idx val="1"/>
            <c:invertIfNegative val="0"/>
            <c:bubble3D val="0"/>
            <c:spPr>
              <a:solidFill>
                <a:srgbClr val="87C463"/>
              </a:solidFill>
              <a:ln>
                <a:noFill/>
              </a:ln>
              <a:effectLst/>
            </c:spPr>
            <c:extLst xmlns:c16r2="http://schemas.microsoft.com/office/drawing/2015/06/chart">
              <c:ext xmlns:c16="http://schemas.microsoft.com/office/drawing/2014/chart" uri="{C3380CC4-5D6E-409C-BE32-E72D297353CC}">
                <c16:uniqueId val="{00000003-5263-4FFD-8592-0D8B5B19EB6B}"/>
              </c:ext>
            </c:extLst>
          </c:dPt>
          <c:dPt>
            <c:idx val="2"/>
            <c:invertIfNegative val="0"/>
            <c:bubble3D val="0"/>
            <c:spPr>
              <a:solidFill>
                <a:srgbClr val="87C463"/>
              </a:solidFill>
              <a:ln>
                <a:noFill/>
              </a:ln>
              <a:effectLst/>
            </c:spPr>
            <c:extLst xmlns:c16r2="http://schemas.microsoft.com/office/drawing/2015/06/chart">
              <c:ext xmlns:c16="http://schemas.microsoft.com/office/drawing/2014/chart" uri="{C3380CC4-5D6E-409C-BE32-E72D297353CC}">
                <c16:uniqueId val="{00000005-5263-4FFD-8592-0D8B5B19EB6B}"/>
              </c:ext>
            </c:extLst>
          </c:dPt>
          <c:dLbls>
            <c:dLbl>
              <c:idx val="0"/>
              <c:spPr>
                <a:noFill/>
                <a:ln>
                  <a:noFill/>
                </a:ln>
                <a:effectLst/>
              </c:spPr>
              <c:txPr>
                <a:bodyPr rot="0" spcFirstLastPara="1" vertOverflow="ellipsis" vert="horz" wrap="square" anchor="ctr" anchorCtr="1"/>
                <a:lstStyle/>
                <a:p>
                  <a:pPr>
                    <a:defRPr sz="900" b="1" i="0" u="none" strike="noStrike" kern="1200" baseline="0">
                      <a:solidFill>
                        <a:srgbClr val="C0000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宏观经济!$B$11:$D$11</c:f>
              <c:strCache>
                <c:ptCount val="3"/>
                <c:pt idx="0">
                  <c:v>第一产业</c:v>
                </c:pt>
                <c:pt idx="1">
                  <c:v>第二产业</c:v>
                </c:pt>
                <c:pt idx="2">
                  <c:v>第三产业</c:v>
                </c:pt>
              </c:strCache>
            </c:strRef>
          </c:cat>
          <c:val>
            <c:numRef>
              <c:f>宏观经济!$B$12:$D$12</c:f>
              <c:numCache>
                <c:formatCode>0.0%</c:formatCode>
                <c:ptCount val="3"/>
                <c:pt idx="0">
                  <c:v>-3.6999999999999998E-2</c:v>
                </c:pt>
                <c:pt idx="1">
                  <c:v>7.0000000000000007E-2</c:v>
                </c:pt>
                <c:pt idx="2">
                  <c:v>0.104</c:v>
                </c:pt>
              </c:numCache>
            </c:numRef>
          </c:val>
          <c:extLst xmlns:c16r2="http://schemas.microsoft.com/office/drawing/2015/06/chart">
            <c:ext xmlns:c16="http://schemas.microsoft.com/office/drawing/2014/chart" uri="{C3380CC4-5D6E-409C-BE32-E72D297353CC}">
              <c16:uniqueId val="{00000006-5263-4FFD-8592-0D8B5B19EB6B}"/>
            </c:ext>
          </c:extLst>
        </c:ser>
        <c:dLbls>
          <c:showLegendKey val="0"/>
          <c:showVal val="0"/>
          <c:showCatName val="0"/>
          <c:showSerName val="0"/>
          <c:showPercent val="0"/>
          <c:showBubbleSize val="0"/>
        </c:dLbls>
        <c:gapWidth val="50"/>
        <c:overlap val="-60"/>
        <c:axId val="351252480"/>
        <c:axId val="351254016"/>
      </c:barChart>
      <c:catAx>
        <c:axId val="351252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1254016"/>
        <c:crosses val="autoZero"/>
        <c:auto val="1"/>
        <c:lblAlgn val="ctr"/>
        <c:lblOffset val="100"/>
        <c:noMultiLvlLbl val="0"/>
      </c:catAx>
      <c:valAx>
        <c:axId val="35125401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1252480"/>
        <c:crosses val="autoZero"/>
        <c:crossBetween val="between"/>
        <c:majorUnit val="0.03"/>
      </c:valAx>
      <c:spPr>
        <a:noFill/>
        <a:ln>
          <a:noFill/>
        </a:ln>
        <a:effectLst/>
      </c:spPr>
    </c:plotArea>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对外经济!$F$49</c:f>
              <c:strCache>
                <c:ptCount val="1"/>
                <c:pt idx="0">
                  <c:v>外贸依存度</c:v>
                </c:pt>
              </c:strCache>
            </c:strRef>
          </c:tx>
          <c:spPr>
            <a:solidFill>
              <a:schemeClr val="accent1"/>
            </a:solidFill>
            <a:ln>
              <a:noFill/>
            </a:ln>
            <a:effectLst/>
          </c:spPr>
          <c:invertIfNegative val="0"/>
          <c:cat>
            <c:strRef>
              <c:f>对外经济!$E$50:$E$54</c:f>
              <c:strCache>
                <c:ptCount val="5"/>
                <c:pt idx="0">
                  <c:v>南山区</c:v>
                </c:pt>
                <c:pt idx="1">
                  <c:v>福田区</c:v>
                </c:pt>
                <c:pt idx="2">
                  <c:v>龙岗区</c:v>
                </c:pt>
                <c:pt idx="3">
                  <c:v>宝安区</c:v>
                </c:pt>
                <c:pt idx="4">
                  <c:v>罗湖区</c:v>
                </c:pt>
              </c:strCache>
            </c:strRef>
          </c:cat>
          <c:val>
            <c:numRef>
              <c:f>对外经济!$F$50:$F$54</c:f>
              <c:numCache>
                <c:formatCode>0.00</c:formatCode>
                <c:ptCount val="5"/>
                <c:pt idx="0">
                  <c:v>0.54003915323567697</c:v>
                </c:pt>
                <c:pt idx="1">
                  <c:v>0.48803915323567598</c:v>
                </c:pt>
                <c:pt idx="2">
                  <c:v>0.43603915323567599</c:v>
                </c:pt>
                <c:pt idx="3">
                  <c:v>0.384039153235676</c:v>
                </c:pt>
                <c:pt idx="4">
                  <c:v>0.33203915323567601</c:v>
                </c:pt>
              </c:numCache>
            </c:numRef>
          </c:val>
          <c:extLst xmlns:c16r2="http://schemas.microsoft.com/office/drawing/2015/06/chart">
            <c:ext xmlns:c16="http://schemas.microsoft.com/office/drawing/2014/chart" uri="{C3380CC4-5D6E-409C-BE32-E72D297353CC}">
              <c16:uniqueId val="{00000000-B6CF-4323-8B61-A1F1EFDB0AB8}"/>
            </c:ext>
          </c:extLst>
        </c:ser>
        <c:dLbls>
          <c:showLegendKey val="0"/>
          <c:showVal val="0"/>
          <c:showCatName val="0"/>
          <c:showSerName val="0"/>
          <c:showPercent val="0"/>
          <c:showBubbleSize val="0"/>
        </c:dLbls>
        <c:gapWidth val="50"/>
        <c:overlap val="-27"/>
        <c:axId val="358938496"/>
        <c:axId val="358936960"/>
      </c:barChart>
      <c:lineChart>
        <c:grouping val="standard"/>
        <c:varyColors val="0"/>
        <c:ser>
          <c:idx val="1"/>
          <c:order val="1"/>
          <c:tx>
            <c:strRef>
              <c:f>对外经济!$G$49</c:f>
              <c:strCache>
                <c:ptCount val="1"/>
                <c:pt idx="0">
                  <c:v>外贸景气指数</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对外经济!$E$50:$E$54</c:f>
              <c:strCache>
                <c:ptCount val="5"/>
                <c:pt idx="0">
                  <c:v>南山区</c:v>
                </c:pt>
                <c:pt idx="1">
                  <c:v>福田区</c:v>
                </c:pt>
                <c:pt idx="2">
                  <c:v>龙岗区</c:v>
                </c:pt>
                <c:pt idx="3">
                  <c:v>宝安区</c:v>
                </c:pt>
                <c:pt idx="4">
                  <c:v>罗湖区</c:v>
                </c:pt>
              </c:strCache>
            </c:strRef>
          </c:cat>
          <c:val>
            <c:numRef>
              <c:f>对外经济!$G$50:$G$54</c:f>
              <c:numCache>
                <c:formatCode>General</c:formatCode>
                <c:ptCount val="5"/>
                <c:pt idx="0">
                  <c:v>98</c:v>
                </c:pt>
                <c:pt idx="1">
                  <c:v>105</c:v>
                </c:pt>
                <c:pt idx="2">
                  <c:v>99</c:v>
                </c:pt>
                <c:pt idx="3">
                  <c:v>103</c:v>
                </c:pt>
                <c:pt idx="4">
                  <c:v>95</c:v>
                </c:pt>
              </c:numCache>
            </c:numRef>
          </c:val>
          <c:smooth val="0"/>
          <c:extLst xmlns:c16r2="http://schemas.microsoft.com/office/drawing/2015/06/chart">
            <c:ext xmlns:c16="http://schemas.microsoft.com/office/drawing/2014/chart" uri="{C3380CC4-5D6E-409C-BE32-E72D297353CC}">
              <c16:uniqueId val="{00000001-B6CF-4323-8B61-A1F1EFDB0AB8}"/>
            </c:ext>
          </c:extLst>
        </c:ser>
        <c:dLbls>
          <c:showLegendKey val="0"/>
          <c:showVal val="0"/>
          <c:showCatName val="0"/>
          <c:showSerName val="0"/>
          <c:showPercent val="0"/>
          <c:showBubbleSize val="0"/>
        </c:dLbls>
        <c:marker val="1"/>
        <c:smooth val="0"/>
        <c:axId val="358933248"/>
        <c:axId val="358935168"/>
      </c:lineChart>
      <c:catAx>
        <c:axId val="358933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8935168"/>
        <c:crosses val="autoZero"/>
        <c:auto val="1"/>
        <c:lblAlgn val="ctr"/>
        <c:lblOffset val="100"/>
        <c:noMultiLvlLbl val="0"/>
      </c:catAx>
      <c:valAx>
        <c:axId val="3589351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8933248"/>
        <c:crosses val="autoZero"/>
        <c:crossBetween val="between"/>
      </c:valAx>
      <c:valAx>
        <c:axId val="358936960"/>
        <c:scaling>
          <c:orientation val="minMax"/>
        </c:scaling>
        <c:delete val="0"/>
        <c:axPos val="r"/>
        <c:numFmt formatCode="#,##0.0_);[Red]\(#,##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8938496"/>
        <c:crosses val="max"/>
        <c:crossBetween val="between"/>
      </c:valAx>
      <c:catAx>
        <c:axId val="358938496"/>
        <c:scaling>
          <c:orientation val="minMax"/>
        </c:scaling>
        <c:delete val="1"/>
        <c:axPos val="b"/>
        <c:numFmt formatCode="General" sourceLinked="1"/>
        <c:majorTickMark val="out"/>
        <c:minorTickMark val="none"/>
        <c:tickLblPos val="nextTo"/>
        <c:crossAx val="358936960"/>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88B9-431E-83EE-D39E2ED3736F}"/>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88B9-431E-83EE-D39E2ED3736F}"/>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88B9-431E-83EE-D39E2ED3736F}"/>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88B9-431E-83EE-D39E2ED3736F}"/>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88B9-431E-83EE-D39E2ED3736F}"/>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88B9-431E-83EE-D39E2ED3736F}"/>
              </c:ext>
            </c:extLst>
          </c:dPt>
          <c:dPt>
            <c:idx val="6"/>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88B9-431E-83EE-D39E2ED3736F}"/>
              </c:ext>
            </c:extLst>
          </c:dPt>
          <c:dLbls>
            <c:dLbl>
              <c:idx val="0"/>
              <c:layout>
                <c:manualLayout>
                  <c:x val="0.25501799564261102"/>
                  <c:y val="-5.9180040325104002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22251930641054296"/>
                      <c:h val="0.25505002494244167"/>
                    </c:manualLayout>
                  </c15:layout>
                </c:ext>
                <c:ext xmlns:c16="http://schemas.microsoft.com/office/drawing/2014/chart" uri="{C3380CC4-5D6E-409C-BE32-E72D297353CC}">
                  <c16:uniqueId val="{00000001-88B9-431E-83EE-D39E2ED3736F}"/>
                </c:ext>
              </c:extLst>
            </c:dLbl>
            <c:dLbl>
              <c:idx val="1"/>
              <c:layout>
                <c:manualLayout>
                  <c:x val="0.183272303421365"/>
                  <c:y val="8.3260671461257596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88B9-431E-83EE-D39E2ED3736F}"/>
                </c:ext>
              </c:extLst>
            </c:dLbl>
            <c:dLbl>
              <c:idx val="2"/>
              <c:layout>
                <c:manualLayout>
                  <c:x val="0.22899118796590401"/>
                  <c:y val="5.8834974844573798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16280635936556742"/>
                      <c:h val="0.2044427941971424"/>
                    </c:manualLayout>
                  </c15:layout>
                </c:ext>
                <c:ext xmlns:c16="http://schemas.microsoft.com/office/drawing/2014/chart" uri="{C3380CC4-5D6E-409C-BE32-E72D297353CC}">
                  <c16:uniqueId val="{00000005-88B9-431E-83EE-D39E2ED3736F}"/>
                </c:ext>
              </c:extLst>
            </c:dLbl>
            <c:dLbl>
              <c:idx val="3"/>
              <c:layout>
                <c:manualLayout>
                  <c:x val="-0.15407403384392401"/>
                  <c:y val="0.18579228459057701"/>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88B9-431E-83EE-D39E2ED3736F}"/>
                </c:ext>
              </c:extLst>
            </c:dLbl>
            <c:dLbl>
              <c:idx val="4"/>
              <c:layout>
                <c:manualLayout>
                  <c:x val="-0.19118453732503099"/>
                  <c:y val="0.154829685141159"/>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88B9-431E-83EE-D39E2ED3736F}"/>
                </c:ext>
              </c:extLst>
            </c:dLbl>
            <c:dLbl>
              <c:idx val="5"/>
              <c:layout>
                <c:manualLayout>
                  <c:x val="-0.29285292034917598"/>
                  <c:y val="0.103908960385919"/>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88B9-431E-83EE-D39E2ED3736F}"/>
                </c:ext>
              </c:extLst>
            </c:dLbl>
            <c:dLbl>
              <c:idx val="6"/>
              <c:layout>
                <c:manualLayout>
                  <c:x val="-0.258706110162995"/>
                  <c:y val="-6.1949634743718701E-2"/>
                </c:manualLayout>
              </c:layout>
              <c:spPr>
                <a:no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43507050991483665"/>
                      <c:h val="0.21205008990602928"/>
                    </c:manualLayout>
                  </c15:layout>
                </c:ext>
                <c:ext xmlns:c16="http://schemas.microsoft.com/office/drawing/2014/chart" uri="{C3380CC4-5D6E-409C-BE32-E72D297353CC}">
                  <c16:uniqueId val="{0000000D-88B9-431E-83EE-D39E2ED3736F}"/>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Sheet1!$A$2:$A$8</c:f>
              <c:strCache>
                <c:ptCount val="7"/>
                <c:pt idx="0">
                  <c:v>境内外新闻网页</c:v>
                </c:pt>
                <c:pt idx="1">
                  <c:v>论坛</c:v>
                </c:pt>
                <c:pt idx="2">
                  <c:v>贴吧</c:v>
                </c:pt>
                <c:pt idx="3">
                  <c:v>博客</c:v>
                </c:pt>
                <c:pt idx="4">
                  <c:v>微博</c:v>
                </c:pt>
                <c:pt idx="5">
                  <c:v>官网</c:v>
                </c:pt>
                <c:pt idx="6">
                  <c:v>消费者口碑专业门户</c:v>
                </c:pt>
              </c:strCache>
            </c:strRef>
          </c:cat>
          <c:val>
            <c:numRef>
              <c:f>Sheet1!$B$2:$B$8</c:f>
              <c:numCache>
                <c:formatCode>General</c:formatCode>
                <c:ptCount val="7"/>
                <c:pt idx="0">
                  <c:v>8.2000000000000011</c:v>
                </c:pt>
                <c:pt idx="1">
                  <c:v>3.2</c:v>
                </c:pt>
                <c:pt idx="2">
                  <c:v>12.5</c:v>
                </c:pt>
                <c:pt idx="3">
                  <c:v>8.2000000000000011</c:v>
                </c:pt>
                <c:pt idx="4">
                  <c:v>3.2</c:v>
                </c:pt>
                <c:pt idx="5">
                  <c:v>4.2</c:v>
                </c:pt>
                <c:pt idx="6">
                  <c:v>0.4</c:v>
                </c:pt>
              </c:numCache>
            </c:numRef>
          </c:val>
          <c:extLst xmlns:c16r2="http://schemas.microsoft.com/office/drawing/2015/06/chart">
            <c:ext xmlns:c16="http://schemas.microsoft.com/office/drawing/2014/chart" uri="{C3380CC4-5D6E-409C-BE32-E72D297353CC}">
              <c16:uniqueId val="{0000000E-88B9-431E-83EE-D39E2ED3736F}"/>
            </c:ext>
          </c:extLst>
        </c:ser>
        <c:dLbls>
          <c:showLegendKey val="0"/>
          <c:showVal val="0"/>
          <c:showCatName val="1"/>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深圳</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Sheet1!$A$2:$A$17</c:f>
              <c:numCache>
                <c:formatCode>m"月"d"日"</c:formatCode>
                <c:ptCount val="16"/>
                <c:pt idx="0">
                  <c:v>42856</c:v>
                </c:pt>
                <c:pt idx="1">
                  <c:v>42857</c:v>
                </c:pt>
                <c:pt idx="2">
                  <c:v>42858</c:v>
                </c:pt>
                <c:pt idx="3">
                  <c:v>42859</c:v>
                </c:pt>
                <c:pt idx="4">
                  <c:v>42860</c:v>
                </c:pt>
                <c:pt idx="5">
                  <c:v>42861</c:v>
                </c:pt>
                <c:pt idx="6">
                  <c:v>42862</c:v>
                </c:pt>
                <c:pt idx="7">
                  <c:v>42863</c:v>
                </c:pt>
                <c:pt idx="8">
                  <c:v>42864</c:v>
                </c:pt>
                <c:pt idx="9">
                  <c:v>42865</c:v>
                </c:pt>
                <c:pt idx="10">
                  <c:v>42866</c:v>
                </c:pt>
                <c:pt idx="11">
                  <c:v>42867</c:v>
                </c:pt>
                <c:pt idx="12">
                  <c:v>42868</c:v>
                </c:pt>
                <c:pt idx="13">
                  <c:v>42869</c:v>
                </c:pt>
                <c:pt idx="14">
                  <c:v>42870</c:v>
                </c:pt>
                <c:pt idx="15">
                  <c:v>42871</c:v>
                </c:pt>
              </c:numCache>
            </c:numRef>
          </c:cat>
          <c:val>
            <c:numRef>
              <c:f>Sheet1!$B$2:$B$17</c:f>
              <c:numCache>
                <c:formatCode>General</c:formatCode>
                <c:ptCount val="16"/>
                <c:pt idx="0">
                  <c:v>26</c:v>
                </c:pt>
                <c:pt idx="1">
                  <c:v>33</c:v>
                </c:pt>
                <c:pt idx="2">
                  <c:v>38</c:v>
                </c:pt>
                <c:pt idx="3">
                  <c:v>45</c:v>
                </c:pt>
                <c:pt idx="4">
                  <c:v>55</c:v>
                </c:pt>
                <c:pt idx="5">
                  <c:v>46</c:v>
                </c:pt>
                <c:pt idx="6">
                  <c:v>38</c:v>
                </c:pt>
                <c:pt idx="7">
                  <c:v>42</c:v>
                </c:pt>
                <c:pt idx="8">
                  <c:v>43</c:v>
                </c:pt>
                <c:pt idx="9">
                  <c:v>49</c:v>
                </c:pt>
                <c:pt idx="10">
                  <c:v>58</c:v>
                </c:pt>
                <c:pt idx="11">
                  <c:v>64</c:v>
                </c:pt>
                <c:pt idx="12">
                  <c:v>67</c:v>
                </c:pt>
                <c:pt idx="13">
                  <c:v>72</c:v>
                </c:pt>
                <c:pt idx="14">
                  <c:v>78</c:v>
                </c:pt>
                <c:pt idx="15">
                  <c:v>82</c:v>
                </c:pt>
              </c:numCache>
            </c:numRef>
          </c:val>
          <c:smooth val="0"/>
          <c:extLst xmlns:c16r2="http://schemas.microsoft.com/office/drawing/2015/06/chart">
            <c:ext xmlns:c16="http://schemas.microsoft.com/office/drawing/2014/chart" uri="{C3380CC4-5D6E-409C-BE32-E72D297353CC}">
              <c16:uniqueId val="{00000000-78FF-4E01-AC81-05F0E4D33191}"/>
            </c:ext>
          </c:extLst>
        </c:ser>
        <c:dLbls>
          <c:showLegendKey val="0"/>
          <c:showVal val="0"/>
          <c:showCatName val="0"/>
          <c:showSerName val="0"/>
          <c:showPercent val="0"/>
          <c:showBubbleSize val="0"/>
        </c:dLbls>
        <c:dropLines>
          <c:spPr>
            <a:ln w="9525" cap="flat" cmpd="sng" algn="ctr">
              <a:solidFill>
                <a:schemeClr val="tx1">
                  <a:lumMod val="35000"/>
                  <a:lumOff val="65000"/>
                </a:schemeClr>
              </a:solidFill>
              <a:round/>
            </a:ln>
            <a:effectLst/>
          </c:spPr>
        </c:dropLines>
        <c:marker val="1"/>
        <c:smooth val="0"/>
        <c:axId val="391346048"/>
        <c:axId val="391347584"/>
      </c:lineChart>
      <c:dateAx>
        <c:axId val="391346048"/>
        <c:scaling>
          <c:orientation val="minMax"/>
        </c:scaling>
        <c:delete val="0"/>
        <c:axPos val="b"/>
        <c:numFmt formatCode="m&quot;月&quot;d&quot;日&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391347584"/>
        <c:crosses val="autoZero"/>
        <c:auto val="1"/>
        <c:lblOffset val="100"/>
        <c:baseTimeUnit val="days"/>
      </c:dateAx>
      <c:valAx>
        <c:axId val="391347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391346048"/>
        <c:crosses val="autoZero"/>
        <c:crossBetween val="between"/>
      </c:valAx>
      <c:spPr>
        <a:noFill/>
        <a:ln>
          <a:noFill/>
        </a:ln>
        <a:effectLst/>
      </c:spPr>
    </c:plotArea>
    <c:plotVisOnly val="1"/>
    <c:dispBlanksAs val="gap"/>
    <c:showDLblsOverMax val="0"/>
  </c:chart>
  <c:spPr>
    <a:noFill/>
    <a:ln>
      <a:noFill/>
    </a:ln>
    <a:effectLst/>
  </c:spPr>
  <c:txPr>
    <a:bodyPr/>
    <a:lstStyle/>
    <a:p>
      <a:pPr>
        <a:defRPr sz="700">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dPt>
            <c:idx val="0"/>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1-F0BE-4CD4-ADD1-4875C744A1A6}"/>
              </c:ext>
            </c:extLst>
          </c:dPt>
          <c:dPt>
            <c:idx val="1"/>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3-F0BE-4CD4-ADD1-4875C744A1A6}"/>
              </c:ext>
            </c:extLst>
          </c:dPt>
          <c:dLbls>
            <c:dLbl>
              <c:idx val="0"/>
              <c:layout>
                <c:manualLayout>
                  <c:x val="-0.20337185613921499"/>
                  <c:y val="0.215124448242143"/>
                </c:manualLayout>
              </c:layout>
              <c:spPr>
                <a:noFill/>
                <a:ln>
                  <a:noFill/>
                </a:ln>
                <a:effectLst/>
              </c:spPr>
              <c:txPr>
                <a:bodyPr rot="0" spcFirstLastPara="1" vertOverflow="ellipsis" vert="horz" wrap="square" lIns="38100" tIns="19050" rIns="38100" bIns="19050" anchor="ctr" anchorCtr="1">
                  <a:spAutoFit/>
                </a:bodyPr>
                <a:lstStyle/>
                <a:p>
                  <a:pPr>
                    <a:defRPr sz="4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26153567755880169"/>
                      <c:h val="0.40691056215930588"/>
                    </c:manualLayout>
                  </c15:layout>
                </c:ext>
                <c:ext xmlns:c16="http://schemas.microsoft.com/office/drawing/2014/chart" uri="{C3380CC4-5D6E-409C-BE32-E72D297353CC}">
                  <c16:uniqueId val="{00000001-F0BE-4CD4-ADD1-4875C744A1A6}"/>
                </c:ext>
              </c:extLst>
            </c:dLbl>
            <c:dLbl>
              <c:idx val="1"/>
              <c:layout>
                <c:manualLayout>
                  <c:x val="0.233712468823182"/>
                  <c:y val="-0.14598279155204999"/>
                </c:manualLayout>
              </c:layout>
              <c:spPr>
                <a:noFill/>
                <a:ln>
                  <a:noFill/>
                </a:ln>
                <a:effectLst/>
              </c:spPr>
              <c:txPr>
                <a:bodyPr rot="0" spcFirstLastPara="1" vertOverflow="ellipsis" vert="horz" wrap="square" lIns="38100" tIns="19050" rIns="38100" bIns="19050" anchor="ctr" anchorCtr="1">
                  <a:spAutoFit/>
                </a:bodyPr>
                <a:lstStyle/>
                <a:p>
                  <a:pPr>
                    <a:defRPr sz="4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26014453033774426"/>
                      <c:h val="0.45073169962261572"/>
                    </c:manualLayout>
                  </c15:layout>
                </c:ext>
                <c:ext xmlns:c16="http://schemas.microsoft.com/office/drawing/2014/chart" uri="{C3380CC4-5D6E-409C-BE32-E72D297353CC}">
                  <c16:uniqueId val="{00000003-F0BE-4CD4-ADD1-4875C744A1A6}"/>
                </c:ext>
              </c:extLst>
            </c:dLbl>
            <c:spPr>
              <a:noFill/>
              <a:ln>
                <a:noFill/>
              </a:ln>
              <a:effectLst/>
            </c:spPr>
            <c:txPr>
              <a:bodyPr rot="0" spcFirstLastPara="1" vertOverflow="ellipsis" vert="horz" wrap="square" lIns="38100" tIns="19050" rIns="38100" bIns="19050" anchor="ctr" anchorCtr="1">
                <a:spAutoFit/>
              </a:bodyPr>
              <a:lstStyle/>
              <a:p>
                <a:pPr>
                  <a:defRPr sz="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Sheet1!$A$2:$A$3</c:f>
              <c:strCache>
                <c:ptCount val="2"/>
                <c:pt idx="0">
                  <c:v>正面得分</c:v>
                </c:pt>
                <c:pt idx="1">
                  <c:v>负面得分</c:v>
                </c:pt>
              </c:strCache>
            </c:strRef>
          </c:cat>
          <c:val>
            <c:numRef>
              <c:f>Sheet1!$B$2:$B$3</c:f>
              <c:numCache>
                <c:formatCode>0%</c:formatCode>
                <c:ptCount val="2"/>
                <c:pt idx="0">
                  <c:v>0.32</c:v>
                </c:pt>
                <c:pt idx="1">
                  <c:v>0.68</c:v>
                </c:pt>
              </c:numCache>
            </c:numRef>
          </c:val>
          <c:extLst xmlns:c16r2="http://schemas.microsoft.com/office/drawing/2015/06/chart">
            <c:ext xmlns:c16="http://schemas.microsoft.com/office/drawing/2014/chart" uri="{C3380CC4-5D6E-409C-BE32-E72D297353CC}">
              <c16:uniqueId val="{00000004-F0BE-4CD4-ADD1-4875C744A1A6}"/>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1-D657-4B83-BB9E-C48FF2495011}"/>
              </c:ext>
            </c:extLst>
          </c:dPt>
          <c:dPt>
            <c:idx val="1"/>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3-D657-4B83-BB9E-C48FF2495011}"/>
              </c:ext>
            </c:extLst>
          </c:dPt>
          <c:dPt>
            <c:idx val="2"/>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5-D657-4B83-BB9E-C48FF2495011}"/>
              </c:ext>
            </c:extLst>
          </c:dPt>
          <c:dPt>
            <c:idx val="3"/>
            <c:bubble3D val="0"/>
            <c:spPr>
              <a:solidFill>
                <a:schemeClr val="accent6">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7-D657-4B83-BB9E-C48FF2495011}"/>
              </c:ext>
            </c:extLst>
          </c:dPt>
          <c:dPt>
            <c:idx val="4"/>
            <c:bubble3D val="0"/>
            <c:spPr>
              <a:solidFill>
                <a:schemeClr val="accent5">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9-D657-4B83-BB9E-C48FF2495011}"/>
              </c:ext>
            </c:extLst>
          </c:dPt>
          <c:dPt>
            <c:idx val="5"/>
            <c:bubble3D val="0"/>
            <c:spPr>
              <a:solidFill>
                <a:schemeClr val="accent4">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B-D657-4B83-BB9E-C48FF2495011}"/>
              </c:ext>
            </c:extLst>
          </c:dPt>
          <c:dPt>
            <c:idx val="6"/>
            <c:bubble3D val="0"/>
            <c:spPr>
              <a:solidFill>
                <a:schemeClr val="accent6">
                  <a:lumMod val="80000"/>
                  <a:lumOff val="2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D657-4B83-BB9E-C48FF2495011}"/>
              </c:ext>
            </c:extLst>
          </c:dPt>
          <c:dLbls>
            <c:dLbl>
              <c:idx val="0"/>
              <c:layout>
                <c:manualLayout>
                  <c:x val="0.123303167420814"/>
                  <c:y val="-1.5035708840251599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19763470829153085"/>
                      <c:h val="0.22227940093389462"/>
                    </c:manualLayout>
                  </c15:layout>
                </c:ext>
                <c:ext xmlns:c16="http://schemas.microsoft.com/office/drawing/2014/chart" uri="{C3380CC4-5D6E-409C-BE32-E72D297353CC}">
                  <c16:uniqueId val="{00000001-D657-4B83-BB9E-C48FF2495011}"/>
                </c:ext>
              </c:extLst>
            </c:dLbl>
            <c:dLbl>
              <c:idx val="1"/>
              <c:layout>
                <c:manualLayout>
                  <c:x val="0.12594458881002199"/>
                  <c:y val="-7.2485806561555399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D657-4B83-BB9E-C48FF2495011}"/>
                </c:ext>
              </c:extLst>
            </c:dLbl>
            <c:dLbl>
              <c:idx val="2"/>
              <c:layout>
                <c:manualLayout>
                  <c:x val="0.11436653780684"/>
                  <c:y val="6.8033922379034703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D657-4B83-BB9E-C48FF2495011}"/>
                </c:ext>
              </c:extLst>
            </c:dLbl>
            <c:dLbl>
              <c:idx val="3"/>
              <c:layout>
                <c:manualLayout>
                  <c:x val="-0.110613667460799"/>
                  <c:y val="8.0531812626228494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D657-4B83-BB9E-C48FF2495011}"/>
                </c:ext>
              </c:extLst>
            </c:dLbl>
            <c:dLbl>
              <c:idx val="4"/>
              <c:layout>
                <c:manualLayout>
                  <c:x val="-0.112877868478613"/>
                  <c:y val="2.6935530031057201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D657-4B83-BB9E-C48FF2495011}"/>
                </c:ext>
              </c:extLst>
            </c:dLbl>
            <c:dLbl>
              <c:idx val="5"/>
              <c:layout>
                <c:manualLayout>
                  <c:x val="-0.118358878277994"/>
                  <c:y val="-6.6861429804956907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D657-4B83-BB9E-C48FF2495011}"/>
                </c:ext>
              </c:extLst>
            </c:dLbl>
            <c:dLbl>
              <c:idx val="6"/>
              <c:layout>
                <c:manualLayout>
                  <c:x val="0.109005043372653"/>
                  <c:y val="-5.6738693151844301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D657-4B83-BB9E-C48FF2495011}"/>
                </c:ext>
              </c:extLst>
            </c:dLbl>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Sheet1!$A$2:$A$8</c:f>
              <c:strCache>
                <c:ptCount val="7"/>
                <c:pt idx="0">
                  <c:v>好</c:v>
                </c:pt>
                <c:pt idx="1">
                  <c:v>乐</c:v>
                </c:pt>
                <c:pt idx="2">
                  <c:v>恶</c:v>
                </c:pt>
                <c:pt idx="3">
                  <c:v>哀</c:v>
                </c:pt>
                <c:pt idx="4">
                  <c:v>惧</c:v>
                </c:pt>
                <c:pt idx="5">
                  <c:v>怒</c:v>
                </c:pt>
                <c:pt idx="6">
                  <c:v>惊</c:v>
                </c:pt>
              </c:strCache>
            </c:strRef>
          </c:cat>
          <c:val>
            <c:numRef>
              <c:f>Sheet1!$B$2:$B$8</c:f>
              <c:numCache>
                <c:formatCode>0.00%</c:formatCode>
                <c:ptCount val="7"/>
                <c:pt idx="0">
                  <c:v>0.1176</c:v>
                </c:pt>
                <c:pt idx="1">
                  <c:v>0.2024</c:v>
                </c:pt>
                <c:pt idx="2">
                  <c:v>0.23599999999999999</c:v>
                </c:pt>
                <c:pt idx="3">
                  <c:v>4.0899999999999999E-2</c:v>
                </c:pt>
                <c:pt idx="4">
                  <c:v>0.38109999999999999</c:v>
                </c:pt>
                <c:pt idx="5">
                  <c:v>1.01E-2</c:v>
                </c:pt>
                <c:pt idx="6">
                  <c:v>1.01E-2</c:v>
                </c:pt>
              </c:numCache>
            </c:numRef>
          </c:val>
          <c:extLst xmlns:c16r2="http://schemas.microsoft.com/office/drawing/2015/06/chart">
            <c:ext xmlns:c16="http://schemas.microsoft.com/office/drawing/2014/chart" uri="{C3380CC4-5D6E-409C-BE32-E72D297353CC}">
              <c16:uniqueId val="{0000000E-D657-4B83-BB9E-C48FF2495011}"/>
            </c:ext>
          </c:extLst>
        </c:ser>
        <c:dLbls>
          <c:showLegendKey val="0"/>
          <c:showVal val="1"/>
          <c:showCatName val="1"/>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559374897151798E-2"/>
          <c:y val="5.3694934363604903E-2"/>
          <c:w val="0.94199992040026403"/>
          <c:h val="0.644836743569285"/>
        </c:manualLayout>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Sheet1!$A$2:$A$13</c:f>
              <c:numCache>
                <c:formatCode>yyyy"年"m"月"</c:formatCode>
                <c:ptCount val="12"/>
                <c:pt idx="0">
                  <c:v>42583</c:v>
                </c:pt>
                <c:pt idx="1">
                  <c:v>42614</c:v>
                </c:pt>
                <c:pt idx="2">
                  <c:v>42644</c:v>
                </c:pt>
                <c:pt idx="3">
                  <c:v>42675</c:v>
                </c:pt>
                <c:pt idx="4">
                  <c:v>42705</c:v>
                </c:pt>
                <c:pt idx="5">
                  <c:v>42736</c:v>
                </c:pt>
                <c:pt idx="6">
                  <c:v>42767</c:v>
                </c:pt>
                <c:pt idx="7">
                  <c:v>42795</c:v>
                </c:pt>
                <c:pt idx="8">
                  <c:v>42826</c:v>
                </c:pt>
                <c:pt idx="9">
                  <c:v>42856</c:v>
                </c:pt>
                <c:pt idx="10">
                  <c:v>42887</c:v>
                </c:pt>
                <c:pt idx="11">
                  <c:v>42917</c:v>
                </c:pt>
              </c:numCache>
            </c:numRef>
          </c:cat>
          <c:val>
            <c:numRef>
              <c:f>Sheet1!$B$2:$B$13</c:f>
              <c:numCache>
                <c:formatCode>General</c:formatCode>
                <c:ptCount val="12"/>
                <c:pt idx="0">
                  <c:v>1985</c:v>
                </c:pt>
                <c:pt idx="1">
                  <c:v>1850</c:v>
                </c:pt>
                <c:pt idx="2">
                  <c:v>2300</c:v>
                </c:pt>
                <c:pt idx="3">
                  <c:v>2280</c:v>
                </c:pt>
                <c:pt idx="4">
                  <c:v>2160</c:v>
                </c:pt>
                <c:pt idx="5">
                  <c:v>2300</c:v>
                </c:pt>
                <c:pt idx="6">
                  <c:v>2500</c:v>
                </c:pt>
                <c:pt idx="7">
                  <c:v>2014</c:v>
                </c:pt>
                <c:pt idx="8">
                  <c:v>1984</c:v>
                </c:pt>
                <c:pt idx="9">
                  <c:v>1896</c:v>
                </c:pt>
                <c:pt idx="10">
                  <c:v>1624</c:v>
                </c:pt>
                <c:pt idx="11">
                  <c:v>1750</c:v>
                </c:pt>
              </c:numCache>
            </c:numRef>
          </c:val>
          <c:smooth val="0"/>
          <c:extLst xmlns:c16r2="http://schemas.microsoft.com/office/drawing/2015/06/chart">
            <c:ext xmlns:c16="http://schemas.microsoft.com/office/drawing/2014/chart" uri="{C3380CC4-5D6E-409C-BE32-E72D297353CC}">
              <c16:uniqueId val="{00000000-85B3-4451-9A74-EAF0A12F9258}"/>
            </c:ext>
          </c:extLst>
        </c:ser>
        <c:dLbls>
          <c:showLegendKey val="0"/>
          <c:showVal val="0"/>
          <c:showCatName val="0"/>
          <c:showSerName val="0"/>
          <c:showPercent val="0"/>
          <c:showBubbleSize val="0"/>
        </c:dLbls>
        <c:dropLines>
          <c:spPr>
            <a:ln w="9525" cap="flat" cmpd="sng" algn="ctr">
              <a:solidFill>
                <a:schemeClr val="tx1">
                  <a:lumMod val="35000"/>
                  <a:lumOff val="65000"/>
                </a:schemeClr>
              </a:solidFill>
              <a:round/>
            </a:ln>
            <a:effectLst/>
          </c:spPr>
        </c:dropLines>
        <c:marker val="1"/>
        <c:smooth val="0"/>
        <c:axId val="390943488"/>
        <c:axId val="390945024"/>
      </c:lineChart>
      <c:dateAx>
        <c:axId val="390943488"/>
        <c:scaling>
          <c:orientation val="minMax"/>
        </c:scaling>
        <c:delete val="0"/>
        <c:axPos val="b"/>
        <c:minorGridlines>
          <c:spPr>
            <a:ln w="9525" cap="flat" cmpd="sng" algn="ctr">
              <a:solidFill>
                <a:schemeClr val="tx1">
                  <a:lumMod val="5000"/>
                  <a:lumOff val="95000"/>
                </a:schemeClr>
              </a:solidFill>
              <a:round/>
            </a:ln>
            <a:effectLst/>
          </c:spPr>
        </c:minorGridlines>
        <c:numFmt formatCode="yyyy&quot;年&quot;m&quot;月&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390945024"/>
        <c:crosses val="autoZero"/>
        <c:auto val="1"/>
        <c:lblOffset val="100"/>
        <c:baseTimeUnit val="months"/>
      </c:dateAx>
      <c:valAx>
        <c:axId val="390945024"/>
        <c:scaling>
          <c:orientation val="minMax"/>
          <c:max val="2600"/>
          <c:min val="1500"/>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390943488"/>
        <c:crosses val="autoZero"/>
        <c:crossBetween val="between"/>
      </c:valAx>
      <c:spPr>
        <a:noFill/>
        <a:ln>
          <a:noFill/>
        </a:ln>
        <a:effectLst/>
      </c:spPr>
    </c:plotArea>
    <c:plotVisOnly val="1"/>
    <c:dispBlanksAs val="zero"/>
    <c:showDLblsOverMax val="0"/>
  </c:chart>
  <c:spPr>
    <a:solidFill>
      <a:schemeClr val="bg1"/>
    </a:solidFill>
    <a:ln>
      <a:noFill/>
    </a:ln>
    <a:effectLst/>
  </c:spPr>
  <c:txPr>
    <a:bodyPr/>
    <a:lstStyle/>
    <a:p>
      <a:pPr>
        <a:defRPr/>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8CCD-4EFF-B3D2-E363629C9FC7}"/>
              </c:ext>
            </c:extLst>
          </c:dPt>
          <c:dPt>
            <c:idx val="1"/>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3-8CCD-4EFF-B3D2-E363629C9FC7}"/>
              </c:ext>
            </c:extLst>
          </c:dPt>
          <c:dPt>
            <c:idx val="2"/>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5-8CCD-4EFF-B3D2-E363629C9FC7}"/>
              </c:ext>
            </c:extLst>
          </c:dPt>
          <c:dPt>
            <c:idx val="3"/>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7-8CCD-4EFF-B3D2-E363629C9FC7}"/>
              </c:ext>
            </c:extLst>
          </c:dPt>
          <c:cat>
            <c:strRef>
              <c:f>Sheet1!$A$2:$A$5</c:f>
              <c:strCache>
                <c:ptCount val="4"/>
                <c:pt idx="0">
                  <c:v>娱乐</c:v>
                </c:pt>
                <c:pt idx="1">
                  <c:v>信息获取</c:v>
                </c:pt>
                <c:pt idx="2">
                  <c:v>社交</c:v>
                </c:pt>
                <c:pt idx="3">
                  <c:v>购买</c:v>
                </c:pt>
              </c:strCache>
            </c:strRef>
          </c:cat>
          <c:val>
            <c:numRef>
              <c:f>Sheet1!$B$2:$B$5</c:f>
              <c:numCache>
                <c:formatCode>General</c:formatCode>
                <c:ptCount val="4"/>
                <c:pt idx="0">
                  <c:v>35</c:v>
                </c:pt>
                <c:pt idx="1">
                  <c:v>45</c:v>
                </c:pt>
                <c:pt idx="2">
                  <c:v>48</c:v>
                </c:pt>
                <c:pt idx="3">
                  <c:v>30</c:v>
                </c:pt>
              </c:numCache>
            </c:numRef>
          </c:val>
          <c:extLst xmlns:c16r2="http://schemas.microsoft.com/office/drawing/2015/06/chart">
            <c:ext xmlns:c16="http://schemas.microsoft.com/office/drawing/2014/chart" uri="{C3380CC4-5D6E-409C-BE32-E72D297353CC}">
              <c16:uniqueId val="{00000008-8CCD-4EFF-B3D2-E363629C9FC7}"/>
            </c:ext>
          </c:extLst>
        </c:ser>
        <c:dLbls>
          <c:showLegendKey val="0"/>
          <c:showVal val="0"/>
          <c:showCatName val="0"/>
          <c:showSerName val="0"/>
          <c:showPercent val="0"/>
          <c:showBubbleSize val="0"/>
          <c:showLeaderLines val="1"/>
        </c:dLbls>
        <c:firstSliceAng val="0"/>
        <c:holeSize val="61"/>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广告欺诈</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Sheet1!$A$2:$A$11</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Sheet1!$B$2:$B$11</c:f>
              <c:numCache>
                <c:formatCode>General</c:formatCode>
                <c:ptCount val="10"/>
                <c:pt idx="0">
                  <c:v>26</c:v>
                </c:pt>
                <c:pt idx="1">
                  <c:v>33</c:v>
                </c:pt>
                <c:pt idx="2">
                  <c:v>38</c:v>
                </c:pt>
                <c:pt idx="3">
                  <c:v>45</c:v>
                </c:pt>
                <c:pt idx="4">
                  <c:v>55</c:v>
                </c:pt>
                <c:pt idx="5">
                  <c:v>46</c:v>
                </c:pt>
                <c:pt idx="6">
                  <c:v>38</c:v>
                </c:pt>
                <c:pt idx="7">
                  <c:v>42</c:v>
                </c:pt>
                <c:pt idx="8">
                  <c:v>43</c:v>
                </c:pt>
                <c:pt idx="9">
                  <c:v>49</c:v>
                </c:pt>
              </c:numCache>
            </c:numRef>
          </c:val>
          <c:smooth val="0"/>
          <c:extLst xmlns:c16r2="http://schemas.microsoft.com/office/drawing/2015/06/chart">
            <c:ext xmlns:c16="http://schemas.microsoft.com/office/drawing/2014/chart" uri="{C3380CC4-5D6E-409C-BE32-E72D297353CC}">
              <c16:uniqueId val="{00000000-8DC8-4821-8A43-ECCECE5BF429}"/>
            </c:ext>
          </c:extLst>
        </c:ser>
        <c:ser>
          <c:idx val="1"/>
          <c:order val="1"/>
          <c:tx>
            <c:strRef>
              <c:f>Sheet1!$C$1</c:f>
              <c:strCache>
                <c:ptCount val="1"/>
                <c:pt idx="0">
                  <c:v>合同违约</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Sheet1!$A$2:$A$11</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Sheet1!$C$2:$C$11</c:f>
              <c:numCache>
                <c:formatCode>General</c:formatCode>
                <c:ptCount val="10"/>
                <c:pt idx="0">
                  <c:v>64</c:v>
                </c:pt>
                <c:pt idx="1">
                  <c:v>67</c:v>
                </c:pt>
                <c:pt idx="2">
                  <c:v>72</c:v>
                </c:pt>
                <c:pt idx="3">
                  <c:v>78</c:v>
                </c:pt>
                <c:pt idx="4">
                  <c:v>82</c:v>
                </c:pt>
                <c:pt idx="5">
                  <c:v>43</c:v>
                </c:pt>
                <c:pt idx="6">
                  <c:v>49</c:v>
                </c:pt>
                <c:pt idx="7">
                  <c:v>58</c:v>
                </c:pt>
                <c:pt idx="8">
                  <c:v>64</c:v>
                </c:pt>
                <c:pt idx="9">
                  <c:v>67</c:v>
                </c:pt>
              </c:numCache>
            </c:numRef>
          </c:val>
          <c:smooth val="0"/>
          <c:extLst xmlns:c16r2="http://schemas.microsoft.com/office/drawing/2015/06/chart">
            <c:ext xmlns:c16="http://schemas.microsoft.com/office/drawing/2014/chart" uri="{C3380CC4-5D6E-409C-BE32-E72D297353CC}">
              <c16:uniqueId val="{00000001-8DC8-4821-8A43-ECCECE5BF429}"/>
            </c:ext>
          </c:extLst>
        </c:ser>
        <c:ser>
          <c:idx val="2"/>
          <c:order val="2"/>
          <c:tx>
            <c:strRef>
              <c:f>Sheet1!$D$1</c:f>
              <c:strCache>
                <c:ptCount val="1"/>
                <c:pt idx="0">
                  <c:v>商标侵权</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Sheet1!$A$2:$A$11</c:f>
              <c:strCache>
                <c:ptCount val="10"/>
                <c:pt idx="0">
                  <c:v>1月</c:v>
                </c:pt>
                <c:pt idx="1">
                  <c:v>2月</c:v>
                </c:pt>
                <c:pt idx="2">
                  <c:v>3月</c:v>
                </c:pt>
                <c:pt idx="3">
                  <c:v>4月</c:v>
                </c:pt>
                <c:pt idx="4">
                  <c:v>5月</c:v>
                </c:pt>
                <c:pt idx="5">
                  <c:v>6月</c:v>
                </c:pt>
                <c:pt idx="6">
                  <c:v>7月</c:v>
                </c:pt>
                <c:pt idx="7">
                  <c:v>8月</c:v>
                </c:pt>
                <c:pt idx="8">
                  <c:v>9月</c:v>
                </c:pt>
                <c:pt idx="9">
                  <c:v>10月</c:v>
                </c:pt>
              </c:strCache>
            </c:strRef>
          </c:cat>
          <c:val>
            <c:numRef>
              <c:f>Sheet1!$D$2:$D$11</c:f>
              <c:numCache>
                <c:formatCode>General</c:formatCode>
                <c:ptCount val="10"/>
                <c:pt idx="0">
                  <c:v>72</c:v>
                </c:pt>
                <c:pt idx="1">
                  <c:v>78</c:v>
                </c:pt>
                <c:pt idx="2">
                  <c:v>82</c:v>
                </c:pt>
                <c:pt idx="3">
                  <c:v>38</c:v>
                </c:pt>
                <c:pt idx="4">
                  <c:v>45</c:v>
                </c:pt>
                <c:pt idx="5">
                  <c:v>55</c:v>
                </c:pt>
                <c:pt idx="6">
                  <c:v>46</c:v>
                </c:pt>
                <c:pt idx="7">
                  <c:v>38</c:v>
                </c:pt>
                <c:pt idx="8">
                  <c:v>64</c:v>
                </c:pt>
                <c:pt idx="9">
                  <c:v>67</c:v>
                </c:pt>
              </c:numCache>
            </c:numRef>
          </c:val>
          <c:smooth val="0"/>
          <c:extLst xmlns:c16r2="http://schemas.microsoft.com/office/drawing/2015/06/chart">
            <c:ext xmlns:c16="http://schemas.microsoft.com/office/drawing/2014/chart" uri="{C3380CC4-5D6E-409C-BE32-E72D297353CC}">
              <c16:uniqueId val="{00000002-8DC8-4821-8A43-ECCECE5BF429}"/>
            </c:ext>
          </c:extLst>
        </c:ser>
        <c:dLbls>
          <c:showLegendKey val="0"/>
          <c:showVal val="0"/>
          <c:showCatName val="0"/>
          <c:showSerName val="0"/>
          <c:showPercent val="0"/>
          <c:showBubbleSize val="0"/>
        </c:dLbls>
        <c:dropLines>
          <c:spPr>
            <a:ln w="9525" cap="flat" cmpd="sng" algn="ctr">
              <a:solidFill>
                <a:schemeClr val="tx1">
                  <a:lumMod val="35000"/>
                  <a:lumOff val="65000"/>
                </a:schemeClr>
              </a:solidFill>
              <a:round/>
            </a:ln>
            <a:effectLst/>
          </c:spPr>
        </c:dropLines>
        <c:marker val="1"/>
        <c:smooth val="0"/>
        <c:axId val="397578240"/>
        <c:axId val="397579776"/>
      </c:lineChart>
      <c:catAx>
        <c:axId val="39757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397579776"/>
        <c:crosses val="autoZero"/>
        <c:auto val="1"/>
        <c:lblAlgn val="ctr"/>
        <c:lblOffset val="100"/>
        <c:noMultiLvlLbl val="0"/>
      </c:catAx>
      <c:valAx>
        <c:axId val="397579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3975782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sz="700">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559374897151798E-2"/>
          <c:y val="5.3694934363604903E-2"/>
          <c:w val="0.94199992040026403"/>
          <c:h val="0.644836743569285"/>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Sheet1!$A$2:$A$11</c:f>
              <c:strCache>
                <c:ptCount val="10"/>
                <c:pt idx="0">
                  <c:v>福田区</c:v>
                </c:pt>
                <c:pt idx="1">
                  <c:v>南山区</c:v>
                </c:pt>
                <c:pt idx="2">
                  <c:v>宝安区</c:v>
                </c:pt>
                <c:pt idx="3">
                  <c:v>坪山区</c:v>
                </c:pt>
                <c:pt idx="4">
                  <c:v>龙华区</c:v>
                </c:pt>
                <c:pt idx="5">
                  <c:v>罗湖区</c:v>
                </c:pt>
                <c:pt idx="6">
                  <c:v>龙岗区</c:v>
                </c:pt>
                <c:pt idx="7">
                  <c:v>光明新区</c:v>
                </c:pt>
                <c:pt idx="8">
                  <c:v>盐田区</c:v>
                </c:pt>
                <c:pt idx="9">
                  <c:v>大鹏新区</c:v>
                </c:pt>
              </c:strCache>
            </c:strRef>
          </c:cat>
          <c:val>
            <c:numRef>
              <c:f>Sheet1!$B$2:$B$11</c:f>
              <c:numCache>
                <c:formatCode>General</c:formatCode>
                <c:ptCount val="10"/>
                <c:pt idx="0">
                  <c:v>5</c:v>
                </c:pt>
                <c:pt idx="1">
                  <c:v>4.5999999999999996</c:v>
                </c:pt>
                <c:pt idx="2">
                  <c:v>4</c:v>
                </c:pt>
                <c:pt idx="3">
                  <c:v>3.3</c:v>
                </c:pt>
                <c:pt idx="4">
                  <c:v>3</c:v>
                </c:pt>
                <c:pt idx="5">
                  <c:v>4.8</c:v>
                </c:pt>
                <c:pt idx="6">
                  <c:v>3.9</c:v>
                </c:pt>
                <c:pt idx="7">
                  <c:v>3.6</c:v>
                </c:pt>
                <c:pt idx="8">
                  <c:v>4.3</c:v>
                </c:pt>
                <c:pt idx="9">
                  <c:v>2.8</c:v>
                </c:pt>
              </c:numCache>
            </c:numRef>
          </c:val>
          <c:extLst xmlns:c16r2="http://schemas.microsoft.com/office/drawing/2015/06/chart">
            <c:ext xmlns:c16="http://schemas.microsoft.com/office/drawing/2014/chart" uri="{C3380CC4-5D6E-409C-BE32-E72D297353CC}">
              <c16:uniqueId val="{00000000-8D9A-4B7F-B759-4B8D84E79942}"/>
            </c:ext>
          </c:extLst>
        </c:ser>
        <c:dLbls>
          <c:showLegendKey val="0"/>
          <c:showVal val="0"/>
          <c:showCatName val="0"/>
          <c:showSerName val="0"/>
          <c:showPercent val="0"/>
          <c:showBubbleSize val="0"/>
        </c:dLbls>
        <c:gapWidth val="150"/>
        <c:axId val="394835072"/>
        <c:axId val="394836608"/>
      </c:barChart>
      <c:catAx>
        <c:axId val="394835072"/>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394836608"/>
        <c:crosses val="autoZero"/>
        <c:auto val="1"/>
        <c:lblAlgn val="ctr"/>
        <c:lblOffset val="100"/>
        <c:noMultiLvlLbl val="0"/>
      </c:catAx>
      <c:valAx>
        <c:axId val="394836608"/>
        <c:scaling>
          <c:orientation val="minMax"/>
          <c:max val="6"/>
          <c:min val="2"/>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394835072"/>
        <c:crosses val="autoZero"/>
        <c:crossBetween val="between"/>
      </c:valAx>
      <c:spPr>
        <a:noFill/>
        <a:ln>
          <a:noFill/>
        </a:ln>
        <a:effectLst/>
      </c:spPr>
    </c:plotArea>
    <c:plotVisOnly val="1"/>
    <c:dispBlanksAs val="zero"/>
    <c:showDLblsOverMax val="0"/>
  </c:chart>
  <c:spPr>
    <a:solidFill>
      <a:schemeClr val="bg1"/>
    </a:solid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522452383007599"/>
          <c:y val="0.211282672056784"/>
          <c:w val="0.51730888465012403"/>
          <c:h val="0.74195973271664195"/>
        </c:manualLayout>
      </c:layout>
      <c:doughnut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40A7-49C4-9D51-2FE362967F24}"/>
              </c:ext>
            </c:extLst>
          </c:dPt>
          <c:dPt>
            <c:idx val="1"/>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3-40A7-49C4-9D51-2FE362967F24}"/>
              </c:ext>
            </c:extLst>
          </c:dPt>
          <c:dLbls>
            <c:dLbl>
              <c:idx val="0"/>
              <c:layout>
                <c:manualLayout>
                  <c:x val="0.16208831460415801"/>
                  <c:y val="-0.10745539793437101"/>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15:layout>
                    <c:manualLayout>
                      <c:w val="0.33129423197965036"/>
                      <c:h val="0.29824258171787887"/>
                    </c:manualLayout>
                  </c15:layout>
                </c:ext>
                <c:ext xmlns:c16="http://schemas.microsoft.com/office/drawing/2014/chart" uri="{C3380CC4-5D6E-409C-BE32-E72D297353CC}">
                  <c16:uniqueId val="{00000001-40A7-49C4-9D51-2FE362967F24}"/>
                </c:ext>
              </c:extLst>
            </c:dLbl>
            <c:dLbl>
              <c:idx val="1"/>
              <c:layout>
                <c:manualLayout>
                  <c:x val="-0.15701671195295699"/>
                  <c:y val="-1.0352907341884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15:layout>
                    <c:manualLayout>
                      <c:w val="0.32264790826914003"/>
                      <c:h val="0.29824258171787887"/>
                    </c:manualLayout>
                  </c15:layout>
                </c:ext>
                <c:ext xmlns:c16="http://schemas.microsoft.com/office/drawing/2014/chart" uri="{C3380CC4-5D6E-409C-BE32-E72D297353CC}">
                  <c16:uniqueId val="{00000003-40A7-49C4-9D51-2FE362967F24}"/>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对外经济!$C$1:$D$1</c:f>
              <c:strCache>
                <c:ptCount val="2"/>
                <c:pt idx="0">
                  <c:v>出口总额</c:v>
                </c:pt>
                <c:pt idx="1">
                  <c:v>进口总额</c:v>
                </c:pt>
              </c:strCache>
            </c:strRef>
          </c:cat>
          <c:val>
            <c:numRef>
              <c:f>对外经济!$C$2:$D$2</c:f>
              <c:numCache>
                <c:formatCode>General</c:formatCode>
                <c:ptCount val="2"/>
                <c:pt idx="0">
                  <c:v>15680.4</c:v>
                </c:pt>
                <c:pt idx="1">
                  <c:v>10626.61</c:v>
                </c:pt>
              </c:numCache>
            </c:numRef>
          </c:val>
          <c:extLst xmlns:c16r2="http://schemas.microsoft.com/office/drawing/2015/06/chart">
            <c:ext xmlns:c16="http://schemas.microsoft.com/office/drawing/2014/chart" uri="{C3380CC4-5D6E-409C-BE32-E72D297353CC}">
              <c16:uniqueId val="{00000004-40A7-49C4-9D51-2FE362967F2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29043"/>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2761-4B38-A3BE-46268F33F01F}"/>
              </c:ext>
            </c:extLst>
          </c:dPt>
          <c:dPt>
            <c:idx val="1"/>
            <c:invertIfNegative val="0"/>
            <c:bubble3D val="0"/>
            <c:spPr>
              <a:solidFill>
                <a:srgbClr val="87C463"/>
              </a:solidFill>
              <a:ln>
                <a:noFill/>
              </a:ln>
              <a:effectLst/>
            </c:spPr>
            <c:extLst xmlns:c16r2="http://schemas.microsoft.com/office/drawing/2015/06/chart">
              <c:ext xmlns:c16="http://schemas.microsoft.com/office/drawing/2014/chart" uri="{C3380CC4-5D6E-409C-BE32-E72D297353CC}">
                <c16:uniqueId val="{00000003-2761-4B38-A3BE-46268F33F01F}"/>
              </c:ext>
            </c:extLst>
          </c:dPt>
          <c:dPt>
            <c:idx val="2"/>
            <c:invertIfNegative val="0"/>
            <c:bubble3D val="0"/>
            <c:spPr>
              <a:solidFill>
                <a:srgbClr val="87C463"/>
              </a:solidFill>
              <a:ln>
                <a:noFill/>
              </a:ln>
              <a:effectLst/>
            </c:spPr>
            <c:extLst xmlns:c16r2="http://schemas.microsoft.com/office/drawing/2015/06/chart">
              <c:ext xmlns:c16="http://schemas.microsoft.com/office/drawing/2014/chart" uri="{C3380CC4-5D6E-409C-BE32-E72D297353CC}">
                <c16:uniqueId val="{00000005-2761-4B38-A3BE-46268F33F01F}"/>
              </c:ext>
            </c:extLst>
          </c:dPt>
          <c:dLbls>
            <c:dLbl>
              <c:idx val="0"/>
              <c:layout>
                <c:manualLayout>
                  <c:x val="4.0185803969218304E-3"/>
                  <c:y val="0.16736331496769499"/>
                </c:manualLayout>
              </c:layout>
              <c:spPr>
                <a:noFill/>
                <a:ln>
                  <a:noFill/>
                </a:ln>
                <a:effectLst/>
              </c:spPr>
              <c:txPr>
                <a:bodyPr rot="0" spcFirstLastPara="1" vertOverflow="ellipsis" vert="horz" wrap="square" anchor="ctr" anchorCtr="1"/>
                <a:lstStyle/>
                <a:p>
                  <a:pPr>
                    <a:defRPr sz="900" b="1" i="0" u="none" strike="noStrike" kern="1200" baseline="0">
                      <a:solidFill>
                        <a:srgbClr val="C00000"/>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2761-4B38-A3BE-46268F33F01F}"/>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对外经济!$A$3:$A$5</c:f>
              <c:strCache>
                <c:ptCount val="3"/>
                <c:pt idx="0">
                  <c:v>增长率</c:v>
                </c:pt>
                <c:pt idx="1">
                  <c:v>占全国比重</c:v>
                </c:pt>
                <c:pt idx="2">
                  <c:v>占广东省比重</c:v>
                </c:pt>
              </c:strCache>
            </c:strRef>
          </c:cat>
          <c:val>
            <c:numRef>
              <c:f>对外经济!$C$3:$C$5</c:f>
              <c:numCache>
                <c:formatCode>0.00%</c:formatCode>
                <c:ptCount val="3"/>
                <c:pt idx="0" formatCode="0.0%">
                  <c:v>-4.4999999999999998E-2</c:v>
                </c:pt>
                <c:pt idx="1">
                  <c:v>0.113</c:v>
                </c:pt>
                <c:pt idx="2">
                  <c:v>0.39700000000000002</c:v>
                </c:pt>
              </c:numCache>
            </c:numRef>
          </c:val>
          <c:extLst xmlns:c16r2="http://schemas.microsoft.com/office/drawing/2015/06/chart">
            <c:ext xmlns:c16="http://schemas.microsoft.com/office/drawing/2014/chart" uri="{C3380CC4-5D6E-409C-BE32-E72D297353CC}">
              <c16:uniqueId val="{00000006-2761-4B38-A3BE-46268F33F01F}"/>
            </c:ext>
          </c:extLst>
        </c:ser>
        <c:dLbls>
          <c:showLegendKey val="0"/>
          <c:showVal val="0"/>
          <c:showCatName val="0"/>
          <c:showSerName val="0"/>
          <c:showPercent val="0"/>
          <c:showBubbleSize val="0"/>
        </c:dLbls>
        <c:gapWidth val="50"/>
        <c:overlap val="-27"/>
        <c:axId val="351554176"/>
        <c:axId val="351560064"/>
      </c:barChart>
      <c:catAx>
        <c:axId val="35155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1560064"/>
        <c:crosses val="autoZero"/>
        <c:auto val="1"/>
        <c:lblAlgn val="ctr"/>
        <c:lblOffset val="100"/>
        <c:noMultiLvlLbl val="0"/>
      </c:catAx>
      <c:valAx>
        <c:axId val="3515600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15541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对外经济!$B$16</c:f>
              <c:strCache>
                <c:ptCount val="1"/>
                <c:pt idx="0">
                  <c:v>出口总额（亿元）</c:v>
                </c:pt>
              </c:strCache>
            </c:strRef>
          </c:tx>
          <c:spPr>
            <a:solidFill>
              <a:schemeClr val="accent1"/>
            </a:solidFill>
            <a:ln>
              <a:noFill/>
            </a:ln>
            <a:effectLst/>
          </c:spPr>
          <c:invertIfNegative val="0"/>
          <c:cat>
            <c:strRef>
              <c:f>对外经济!$A$17:$A$20</c:f>
              <c:strCache>
                <c:ptCount val="4"/>
                <c:pt idx="0">
                  <c:v>香港</c:v>
                </c:pt>
                <c:pt idx="1">
                  <c:v>美国</c:v>
                </c:pt>
                <c:pt idx="2">
                  <c:v>日本</c:v>
                </c:pt>
                <c:pt idx="3">
                  <c:v>欧盟28国</c:v>
                </c:pt>
              </c:strCache>
            </c:strRef>
          </c:cat>
          <c:val>
            <c:numRef>
              <c:f>对外经济!$B$17:$B$20</c:f>
              <c:numCache>
                <c:formatCode>General</c:formatCode>
                <c:ptCount val="4"/>
                <c:pt idx="0">
                  <c:v>6887.62</c:v>
                </c:pt>
                <c:pt idx="1">
                  <c:v>2099.87</c:v>
                </c:pt>
                <c:pt idx="2">
                  <c:v>444.2</c:v>
                </c:pt>
                <c:pt idx="3">
                  <c:v>1945.15</c:v>
                </c:pt>
              </c:numCache>
            </c:numRef>
          </c:val>
          <c:extLst xmlns:c16r2="http://schemas.microsoft.com/office/drawing/2015/06/chart">
            <c:ext xmlns:c16="http://schemas.microsoft.com/office/drawing/2014/chart" uri="{C3380CC4-5D6E-409C-BE32-E72D297353CC}">
              <c16:uniqueId val="{00000000-48F9-4B89-A8DF-A9BCB3450744}"/>
            </c:ext>
          </c:extLst>
        </c:ser>
        <c:ser>
          <c:idx val="2"/>
          <c:order val="2"/>
          <c:tx>
            <c:strRef>
              <c:f>对外经济!$D$16</c:f>
              <c:strCache>
                <c:ptCount val="1"/>
                <c:pt idx="0">
                  <c:v>进口总额（亿元）</c:v>
                </c:pt>
              </c:strCache>
            </c:strRef>
          </c:tx>
          <c:spPr>
            <a:solidFill>
              <a:schemeClr val="accent3"/>
            </a:solidFill>
            <a:ln>
              <a:noFill/>
            </a:ln>
            <a:effectLst/>
          </c:spPr>
          <c:invertIfNegative val="0"/>
          <c:cat>
            <c:strRef>
              <c:f>对外经济!$A$17:$A$20</c:f>
              <c:strCache>
                <c:ptCount val="4"/>
                <c:pt idx="0">
                  <c:v>香港</c:v>
                </c:pt>
                <c:pt idx="1">
                  <c:v>美国</c:v>
                </c:pt>
                <c:pt idx="2">
                  <c:v>日本</c:v>
                </c:pt>
                <c:pt idx="3">
                  <c:v>欧盟28国</c:v>
                </c:pt>
              </c:strCache>
            </c:strRef>
          </c:cat>
          <c:val>
            <c:numRef>
              <c:f>对外经济!$D$17:$D$20</c:f>
              <c:numCache>
                <c:formatCode>General</c:formatCode>
                <c:ptCount val="4"/>
                <c:pt idx="0">
                  <c:v>70.400000000000006</c:v>
                </c:pt>
                <c:pt idx="1">
                  <c:v>409.64</c:v>
                </c:pt>
                <c:pt idx="2">
                  <c:v>886.07</c:v>
                </c:pt>
                <c:pt idx="3">
                  <c:v>542.93999999999971</c:v>
                </c:pt>
              </c:numCache>
            </c:numRef>
          </c:val>
          <c:extLst xmlns:c16r2="http://schemas.microsoft.com/office/drawing/2015/06/chart">
            <c:ext xmlns:c16="http://schemas.microsoft.com/office/drawing/2014/chart" uri="{C3380CC4-5D6E-409C-BE32-E72D297353CC}">
              <c16:uniqueId val="{00000001-48F9-4B89-A8DF-A9BCB3450744}"/>
            </c:ext>
          </c:extLst>
        </c:ser>
        <c:dLbls>
          <c:showLegendKey val="0"/>
          <c:showVal val="0"/>
          <c:showCatName val="0"/>
          <c:showSerName val="0"/>
          <c:showPercent val="0"/>
          <c:showBubbleSize val="0"/>
        </c:dLbls>
        <c:gapWidth val="219"/>
        <c:overlap val="-27"/>
        <c:axId val="351277440"/>
        <c:axId val="351279360"/>
      </c:barChart>
      <c:lineChart>
        <c:grouping val="standard"/>
        <c:varyColors val="0"/>
        <c:ser>
          <c:idx val="1"/>
          <c:order val="1"/>
          <c:tx>
            <c:strRef>
              <c:f>对外经济!$C$16</c:f>
              <c:strCache>
                <c:ptCount val="1"/>
                <c:pt idx="0">
                  <c:v>出口增长率</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对外经济!$A$17:$A$20</c:f>
              <c:strCache>
                <c:ptCount val="4"/>
                <c:pt idx="0">
                  <c:v>香港</c:v>
                </c:pt>
                <c:pt idx="1">
                  <c:v>美国</c:v>
                </c:pt>
                <c:pt idx="2">
                  <c:v>日本</c:v>
                </c:pt>
                <c:pt idx="3">
                  <c:v>欧盟28国</c:v>
                </c:pt>
              </c:strCache>
            </c:strRef>
          </c:cat>
          <c:val>
            <c:numRef>
              <c:f>对外经济!$C$17:$C$20</c:f>
              <c:numCache>
                <c:formatCode>0.00%</c:formatCode>
                <c:ptCount val="4"/>
                <c:pt idx="0">
                  <c:v>-9.9000000000000005E-2</c:v>
                </c:pt>
                <c:pt idx="1">
                  <c:v>1.4E-2</c:v>
                </c:pt>
                <c:pt idx="2">
                  <c:v>-9.0999999999999998E-2</c:v>
                </c:pt>
                <c:pt idx="3" formatCode="0%">
                  <c:v>1.7999999999999999E-2</c:v>
                </c:pt>
              </c:numCache>
            </c:numRef>
          </c:val>
          <c:smooth val="0"/>
          <c:extLst xmlns:c16r2="http://schemas.microsoft.com/office/drawing/2015/06/chart">
            <c:ext xmlns:c16="http://schemas.microsoft.com/office/drawing/2014/chart" uri="{C3380CC4-5D6E-409C-BE32-E72D297353CC}">
              <c16:uniqueId val="{00000002-48F9-4B89-A8DF-A9BCB3450744}"/>
            </c:ext>
          </c:extLst>
        </c:ser>
        <c:ser>
          <c:idx val="3"/>
          <c:order val="3"/>
          <c:tx>
            <c:strRef>
              <c:f>对外经济!$E$16</c:f>
              <c:strCache>
                <c:ptCount val="1"/>
                <c:pt idx="0">
                  <c:v>进口增长率</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对外经济!$A$17:$A$20</c:f>
              <c:strCache>
                <c:ptCount val="4"/>
                <c:pt idx="0">
                  <c:v>香港</c:v>
                </c:pt>
                <c:pt idx="1">
                  <c:v>美国</c:v>
                </c:pt>
                <c:pt idx="2">
                  <c:v>日本</c:v>
                </c:pt>
                <c:pt idx="3">
                  <c:v>欧盟28国</c:v>
                </c:pt>
              </c:strCache>
            </c:strRef>
          </c:cat>
          <c:val>
            <c:numRef>
              <c:f>对外经济!$E$17:$E$20</c:f>
              <c:numCache>
                <c:formatCode>0.0%</c:formatCode>
                <c:ptCount val="4"/>
                <c:pt idx="0">
                  <c:v>-0.20200000000000001</c:v>
                </c:pt>
                <c:pt idx="1">
                  <c:v>-3.5999999999999997E-2</c:v>
                </c:pt>
                <c:pt idx="2">
                  <c:v>-3.3000000000000002E-2</c:v>
                </c:pt>
                <c:pt idx="3">
                  <c:v>0.107</c:v>
                </c:pt>
              </c:numCache>
            </c:numRef>
          </c:val>
          <c:smooth val="0"/>
          <c:extLst xmlns:c16r2="http://schemas.microsoft.com/office/drawing/2015/06/chart">
            <c:ext xmlns:c16="http://schemas.microsoft.com/office/drawing/2014/chart" uri="{C3380CC4-5D6E-409C-BE32-E72D297353CC}">
              <c16:uniqueId val="{00000003-48F9-4B89-A8DF-A9BCB3450744}"/>
            </c:ext>
          </c:extLst>
        </c:ser>
        <c:dLbls>
          <c:showLegendKey val="0"/>
          <c:showVal val="0"/>
          <c:showCatName val="0"/>
          <c:showSerName val="0"/>
          <c:showPercent val="0"/>
          <c:showBubbleSize val="0"/>
        </c:dLbls>
        <c:marker val="1"/>
        <c:smooth val="0"/>
        <c:axId val="351294976"/>
        <c:axId val="351293440"/>
      </c:lineChart>
      <c:catAx>
        <c:axId val="35127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1279360"/>
        <c:crosses val="autoZero"/>
        <c:auto val="1"/>
        <c:lblAlgn val="ctr"/>
        <c:lblOffset val="100"/>
        <c:noMultiLvlLbl val="0"/>
      </c:catAx>
      <c:valAx>
        <c:axId val="351279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1277440"/>
        <c:crosses val="autoZero"/>
        <c:crossBetween val="between"/>
      </c:valAx>
      <c:valAx>
        <c:axId val="35129344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1294976"/>
        <c:crosses val="max"/>
        <c:crossBetween val="between"/>
      </c:valAx>
      <c:catAx>
        <c:axId val="351294976"/>
        <c:scaling>
          <c:orientation val="minMax"/>
        </c:scaling>
        <c:delete val="1"/>
        <c:axPos val="b"/>
        <c:numFmt formatCode="General" sourceLinked="1"/>
        <c:majorTickMark val="none"/>
        <c:minorTickMark val="none"/>
        <c:tickLblPos val="nextTo"/>
        <c:crossAx val="351293440"/>
        <c:crosses val="autoZero"/>
        <c:auto val="1"/>
        <c:lblAlgn val="ctr"/>
        <c:lblOffset val="100"/>
        <c:noMultiLvlLbl val="0"/>
      </c:catAx>
      <c:spPr>
        <a:noFill/>
        <a:ln>
          <a:noFill/>
        </a:ln>
        <a:effectLst/>
      </c:spPr>
    </c:plotArea>
    <c:legend>
      <c:legendPos val="b"/>
      <c:layout>
        <c:manualLayout>
          <c:xMode val="edge"/>
          <c:yMode val="edge"/>
          <c:x val="1.00719861132865E-3"/>
          <c:y val="0.80296236396784204"/>
          <c:w val="0.99798560277734305"/>
          <c:h val="0.16749850462992899"/>
        </c:manualLayout>
      </c:layout>
      <c:overlay val="0"/>
      <c:spPr>
        <a:noFill/>
        <a:ln>
          <a:noFill/>
        </a:ln>
        <a:effectLst/>
      </c:spPr>
      <c:txPr>
        <a:bodyPr rot="0" spcFirstLastPara="1" vertOverflow="ellipsis" vert="horz" wrap="square" anchor="ctr" anchorCtr="1"/>
        <a:lstStyle/>
        <a:p>
          <a:pPr>
            <a:defRPr sz="6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5279153250173605E-2"/>
          <c:y val="0.20877077865266799"/>
          <c:w val="0.85309999909805101"/>
          <c:h val="0.43647810483608801"/>
        </c:manualLayout>
      </c:layout>
      <c:barChart>
        <c:barDir val="col"/>
        <c:grouping val="clustered"/>
        <c:varyColors val="0"/>
        <c:ser>
          <c:idx val="0"/>
          <c:order val="0"/>
          <c:tx>
            <c:strRef>
              <c:f>对外经济!$B$28</c:f>
              <c:strCache>
                <c:ptCount val="1"/>
                <c:pt idx="0">
                  <c:v>合作外资金额（万美元）</c:v>
                </c:pt>
              </c:strCache>
            </c:strRef>
          </c:tx>
          <c:spPr>
            <a:solidFill>
              <a:schemeClr val="accent1"/>
            </a:solidFill>
            <a:ln>
              <a:noFill/>
            </a:ln>
            <a:effectLst/>
          </c:spPr>
          <c:invertIfNegative val="0"/>
          <c:cat>
            <c:strRef>
              <c:f>对外经济!$A$29:$A$42</c:f>
              <c:strCache>
                <c:ptCount val="14"/>
                <c:pt idx="0">
                  <c:v>制造业</c:v>
                </c:pt>
                <c:pt idx="1">
                  <c:v>电力、燃气及水的生产和供应业</c:v>
                </c:pt>
                <c:pt idx="2">
                  <c:v>建筑业</c:v>
                </c:pt>
                <c:pt idx="3">
                  <c:v>交通运输、仓储和邮政业</c:v>
                </c:pt>
                <c:pt idx="4">
                  <c:v>信息传输、计算机服务和软件业</c:v>
                </c:pt>
                <c:pt idx="5">
                  <c:v>批发和零售业</c:v>
                </c:pt>
                <c:pt idx="6">
                  <c:v>住宿和餐饮业</c:v>
                </c:pt>
                <c:pt idx="7">
                  <c:v>金融业</c:v>
                </c:pt>
                <c:pt idx="8">
                  <c:v>房地产业</c:v>
                </c:pt>
                <c:pt idx="9">
                  <c:v>租赁和商务服务业</c:v>
                </c:pt>
                <c:pt idx="10">
                  <c:v>科学研究、技术服务和地质勘查业</c:v>
                </c:pt>
                <c:pt idx="11">
                  <c:v>水利、环境和公共设施管理业</c:v>
                </c:pt>
                <c:pt idx="12">
                  <c:v>居民服务和其它服务业</c:v>
                </c:pt>
                <c:pt idx="13">
                  <c:v>文化、体育和娱乐业</c:v>
                </c:pt>
              </c:strCache>
            </c:strRef>
          </c:cat>
          <c:val>
            <c:numRef>
              <c:f>对外经济!$B$29:$B$42</c:f>
              <c:numCache>
                <c:formatCode>General</c:formatCode>
                <c:ptCount val="14"/>
                <c:pt idx="0">
                  <c:v>172115</c:v>
                </c:pt>
                <c:pt idx="1">
                  <c:v>172779</c:v>
                </c:pt>
                <c:pt idx="2">
                  <c:v>18605</c:v>
                </c:pt>
                <c:pt idx="3">
                  <c:v>4232</c:v>
                </c:pt>
                <c:pt idx="4">
                  <c:v>68199</c:v>
                </c:pt>
                <c:pt idx="5">
                  <c:v>379273</c:v>
                </c:pt>
                <c:pt idx="6">
                  <c:v>34334</c:v>
                </c:pt>
                <c:pt idx="7">
                  <c:v>3337411</c:v>
                </c:pt>
                <c:pt idx="8">
                  <c:v>281796</c:v>
                </c:pt>
                <c:pt idx="9">
                  <c:v>574548</c:v>
                </c:pt>
                <c:pt idx="10">
                  <c:v>145886</c:v>
                </c:pt>
                <c:pt idx="11">
                  <c:v>150</c:v>
                </c:pt>
                <c:pt idx="12">
                  <c:v>6030</c:v>
                </c:pt>
                <c:pt idx="13">
                  <c:v>20818</c:v>
                </c:pt>
              </c:numCache>
            </c:numRef>
          </c:val>
          <c:extLst xmlns:c16r2="http://schemas.microsoft.com/office/drawing/2015/06/chart">
            <c:ext xmlns:c16="http://schemas.microsoft.com/office/drawing/2014/chart" uri="{C3380CC4-5D6E-409C-BE32-E72D297353CC}">
              <c16:uniqueId val="{00000000-9F07-449E-98A8-6B16C2DACA36}"/>
            </c:ext>
          </c:extLst>
        </c:ser>
        <c:ser>
          <c:idx val="2"/>
          <c:order val="2"/>
          <c:tx>
            <c:strRef>
              <c:f>对外经济!$D$28</c:f>
              <c:strCache>
                <c:ptCount val="1"/>
                <c:pt idx="0">
                  <c:v>实际使用金额（万美元）</c:v>
                </c:pt>
              </c:strCache>
            </c:strRef>
          </c:tx>
          <c:spPr>
            <a:solidFill>
              <a:schemeClr val="accent3"/>
            </a:solidFill>
            <a:ln>
              <a:noFill/>
            </a:ln>
            <a:effectLst/>
          </c:spPr>
          <c:invertIfNegative val="0"/>
          <c:cat>
            <c:strRef>
              <c:f>对外经济!$A$29:$A$42</c:f>
              <c:strCache>
                <c:ptCount val="14"/>
                <c:pt idx="0">
                  <c:v>制造业</c:v>
                </c:pt>
                <c:pt idx="1">
                  <c:v>电力、燃气及水的生产和供应业</c:v>
                </c:pt>
                <c:pt idx="2">
                  <c:v>建筑业</c:v>
                </c:pt>
                <c:pt idx="3">
                  <c:v>交通运输、仓储和邮政业</c:v>
                </c:pt>
                <c:pt idx="4">
                  <c:v>信息传输、计算机服务和软件业</c:v>
                </c:pt>
                <c:pt idx="5">
                  <c:v>批发和零售业</c:v>
                </c:pt>
                <c:pt idx="6">
                  <c:v>住宿和餐饮业</c:v>
                </c:pt>
                <c:pt idx="7">
                  <c:v>金融业</c:v>
                </c:pt>
                <c:pt idx="8">
                  <c:v>房地产业</c:v>
                </c:pt>
                <c:pt idx="9">
                  <c:v>租赁和商务服务业</c:v>
                </c:pt>
                <c:pt idx="10">
                  <c:v>科学研究、技术服务和地质勘查业</c:v>
                </c:pt>
                <c:pt idx="11">
                  <c:v>水利、环境和公共设施管理业</c:v>
                </c:pt>
                <c:pt idx="12">
                  <c:v>居民服务和其它服务业</c:v>
                </c:pt>
                <c:pt idx="13">
                  <c:v>文化、体育和娱乐业</c:v>
                </c:pt>
              </c:strCache>
            </c:strRef>
          </c:cat>
          <c:val>
            <c:numRef>
              <c:f>对外经济!$D$29:$D$42</c:f>
              <c:numCache>
                <c:formatCode>General</c:formatCode>
                <c:ptCount val="14"/>
                <c:pt idx="0">
                  <c:v>48433</c:v>
                </c:pt>
                <c:pt idx="1">
                  <c:v>1861</c:v>
                </c:pt>
                <c:pt idx="2">
                  <c:v>170</c:v>
                </c:pt>
                <c:pt idx="3">
                  <c:v>12274</c:v>
                </c:pt>
                <c:pt idx="4">
                  <c:v>35793</c:v>
                </c:pt>
                <c:pt idx="5">
                  <c:v>54840</c:v>
                </c:pt>
                <c:pt idx="6">
                  <c:v>567</c:v>
                </c:pt>
                <c:pt idx="7">
                  <c:v>106958</c:v>
                </c:pt>
                <c:pt idx="8">
                  <c:v>191914</c:v>
                </c:pt>
                <c:pt idx="9">
                  <c:v>209396</c:v>
                </c:pt>
                <c:pt idx="10">
                  <c:v>10810</c:v>
                </c:pt>
                <c:pt idx="11">
                  <c:v>0</c:v>
                </c:pt>
                <c:pt idx="12">
                  <c:v>210</c:v>
                </c:pt>
                <c:pt idx="13">
                  <c:v>1</c:v>
                </c:pt>
              </c:numCache>
            </c:numRef>
          </c:val>
          <c:extLst xmlns:c16r2="http://schemas.microsoft.com/office/drawing/2015/06/chart">
            <c:ext xmlns:c16="http://schemas.microsoft.com/office/drawing/2014/chart" uri="{C3380CC4-5D6E-409C-BE32-E72D297353CC}">
              <c16:uniqueId val="{00000001-9F07-449E-98A8-6B16C2DACA36}"/>
            </c:ext>
          </c:extLst>
        </c:ser>
        <c:dLbls>
          <c:showLegendKey val="0"/>
          <c:showVal val="0"/>
          <c:showCatName val="0"/>
          <c:showSerName val="0"/>
          <c:showPercent val="0"/>
          <c:showBubbleSize val="0"/>
        </c:dLbls>
        <c:gapWidth val="219"/>
        <c:overlap val="-27"/>
        <c:axId val="351668096"/>
        <c:axId val="351682560"/>
      </c:barChart>
      <c:lineChart>
        <c:grouping val="standard"/>
        <c:varyColors val="0"/>
        <c:ser>
          <c:idx val="1"/>
          <c:order val="1"/>
          <c:tx>
            <c:strRef>
              <c:f>对外经济!$C$28</c:f>
              <c:strCache>
                <c:ptCount val="1"/>
                <c:pt idx="0">
                  <c:v>合作外资增长率</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对外经济!$A$29:$A$42</c:f>
              <c:strCache>
                <c:ptCount val="14"/>
                <c:pt idx="0">
                  <c:v>制造业</c:v>
                </c:pt>
                <c:pt idx="1">
                  <c:v>电力、燃气及水的生产和供应业</c:v>
                </c:pt>
                <c:pt idx="2">
                  <c:v>建筑业</c:v>
                </c:pt>
                <c:pt idx="3">
                  <c:v>交通运输、仓储和邮政业</c:v>
                </c:pt>
                <c:pt idx="4">
                  <c:v>信息传输、计算机服务和软件业</c:v>
                </c:pt>
                <c:pt idx="5">
                  <c:v>批发和零售业</c:v>
                </c:pt>
                <c:pt idx="6">
                  <c:v>住宿和餐饮业</c:v>
                </c:pt>
                <c:pt idx="7">
                  <c:v>金融业</c:v>
                </c:pt>
                <c:pt idx="8">
                  <c:v>房地产业</c:v>
                </c:pt>
                <c:pt idx="9">
                  <c:v>租赁和商务服务业</c:v>
                </c:pt>
                <c:pt idx="10">
                  <c:v>科学研究、技术服务和地质勘查业</c:v>
                </c:pt>
                <c:pt idx="11">
                  <c:v>水利、环境和公共设施管理业</c:v>
                </c:pt>
                <c:pt idx="12">
                  <c:v>居民服务和其它服务业</c:v>
                </c:pt>
                <c:pt idx="13">
                  <c:v>文化、体育和娱乐业</c:v>
                </c:pt>
              </c:strCache>
            </c:strRef>
          </c:cat>
          <c:val>
            <c:numRef>
              <c:f>对外经济!$C$29:$C$42</c:f>
              <c:numCache>
                <c:formatCode>0%</c:formatCode>
                <c:ptCount val="14"/>
                <c:pt idx="0">
                  <c:v>0.53600000000000003</c:v>
                </c:pt>
                <c:pt idx="1">
                  <c:v>185.99</c:v>
                </c:pt>
                <c:pt idx="2">
                  <c:v>2.0259999999999998</c:v>
                </c:pt>
                <c:pt idx="3">
                  <c:v>-0.88600000000000001</c:v>
                </c:pt>
                <c:pt idx="4">
                  <c:v>-0.64100000000000001</c:v>
                </c:pt>
                <c:pt idx="5">
                  <c:v>0.32500000000000001</c:v>
                </c:pt>
                <c:pt idx="6">
                  <c:v>4.8769999999999998</c:v>
                </c:pt>
                <c:pt idx="7">
                  <c:v>1.85</c:v>
                </c:pt>
                <c:pt idx="8">
                  <c:v>-1.6E-2</c:v>
                </c:pt>
                <c:pt idx="9">
                  <c:v>0.45400000000000001</c:v>
                </c:pt>
                <c:pt idx="10">
                  <c:v>1.1910000000000001</c:v>
                </c:pt>
                <c:pt idx="11">
                  <c:v>-0.83699999999999997</c:v>
                </c:pt>
                <c:pt idx="12">
                  <c:v>0.65500000000000003</c:v>
                </c:pt>
                <c:pt idx="13">
                  <c:v>6.4429999999999996</c:v>
                </c:pt>
              </c:numCache>
            </c:numRef>
          </c:val>
          <c:smooth val="0"/>
          <c:extLst xmlns:c16r2="http://schemas.microsoft.com/office/drawing/2015/06/chart">
            <c:ext xmlns:c16="http://schemas.microsoft.com/office/drawing/2014/chart" uri="{C3380CC4-5D6E-409C-BE32-E72D297353CC}">
              <c16:uniqueId val="{00000002-9F07-449E-98A8-6B16C2DACA36}"/>
            </c:ext>
          </c:extLst>
        </c:ser>
        <c:ser>
          <c:idx val="3"/>
          <c:order val="3"/>
          <c:tx>
            <c:strRef>
              <c:f>对外经济!$E$28</c:f>
              <c:strCache>
                <c:ptCount val="1"/>
                <c:pt idx="0">
                  <c:v>实际使用增长率</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对外经济!$A$29:$A$42</c:f>
              <c:strCache>
                <c:ptCount val="14"/>
                <c:pt idx="0">
                  <c:v>制造业</c:v>
                </c:pt>
                <c:pt idx="1">
                  <c:v>电力、燃气及水的生产和供应业</c:v>
                </c:pt>
                <c:pt idx="2">
                  <c:v>建筑业</c:v>
                </c:pt>
                <c:pt idx="3">
                  <c:v>交通运输、仓储和邮政业</c:v>
                </c:pt>
                <c:pt idx="4">
                  <c:v>信息传输、计算机服务和软件业</c:v>
                </c:pt>
                <c:pt idx="5">
                  <c:v>批发和零售业</c:v>
                </c:pt>
                <c:pt idx="6">
                  <c:v>住宿和餐饮业</c:v>
                </c:pt>
                <c:pt idx="7">
                  <c:v>金融业</c:v>
                </c:pt>
                <c:pt idx="8">
                  <c:v>房地产业</c:v>
                </c:pt>
                <c:pt idx="9">
                  <c:v>租赁和商务服务业</c:v>
                </c:pt>
                <c:pt idx="10">
                  <c:v>科学研究、技术服务和地质勘查业</c:v>
                </c:pt>
                <c:pt idx="11">
                  <c:v>水利、环境和公共设施管理业</c:v>
                </c:pt>
                <c:pt idx="12">
                  <c:v>居民服务和其它服务业</c:v>
                </c:pt>
                <c:pt idx="13">
                  <c:v>文化、体育和娱乐业</c:v>
                </c:pt>
              </c:strCache>
            </c:strRef>
          </c:cat>
          <c:val>
            <c:numRef>
              <c:f>对外经济!$E$29:$E$42</c:f>
              <c:numCache>
                <c:formatCode>0%</c:formatCode>
                <c:ptCount val="14"/>
                <c:pt idx="0">
                  <c:v>-0.40600000000000003</c:v>
                </c:pt>
                <c:pt idx="1">
                  <c:v>1.2210000000000001</c:v>
                </c:pt>
                <c:pt idx="2">
                  <c:v>6.9000000000000006E-2</c:v>
                </c:pt>
                <c:pt idx="3">
                  <c:v>0.18</c:v>
                </c:pt>
                <c:pt idx="4">
                  <c:v>0.193</c:v>
                </c:pt>
                <c:pt idx="5">
                  <c:v>-0.108</c:v>
                </c:pt>
                <c:pt idx="6">
                  <c:v>-0.85499999999999998</c:v>
                </c:pt>
                <c:pt idx="7">
                  <c:v>0.49299999999999999</c:v>
                </c:pt>
                <c:pt idx="8">
                  <c:v>-0.15</c:v>
                </c:pt>
                <c:pt idx="9">
                  <c:v>0.53800000000000003</c:v>
                </c:pt>
                <c:pt idx="10">
                  <c:v>-0.56899999999999995</c:v>
                </c:pt>
                <c:pt idx="11">
                  <c:v>0</c:v>
                </c:pt>
                <c:pt idx="12">
                  <c:v>1.5</c:v>
                </c:pt>
                <c:pt idx="13">
                  <c:v>-1</c:v>
                </c:pt>
              </c:numCache>
            </c:numRef>
          </c:val>
          <c:smooth val="0"/>
          <c:extLst xmlns:c16r2="http://schemas.microsoft.com/office/drawing/2015/06/chart">
            <c:ext xmlns:c16="http://schemas.microsoft.com/office/drawing/2014/chart" uri="{C3380CC4-5D6E-409C-BE32-E72D297353CC}">
              <c16:uniqueId val="{00000003-9F07-449E-98A8-6B16C2DACA36}"/>
            </c:ext>
          </c:extLst>
        </c:ser>
        <c:dLbls>
          <c:showLegendKey val="0"/>
          <c:showVal val="0"/>
          <c:showCatName val="0"/>
          <c:showSerName val="0"/>
          <c:showPercent val="0"/>
          <c:showBubbleSize val="0"/>
        </c:dLbls>
        <c:marker val="1"/>
        <c:smooth val="0"/>
        <c:axId val="351685632"/>
        <c:axId val="351684096"/>
      </c:lineChart>
      <c:catAx>
        <c:axId val="35166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200000" spcFirstLastPara="1" vertOverflow="ellipsis" wrap="square" anchor="ctr" anchorCtr="1"/>
          <a:lstStyle/>
          <a:p>
            <a:pPr>
              <a:defRPr sz="8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1682560"/>
        <c:crosses val="autoZero"/>
        <c:auto val="0"/>
        <c:lblAlgn val="ctr"/>
        <c:lblOffset val="50"/>
        <c:noMultiLvlLbl val="0"/>
      </c:catAx>
      <c:valAx>
        <c:axId val="351682560"/>
        <c:scaling>
          <c:orientation val="minMax"/>
          <c:max val="60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1668096"/>
        <c:crosses val="autoZero"/>
        <c:crossBetween val="between"/>
      </c:valAx>
      <c:valAx>
        <c:axId val="351684096"/>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1685632"/>
        <c:crosses val="max"/>
        <c:crossBetween val="between"/>
        <c:majorUnit val="500"/>
      </c:valAx>
      <c:catAx>
        <c:axId val="351685632"/>
        <c:scaling>
          <c:orientation val="minMax"/>
        </c:scaling>
        <c:delete val="1"/>
        <c:axPos val="b"/>
        <c:numFmt formatCode="General" sourceLinked="1"/>
        <c:majorTickMark val="none"/>
        <c:minorTickMark val="none"/>
        <c:tickLblPos val="nextTo"/>
        <c:crossAx val="351684096"/>
        <c:crosses val="autoZero"/>
        <c:auto val="1"/>
        <c:lblAlgn val="ctr"/>
        <c:lblOffset val="100"/>
        <c:noMultiLvlLbl val="0"/>
      </c:catAx>
      <c:spPr>
        <a:noFill/>
        <a:ln>
          <a:noFill/>
        </a:ln>
        <a:effectLst/>
      </c:spPr>
    </c:plotArea>
    <c:legend>
      <c:legendPos val="b"/>
      <c:layout>
        <c:manualLayout>
          <c:xMode val="edge"/>
          <c:yMode val="edge"/>
          <c:x val="0.19198668127649099"/>
          <c:y val="0.106580580519503"/>
          <c:w val="0.72164948453608302"/>
          <c:h val="9.1364100320793201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1416862849996"/>
          <c:y val="0.19829264351720099"/>
          <c:w val="0.72974324832931203"/>
          <c:h val="0.57071333492348097"/>
        </c:manualLayout>
      </c:layout>
      <c:barChart>
        <c:barDir val="col"/>
        <c:grouping val="clustered"/>
        <c:varyColors val="0"/>
        <c:ser>
          <c:idx val="0"/>
          <c:order val="0"/>
          <c:tx>
            <c:strRef>
              <c:f>金融证券!$B$1</c:f>
              <c:strCache>
                <c:ptCount val="1"/>
                <c:pt idx="0">
                  <c:v>金额（亿元）</c:v>
                </c:pt>
              </c:strCache>
            </c:strRef>
          </c:tx>
          <c:spPr>
            <a:solidFill>
              <a:schemeClr val="accent1"/>
            </a:solidFill>
            <a:ln>
              <a:noFill/>
            </a:ln>
            <a:effectLst/>
          </c:spPr>
          <c:invertIfNegative val="0"/>
          <c:dPt>
            <c:idx val="0"/>
            <c:invertIfNegative val="0"/>
            <c:bubble3D val="0"/>
            <c:spPr>
              <a:solidFill>
                <a:srgbClr val="F4E76D"/>
              </a:solidFill>
              <a:ln>
                <a:noFill/>
              </a:ln>
              <a:effectLst/>
            </c:spPr>
            <c:extLst xmlns:c16r2="http://schemas.microsoft.com/office/drawing/2015/06/chart">
              <c:ext xmlns:c16="http://schemas.microsoft.com/office/drawing/2014/chart" uri="{C3380CC4-5D6E-409C-BE32-E72D297353CC}">
                <c16:uniqueId val="{00000001-A391-41F7-B67E-2C4BF494F95E}"/>
              </c:ext>
            </c:extLst>
          </c:dPt>
          <c:dPt>
            <c:idx val="1"/>
            <c:invertIfNegative val="0"/>
            <c:bubble3D val="0"/>
            <c:spPr>
              <a:solidFill>
                <a:srgbClr val="F4AB69"/>
              </a:solidFill>
              <a:ln>
                <a:noFill/>
              </a:ln>
              <a:effectLst/>
            </c:spPr>
            <c:extLst xmlns:c16r2="http://schemas.microsoft.com/office/drawing/2015/06/chart">
              <c:ext xmlns:c16="http://schemas.microsoft.com/office/drawing/2014/chart" uri="{C3380CC4-5D6E-409C-BE32-E72D297353CC}">
                <c16:uniqueId val="{00000003-A391-41F7-B67E-2C4BF494F95E}"/>
              </c:ext>
            </c:extLst>
          </c:dPt>
          <c:dPt>
            <c:idx val="2"/>
            <c:invertIfNegative val="0"/>
            <c:bubble3D val="0"/>
            <c:spPr>
              <a:solidFill>
                <a:srgbClr val="C4D940"/>
              </a:solidFill>
              <a:ln>
                <a:noFill/>
              </a:ln>
              <a:effectLst/>
            </c:spPr>
            <c:extLst xmlns:c16r2="http://schemas.microsoft.com/office/drawing/2015/06/chart">
              <c:ext xmlns:c16="http://schemas.microsoft.com/office/drawing/2014/chart" uri="{C3380CC4-5D6E-409C-BE32-E72D297353CC}">
                <c16:uniqueId val="{00000005-A391-41F7-B67E-2C4BF494F95E}"/>
              </c:ext>
            </c:extLst>
          </c:dPt>
          <c:dPt>
            <c:idx val="3"/>
            <c:invertIfNegative val="0"/>
            <c:bubble3D val="0"/>
            <c:spPr>
              <a:solidFill>
                <a:srgbClr val="A1CD67"/>
              </a:solidFill>
              <a:ln>
                <a:noFill/>
              </a:ln>
              <a:effectLst/>
            </c:spPr>
            <c:extLst xmlns:c16r2="http://schemas.microsoft.com/office/drawing/2015/06/chart">
              <c:ext xmlns:c16="http://schemas.microsoft.com/office/drawing/2014/chart" uri="{C3380CC4-5D6E-409C-BE32-E72D297353CC}">
                <c16:uniqueId val="{00000007-A391-41F7-B67E-2C4BF494F95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金融证券!$A$2:$A$5</c:f>
              <c:strCache>
                <c:ptCount val="4"/>
                <c:pt idx="0">
                  <c:v>国内金融机构各项存款余额</c:v>
                </c:pt>
                <c:pt idx="1">
                  <c:v>国内金融机构各项贷款余额</c:v>
                </c:pt>
                <c:pt idx="2">
                  <c:v>金融机构本外币各项存款余额</c:v>
                </c:pt>
                <c:pt idx="3">
                  <c:v>金融机构本外币各项贷款余额</c:v>
                </c:pt>
              </c:strCache>
            </c:strRef>
          </c:cat>
          <c:val>
            <c:numRef>
              <c:f>金融证券!$B$2:$B$5</c:f>
              <c:numCache>
                <c:formatCode>0.0</c:formatCode>
                <c:ptCount val="4"/>
                <c:pt idx="0">
                  <c:v>57793.3</c:v>
                </c:pt>
                <c:pt idx="1">
                  <c:v>34034.29</c:v>
                </c:pt>
                <c:pt idx="2">
                  <c:v>64407.81</c:v>
                </c:pt>
                <c:pt idx="3">
                  <c:v>40526.9</c:v>
                </c:pt>
              </c:numCache>
            </c:numRef>
          </c:val>
          <c:extLst xmlns:c16r2="http://schemas.microsoft.com/office/drawing/2015/06/chart">
            <c:ext xmlns:c16="http://schemas.microsoft.com/office/drawing/2014/chart" uri="{C3380CC4-5D6E-409C-BE32-E72D297353CC}">
              <c16:uniqueId val="{00000008-A391-41F7-B67E-2C4BF494F95E}"/>
            </c:ext>
          </c:extLst>
        </c:ser>
        <c:dLbls>
          <c:showLegendKey val="0"/>
          <c:showVal val="0"/>
          <c:showCatName val="0"/>
          <c:showSerName val="0"/>
          <c:showPercent val="0"/>
          <c:showBubbleSize val="0"/>
        </c:dLbls>
        <c:gapWidth val="219"/>
        <c:overlap val="-27"/>
        <c:axId val="356168448"/>
        <c:axId val="356169984"/>
      </c:barChart>
      <c:lineChart>
        <c:grouping val="standard"/>
        <c:varyColors val="0"/>
        <c:ser>
          <c:idx val="1"/>
          <c:order val="1"/>
          <c:tx>
            <c:strRef>
              <c:f>金融证券!$C$1</c:f>
              <c:strCache>
                <c:ptCount val="1"/>
                <c:pt idx="0">
                  <c:v>增长率</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金融证券!$A$2:$A$5</c:f>
              <c:strCache>
                <c:ptCount val="4"/>
                <c:pt idx="0">
                  <c:v>国内金融机构各项存款余额</c:v>
                </c:pt>
                <c:pt idx="1">
                  <c:v>国内金融机构各项贷款余额</c:v>
                </c:pt>
                <c:pt idx="2">
                  <c:v>金融机构本外币各项存款余额</c:v>
                </c:pt>
                <c:pt idx="3">
                  <c:v>金融机构本外币各项贷款余额</c:v>
                </c:pt>
              </c:strCache>
            </c:strRef>
          </c:cat>
          <c:val>
            <c:numRef>
              <c:f>金融证券!$C$2:$C$5</c:f>
              <c:numCache>
                <c:formatCode>0%</c:formatCode>
                <c:ptCount val="4"/>
                <c:pt idx="0">
                  <c:v>0.11600000000000001</c:v>
                </c:pt>
                <c:pt idx="1">
                  <c:v>0.254</c:v>
                </c:pt>
                <c:pt idx="2" formatCode="0.00%">
                  <c:v>0.115</c:v>
                </c:pt>
                <c:pt idx="3" formatCode="0.00%">
                  <c:v>0.249</c:v>
                </c:pt>
              </c:numCache>
            </c:numRef>
          </c:val>
          <c:smooth val="0"/>
          <c:extLst xmlns:c16r2="http://schemas.microsoft.com/office/drawing/2015/06/chart">
            <c:ext xmlns:c16="http://schemas.microsoft.com/office/drawing/2014/chart" uri="{C3380CC4-5D6E-409C-BE32-E72D297353CC}">
              <c16:uniqueId val="{00000009-A391-41F7-B67E-2C4BF494F95E}"/>
            </c:ext>
          </c:extLst>
        </c:ser>
        <c:dLbls>
          <c:showLegendKey val="0"/>
          <c:showVal val="0"/>
          <c:showCatName val="0"/>
          <c:showSerName val="0"/>
          <c:showPercent val="0"/>
          <c:showBubbleSize val="0"/>
        </c:dLbls>
        <c:marker val="1"/>
        <c:smooth val="0"/>
        <c:axId val="354883072"/>
        <c:axId val="354881536"/>
      </c:lineChart>
      <c:catAx>
        <c:axId val="356168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780000" spcFirstLastPara="1" vertOverflow="ellipsis" wrap="square" anchor="ctr" anchorCtr="1"/>
          <a:lstStyle/>
          <a:p>
            <a:pPr>
              <a:defRPr sz="6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169984"/>
        <c:crosses val="autoZero"/>
        <c:auto val="1"/>
        <c:lblAlgn val="ctr"/>
        <c:lblOffset val="100"/>
        <c:noMultiLvlLbl val="0"/>
      </c:catAx>
      <c:valAx>
        <c:axId val="35616998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6168448"/>
        <c:crosses val="autoZero"/>
        <c:crossBetween val="between"/>
      </c:valAx>
      <c:valAx>
        <c:axId val="354881536"/>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354883072"/>
        <c:crosses val="max"/>
        <c:crossBetween val="between"/>
      </c:valAx>
      <c:catAx>
        <c:axId val="354883072"/>
        <c:scaling>
          <c:orientation val="minMax"/>
        </c:scaling>
        <c:delete val="1"/>
        <c:axPos val="b"/>
        <c:numFmt formatCode="General" sourceLinked="1"/>
        <c:majorTickMark val="none"/>
        <c:minorTickMark val="none"/>
        <c:tickLblPos val="nextTo"/>
        <c:crossAx val="354881536"/>
        <c:crosses val="autoZero"/>
        <c:auto val="1"/>
        <c:lblAlgn val="ctr"/>
        <c:lblOffset val="100"/>
        <c:noMultiLvlLbl val="0"/>
      </c:catAx>
      <c:spPr>
        <a:noFill/>
        <a:ln>
          <a:noFill/>
        </a:ln>
        <a:effectLst/>
      </c:spPr>
    </c:plotArea>
    <c:legend>
      <c:legendPos val="b"/>
      <c:layout>
        <c:manualLayout>
          <c:xMode val="edge"/>
          <c:yMode val="edge"/>
          <c:x val="0.31835307920845302"/>
          <c:y val="1.9109850962167298E-2"/>
          <c:w val="0.38126062424080898"/>
          <c:h val="8.677856686697389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1-0633-4B32-A02E-6F552E9569A2}"/>
              </c:ext>
            </c:extLst>
          </c:dPt>
          <c:dPt>
            <c:idx val="1"/>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3-0633-4B32-A02E-6F552E9569A2}"/>
              </c:ext>
            </c:extLst>
          </c:dPt>
          <c:dPt>
            <c:idx val="2"/>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5-0633-4B32-A02E-6F552E9569A2}"/>
              </c:ext>
            </c:extLst>
          </c:dPt>
          <c:dLbls>
            <c:dLbl>
              <c:idx val="0"/>
              <c:layout>
                <c:manualLayout>
                  <c:x val="0.21521499187857701"/>
                  <c:y val="-8.9192478861777599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32830452239644492"/>
                      <c:h val="0.3590861351764118"/>
                    </c:manualLayout>
                  </c15:layout>
                </c:ext>
                <c:ext xmlns:c16="http://schemas.microsoft.com/office/drawing/2014/chart" uri="{C3380CC4-5D6E-409C-BE32-E72D297353CC}">
                  <c16:uniqueId val="{00000001-0633-4B32-A02E-6F552E9569A2}"/>
                </c:ext>
              </c:extLst>
            </c:dLbl>
            <c:dLbl>
              <c:idx val="1"/>
              <c:layout>
                <c:manualLayout>
                  <c:x val="8.6583068492390405E-2"/>
                  <c:y val="8.3617879504709502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38205025827178346"/>
                      <c:h val="0.27493567723501544"/>
                    </c:manualLayout>
                  </c15:layout>
                </c:ext>
                <c:ext xmlns:c16="http://schemas.microsoft.com/office/drawing/2014/chart" uri="{C3380CC4-5D6E-409C-BE32-E72D297353CC}">
                  <c16:uniqueId val="{00000003-0633-4B32-A02E-6F552E9569A2}"/>
                </c:ext>
              </c:extLst>
            </c:dLbl>
            <c:dLbl>
              <c:idx val="2"/>
              <c:layout>
                <c:manualLayout>
                  <c:x val="-0.104978449940255"/>
                  <c:y val="-0.16723535848260901"/>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3146954426621722"/>
                      <c:h val="0.18886528221756457"/>
                    </c:manualLayout>
                  </c15:layout>
                </c:ext>
                <c:ext xmlns:c16="http://schemas.microsoft.com/office/drawing/2014/chart" uri="{C3380CC4-5D6E-409C-BE32-E72D297353CC}">
                  <c16:uniqueId val="{00000005-0633-4B32-A02E-6F552E9569A2}"/>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金融证券!$I$2:$I$4</c:f>
              <c:strCache>
                <c:ptCount val="3"/>
                <c:pt idx="0">
                  <c:v>住户存款</c:v>
                </c:pt>
                <c:pt idx="1">
                  <c:v>非金融企业存款</c:v>
                </c:pt>
                <c:pt idx="2">
                  <c:v>其他</c:v>
                </c:pt>
              </c:strCache>
            </c:strRef>
          </c:cat>
          <c:val>
            <c:numRef>
              <c:f>金融证券!$J$2:$J$4</c:f>
              <c:numCache>
                <c:formatCode>0.0</c:formatCode>
                <c:ptCount val="3"/>
                <c:pt idx="0">
                  <c:v>10361.19</c:v>
                </c:pt>
                <c:pt idx="1">
                  <c:v>22949.35</c:v>
                </c:pt>
                <c:pt idx="2">
                  <c:v>24482.760000000009</c:v>
                </c:pt>
              </c:numCache>
            </c:numRef>
          </c:val>
          <c:extLst xmlns:c16r2="http://schemas.microsoft.com/office/drawing/2015/06/chart">
            <c:ext xmlns:c16="http://schemas.microsoft.com/office/drawing/2014/chart" uri="{C3380CC4-5D6E-409C-BE32-E72D297353CC}">
              <c16:uniqueId val="{00000006-0633-4B32-A02E-6F552E9569A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1-645E-46E3-8C69-49C0E9485CA3}"/>
              </c:ext>
            </c:extLst>
          </c:dPt>
          <c:dPt>
            <c:idx val="1"/>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3-645E-46E3-8C69-49C0E9485CA3}"/>
              </c:ext>
            </c:extLst>
          </c:dPt>
          <c:dPt>
            <c:idx val="2"/>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5-645E-46E3-8C69-49C0E9485CA3}"/>
              </c:ext>
            </c:extLst>
          </c:dPt>
          <c:dLbls>
            <c:dLbl>
              <c:idx val="0"/>
              <c:layout>
                <c:manualLayout>
                  <c:x val="0.12255556123833999"/>
                  <c:y val="0.32188523089063897"/>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27352253664976162"/>
                      <c:h val="0.27629715826332141"/>
                    </c:manualLayout>
                  </c15:layout>
                </c:ext>
                <c:ext xmlns:c16="http://schemas.microsoft.com/office/drawing/2014/chart" uri="{C3380CC4-5D6E-409C-BE32-E72D297353CC}">
                  <c16:uniqueId val="{00000001-645E-46E3-8C69-49C0E9485CA3}"/>
                </c:ext>
              </c:extLst>
            </c:dLbl>
            <c:dLbl>
              <c:idx val="1"/>
              <c:layout>
                <c:manualLayout>
                  <c:x val="-9.9566840691009101E-2"/>
                  <c:y val="0.15100339635961499"/>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38116572312367086"/>
                      <c:h val="0.44929099944684459"/>
                    </c:manualLayout>
                  </c15:layout>
                </c:ext>
                <c:ext xmlns:c16="http://schemas.microsoft.com/office/drawing/2014/chart" uri="{C3380CC4-5D6E-409C-BE32-E72D297353CC}">
                  <c16:uniqueId val="{00000003-645E-46E3-8C69-49C0E9485CA3}"/>
                </c:ext>
              </c:extLst>
            </c:dLbl>
            <c:dLbl>
              <c:idx val="2"/>
              <c:layout>
                <c:manualLayout>
                  <c:x val="0.241167838413087"/>
                  <c:y val="-5.6365473482802401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manualLayout>
                      <c:w val="0.23126222071847"/>
                      <c:h val="0.24857493279783424"/>
                    </c:manualLayout>
                  </c15:layout>
                </c:ext>
                <c:ext xmlns:c16="http://schemas.microsoft.com/office/drawing/2014/chart" uri="{C3380CC4-5D6E-409C-BE32-E72D297353CC}">
                  <c16:uniqueId val="{00000005-645E-46E3-8C69-49C0E9485CA3}"/>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金融证券!$I$14:$I$16</c:f>
              <c:strCache>
                <c:ptCount val="3"/>
                <c:pt idx="0">
                  <c:v>其中住户贷款</c:v>
                </c:pt>
                <c:pt idx="1">
                  <c:v>非金融企业及机关团体贷款</c:v>
                </c:pt>
                <c:pt idx="2">
                  <c:v>其他</c:v>
                </c:pt>
              </c:strCache>
            </c:strRef>
          </c:cat>
          <c:val>
            <c:numRef>
              <c:f>金融证券!$J$14:$J$16</c:f>
              <c:numCache>
                <c:formatCode>0.0</c:formatCode>
                <c:ptCount val="3"/>
                <c:pt idx="0">
                  <c:v>15022.07</c:v>
                </c:pt>
                <c:pt idx="1">
                  <c:v>18639.54</c:v>
                </c:pt>
                <c:pt idx="2">
                  <c:v>372.68000000000029</c:v>
                </c:pt>
              </c:numCache>
            </c:numRef>
          </c:val>
          <c:extLst xmlns:c16r2="http://schemas.microsoft.com/office/drawing/2015/06/chart">
            <c:ext xmlns:c16="http://schemas.microsoft.com/office/drawing/2014/chart" uri="{C3380CC4-5D6E-409C-BE32-E72D297353CC}">
              <c16:uniqueId val="{00000006-645E-46E3-8C69-49C0E9485CA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solidFill>
            <a:schemeClr val="tx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03605-9B39-4526-89DF-E4E3DFD67554}" type="datetimeFigureOut">
              <a:rPr lang="zh-CN" altLang="en-US" smtClean="0"/>
              <a:t>2018/8/1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B6DBF-7529-4D6B-996D-B3CB827F3CC7}" type="slidenum">
              <a:rPr lang="zh-CN" altLang="en-US" smtClean="0"/>
              <a:t>‹#›</a:t>
            </a:fld>
            <a:endParaRPr lang="zh-CN" altLang="en-US"/>
          </a:p>
        </p:txBody>
      </p:sp>
    </p:spTree>
    <p:extLst>
      <p:ext uri="{BB962C8B-B14F-4D97-AF65-F5344CB8AC3E}">
        <p14:creationId xmlns:p14="http://schemas.microsoft.com/office/powerpoint/2010/main" val="1920729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1B6DBF-7529-4D6B-996D-B3CB827F3CC7}" type="slidenum">
              <a:rPr lang="zh-CN" altLang="en-US" smtClean="0"/>
              <a:t>20</a:t>
            </a:fld>
            <a:endParaRPr lang="zh-CN" altLang="en-US"/>
          </a:p>
        </p:txBody>
      </p:sp>
    </p:spTree>
    <p:extLst>
      <p:ext uri="{BB962C8B-B14F-4D97-AF65-F5344CB8AC3E}">
        <p14:creationId xmlns:p14="http://schemas.microsoft.com/office/powerpoint/2010/main" val="2657013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框架  、体现三个思路、优势、亮点</a:t>
            </a:r>
          </a:p>
        </p:txBody>
      </p:sp>
      <p:sp>
        <p:nvSpPr>
          <p:cNvPr id="4" name="灯片编号占位符 3"/>
          <p:cNvSpPr>
            <a:spLocks noGrp="1"/>
          </p:cNvSpPr>
          <p:nvPr>
            <p:ph type="sldNum" sz="quarter" idx="10"/>
          </p:nvPr>
        </p:nvSpPr>
        <p:spPr/>
        <p:txBody>
          <a:bodyPr/>
          <a:lstStyle/>
          <a:p>
            <a:fld id="{4DC2130B-81E8-45A9-833C-07FF4918FB28}" type="slidenum">
              <a:rPr lang="zh-CN" altLang="en-US" smtClean="0">
                <a:solidFill>
                  <a:prstClr val="black"/>
                </a:solidFill>
                <a:latin typeface="Calibri"/>
                <a:ea typeface="宋体"/>
              </a:rPr>
              <a:pPr/>
              <a:t>37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69021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24B8020-3F2D-4037-B646-33C605B42FA4}"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1122525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4B8020-3F2D-4037-B646-33C605B42FA4}"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2657736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4B8020-3F2D-4037-B646-33C605B42FA4}"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3645577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47302" y="131058"/>
            <a:ext cx="11335098" cy="419788"/>
          </a:xfrm>
        </p:spPr>
        <p:txBody>
          <a:bodyPr vert="horz" lIns="91440" tIns="45720" rIns="91440" bIns="45720" rtlCol="0" anchor="ctr" anchorCtr="0">
            <a:noAutofit/>
          </a:bodyPr>
          <a:lstStyle>
            <a:lvl1pPr algn="l">
              <a:defRPr lang="zh-CN" altLang="en-US" sz="2000"/>
            </a:lvl1pPr>
          </a:lstStyle>
          <a:p>
            <a:pPr marL="0" lvl="0" algn="l"/>
            <a:r>
              <a:rPr lang="zh-CN" altLang="en-US" dirty="0"/>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EE0FED-6CE0-43AA-BBFA-B373471B41A0}" type="slidenum">
              <a:rPr lang="zh-CN" altLang="en-US" smtClean="0"/>
              <a:t>‹#›</a:t>
            </a:fld>
            <a:endParaRPr lang="zh-CN" altLang="en-US" dirty="0"/>
          </a:p>
        </p:txBody>
      </p:sp>
      <p:grpSp>
        <p:nvGrpSpPr>
          <p:cNvPr id="7" name="组合 6"/>
          <p:cNvGrpSpPr/>
          <p:nvPr userDrawn="1"/>
        </p:nvGrpSpPr>
        <p:grpSpPr>
          <a:xfrm>
            <a:off x="10838771" y="115918"/>
            <a:ext cx="1244946" cy="434929"/>
            <a:chOff x="3732213" y="2324100"/>
            <a:chExt cx="1679575" cy="501650"/>
          </a:xfrm>
        </p:grpSpPr>
        <p:sp>
          <p:nvSpPr>
            <p:cNvPr id="8" name="Freeform 5"/>
            <p:cNvSpPr>
              <a:spLocks/>
            </p:cNvSpPr>
            <p:nvPr/>
          </p:nvSpPr>
          <p:spPr bwMode="auto">
            <a:xfrm>
              <a:off x="3732213" y="2324100"/>
              <a:ext cx="512763" cy="501650"/>
            </a:xfrm>
            <a:custGeom>
              <a:avLst/>
              <a:gdLst>
                <a:gd name="T0" fmla="*/ 153 w 171"/>
                <a:gd name="T1" fmla="*/ 7 h 165"/>
                <a:gd name="T2" fmla="*/ 138 w 171"/>
                <a:gd name="T3" fmla="*/ 3 h 165"/>
                <a:gd name="T4" fmla="*/ 121 w 171"/>
                <a:gd name="T5" fmla="*/ 0 h 165"/>
                <a:gd name="T6" fmla="*/ 124 w 171"/>
                <a:gd name="T7" fmla="*/ 10 h 165"/>
                <a:gd name="T8" fmla="*/ 138 w 171"/>
                <a:gd name="T9" fmla="*/ 17 h 165"/>
                <a:gd name="T10" fmla="*/ 141 w 171"/>
                <a:gd name="T11" fmla="*/ 25 h 165"/>
                <a:gd name="T12" fmla="*/ 138 w 171"/>
                <a:gd name="T13" fmla="*/ 33 h 165"/>
                <a:gd name="T14" fmla="*/ 83 w 171"/>
                <a:gd name="T15" fmla="*/ 62 h 165"/>
                <a:gd name="T16" fmla="*/ 100 w 171"/>
                <a:gd name="T17" fmla="*/ 25 h 165"/>
                <a:gd name="T18" fmla="*/ 108 w 171"/>
                <a:gd name="T19" fmla="*/ 28 h 165"/>
                <a:gd name="T20" fmla="*/ 108 w 171"/>
                <a:gd name="T21" fmla="*/ 28 h 165"/>
                <a:gd name="T22" fmla="*/ 115 w 171"/>
                <a:gd name="T23" fmla="*/ 26 h 165"/>
                <a:gd name="T24" fmla="*/ 88 w 171"/>
                <a:gd name="T25" fmla="*/ 2 h 165"/>
                <a:gd name="T26" fmla="*/ 50 w 171"/>
                <a:gd name="T27" fmla="*/ 64 h 165"/>
                <a:gd name="T28" fmla="*/ 34 w 171"/>
                <a:gd name="T29" fmla="*/ 60 h 165"/>
                <a:gd name="T30" fmla="*/ 25 w 171"/>
                <a:gd name="T31" fmla="*/ 47 h 165"/>
                <a:gd name="T32" fmla="*/ 34 w 171"/>
                <a:gd name="T33" fmla="*/ 32 h 165"/>
                <a:gd name="T34" fmla="*/ 57 w 171"/>
                <a:gd name="T35" fmla="*/ 18 h 165"/>
                <a:gd name="T36" fmla="*/ 55 w 171"/>
                <a:gd name="T37" fmla="*/ 11 h 165"/>
                <a:gd name="T38" fmla="*/ 34 w 171"/>
                <a:gd name="T39" fmla="*/ 21 h 165"/>
                <a:gd name="T40" fmla="*/ 0 w 171"/>
                <a:gd name="T41" fmla="*/ 62 h 165"/>
                <a:gd name="T42" fmla="*/ 34 w 171"/>
                <a:gd name="T43" fmla="*/ 90 h 165"/>
                <a:gd name="T44" fmla="*/ 49 w 171"/>
                <a:gd name="T45" fmla="*/ 92 h 165"/>
                <a:gd name="T46" fmla="*/ 88 w 171"/>
                <a:gd name="T47" fmla="*/ 165 h 165"/>
                <a:gd name="T48" fmla="*/ 125 w 171"/>
                <a:gd name="T49" fmla="*/ 103 h 165"/>
                <a:gd name="T50" fmla="*/ 113 w 171"/>
                <a:gd name="T51" fmla="*/ 106 h 165"/>
                <a:gd name="T52" fmla="*/ 98 w 171"/>
                <a:gd name="T53" fmla="*/ 138 h 165"/>
                <a:gd name="T54" fmla="*/ 82 w 171"/>
                <a:gd name="T55" fmla="*/ 90 h 165"/>
                <a:gd name="T56" fmla="*/ 86 w 171"/>
                <a:gd name="T57" fmla="*/ 89 h 165"/>
                <a:gd name="T58" fmla="*/ 138 w 171"/>
                <a:gd name="T59" fmla="*/ 70 h 165"/>
                <a:gd name="T60" fmla="*/ 153 w 171"/>
                <a:gd name="T61" fmla="*/ 60 h 165"/>
                <a:gd name="T62" fmla="*/ 171 w 171"/>
                <a:gd name="T63" fmla="*/ 29 h 165"/>
                <a:gd name="T64" fmla="*/ 153 w 171"/>
                <a:gd name="T65" fmla="*/ 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 h="165">
                  <a:moveTo>
                    <a:pt x="153" y="7"/>
                  </a:moveTo>
                  <a:cubicBezTo>
                    <a:pt x="149" y="5"/>
                    <a:pt x="143" y="4"/>
                    <a:pt x="138" y="3"/>
                  </a:cubicBezTo>
                  <a:cubicBezTo>
                    <a:pt x="133" y="1"/>
                    <a:pt x="127" y="1"/>
                    <a:pt x="121" y="0"/>
                  </a:cubicBezTo>
                  <a:cubicBezTo>
                    <a:pt x="124" y="10"/>
                    <a:pt x="124" y="10"/>
                    <a:pt x="124" y="10"/>
                  </a:cubicBezTo>
                  <a:cubicBezTo>
                    <a:pt x="130" y="11"/>
                    <a:pt x="135" y="13"/>
                    <a:pt x="138" y="17"/>
                  </a:cubicBezTo>
                  <a:cubicBezTo>
                    <a:pt x="140" y="19"/>
                    <a:pt x="141" y="22"/>
                    <a:pt x="141" y="25"/>
                  </a:cubicBezTo>
                  <a:cubicBezTo>
                    <a:pt x="141" y="28"/>
                    <a:pt x="140" y="31"/>
                    <a:pt x="138" y="33"/>
                  </a:cubicBezTo>
                  <a:cubicBezTo>
                    <a:pt x="130" y="45"/>
                    <a:pt x="108" y="57"/>
                    <a:pt x="83" y="62"/>
                  </a:cubicBezTo>
                  <a:cubicBezTo>
                    <a:pt x="86" y="41"/>
                    <a:pt x="93" y="26"/>
                    <a:pt x="100" y="25"/>
                  </a:cubicBezTo>
                  <a:cubicBezTo>
                    <a:pt x="102" y="25"/>
                    <a:pt x="105" y="25"/>
                    <a:pt x="108" y="28"/>
                  </a:cubicBezTo>
                  <a:cubicBezTo>
                    <a:pt x="108" y="28"/>
                    <a:pt x="108" y="28"/>
                    <a:pt x="108" y="28"/>
                  </a:cubicBezTo>
                  <a:cubicBezTo>
                    <a:pt x="115" y="26"/>
                    <a:pt x="115" y="26"/>
                    <a:pt x="115" y="26"/>
                  </a:cubicBezTo>
                  <a:cubicBezTo>
                    <a:pt x="108" y="11"/>
                    <a:pt x="98" y="2"/>
                    <a:pt x="88" y="2"/>
                  </a:cubicBezTo>
                  <a:cubicBezTo>
                    <a:pt x="70" y="2"/>
                    <a:pt x="54" y="28"/>
                    <a:pt x="50" y="64"/>
                  </a:cubicBezTo>
                  <a:cubicBezTo>
                    <a:pt x="44" y="63"/>
                    <a:pt x="38" y="62"/>
                    <a:pt x="34" y="60"/>
                  </a:cubicBezTo>
                  <a:cubicBezTo>
                    <a:pt x="28" y="57"/>
                    <a:pt x="25" y="53"/>
                    <a:pt x="25" y="47"/>
                  </a:cubicBezTo>
                  <a:cubicBezTo>
                    <a:pt x="25" y="42"/>
                    <a:pt x="28" y="37"/>
                    <a:pt x="34" y="32"/>
                  </a:cubicBezTo>
                  <a:cubicBezTo>
                    <a:pt x="40" y="27"/>
                    <a:pt x="48" y="22"/>
                    <a:pt x="57" y="18"/>
                  </a:cubicBezTo>
                  <a:cubicBezTo>
                    <a:pt x="55" y="11"/>
                    <a:pt x="55" y="11"/>
                    <a:pt x="55" y="11"/>
                  </a:cubicBezTo>
                  <a:cubicBezTo>
                    <a:pt x="48" y="14"/>
                    <a:pt x="41" y="17"/>
                    <a:pt x="34" y="21"/>
                  </a:cubicBezTo>
                  <a:cubicBezTo>
                    <a:pt x="14" y="33"/>
                    <a:pt x="0" y="48"/>
                    <a:pt x="0" y="62"/>
                  </a:cubicBezTo>
                  <a:cubicBezTo>
                    <a:pt x="0" y="76"/>
                    <a:pt x="13" y="86"/>
                    <a:pt x="34" y="90"/>
                  </a:cubicBezTo>
                  <a:cubicBezTo>
                    <a:pt x="39" y="91"/>
                    <a:pt x="44" y="92"/>
                    <a:pt x="49" y="92"/>
                  </a:cubicBezTo>
                  <a:cubicBezTo>
                    <a:pt x="51" y="133"/>
                    <a:pt x="68" y="165"/>
                    <a:pt x="88" y="165"/>
                  </a:cubicBezTo>
                  <a:cubicBezTo>
                    <a:pt x="106" y="165"/>
                    <a:pt x="121" y="139"/>
                    <a:pt x="125" y="103"/>
                  </a:cubicBezTo>
                  <a:cubicBezTo>
                    <a:pt x="113" y="106"/>
                    <a:pt x="113" y="106"/>
                    <a:pt x="113" y="106"/>
                  </a:cubicBezTo>
                  <a:cubicBezTo>
                    <a:pt x="111" y="125"/>
                    <a:pt x="105" y="138"/>
                    <a:pt x="98" y="138"/>
                  </a:cubicBezTo>
                  <a:cubicBezTo>
                    <a:pt x="90" y="138"/>
                    <a:pt x="83" y="117"/>
                    <a:pt x="82" y="90"/>
                  </a:cubicBezTo>
                  <a:cubicBezTo>
                    <a:pt x="83" y="90"/>
                    <a:pt x="85" y="89"/>
                    <a:pt x="86" y="89"/>
                  </a:cubicBezTo>
                  <a:cubicBezTo>
                    <a:pt x="106" y="85"/>
                    <a:pt x="124" y="79"/>
                    <a:pt x="138" y="70"/>
                  </a:cubicBezTo>
                  <a:cubicBezTo>
                    <a:pt x="144" y="67"/>
                    <a:pt x="149" y="63"/>
                    <a:pt x="153" y="60"/>
                  </a:cubicBezTo>
                  <a:cubicBezTo>
                    <a:pt x="165" y="50"/>
                    <a:pt x="171" y="39"/>
                    <a:pt x="171" y="29"/>
                  </a:cubicBezTo>
                  <a:cubicBezTo>
                    <a:pt x="171" y="20"/>
                    <a:pt x="164" y="12"/>
                    <a:pt x="153" y="7"/>
                  </a:cubicBezTo>
                  <a:close/>
                </a:path>
              </a:pathLst>
            </a:custGeom>
            <a:solidFill>
              <a:srgbClr val="004D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6"/>
            <p:cNvSpPr>
              <a:spLocks noEditPoints="1"/>
            </p:cNvSpPr>
            <p:nvPr/>
          </p:nvSpPr>
          <p:spPr bwMode="auto">
            <a:xfrm>
              <a:off x="4316413" y="2341563"/>
              <a:ext cx="1095375" cy="447675"/>
            </a:xfrm>
            <a:custGeom>
              <a:avLst/>
              <a:gdLst>
                <a:gd name="T0" fmla="*/ 334 w 365"/>
                <a:gd name="T1" fmla="*/ 136 h 147"/>
                <a:gd name="T2" fmla="*/ 351 w 365"/>
                <a:gd name="T3" fmla="*/ 129 h 147"/>
                <a:gd name="T4" fmla="*/ 327 w 365"/>
                <a:gd name="T5" fmla="*/ 15 h 147"/>
                <a:gd name="T6" fmla="*/ 314 w 365"/>
                <a:gd name="T7" fmla="*/ 25 h 147"/>
                <a:gd name="T8" fmla="*/ 352 w 365"/>
                <a:gd name="T9" fmla="*/ 27 h 147"/>
                <a:gd name="T10" fmla="*/ 344 w 365"/>
                <a:gd name="T11" fmla="*/ 43 h 147"/>
                <a:gd name="T12" fmla="*/ 334 w 365"/>
                <a:gd name="T13" fmla="*/ 38 h 147"/>
                <a:gd name="T14" fmla="*/ 351 w 365"/>
                <a:gd name="T15" fmla="*/ 47 h 147"/>
                <a:gd name="T16" fmla="*/ 333 w 365"/>
                <a:gd name="T17" fmla="*/ 80 h 147"/>
                <a:gd name="T18" fmla="*/ 361 w 365"/>
                <a:gd name="T19" fmla="*/ 90 h 147"/>
                <a:gd name="T20" fmla="*/ 321 w 365"/>
                <a:gd name="T21" fmla="*/ 90 h 147"/>
                <a:gd name="T22" fmla="*/ 311 w 365"/>
                <a:gd name="T23" fmla="*/ 146 h 147"/>
                <a:gd name="T24" fmla="*/ 311 w 365"/>
                <a:gd name="T25" fmla="*/ 126 h 147"/>
                <a:gd name="T26" fmla="*/ 311 w 365"/>
                <a:gd name="T27" fmla="*/ 55 h 147"/>
                <a:gd name="T28" fmla="*/ 289 w 365"/>
                <a:gd name="T29" fmla="*/ 46 h 147"/>
                <a:gd name="T30" fmla="*/ 245 w 365"/>
                <a:gd name="T31" fmla="*/ 124 h 147"/>
                <a:gd name="T32" fmla="*/ 264 w 365"/>
                <a:gd name="T33" fmla="*/ 95 h 147"/>
                <a:gd name="T34" fmla="*/ 269 w 365"/>
                <a:gd name="T35" fmla="*/ 84 h 147"/>
                <a:gd name="T36" fmla="*/ 238 w 365"/>
                <a:gd name="T37" fmla="*/ 75 h 147"/>
                <a:gd name="T38" fmla="*/ 225 w 365"/>
                <a:gd name="T39" fmla="*/ 14 h 147"/>
                <a:gd name="T40" fmla="*/ 204 w 365"/>
                <a:gd name="T41" fmla="*/ 36 h 147"/>
                <a:gd name="T42" fmla="*/ 236 w 365"/>
                <a:gd name="T43" fmla="*/ 101 h 147"/>
                <a:gd name="T44" fmla="*/ 234 w 365"/>
                <a:gd name="T45" fmla="*/ 35 h 147"/>
                <a:gd name="T46" fmla="*/ 210 w 365"/>
                <a:gd name="T47" fmla="*/ 70 h 147"/>
                <a:gd name="T48" fmla="*/ 287 w 365"/>
                <a:gd name="T49" fmla="*/ 142 h 147"/>
                <a:gd name="T50" fmla="*/ 232 w 365"/>
                <a:gd name="T51" fmla="*/ 142 h 147"/>
                <a:gd name="T52" fmla="*/ 171 w 365"/>
                <a:gd name="T53" fmla="*/ 24 h 147"/>
                <a:gd name="T54" fmla="*/ 110 w 365"/>
                <a:gd name="T55" fmla="*/ 19 h 147"/>
                <a:gd name="T56" fmla="*/ 158 w 365"/>
                <a:gd name="T57" fmla="*/ 81 h 147"/>
                <a:gd name="T58" fmla="*/ 148 w 365"/>
                <a:gd name="T59" fmla="*/ 79 h 147"/>
                <a:gd name="T60" fmla="*/ 155 w 365"/>
                <a:gd name="T61" fmla="*/ 124 h 147"/>
                <a:gd name="T62" fmla="*/ 191 w 365"/>
                <a:gd name="T63" fmla="*/ 135 h 147"/>
                <a:gd name="T64" fmla="*/ 205 w 365"/>
                <a:gd name="T65" fmla="*/ 146 h 147"/>
                <a:gd name="T66" fmla="*/ 117 w 365"/>
                <a:gd name="T67" fmla="*/ 30 h 147"/>
                <a:gd name="T68" fmla="*/ 117 w 365"/>
                <a:gd name="T69" fmla="*/ 82 h 147"/>
                <a:gd name="T70" fmla="*/ 141 w 365"/>
                <a:gd name="T71" fmla="*/ 57 h 147"/>
                <a:gd name="T72" fmla="*/ 158 w 365"/>
                <a:gd name="T73" fmla="*/ 56 h 147"/>
                <a:gd name="T74" fmla="*/ 119 w 365"/>
                <a:gd name="T75" fmla="*/ 140 h 147"/>
                <a:gd name="T76" fmla="*/ 126 w 365"/>
                <a:gd name="T77" fmla="*/ 128 h 147"/>
                <a:gd name="T78" fmla="*/ 103 w 365"/>
                <a:gd name="T79" fmla="*/ 91 h 147"/>
                <a:gd name="T80" fmla="*/ 76 w 365"/>
                <a:gd name="T81" fmla="*/ 20 h 147"/>
                <a:gd name="T82" fmla="*/ 69 w 365"/>
                <a:gd name="T83" fmla="*/ 19 h 147"/>
                <a:gd name="T84" fmla="*/ 55 w 365"/>
                <a:gd name="T85" fmla="*/ 18 h 147"/>
                <a:gd name="T86" fmla="*/ 35 w 365"/>
                <a:gd name="T87" fmla="*/ 5 h 147"/>
                <a:gd name="T88" fmla="*/ 12 w 365"/>
                <a:gd name="T89" fmla="*/ 25 h 147"/>
                <a:gd name="T90" fmla="*/ 34 w 365"/>
                <a:gd name="T91" fmla="*/ 68 h 147"/>
                <a:gd name="T92" fmla="*/ 40 w 365"/>
                <a:gd name="T93" fmla="*/ 103 h 147"/>
                <a:gd name="T94" fmla="*/ 46 w 365"/>
                <a:gd name="T95" fmla="*/ 110 h 147"/>
                <a:gd name="T96" fmla="*/ 62 w 365"/>
                <a:gd name="T97" fmla="*/ 59 h 147"/>
                <a:gd name="T98" fmla="*/ 27 w 365"/>
                <a:gd name="T99" fmla="*/ 55 h 147"/>
                <a:gd name="T100" fmla="*/ 32 w 365"/>
                <a:gd name="T101" fmla="*/ 39 h 147"/>
                <a:gd name="T102" fmla="*/ 61 w 365"/>
                <a:gd name="T103" fmla="*/ 18 h 147"/>
                <a:gd name="T104" fmla="*/ 61 w 365"/>
                <a:gd name="T105" fmla="*/ 27 h 147"/>
                <a:gd name="T106" fmla="*/ 70 w 365"/>
                <a:gd name="T107" fmla="*/ 34 h 147"/>
                <a:gd name="T108" fmla="*/ 107 w 365"/>
                <a:gd name="T109" fmla="*/ 120 h 147"/>
                <a:gd name="T110" fmla="*/ 67 w 365"/>
                <a:gd name="T111" fmla="*/ 18 h 147"/>
                <a:gd name="T112" fmla="*/ 64 w 365"/>
                <a:gd name="T113" fmla="*/ 146 h 147"/>
                <a:gd name="T114" fmla="*/ 31 w 365"/>
                <a:gd name="T115" fmla="*/ 146 h 147"/>
                <a:gd name="T116" fmla="*/ 48 w 365"/>
                <a:gd name="T117" fmla="*/ 120 h 147"/>
                <a:gd name="T118" fmla="*/ 41 w 365"/>
                <a:gd name="T119" fmla="*/ 109 h 147"/>
                <a:gd name="T120" fmla="*/ 40 w 365"/>
                <a:gd name="T121" fmla="*/ 111 h 147"/>
                <a:gd name="T122" fmla="*/ 25 w 365"/>
                <a:gd name="T123" fmla="*/ 14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47">
                  <a:moveTo>
                    <a:pt x="351" y="129"/>
                  </a:moveTo>
                  <a:cubicBezTo>
                    <a:pt x="344" y="139"/>
                    <a:pt x="344" y="139"/>
                    <a:pt x="344" y="139"/>
                  </a:cubicBezTo>
                  <a:cubicBezTo>
                    <a:pt x="341" y="134"/>
                    <a:pt x="337" y="128"/>
                    <a:pt x="334" y="123"/>
                  </a:cubicBezTo>
                  <a:cubicBezTo>
                    <a:pt x="333" y="122"/>
                    <a:pt x="332" y="121"/>
                    <a:pt x="331" y="120"/>
                  </a:cubicBezTo>
                  <a:cubicBezTo>
                    <a:pt x="325" y="120"/>
                    <a:pt x="325" y="120"/>
                    <a:pt x="325" y="120"/>
                  </a:cubicBezTo>
                  <a:cubicBezTo>
                    <a:pt x="325" y="146"/>
                    <a:pt x="325" y="146"/>
                    <a:pt x="325" y="146"/>
                  </a:cubicBezTo>
                  <a:cubicBezTo>
                    <a:pt x="330" y="146"/>
                    <a:pt x="330" y="146"/>
                    <a:pt x="330" y="146"/>
                  </a:cubicBezTo>
                  <a:cubicBezTo>
                    <a:pt x="330" y="141"/>
                    <a:pt x="330" y="136"/>
                    <a:pt x="330" y="131"/>
                  </a:cubicBezTo>
                  <a:cubicBezTo>
                    <a:pt x="334" y="136"/>
                    <a:pt x="334" y="136"/>
                    <a:pt x="334" y="136"/>
                  </a:cubicBezTo>
                  <a:cubicBezTo>
                    <a:pt x="341" y="146"/>
                    <a:pt x="341" y="146"/>
                    <a:pt x="341" y="146"/>
                  </a:cubicBezTo>
                  <a:cubicBezTo>
                    <a:pt x="345" y="146"/>
                    <a:pt x="345" y="146"/>
                    <a:pt x="345" y="146"/>
                  </a:cubicBezTo>
                  <a:cubicBezTo>
                    <a:pt x="347" y="144"/>
                    <a:pt x="347" y="143"/>
                    <a:pt x="351" y="138"/>
                  </a:cubicBezTo>
                  <a:cubicBezTo>
                    <a:pt x="352" y="136"/>
                    <a:pt x="354" y="134"/>
                    <a:pt x="355" y="132"/>
                  </a:cubicBezTo>
                  <a:cubicBezTo>
                    <a:pt x="355" y="146"/>
                    <a:pt x="355" y="146"/>
                    <a:pt x="355" y="146"/>
                  </a:cubicBezTo>
                  <a:cubicBezTo>
                    <a:pt x="363" y="146"/>
                    <a:pt x="363" y="146"/>
                    <a:pt x="363" y="146"/>
                  </a:cubicBezTo>
                  <a:cubicBezTo>
                    <a:pt x="363" y="120"/>
                    <a:pt x="363" y="120"/>
                    <a:pt x="363" y="120"/>
                  </a:cubicBezTo>
                  <a:cubicBezTo>
                    <a:pt x="358" y="120"/>
                    <a:pt x="358" y="120"/>
                    <a:pt x="358" y="120"/>
                  </a:cubicBezTo>
                  <a:lnTo>
                    <a:pt x="351" y="129"/>
                  </a:lnTo>
                  <a:close/>
                  <a:moveTo>
                    <a:pt x="364" y="19"/>
                  </a:moveTo>
                  <a:cubicBezTo>
                    <a:pt x="360" y="18"/>
                    <a:pt x="356" y="18"/>
                    <a:pt x="352" y="18"/>
                  </a:cubicBezTo>
                  <a:cubicBezTo>
                    <a:pt x="352" y="16"/>
                    <a:pt x="351" y="14"/>
                    <a:pt x="351" y="11"/>
                  </a:cubicBezTo>
                  <a:cubicBezTo>
                    <a:pt x="351" y="11"/>
                    <a:pt x="351" y="11"/>
                    <a:pt x="351" y="11"/>
                  </a:cubicBezTo>
                  <a:cubicBezTo>
                    <a:pt x="348" y="8"/>
                    <a:pt x="340" y="5"/>
                    <a:pt x="338" y="5"/>
                  </a:cubicBezTo>
                  <a:cubicBezTo>
                    <a:pt x="337" y="6"/>
                    <a:pt x="337" y="7"/>
                    <a:pt x="336" y="8"/>
                  </a:cubicBezTo>
                  <a:cubicBezTo>
                    <a:pt x="335" y="9"/>
                    <a:pt x="334" y="9"/>
                    <a:pt x="334" y="9"/>
                  </a:cubicBezTo>
                  <a:cubicBezTo>
                    <a:pt x="331" y="10"/>
                    <a:pt x="330" y="13"/>
                    <a:pt x="327" y="15"/>
                  </a:cubicBezTo>
                  <a:cubicBezTo>
                    <a:pt x="327" y="15"/>
                    <a:pt x="327" y="15"/>
                    <a:pt x="327" y="15"/>
                  </a:cubicBezTo>
                  <a:cubicBezTo>
                    <a:pt x="329" y="15"/>
                    <a:pt x="330" y="14"/>
                    <a:pt x="332" y="14"/>
                  </a:cubicBezTo>
                  <a:cubicBezTo>
                    <a:pt x="332" y="14"/>
                    <a:pt x="332" y="14"/>
                    <a:pt x="331" y="14"/>
                  </a:cubicBezTo>
                  <a:cubicBezTo>
                    <a:pt x="331" y="15"/>
                    <a:pt x="331" y="15"/>
                    <a:pt x="331" y="15"/>
                  </a:cubicBezTo>
                  <a:cubicBezTo>
                    <a:pt x="332" y="15"/>
                    <a:pt x="333" y="15"/>
                    <a:pt x="334" y="16"/>
                  </a:cubicBezTo>
                  <a:cubicBezTo>
                    <a:pt x="336" y="16"/>
                    <a:pt x="337" y="17"/>
                    <a:pt x="339" y="19"/>
                  </a:cubicBezTo>
                  <a:cubicBezTo>
                    <a:pt x="339" y="19"/>
                    <a:pt x="339" y="19"/>
                    <a:pt x="339" y="19"/>
                  </a:cubicBezTo>
                  <a:cubicBezTo>
                    <a:pt x="338" y="20"/>
                    <a:pt x="338" y="21"/>
                    <a:pt x="337" y="21"/>
                  </a:cubicBezTo>
                  <a:cubicBezTo>
                    <a:pt x="334" y="22"/>
                    <a:pt x="334" y="22"/>
                    <a:pt x="334" y="22"/>
                  </a:cubicBezTo>
                  <a:cubicBezTo>
                    <a:pt x="327" y="23"/>
                    <a:pt x="321" y="24"/>
                    <a:pt x="314" y="25"/>
                  </a:cubicBezTo>
                  <a:cubicBezTo>
                    <a:pt x="313" y="26"/>
                    <a:pt x="313" y="26"/>
                    <a:pt x="312" y="26"/>
                  </a:cubicBezTo>
                  <a:cubicBezTo>
                    <a:pt x="311" y="26"/>
                    <a:pt x="311" y="26"/>
                    <a:pt x="311" y="26"/>
                  </a:cubicBezTo>
                  <a:cubicBezTo>
                    <a:pt x="311" y="27"/>
                    <a:pt x="311" y="27"/>
                    <a:pt x="311" y="27"/>
                  </a:cubicBezTo>
                  <a:cubicBezTo>
                    <a:pt x="311" y="28"/>
                    <a:pt x="311" y="29"/>
                    <a:pt x="311" y="29"/>
                  </a:cubicBezTo>
                  <a:cubicBezTo>
                    <a:pt x="312" y="30"/>
                    <a:pt x="312" y="30"/>
                    <a:pt x="314" y="31"/>
                  </a:cubicBezTo>
                  <a:cubicBezTo>
                    <a:pt x="319" y="31"/>
                    <a:pt x="326" y="28"/>
                    <a:pt x="333" y="27"/>
                  </a:cubicBezTo>
                  <a:cubicBezTo>
                    <a:pt x="334" y="27"/>
                    <a:pt x="334" y="27"/>
                    <a:pt x="334" y="27"/>
                  </a:cubicBezTo>
                  <a:cubicBezTo>
                    <a:pt x="340" y="27"/>
                    <a:pt x="345" y="27"/>
                    <a:pt x="351" y="27"/>
                  </a:cubicBezTo>
                  <a:cubicBezTo>
                    <a:pt x="352" y="27"/>
                    <a:pt x="352" y="27"/>
                    <a:pt x="352" y="27"/>
                  </a:cubicBezTo>
                  <a:cubicBezTo>
                    <a:pt x="356" y="26"/>
                    <a:pt x="361" y="26"/>
                    <a:pt x="362" y="26"/>
                  </a:cubicBezTo>
                  <a:cubicBezTo>
                    <a:pt x="363" y="23"/>
                    <a:pt x="362" y="23"/>
                    <a:pt x="365" y="21"/>
                  </a:cubicBezTo>
                  <a:cubicBezTo>
                    <a:pt x="365" y="19"/>
                    <a:pt x="365" y="19"/>
                    <a:pt x="364" y="19"/>
                  </a:cubicBezTo>
                  <a:close/>
                  <a:moveTo>
                    <a:pt x="335" y="14"/>
                  </a:moveTo>
                  <a:cubicBezTo>
                    <a:pt x="332" y="14"/>
                    <a:pt x="332" y="14"/>
                    <a:pt x="332" y="14"/>
                  </a:cubicBezTo>
                  <a:cubicBezTo>
                    <a:pt x="333" y="14"/>
                    <a:pt x="333" y="14"/>
                    <a:pt x="334" y="13"/>
                  </a:cubicBezTo>
                  <a:cubicBezTo>
                    <a:pt x="334" y="13"/>
                    <a:pt x="335" y="13"/>
                    <a:pt x="335" y="13"/>
                  </a:cubicBezTo>
                  <a:lnTo>
                    <a:pt x="335" y="14"/>
                  </a:lnTo>
                  <a:close/>
                  <a:moveTo>
                    <a:pt x="344" y="43"/>
                  </a:moveTo>
                  <a:cubicBezTo>
                    <a:pt x="346" y="43"/>
                    <a:pt x="348" y="43"/>
                    <a:pt x="351" y="44"/>
                  </a:cubicBezTo>
                  <a:cubicBezTo>
                    <a:pt x="351" y="44"/>
                    <a:pt x="351" y="44"/>
                    <a:pt x="351" y="44"/>
                  </a:cubicBezTo>
                  <a:cubicBezTo>
                    <a:pt x="352" y="44"/>
                    <a:pt x="352" y="44"/>
                    <a:pt x="353" y="44"/>
                  </a:cubicBezTo>
                  <a:cubicBezTo>
                    <a:pt x="355" y="40"/>
                    <a:pt x="355" y="40"/>
                    <a:pt x="355" y="37"/>
                  </a:cubicBezTo>
                  <a:cubicBezTo>
                    <a:pt x="355" y="37"/>
                    <a:pt x="354" y="36"/>
                    <a:pt x="354" y="36"/>
                  </a:cubicBezTo>
                  <a:cubicBezTo>
                    <a:pt x="353" y="35"/>
                    <a:pt x="352" y="34"/>
                    <a:pt x="351" y="33"/>
                  </a:cubicBezTo>
                  <a:cubicBezTo>
                    <a:pt x="347" y="30"/>
                    <a:pt x="338" y="32"/>
                    <a:pt x="334" y="33"/>
                  </a:cubicBezTo>
                  <a:cubicBezTo>
                    <a:pt x="333" y="33"/>
                    <a:pt x="333" y="33"/>
                    <a:pt x="333" y="33"/>
                  </a:cubicBezTo>
                  <a:cubicBezTo>
                    <a:pt x="332" y="35"/>
                    <a:pt x="332" y="36"/>
                    <a:pt x="334" y="38"/>
                  </a:cubicBezTo>
                  <a:cubicBezTo>
                    <a:pt x="337" y="40"/>
                    <a:pt x="342" y="42"/>
                    <a:pt x="344" y="43"/>
                  </a:cubicBezTo>
                  <a:close/>
                  <a:moveTo>
                    <a:pt x="334" y="56"/>
                  </a:moveTo>
                  <a:cubicBezTo>
                    <a:pt x="334" y="57"/>
                    <a:pt x="335" y="57"/>
                    <a:pt x="336" y="57"/>
                  </a:cubicBezTo>
                  <a:cubicBezTo>
                    <a:pt x="338" y="57"/>
                    <a:pt x="341" y="57"/>
                    <a:pt x="343" y="59"/>
                  </a:cubicBezTo>
                  <a:cubicBezTo>
                    <a:pt x="347" y="59"/>
                    <a:pt x="349" y="59"/>
                    <a:pt x="351" y="57"/>
                  </a:cubicBezTo>
                  <a:cubicBezTo>
                    <a:pt x="353" y="56"/>
                    <a:pt x="354" y="55"/>
                    <a:pt x="354" y="51"/>
                  </a:cubicBezTo>
                  <a:cubicBezTo>
                    <a:pt x="354" y="51"/>
                    <a:pt x="355" y="51"/>
                    <a:pt x="355" y="51"/>
                  </a:cubicBezTo>
                  <a:cubicBezTo>
                    <a:pt x="355" y="50"/>
                    <a:pt x="355" y="49"/>
                    <a:pt x="355" y="48"/>
                  </a:cubicBezTo>
                  <a:cubicBezTo>
                    <a:pt x="354" y="48"/>
                    <a:pt x="353" y="47"/>
                    <a:pt x="351" y="47"/>
                  </a:cubicBezTo>
                  <a:cubicBezTo>
                    <a:pt x="345" y="46"/>
                    <a:pt x="339" y="46"/>
                    <a:pt x="334" y="47"/>
                  </a:cubicBezTo>
                  <a:cubicBezTo>
                    <a:pt x="332" y="47"/>
                    <a:pt x="330" y="48"/>
                    <a:pt x="328" y="48"/>
                  </a:cubicBezTo>
                  <a:cubicBezTo>
                    <a:pt x="328" y="51"/>
                    <a:pt x="330" y="54"/>
                    <a:pt x="334" y="56"/>
                  </a:cubicBezTo>
                  <a:close/>
                  <a:moveTo>
                    <a:pt x="330" y="103"/>
                  </a:moveTo>
                  <a:cubicBezTo>
                    <a:pt x="330" y="103"/>
                    <a:pt x="331" y="103"/>
                    <a:pt x="331" y="103"/>
                  </a:cubicBezTo>
                  <a:cubicBezTo>
                    <a:pt x="332" y="100"/>
                    <a:pt x="333" y="96"/>
                    <a:pt x="334" y="92"/>
                  </a:cubicBezTo>
                  <a:cubicBezTo>
                    <a:pt x="334" y="89"/>
                    <a:pt x="334" y="86"/>
                    <a:pt x="334" y="84"/>
                  </a:cubicBezTo>
                  <a:cubicBezTo>
                    <a:pt x="334" y="83"/>
                    <a:pt x="333" y="83"/>
                    <a:pt x="333" y="82"/>
                  </a:cubicBezTo>
                  <a:cubicBezTo>
                    <a:pt x="333" y="80"/>
                    <a:pt x="333" y="80"/>
                    <a:pt x="333" y="80"/>
                  </a:cubicBezTo>
                  <a:cubicBezTo>
                    <a:pt x="333" y="80"/>
                    <a:pt x="334" y="80"/>
                    <a:pt x="334" y="80"/>
                  </a:cubicBezTo>
                  <a:cubicBezTo>
                    <a:pt x="339" y="80"/>
                    <a:pt x="339" y="77"/>
                    <a:pt x="344" y="75"/>
                  </a:cubicBezTo>
                  <a:cubicBezTo>
                    <a:pt x="348" y="78"/>
                    <a:pt x="339" y="85"/>
                    <a:pt x="338" y="87"/>
                  </a:cubicBezTo>
                  <a:cubicBezTo>
                    <a:pt x="336" y="89"/>
                    <a:pt x="337" y="92"/>
                    <a:pt x="337" y="95"/>
                  </a:cubicBezTo>
                  <a:cubicBezTo>
                    <a:pt x="338" y="96"/>
                    <a:pt x="339" y="97"/>
                    <a:pt x="341" y="98"/>
                  </a:cubicBezTo>
                  <a:cubicBezTo>
                    <a:pt x="344" y="98"/>
                    <a:pt x="348" y="98"/>
                    <a:pt x="351" y="98"/>
                  </a:cubicBezTo>
                  <a:cubicBezTo>
                    <a:pt x="353" y="98"/>
                    <a:pt x="355" y="98"/>
                    <a:pt x="358" y="97"/>
                  </a:cubicBezTo>
                  <a:cubicBezTo>
                    <a:pt x="359" y="97"/>
                    <a:pt x="360" y="96"/>
                    <a:pt x="361" y="95"/>
                  </a:cubicBezTo>
                  <a:cubicBezTo>
                    <a:pt x="361" y="93"/>
                    <a:pt x="361" y="91"/>
                    <a:pt x="361" y="90"/>
                  </a:cubicBezTo>
                  <a:cubicBezTo>
                    <a:pt x="360" y="89"/>
                    <a:pt x="359" y="88"/>
                    <a:pt x="358" y="87"/>
                  </a:cubicBezTo>
                  <a:cubicBezTo>
                    <a:pt x="358" y="86"/>
                    <a:pt x="358" y="86"/>
                    <a:pt x="358" y="86"/>
                  </a:cubicBezTo>
                  <a:cubicBezTo>
                    <a:pt x="360" y="80"/>
                    <a:pt x="362" y="73"/>
                    <a:pt x="358" y="69"/>
                  </a:cubicBezTo>
                  <a:cubicBezTo>
                    <a:pt x="356" y="65"/>
                    <a:pt x="354" y="64"/>
                    <a:pt x="351" y="64"/>
                  </a:cubicBezTo>
                  <a:cubicBezTo>
                    <a:pt x="346" y="64"/>
                    <a:pt x="339" y="70"/>
                    <a:pt x="334" y="71"/>
                  </a:cubicBezTo>
                  <a:cubicBezTo>
                    <a:pt x="332" y="72"/>
                    <a:pt x="331" y="72"/>
                    <a:pt x="330" y="72"/>
                  </a:cubicBezTo>
                  <a:cubicBezTo>
                    <a:pt x="328" y="68"/>
                    <a:pt x="326" y="67"/>
                    <a:pt x="324" y="66"/>
                  </a:cubicBezTo>
                  <a:cubicBezTo>
                    <a:pt x="323" y="65"/>
                    <a:pt x="322" y="65"/>
                    <a:pt x="321" y="65"/>
                  </a:cubicBezTo>
                  <a:cubicBezTo>
                    <a:pt x="320" y="73"/>
                    <a:pt x="321" y="81"/>
                    <a:pt x="321" y="90"/>
                  </a:cubicBezTo>
                  <a:cubicBezTo>
                    <a:pt x="323" y="94"/>
                    <a:pt x="323" y="94"/>
                    <a:pt x="323" y="99"/>
                  </a:cubicBezTo>
                  <a:cubicBezTo>
                    <a:pt x="325" y="101"/>
                    <a:pt x="328" y="99"/>
                    <a:pt x="330" y="103"/>
                  </a:cubicBezTo>
                  <a:close/>
                  <a:moveTo>
                    <a:pt x="312" y="120"/>
                  </a:moveTo>
                  <a:cubicBezTo>
                    <a:pt x="312" y="120"/>
                    <a:pt x="311" y="120"/>
                    <a:pt x="311" y="120"/>
                  </a:cubicBezTo>
                  <a:cubicBezTo>
                    <a:pt x="310" y="120"/>
                    <a:pt x="308" y="119"/>
                    <a:pt x="306" y="119"/>
                  </a:cubicBezTo>
                  <a:cubicBezTo>
                    <a:pt x="301" y="119"/>
                    <a:pt x="295" y="120"/>
                    <a:pt x="292" y="126"/>
                  </a:cubicBezTo>
                  <a:cubicBezTo>
                    <a:pt x="289" y="136"/>
                    <a:pt x="292" y="145"/>
                    <a:pt x="302" y="147"/>
                  </a:cubicBezTo>
                  <a:cubicBezTo>
                    <a:pt x="303" y="147"/>
                    <a:pt x="305" y="147"/>
                    <a:pt x="306" y="147"/>
                  </a:cubicBezTo>
                  <a:cubicBezTo>
                    <a:pt x="308" y="147"/>
                    <a:pt x="310" y="147"/>
                    <a:pt x="311" y="146"/>
                  </a:cubicBezTo>
                  <a:cubicBezTo>
                    <a:pt x="315" y="146"/>
                    <a:pt x="317" y="144"/>
                    <a:pt x="319" y="141"/>
                  </a:cubicBezTo>
                  <a:cubicBezTo>
                    <a:pt x="323" y="132"/>
                    <a:pt x="321" y="123"/>
                    <a:pt x="312" y="120"/>
                  </a:cubicBezTo>
                  <a:close/>
                  <a:moveTo>
                    <a:pt x="311" y="140"/>
                  </a:moveTo>
                  <a:cubicBezTo>
                    <a:pt x="310" y="142"/>
                    <a:pt x="309" y="143"/>
                    <a:pt x="306" y="143"/>
                  </a:cubicBezTo>
                  <a:cubicBezTo>
                    <a:pt x="305" y="143"/>
                    <a:pt x="305" y="143"/>
                    <a:pt x="304" y="143"/>
                  </a:cubicBezTo>
                  <a:cubicBezTo>
                    <a:pt x="301" y="142"/>
                    <a:pt x="300" y="140"/>
                    <a:pt x="299" y="137"/>
                  </a:cubicBezTo>
                  <a:cubicBezTo>
                    <a:pt x="299" y="128"/>
                    <a:pt x="298" y="124"/>
                    <a:pt x="306" y="124"/>
                  </a:cubicBezTo>
                  <a:cubicBezTo>
                    <a:pt x="307" y="124"/>
                    <a:pt x="308" y="124"/>
                    <a:pt x="309" y="124"/>
                  </a:cubicBezTo>
                  <a:cubicBezTo>
                    <a:pt x="310" y="124"/>
                    <a:pt x="311" y="125"/>
                    <a:pt x="311" y="126"/>
                  </a:cubicBezTo>
                  <a:cubicBezTo>
                    <a:pt x="313" y="128"/>
                    <a:pt x="312" y="131"/>
                    <a:pt x="312" y="135"/>
                  </a:cubicBezTo>
                  <a:cubicBezTo>
                    <a:pt x="312" y="137"/>
                    <a:pt x="312" y="139"/>
                    <a:pt x="311" y="140"/>
                  </a:cubicBezTo>
                  <a:close/>
                  <a:moveTo>
                    <a:pt x="298" y="56"/>
                  </a:moveTo>
                  <a:cubicBezTo>
                    <a:pt x="304" y="62"/>
                    <a:pt x="299" y="81"/>
                    <a:pt x="298" y="89"/>
                  </a:cubicBezTo>
                  <a:cubicBezTo>
                    <a:pt x="298" y="92"/>
                    <a:pt x="296" y="97"/>
                    <a:pt x="300" y="100"/>
                  </a:cubicBezTo>
                  <a:cubicBezTo>
                    <a:pt x="301" y="100"/>
                    <a:pt x="302" y="99"/>
                    <a:pt x="304" y="99"/>
                  </a:cubicBezTo>
                  <a:cubicBezTo>
                    <a:pt x="303" y="95"/>
                    <a:pt x="304" y="96"/>
                    <a:pt x="306" y="95"/>
                  </a:cubicBezTo>
                  <a:cubicBezTo>
                    <a:pt x="306" y="95"/>
                    <a:pt x="307" y="94"/>
                    <a:pt x="307" y="93"/>
                  </a:cubicBezTo>
                  <a:cubicBezTo>
                    <a:pt x="309" y="80"/>
                    <a:pt x="311" y="67"/>
                    <a:pt x="311" y="55"/>
                  </a:cubicBezTo>
                  <a:cubicBezTo>
                    <a:pt x="311" y="54"/>
                    <a:pt x="311" y="53"/>
                    <a:pt x="311" y="53"/>
                  </a:cubicBezTo>
                  <a:cubicBezTo>
                    <a:pt x="312" y="51"/>
                    <a:pt x="312" y="50"/>
                    <a:pt x="311" y="49"/>
                  </a:cubicBezTo>
                  <a:cubicBezTo>
                    <a:pt x="310" y="47"/>
                    <a:pt x="308" y="45"/>
                    <a:pt x="306" y="45"/>
                  </a:cubicBezTo>
                  <a:cubicBezTo>
                    <a:pt x="305" y="45"/>
                    <a:pt x="304" y="45"/>
                    <a:pt x="304" y="45"/>
                  </a:cubicBezTo>
                  <a:cubicBezTo>
                    <a:pt x="304" y="44"/>
                    <a:pt x="304" y="44"/>
                    <a:pt x="304" y="44"/>
                  </a:cubicBezTo>
                  <a:cubicBezTo>
                    <a:pt x="307" y="36"/>
                    <a:pt x="302" y="32"/>
                    <a:pt x="301" y="26"/>
                  </a:cubicBezTo>
                  <a:cubicBezTo>
                    <a:pt x="301" y="25"/>
                    <a:pt x="300" y="24"/>
                    <a:pt x="300" y="24"/>
                  </a:cubicBezTo>
                  <a:cubicBezTo>
                    <a:pt x="299" y="23"/>
                    <a:pt x="299" y="23"/>
                    <a:pt x="298" y="23"/>
                  </a:cubicBezTo>
                  <a:cubicBezTo>
                    <a:pt x="296" y="31"/>
                    <a:pt x="293" y="39"/>
                    <a:pt x="289" y="46"/>
                  </a:cubicBezTo>
                  <a:cubicBezTo>
                    <a:pt x="284" y="51"/>
                    <a:pt x="284" y="54"/>
                    <a:pt x="284" y="61"/>
                  </a:cubicBezTo>
                  <a:cubicBezTo>
                    <a:pt x="287" y="62"/>
                    <a:pt x="287" y="66"/>
                    <a:pt x="287" y="69"/>
                  </a:cubicBezTo>
                  <a:cubicBezTo>
                    <a:pt x="287" y="68"/>
                    <a:pt x="287" y="68"/>
                    <a:pt x="288" y="68"/>
                  </a:cubicBezTo>
                  <a:cubicBezTo>
                    <a:pt x="289" y="64"/>
                    <a:pt x="295" y="58"/>
                    <a:pt x="298" y="56"/>
                  </a:cubicBezTo>
                  <a:close/>
                  <a:moveTo>
                    <a:pt x="245" y="135"/>
                  </a:moveTo>
                  <a:cubicBezTo>
                    <a:pt x="256" y="135"/>
                    <a:pt x="256" y="135"/>
                    <a:pt x="256" y="135"/>
                  </a:cubicBezTo>
                  <a:cubicBezTo>
                    <a:pt x="256" y="131"/>
                    <a:pt x="256" y="131"/>
                    <a:pt x="256" y="131"/>
                  </a:cubicBezTo>
                  <a:cubicBezTo>
                    <a:pt x="245" y="131"/>
                    <a:pt x="245" y="131"/>
                    <a:pt x="245" y="131"/>
                  </a:cubicBezTo>
                  <a:cubicBezTo>
                    <a:pt x="245" y="124"/>
                    <a:pt x="245" y="124"/>
                    <a:pt x="245" y="124"/>
                  </a:cubicBezTo>
                  <a:cubicBezTo>
                    <a:pt x="259" y="124"/>
                    <a:pt x="259" y="124"/>
                    <a:pt x="259" y="124"/>
                  </a:cubicBezTo>
                  <a:cubicBezTo>
                    <a:pt x="259" y="120"/>
                    <a:pt x="259" y="120"/>
                    <a:pt x="259" y="120"/>
                  </a:cubicBezTo>
                  <a:cubicBezTo>
                    <a:pt x="237" y="120"/>
                    <a:pt x="237" y="120"/>
                    <a:pt x="237" y="120"/>
                  </a:cubicBezTo>
                  <a:cubicBezTo>
                    <a:pt x="237" y="146"/>
                    <a:pt x="237" y="146"/>
                    <a:pt x="237" y="146"/>
                  </a:cubicBezTo>
                  <a:cubicBezTo>
                    <a:pt x="260" y="146"/>
                    <a:pt x="260" y="146"/>
                    <a:pt x="260" y="146"/>
                  </a:cubicBezTo>
                  <a:cubicBezTo>
                    <a:pt x="260" y="142"/>
                    <a:pt x="260" y="142"/>
                    <a:pt x="260" y="142"/>
                  </a:cubicBezTo>
                  <a:cubicBezTo>
                    <a:pt x="245" y="142"/>
                    <a:pt x="245" y="142"/>
                    <a:pt x="245" y="142"/>
                  </a:cubicBezTo>
                  <a:lnTo>
                    <a:pt x="245" y="135"/>
                  </a:lnTo>
                  <a:close/>
                  <a:moveTo>
                    <a:pt x="264" y="95"/>
                  </a:moveTo>
                  <a:cubicBezTo>
                    <a:pt x="266" y="94"/>
                    <a:pt x="267" y="91"/>
                    <a:pt x="269" y="90"/>
                  </a:cubicBezTo>
                  <a:cubicBezTo>
                    <a:pt x="269" y="90"/>
                    <a:pt x="269" y="90"/>
                    <a:pt x="269" y="90"/>
                  </a:cubicBezTo>
                  <a:cubicBezTo>
                    <a:pt x="269" y="89"/>
                    <a:pt x="269" y="89"/>
                    <a:pt x="269" y="89"/>
                  </a:cubicBezTo>
                  <a:cubicBezTo>
                    <a:pt x="270" y="89"/>
                    <a:pt x="270" y="89"/>
                    <a:pt x="270" y="89"/>
                  </a:cubicBezTo>
                  <a:cubicBezTo>
                    <a:pt x="270" y="88"/>
                    <a:pt x="270" y="88"/>
                    <a:pt x="271" y="87"/>
                  </a:cubicBezTo>
                  <a:cubicBezTo>
                    <a:pt x="270" y="87"/>
                    <a:pt x="270" y="86"/>
                    <a:pt x="269" y="86"/>
                  </a:cubicBezTo>
                  <a:cubicBezTo>
                    <a:pt x="269" y="85"/>
                    <a:pt x="269" y="85"/>
                    <a:pt x="269" y="84"/>
                  </a:cubicBezTo>
                  <a:cubicBezTo>
                    <a:pt x="269" y="84"/>
                    <a:pt x="269" y="84"/>
                    <a:pt x="269" y="84"/>
                  </a:cubicBezTo>
                  <a:cubicBezTo>
                    <a:pt x="269" y="84"/>
                    <a:pt x="269" y="84"/>
                    <a:pt x="269" y="84"/>
                  </a:cubicBezTo>
                  <a:cubicBezTo>
                    <a:pt x="268" y="84"/>
                    <a:pt x="268" y="84"/>
                    <a:pt x="268" y="84"/>
                  </a:cubicBezTo>
                  <a:cubicBezTo>
                    <a:pt x="268" y="84"/>
                    <a:pt x="268" y="84"/>
                    <a:pt x="268" y="84"/>
                  </a:cubicBezTo>
                  <a:cubicBezTo>
                    <a:pt x="267" y="84"/>
                    <a:pt x="267" y="84"/>
                    <a:pt x="267" y="84"/>
                  </a:cubicBezTo>
                  <a:cubicBezTo>
                    <a:pt x="268" y="83"/>
                    <a:pt x="268" y="83"/>
                    <a:pt x="268" y="82"/>
                  </a:cubicBezTo>
                  <a:cubicBezTo>
                    <a:pt x="264" y="80"/>
                    <a:pt x="265" y="81"/>
                    <a:pt x="261" y="83"/>
                  </a:cubicBezTo>
                  <a:cubicBezTo>
                    <a:pt x="255" y="85"/>
                    <a:pt x="246" y="88"/>
                    <a:pt x="238" y="88"/>
                  </a:cubicBezTo>
                  <a:cubicBezTo>
                    <a:pt x="236" y="88"/>
                    <a:pt x="234" y="88"/>
                    <a:pt x="232" y="87"/>
                  </a:cubicBezTo>
                  <a:cubicBezTo>
                    <a:pt x="230" y="80"/>
                    <a:pt x="229" y="81"/>
                    <a:pt x="235" y="76"/>
                  </a:cubicBezTo>
                  <a:cubicBezTo>
                    <a:pt x="236" y="76"/>
                    <a:pt x="237" y="75"/>
                    <a:pt x="238" y="75"/>
                  </a:cubicBezTo>
                  <a:cubicBezTo>
                    <a:pt x="243" y="74"/>
                    <a:pt x="249" y="73"/>
                    <a:pt x="254" y="72"/>
                  </a:cubicBezTo>
                  <a:cubicBezTo>
                    <a:pt x="259" y="65"/>
                    <a:pt x="260" y="63"/>
                    <a:pt x="256" y="56"/>
                  </a:cubicBezTo>
                  <a:cubicBezTo>
                    <a:pt x="257" y="53"/>
                    <a:pt x="258" y="50"/>
                    <a:pt x="261" y="40"/>
                  </a:cubicBezTo>
                  <a:cubicBezTo>
                    <a:pt x="261" y="35"/>
                    <a:pt x="261" y="34"/>
                    <a:pt x="258" y="30"/>
                  </a:cubicBezTo>
                  <a:cubicBezTo>
                    <a:pt x="257" y="26"/>
                    <a:pt x="257" y="25"/>
                    <a:pt x="254" y="25"/>
                  </a:cubicBezTo>
                  <a:cubicBezTo>
                    <a:pt x="247" y="22"/>
                    <a:pt x="243" y="24"/>
                    <a:pt x="238" y="27"/>
                  </a:cubicBezTo>
                  <a:cubicBezTo>
                    <a:pt x="237" y="28"/>
                    <a:pt x="235" y="28"/>
                    <a:pt x="233" y="29"/>
                  </a:cubicBezTo>
                  <a:cubicBezTo>
                    <a:pt x="233" y="25"/>
                    <a:pt x="235" y="20"/>
                    <a:pt x="233" y="17"/>
                  </a:cubicBezTo>
                  <a:cubicBezTo>
                    <a:pt x="230" y="15"/>
                    <a:pt x="228" y="14"/>
                    <a:pt x="225" y="14"/>
                  </a:cubicBezTo>
                  <a:cubicBezTo>
                    <a:pt x="225" y="15"/>
                    <a:pt x="225" y="16"/>
                    <a:pt x="225" y="17"/>
                  </a:cubicBezTo>
                  <a:cubicBezTo>
                    <a:pt x="222" y="22"/>
                    <a:pt x="223" y="27"/>
                    <a:pt x="220" y="33"/>
                  </a:cubicBezTo>
                  <a:cubicBezTo>
                    <a:pt x="217" y="36"/>
                    <a:pt x="213" y="37"/>
                    <a:pt x="210" y="40"/>
                  </a:cubicBezTo>
                  <a:cubicBezTo>
                    <a:pt x="211" y="40"/>
                    <a:pt x="212" y="40"/>
                    <a:pt x="213" y="42"/>
                  </a:cubicBezTo>
                  <a:cubicBezTo>
                    <a:pt x="214" y="42"/>
                    <a:pt x="216" y="41"/>
                    <a:pt x="218" y="41"/>
                  </a:cubicBezTo>
                  <a:cubicBezTo>
                    <a:pt x="218" y="47"/>
                    <a:pt x="214" y="50"/>
                    <a:pt x="210" y="53"/>
                  </a:cubicBezTo>
                  <a:cubicBezTo>
                    <a:pt x="209" y="53"/>
                    <a:pt x="209" y="53"/>
                    <a:pt x="209" y="53"/>
                  </a:cubicBezTo>
                  <a:cubicBezTo>
                    <a:pt x="209" y="49"/>
                    <a:pt x="210" y="40"/>
                    <a:pt x="205" y="39"/>
                  </a:cubicBezTo>
                  <a:cubicBezTo>
                    <a:pt x="205" y="38"/>
                    <a:pt x="205" y="37"/>
                    <a:pt x="204" y="36"/>
                  </a:cubicBezTo>
                  <a:cubicBezTo>
                    <a:pt x="204" y="36"/>
                    <a:pt x="204" y="36"/>
                    <a:pt x="204" y="36"/>
                  </a:cubicBezTo>
                  <a:cubicBezTo>
                    <a:pt x="203" y="39"/>
                    <a:pt x="201" y="42"/>
                    <a:pt x="199" y="45"/>
                  </a:cubicBezTo>
                  <a:cubicBezTo>
                    <a:pt x="199" y="47"/>
                    <a:pt x="199" y="47"/>
                    <a:pt x="199" y="57"/>
                  </a:cubicBezTo>
                  <a:cubicBezTo>
                    <a:pt x="199" y="60"/>
                    <a:pt x="198" y="63"/>
                    <a:pt x="198" y="65"/>
                  </a:cubicBezTo>
                  <a:cubicBezTo>
                    <a:pt x="195" y="71"/>
                    <a:pt x="196" y="72"/>
                    <a:pt x="202" y="75"/>
                  </a:cubicBezTo>
                  <a:cubicBezTo>
                    <a:pt x="205" y="78"/>
                    <a:pt x="206" y="80"/>
                    <a:pt x="210" y="81"/>
                  </a:cubicBezTo>
                  <a:cubicBezTo>
                    <a:pt x="210" y="81"/>
                    <a:pt x="211" y="81"/>
                    <a:pt x="212" y="81"/>
                  </a:cubicBezTo>
                  <a:cubicBezTo>
                    <a:pt x="213" y="84"/>
                    <a:pt x="214" y="93"/>
                    <a:pt x="218" y="95"/>
                  </a:cubicBezTo>
                  <a:cubicBezTo>
                    <a:pt x="219" y="100"/>
                    <a:pt x="233" y="100"/>
                    <a:pt x="236" y="101"/>
                  </a:cubicBezTo>
                  <a:cubicBezTo>
                    <a:pt x="237" y="101"/>
                    <a:pt x="238" y="101"/>
                    <a:pt x="238" y="101"/>
                  </a:cubicBezTo>
                  <a:cubicBezTo>
                    <a:pt x="247" y="100"/>
                    <a:pt x="256" y="97"/>
                    <a:pt x="264" y="95"/>
                  </a:cubicBezTo>
                  <a:close/>
                  <a:moveTo>
                    <a:pt x="238" y="59"/>
                  </a:moveTo>
                  <a:cubicBezTo>
                    <a:pt x="237" y="60"/>
                    <a:pt x="235" y="60"/>
                    <a:pt x="233" y="60"/>
                  </a:cubicBezTo>
                  <a:cubicBezTo>
                    <a:pt x="231" y="59"/>
                    <a:pt x="232" y="56"/>
                    <a:pt x="232" y="54"/>
                  </a:cubicBezTo>
                  <a:cubicBezTo>
                    <a:pt x="234" y="53"/>
                    <a:pt x="236" y="51"/>
                    <a:pt x="238" y="50"/>
                  </a:cubicBezTo>
                  <a:cubicBezTo>
                    <a:pt x="240" y="49"/>
                    <a:pt x="242" y="49"/>
                    <a:pt x="244" y="49"/>
                  </a:cubicBezTo>
                  <a:cubicBezTo>
                    <a:pt x="244" y="54"/>
                    <a:pt x="242" y="58"/>
                    <a:pt x="238" y="59"/>
                  </a:cubicBezTo>
                  <a:close/>
                  <a:moveTo>
                    <a:pt x="234" y="35"/>
                  </a:moveTo>
                  <a:cubicBezTo>
                    <a:pt x="235" y="34"/>
                    <a:pt x="236" y="34"/>
                    <a:pt x="238" y="33"/>
                  </a:cubicBezTo>
                  <a:cubicBezTo>
                    <a:pt x="243" y="32"/>
                    <a:pt x="249" y="30"/>
                    <a:pt x="248" y="37"/>
                  </a:cubicBezTo>
                  <a:cubicBezTo>
                    <a:pt x="245" y="38"/>
                    <a:pt x="243" y="39"/>
                    <a:pt x="240" y="41"/>
                  </a:cubicBezTo>
                  <a:cubicBezTo>
                    <a:pt x="240" y="41"/>
                    <a:pt x="239" y="41"/>
                    <a:pt x="238" y="41"/>
                  </a:cubicBezTo>
                  <a:cubicBezTo>
                    <a:pt x="236" y="41"/>
                    <a:pt x="234" y="41"/>
                    <a:pt x="232" y="42"/>
                  </a:cubicBezTo>
                  <a:cubicBezTo>
                    <a:pt x="232" y="41"/>
                    <a:pt x="231" y="41"/>
                    <a:pt x="231" y="41"/>
                  </a:cubicBezTo>
                  <a:cubicBezTo>
                    <a:pt x="231" y="37"/>
                    <a:pt x="231" y="37"/>
                    <a:pt x="234" y="35"/>
                  </a:cubicBezTo>
                  <a:close/>
                  <a:moveTo>
                    <a:pt x="212" y="69"/>
                  </a:moveTo>
                  <a:cubicBezTo>
                    <a:pt x="211" y="69"/>
                    <a:pt x="211" y="69"/>
                    <a:pt x="210" y="70"/>
                  </a:cubicBezTo>
                  <a:cubicBezTo>
                    <a:pt x="208" y="70"/>
                    <a:pt x="207" y="71"/>
                    <a:pt x="205" y="72"/>
                  </a:cubicBezTo>
                  <a:cubicBezTo>
                    <a:pt x="206" y="68"/>
                    <a:pt x="207" y="64"/>
                    <a:pt x="208" y="61"/>
                  </a:cubicBezTo>
                  <a:cubicBezTo>
                    <a:pt x="208" y="61"/>
                    <a:pt x="209" y="60"/>
                    <a:pt x="210" y="60"/>
                  </a:cubicBezTo>
                  <a:cubicBezTo>
                    <a:pt x="211" y="60"/>
                    <a:pt x="212" y="60"/>
                    <a:pt x="214" y="60"/>
                  </a:cubicBezTo>
                  <a:cubicBezTo>
                    <a:pt x="215" y="61"/>
                    <a:pt x="214" y="67"/>
                    <a:pt x="212" y="69"/>
                  </a:cubicBezTo>
                  <a:close/>
                  <a:moveTo>
                    <a:pt x="263" y="129"/>
                  </a:moveTo>
                  <a:cubicBezTo>
                    <a:pt x="262" y="138"/>
                    <a:pt x="265" y="145"/>
                    <a:pt x="276" y="147"/>
                  </a:cubicBezTo>
                  <a:cubicBezTo>
                    <a:pt x="280" y="147"/>
                    <a:pt x="283" y="147"/>
                    <a:pt x="287" y="146"/>
                  </a:cubicBezTo>
                  <a:cubicBezTo>
                    <a:pt x="287" y="144"/>
                    <a:pt x="287" y="143"/>
                    <a:pt x="287" y="142"/>
                  </a:cubicBezTo>
                  <a:cubicBezTo>
                    <a:pt x="282" y="143"/>
                    <a:pt x="275" y="143"/>
                    <a:pt x="272" y="136"/>
                  </a:cubicBezTo>
                  <a:cubicBezTo>
                    <a:pt x="270" y="128"/>
                    <a:pt x="274" y="122"/>
                    <a:pt x="288" y="124"/>
                  </a:cubicBezTo>
                  <a:cubicBezTo>
                    <a:pt x="287" y="123"/>
                    <a:pt x="288" y="121"/>
                    <a:pt x="288" y="120"/>
                  </a:cubicBezTo>
                  <a:cubicBezTo>
                    <a:pt x="277" y="119"/>
                    <a:pt x="266" y="118"/>
                    <a:pt x="263" y="129"/>
                  </a:cubicBezTo>
                  <a:close/>
                  <a:moveTo>
                    <a:pt x="218" y="120"/>
                  </a:moveTo>
                  <a:cubicBezTo>
                    <a:pt x="210" y="120"/>
                    <a:pt x="210" y="120"/>
                    <a:pt x="210" y="120"/>
                  </a:cubicBezTo>
                  <a:cubicBezTo>
                    <a:pt x="210" y="146"/>
                    <a:pt x="210" y="146"/>
                    <a:pt x="210" y="146"/>
                  </a:cubicBezTo>
                  <a:cubicBezTo>
                    <a:pt x="232" y="146"/>
                    <a:pt x="232" y="146"/>
                    <a:pt x="232" y="146"/>
                  </a:cubicBezTo>
                  <a:cubicBezTo>
                    <a:pt x="232" y="142"/>
                    <a:pt x="232" y="142"/>
                    <a:pt x="232" y="142"/>
                  </a:cubicBezTo>
                  <a:cubicBezTo>
                    <a:pt x="218" y="142"/>
                    <a:pt x="218" y="142"/>
                    <a:pt x="218" y="142"/>
                  </a:cubicBezTo>
                  <a:lnTo>
                    <a:pt x="218" y="120"/>
                  </a:lnTo>
                  <a:close/>
                  <a:moveTo>
                    <a:pt x="167" y="110"/>
                  </a:moveTo>
                  <a:cubicBezTo>
                    <a:pt x="170" y="109"/>
                    <a:pt x="171" y="107"/>
                    <a:pt x="172" y="105"/>
                  </a:cubicBezTo>
                  <a:cubicBezTo>
                    <a:pt x="172" y="99"/>
                    <a:pt x="173" y="94"/>
                    <a:pt x="173" y="91"/>
                  </a:cubicBezTo>
                  <a:cubicBezTo>
                    <a:pt x="172" y="88"/>
                    <a:pt x="171" y="86"/>
                    <a:pt x="172" y="85"/>
                  </a:cubicBezTo>
                  <a:cubicBezTo>
                    <a:pt x="172" y="78"/>
                    <a:pt x="172" y="70"/>
                    <a:pt x="173" y="63"/>
                  </a:cubicBezTo>
                  <a:cubicBezTo>
                    <a:pt x="172" y="50"/>
                    <a:pt x="171" y="37"/>
                    <a:pt x="172" y="24"/>
                  </a:cubicBezTo>
                  <a:cubicBezTo>
                    <a:pt x="171" y="24"/>
                    <a:pt x="171" y="24"/>
                    <a:pt x="171" y="24"/>
                  </a:cubicBezTo>
                  <a:cubicBezTo>
                    <a:pt x="171" y="20"/>
                    <a:pt x="172" y="16"/>
                    <a:pt x="172" y="13"/>
                  </a:cubicBezTo>
                  <a:cubicBezTo>
                    <a:pt x="169" y="9"/>
                    <a:pt x="167" y="6"/>
                    <a:pt x="164" y="4"/>
                  </a:cubicBezTo>
                  <a:cubicBezTo>
                    <a:pt x="161" y="5"/>
                    <a:pt x="156" y="5"/>
                    <a:pt x="152" y="5"/>
                  </a:cubicBezTo>
                  <a:cubicBezTo>
                    <a:pt x="150" y="6"/>
                    <a:pt x="149" y="6"/>
                    <a:pt x="148" y="7"/>
                  </a:cubicBezTo>
                  <a:cubicBezTo>
                    <a:pt x="147" y="7"/>
                    <a:pt x="147" y="7"/>
                    <a:pt x="147" y="7"/>
                  </a:cubicBezTo>
                  <a:cubicBezTo>
                    <a:pt x="139" y="9"/>
                    <a:pt x="132" y="10"/>
                    <a:pt x="126" y="13"/>
                  </a:cubicBezTo>
                  <a:cubicBezTo>
                    <a:pt x="124" y="14"/>
                    <a:pt x="122" y="15"/>
                    <a:pt x="121" y="16"/>
                  </a:cubicBezTo>
                  <a:cubicBezTo>
                    <a:pt x="117" y="17"/>
                    <a:pt x="113" y="18"/>
                    <a:pt x="110" y="19"/>
                  </a:cubicBezTo>
                  <a:cubicBezTo>
                    <a:pt x="110" y="19"/>
                    <a:pt x="110" y="19"/>
                    <a:pt x="110" y="19"/>
                  </a:cubicBezTo>
                  <a:cubicBezTo>
                    <a:pt x="110" y="19"/>
                    <a:pt x="110" y="19"/>
                    <a:pt x="110" y="19"/>
                  </a:cubicBezTo>
                  <a:cubicBezTo>
                    <a:pt x="114" y="21"/>
                    <a:pt x="114" y="22"/>
                    <a:pt x="120" y="22"/>
                  </a:cubicBezTo>
                  <a:cubicBezTo>
                    <a:pt x="122" y="21"/>
                    <a:pt x="124" y="21"/>
                    <a:pt x="126" y="20"/>
                  </a:cubicBezTo>
                  <a:cubicBezTo>
                    <a:pt x="133" y="18"/>
                    <a:pt x="140" y="15"/>
                    <a:pt x="148" y="13"/>
                  </a:cubicBezTo>
                  <a:cubicBezTo>
                    <a:pt x="148" y="13"/>
                    <a:pt x="148" y="13"/>
                    <a:pt x="148" y="13"/>
                  </a:cubicBezTo>
                  <a:cubicBezTo>
                    <a:pt x="150" y="13"/>
                    <a:pt x="151" y="13"/>
                    <a:pt x="152" y="13"/>
                  </a:cubicBezTo>
                  <a:cubicBezTo>
                    <a:pt x="156" y="13"/>
                    <a:pt x="158" y="13"/>
                    <a:pt x="161" y="18"/>
                  </a:cubicBezTo>
                  <a:cubicBezTo>
                    <a:pt x="161" y="30"/>
                    <a:pt x="159" y="42"/>
                    <a:pt x="159" y="54"/>
                  </a:cubicBezTo>
                  <a:cubicBezTo>
                    <a:pt x="157" y="63"/>
                    <a:pt x="162" y="72"/>
                    <a:pt x="158" y="81"/>
                  </a:cubicBezTo>
                  <a:cubicBezTo>
                    <a:pt x="158" y="83"/>
                    <a:pt x="158" y="85"/>
                    <a:pt x="158" y="87"/>
                  </a:cubicBezTo>
                  <a:cubicBezTo>
                    <a:pt x="155" y="87"/>
                    <a:pt x="154" y="85"/>
                    <a:pt x="152" y="84"/>
                  </a:cubicBezTo>
                  <a:cubicBezTo>
                    <a:pt x="152" y="84"/>
                    <a:pt x="152" y="84"/>
                    <a:pt x="151" y="84"/>
                  </a:cubicBezTo>
                  <a:cubicBezTo>
                    <a:pt x="151" y="85"/>
                    <a:pt x="152" y="87"/>
                    <a:pt x="152" y="88"/>
                  </a:cubicBezTo>
                  <a:cubicBezTo>
                    <a:pt x="154" y="94"/>
                    <a:pt x="158" y="99"/>
                    <a:pt x="160" y="105"/>
                  </a:cubicBezTo>
                  <a:cubicBezTo>
                    <a:pt x="162" y="107"/>
                    <a:pt x="165" y="109"/>
                    <a:pt x="167" y="110"/>
                  </a:cubicBezTo>
                  <a:close/>
                  <a:moveTo>
                    <a:pt x="153" y="79"/>
                  </a:moveTo>
                  <a:cubicBezTo>
                    <a:pt x="153" y="79"/>
                    <a:pt x="153" y="79"/>
                    <a:pt x="152" y="79"/>
                  </a:cubicBezTo>
                  <a:cubicBezTo>
                    <a:pt x="151" y="79"/>
                    <a:pt x="149" y="79"/>
                    <a:pt x="148" y="79"/>
                  </a:cubicBezTo>
                  <a:cubicBezTo>
                    <a:pt x="144" y="80"/>
                    <a:pt x="141" y="82"/>
                    <a:pt x="138" y="83"/>
                  </a:cubicBezTo>
                  <a:cubicBezTo>
                    <a:pt x="134" y="85"/>
                    <a:pt x="130" y="86"/>
                    <a:pt x="126" y="87"/>
                  </a:cubicBezTo>
                  <a:cubicBezTo>
                    <a:pt x="121" y="88"/>
                    <a:pt x="115" y="88"/>
                    <a:pt x="111" y="88"/>
                  </a:cubicBezTo>
                  <a:cubicBezTo>
                    <a:pt x="112" y="91"/>
                    <a:pt x="113" y="95"/>
                    <a:pt x="116" y="97"/>
                  </a:cubicBezTo>
                  <a:cubicBezTo>
                    <a:pt x="119" y="96"/>
                    <a:pt x="122" y="95"/>
                    <a:pt x="126" y="94"/>
                  </a:cubicBezTo>
                  <a:cubicBezTo>
                    <a:pt x="133" y="91"/>
                    <a:pt x="141" y="87"/>
                    <a:pt x="148" y="82"/>
                  </a:cubicBezTo>
                  <a:cubicBezTo>
                    <a:pt x="149" y="81"/>
                    <a:pt x="151" y="80"/>
                    <a:pt x="152" y="79"/>
                  </a:cubicBezTo>
                  <a:lnTo>
                    <a:pt x="153" y="79"/>
                  </a:lnTo>
                  <a:close/>
                  <a:moveTo>
                    <a:pt x="155" y="124"/>
                  </a:moveTo>
                  <a:cubicBezTo>
                    <a:pt x="163" y="124"/>
                    <a:pt x="163" y="124"/>
                    <a:pt x="163" y="124"/>
                  </a:cubicBezTo>
                  <a:cubicBezTo>
                    <a:pt x="163" y="146"/>
                    <a:pt x="163" y="146"/>
                    <a:pt x="163" y="146"/>
                  </a:cubicBezTo>
                  <a:cubicBezTo>
                    <a:pt x="171" y="146"/>
                    <a:pt x="171" y="146"/>
                    <a:pt x="171" y="146"/>
                  </a:cubicBezTo>
                  <a:cubicBezTo>
                    <a:pt x="171" y="124"/>
                    <a:pt x="171" y="124"/>
                    <a:pt x="171" y="124"/>
                  </a:cubicBezTo>
                  <a:cubicBezTo>
                    <a:pt x="179" y="124"/>
                    <a:pt x="179" y="124"/>
                    <a:pt x="179" y="124"/>
                  </a:cubicBezTo>
                  <a:cubicBezTo>
                    <a:pt x="179" y="120"/>
                    <a:pt x="179" y="120"/>
                    <a:pt x="179" y="120"/>
                  </a:cubicBezTo>
                  <a:cubicBezTo>
                    <a:pt x="155" y="120"/>
                    <a:pt x="155" y="120"/>
                    <a:pt x="155" y="120"/>
                  </a:cubicBezTo>
                  <a:lnTo>
                    <a:pt x="155" y="124"/>
                  </a:lnTo>
                  <a:close/>
                  <a:moveTo>
                    <a:pt x="191" y="135"/>
                  </a:moveTo>
                  <a:cubicBezTo>
                    <a:pt x="201" y="135"/>
                    <a:pt x="201" y="135"/>
                    <a:pt x="201" y="135"/>
                  </a:cubicBezTo>
                  <a:cubicBezTo>
                    <a:pt x="201" y="131"/>
                    <a:pt x="201" y="131"/>
                    <a:pt x="201" y="131"/>
                  </a:cubicBezTo>
                  <a:cubicBezTo>
                    <a:pt x="191" y="131"/>
                    <a:pt x="191" y="131"/>
                    <a:pt x="191" y="131"/>
                  </a:cubicBezTo>
                  <a:cubicBezTo>
                    <a:pt x="191" y="124"/>
                    <a:pt x="191" y="124"/>
                    <a:pt x="191" y="124"/>
                  </a:cubicBezTo>
                  <a:cubicBezTo>
                    <a:pt x="204" y="124"/>
                    <a:pt x="204" y="124"/>
                    <a:pt x="204" y="124"/>
                  </a:cubicBezTo>
                  <a:cubicBezTo>
                    <a:pt x="204" y="120"/>
                    <a:pt x="204" y="120"/>
                    <a:pt x="204" y="120"/>
                  </a:cubicBezTo>
                  <a:cubicBezTo>
                    <a:pt x="183" y="120"/>
                    <a:pt x="183" y="120"/>
                    <a:pt x="183" y="120"/>
                  </a:cubicBezTo>
                  <a:cubicBezTo>
                    <a:pt x="183" y="146"/>
                    <a:pt x="183" y="146"/>
                    <a:pt x="183" y="146"/>
                  </a:cubicBezTo>
                  <a:cubicBezTo>
                    <a:pt x="205" y="146"/>
                    <a:pt x="205" y="146"/>
                    <a:pt x="205" y="146"/>
                  </a:cubicBezTo>
                  <a:cubicBezTo>
                    <a:pt x="205" y="142"/>
                    <a:pt x="205" y="142"/>
                    <a:pt x="205" y="142"/>
                  </a:cubicBezTo>
                  <a:cubicBezTo>
                    <a:pt x="191" y="142"/>
                    <a:pt x="191" y="142"/>
                    <a:pt x="191" y="142"/>
                  </a:cubicBezTo>
                  <a:lnTo>
                    <a:pt x="191" y="135"/>
                  </a:lnTo>
                  <a:close/>
                  <a:moveTo>
                    <a:pt x="145" y="34"/>
                  </a:moveTo>
                  <a:cubicBezTo>
                    <a:pt x="146" y="33"/>
                    <a:pt x="147" y="31"/>
                    <a:pt x="148" y="30"/>
                  </a:cubicBezTo>
                  <a:cubicBezTo>
                    <a:pt x="148" y="28"/>
                    <a:pt x="148" y="27"/>
                    <a:pt x="148" y="25"/>
                  </a:cubicBezTo>
                  <a:cubicBezTo>
                    <a:pt x="147" y="24"/>
                    <a:pt x="146" y="23"/>
                    <a:pt x="145" y="21"/>
                  </a:cubicBezTo>
                  <a:cubicBezTo>
                    <a:pt x="139" y="21"/>
                    <a:pt x="132" y="23"/>
                    <a:pt x="126" y="26"/>
                  </a:cubicBezTo>
                  <a:cubicBezTo>
                    <a:pt x="122" y="27"/>
                    <a:pt x="120" y="29"/>
                    <a:pt x="117" y="30"/>
                  </a:cubicBezTo>
                  <a:cubicBezTo>
                    <a:pt x="116" y="32"/>
                    <a:pt x="113" y="33"/>
                    <a:pt x="111" y="33"/>
                  </a:cubicBezTo>
                  <a:cubicBezTo>
                    <a:pt x="111" y="34"/>
                    <a:pt x="111" y="34"/>
                    <a:pt x="111" y="35"/>
                  </a:cubicBezTo>
                  <a:cubicBezTo>
                    <a:pt x="112" y="36"/>
                    <a:pt x="114" y="36"/>
                    <a:pt x="115" y="37"/>
                  </a:cubicBezTo>
                  <a:cubicBezTo>
                    <a:pt x="116" y="42"/>
                    <a:pt x="117" y="41"/>
                    <a:pt x="124" y="41"/>
                  </a:cubicBezTo>
                  <a:cubicBezTo>
                    <a:pt x="125" y="43"/>
                    <a:pt x="125" y="46"/>
                    <a:pt x="124" y="48"/>
                  </a:cubicBezTo>
                  <a:cubicBezTo>
                    <a:pt x="120" y="49"/>
                    <a:pt x="104" y="57"/>
                    <a:pt x="115" y="60"/>
                  </a:cubicBezTo>
                  <a:cubicBezTo>
                    <a:pt x="117" y="62"/>
                    <a:pt x="117" y="62"/>
                    <a:pt x="120" y="63"/>
                  </a:cubicBezTo>
                  <a:cubicBezTo>
                    <a:pt x="119" y="69"/>
                    <a:pt x="114" y="71"/>
                    <a:pt x="113" y="77"/>
                  </a:cubicBezTo>
                  <a:cubicBezTo>
                    <a:pt x="114" y="78"/>
                    <a:pt x="114" y="81"/>
                    <a:pt x="117" y="82"/>
                  </a:cubicBezTo>
                  <a:cubicBezTo>
                    <a:pt x="120" y="81"/>
                    <a:pt x="123" y="81"/>
                    <a:pt x="126" y="80"/>
                  </a:cubicBezTo>
                  <a:cubicBezTo>
                    <a:pt x="128" y="79"/>
                    <a:pt x="131" y="78"/>
                    <a:pt x="134" y="76"/>
                  </a:cubicBezTo>
                  <a:cubicBezTo>
                    <a:pt x="138" y="75"/>
                    <a:pt x="144" y="72"/>
                    <a:pt x="148" y="68"/>
                  </a:cubicBezTo>
                  <a:cubicBezTo>
                    <a:pt x="148" y="67"/>
                    <a:pt x="149" y="66"/>
                    <a:pt x="149" y="66"/>
                  </a:cubicBezTo>
                  <a:cubicBezTo>
                    <a:pt x="149" y="66"/>
                    <a:pt x="148" y="66"/>
                    <a:pt x="148" y="66"/>
                  </a:cubicBezTo>
                  <a:cubicBezTo>
                    <a:pt x="148" y="64"/>
                    <a:pt x="148" y="64"/>
                    <a:pt x="148" y="63"/>
                  </a:cubicBezTo>
                  <a:cubicBezTo>
                    <a:pt x="148" y="63"/>
                    <a:pt x="148" y="63"/>
                    <a:pt x="148" y="63"/>
                  </a:cubicBezTo>
                  <a:cubicBezTo>
                    <a:pt x="145" y="63"/>
                    <a:pt x="141" y="63"/>
                    <a:pt x="140" y="62"/>
                  </a:cubicBezTo>
                  <a:cubicBezTo>
                    <a:pt x="141" y="61"/>
                    <a:pt x="141" y="59"/>
                    <a:pt x="141" y="57"/>
                  </a:cubicBezTo>
                  <a:cubicBezTo>
                    <a:pt x="144" y="56"/>
                    <a:pt x="146" y="53"/>
                    <a:pt x="148" y="50"/>
                  </a:cubicBezTo>
                  <a:cubicBezTo>
                    <a:pt x="148" y="50"/>
                    <a:pt x="148" y="50"/>
                    <a:pt x="148" y="49"/>
                  </a:cubicBezTo>
                  <a:cubicBezTo>
                    <a:pt x="148" y="46"/>
                    <a:pt x="148" y="46"/>
                    <a:pt x="148" y="46"/>
                  </a:cubicBezTo>
                  <a:cubicBezTo>
                    <a:pt x="148" y="46"/>
                    <a:pt x="148" y="46"/>
                    <a:pt x="148" y="46"/>
                  </a:cubicBezTo>
                  <a:cubicBezTo>
                    <a:pt x="142" y="41"/>
                    <a:pt x="138" y="41"/>
                    <a:pt x="145" y="34"/>
                  </a:cubicBezTo>
                  <a:close/>
                  <a:moveTo>
                    <a:pt x="146" y="59"/>
                  </a:moveTo>
                  <a:cubicBezTo>
                    <a:pt x="148" y="59"/>
                    <a:pt x="148" y="59"/>
                    <a:pt x="148" y="59"/>
                  </a:cubicBezTo>
                  <a:cubicBezTo>
                    <a:pt x="149" y="59"/>
                    <a:pt x="151" y="59"/>
                    <a:pt x="152" y="58"/>
                  </a:cubicBezTo>
                  <a:cubicBezTo>
                    <a:pt x="154" y="58"/>
                    <a:pt x="156" y="57"/>
                    <a:pt x="158" y="56"/>
                  </a:cubicBezTo>
                  <a:cubicBezTo>
                    <a:pt x="158" y="52"/>
                    <a:pt x="158" y="52"/>
                    <a:pt x="158" y="51"/>
                  </a:cubicBezTo>
                  <a:cubicBezTo>
                    <a:pt x="156" y="50"/>
                    <a:pt x="154" y="49"/>
                    <a:pt x="152" y="49"/>
                  </a:cubicBezTo>
                  <a:cubicBezTo>
                    <a:pt x="152" y="49"/>
                    <a:pt x="151" y="48"/>
                    <a:pt x="150" y="48"/>
                  </a:cubicBezTo>
                  <a:cubicBezTo>
                    <a:pt x="151" y="52"/>
                    <a:pt x="149" y="54"/>
                    <a:pt x="148" y="57"/>
                  </a:cubicBezTo>
                  <a:cubicBezTo>
                    <a:pt x="147" y="57"/>
                    <a:pt x="147" y="58"/>
                    <a:pt x="146" y="59"/>
                  </a:cubicBezTo>
                  <a:close/>
                  <a:moveTo>
                    <a:pt x="122" y="120"/>
                  </a:moveTo>
                  <a:cubicBezTo>
                    <a:pt x="110" y="146"/>
                    <a:pt x="110" y="146"/>
                    <a:pt x="110" y="146"/>
                  </a:cubicBezTo>
                  <a:cubicBezTo>
                    <a:pt x="117" y="146"/>
                    <a:pt x="117" y="146"/>
                    <a:pt x="117" y="146"/>
                  </a:cubicBezTo>
                  <a:cubicBezTo>
                    <a:pt x="119" y="140"/>
                    <a:pt x="119" y="140"/>
                    <a:pt x="119" y="140"/>
                  </a:cubicBezTo>
                  <a:cubicBezTo>
                    <a:pt x="121" y="140"/>
                    <a:pt x="124" y="140"/>
                    <a:pt x="126" y="140"/>
                  </a:cubicBezTo>
                  <a:cubicBezTo>
                    <a:pt x="128" y="140"/>
                    <a:pt x="130" y="140"/>
                    <a:pt x="132" y="140"/>
                  </a:cubicBezTo>
                  <a:cubicBezTo>
                    <a:pt x="132" y="142"/>
                    <a:pt x="133" y="144"/>
                    <a:pt x="134" y="146"/>
                  </a:cubicBezTo>
                  <a:cubicBezTo>
                    <a:pt x="142" y="146"/>
                    <a:pt x="142" y="146"/>
                    <a:pt x="142" y="146"/>
                  </a:cubicBezTo>
                  <a:cubicBezTo>
                    <a:pt x="130" y="120"/>
                    <a:pt x="130" y="120"/>
                    <a:pt x="130" y="120"/>
                  </a:cubicBezTo>
                  <a:lnTo>
                    <a:pt x="122" y="120"/>
                  </a:lnTo>
                  <a:close/>
                  <a:moveTo>
                    <a:pt x="121" y="136"/>
                  </a:moveTo>
                  <a:cubicBezTo>
                    <a:pt x="123" y="133"/>
                    <a:pt x="124" y="130"/>
                    <a:pt x="125" y="127"/>
                  </a:cubicBezTo>
                  <a:cubicBezTo>
                    <a:pt x="125" y="127"/>
                    <a:pt x="125" y="127"/>
                    <a:pt x="126" y="128"/>
                  </a:cubicBezTo>
                  <a:cubicBezTo>
                    <a:pt x="127" y="130"/>
                    <a:pt x="129" y="134"/>
                    <a:pt x="130" y="136"/>
                  </a:cubicBezTo>
                  <a:lnTo>
                    <a:pt x="121" y="136"/>
                  </a:lnTo>
                  <a:close/>
                  <a:moveTo>
                    <a:pt x="111" y="38"/>
                  </a:moveTo>
                  <a:cubicBezTo>
                    <a:pt x="110" y="36"/>
                    <a:pt x="110" y="36"/>
                    <a:pt x="110" y="36"/>
                  </a:cubicBezTo>
                  <a:cubicBezTo>
                    <a:pt x="110" y="32"/>
                    <a:pt x="108" y="24"/>
                    <a:pt x="105" y="23"/>
                  </a:cubicBezTo>
                  <a:cubicBezTo>
                    <a:pt x="103" y="31"/>
                    <a:pt x="105" y="39"/>
                    <a:pt x="103" y="47"/>
                  </a:cubicBezTo>
                  <a:cubicBezTo>
                    <a:pt x="103" y="52"/>
                    <a:pt x="103" y="52"/>
                    <a:pt x="103" y="52"/>
                  </a:cubicBezTo>
                  <a:cubicBezTo>
                    <a:pt x="101" y="62"/>
                    <a:pt x="98" y="77"/>
                    <a:pt x="100" y="88"/>
                  </a:cubicBezTo>
                  <a:cubicBezTo>
                    <a:pt x="102" y="90"/>
                    <a:pt x="102" y="90"/>
                    <a:pt x="103" y="91"/>
                  </a:cubicBezTo>
                  <a:cubicBezTo>
                    <a:pt x="104" y="91"/>
                    <a:pt x="104" y="91"/>
                    <a:pt x="105" y="91"/>
                  </a:cubicBezTo>
                  <a:cubicBezTo>
                    <a:pt x="107" y="87"/>
                    <a:pt x="106" y="84"/>
                    <a:pt x="106" y="80"/>
                  </a:cubicBezTo>
                  <a:cubicBezTo>
                    <a:pt x="106" y="78"/>
                    <a:pt x="106" y="75"/>
                    <a:pt x="106" y="72"/>
                  </a:cubicBezTo>
                  <a:cubicBezTo>
                    <a:pt x="104" y="66"/>
                    <a:pt x="110" y="55"/>
                    <a:pt x="110" y="48"/>
                  </a:cubicBezTo>
                  <a:cubicBezTo>
                    <a:pt x="110" y="47"/>
                    <a:pt x="110" y="47"/>
                    <a:pt x="110" y="47"/>
                  </a:cubicBezTo>
                  <a:cubicBezTo>
                    <a:pt x="110" y="47"/>
                    <a:pt x="110" y="46"/>
                    <a:pt x="110" y="46"/>
                  </a:cubicBezTo>
                  <a:cubicBezTo>
                    <a:pt x="110" y="45"/>
                    <a:pt x="110" y="43"/>
                    <a:pt x="110" y="42"/>
                  </a:cubicBezTo>
                  <a:cubicBezTo>
                    <a:pt x="110" y="40"/>
                    <a:pt x="110" y="39"/>
                    <a:pt x="111" y="38"/>
                  </a:cubicBezTo>
                  <a:close/>
                  <a:moveTo>
                    <a:pt x="76" y="20"/>
                  </a:moveTo>
                  <a:cubicBezTo>
                    <a:pt x="75" y="20"/>
                    <a:pt x="75" y="20"/>
                    <a:pt x="75" y="20"/>
                  </a:cubicBezTo>
                  <a:cubicBezTo>
                    <a:pt x="74" y="20"/>
                    <a:pt x="73" y="19"/>
                    <a:pt x="72" y="19"/>
                  </a:cubicBezTo>
                  <a:cubicBezTo>
                    <a:pt x="72" y="19"/>
                    <a:pt x="72" y="19"/>
                    <a:pt x="72" y="19"/>
                  </a:cubicBezTo>
                  <a:cubicBezTo>
                    <a:pt x="71" y="19"/>
                    <a:pt x="71" y="20"/>
                    <a:pt x="70" y="20"/>
                  </a:cubicBezTo>
                  <a:cubicBezTo>
                    <a:pt x="70" y="20"/>
                    <a:pt x="70" y="20"/>
                    <a:pt x="71" y="20"/>
                  </a:cubicBezTo>
                  <a:cubicBezTo>
                    <a:pt x="70" y="20"/>
                    <a:pt x="70" y="21"/>
                    <a:pt x="70" y="21"/>
                  </a:cubicBezTo>
                  <a:cubicBezTo>
                    <a:pt x="70" y="21"/>
                    <a:pt x="70" y="21"/>
                    <a:pt x="70" y="21"/>
                  </a:cubicBezTo>
                  <a:cubicBezTo>
                    <a:pt x="69" y="21"/>
                    <a:pt x="69" y="21"/>
                    <a:pt x="68" y="21"/>
                  </a:cubicBezTo>
                  <a:cubicBezTo>
                    <a:pt x="68" y="20"/>
                    <a:pt x="68" y="19"/>
                    <a:pt x="69" y="19"/>
                  </a:cubicBezTo>
                  <a:cubicBezTo>
                    <a:pt x="68" y="19"/>
                    <a:pt x="68" y="19"/>
                    <a:pt x="67" y="19"/>
                  </a:cubicBezTo>
                  <a:cubicBezTo>
                    <a:pt x="66" y="19"/>
                    <a:pt x="65" y="19"/>
                    <a:pt x="64" y="20"/>
                  </a:cubicBezTo>
                  <a:cubicBezTo>
                    <a:pt x="63" y="19"/>
                    <a:pt x="63" y="19"/>
                    <a:pt x="63" y="18"/>
                  </a:cubicBezTo>
                  <a:cubicBezTo>
                    <a:pt x="64" y="18"/>
                    <a:pt x="64" y="17"/>
                    <a:pt x="65" y="17"/>
                  </a:cubicBezTo>
                  <a:cubicBezTo>
                    <a:pt x="63" y="17"/>
                    <a:pt x="62" y="17"/>
                    <a:pt x="61" y="17"/>
                  </a:cubicBezTo>
                  <a:cubicBezTo>
                    <a:pt x="60" y="17"/>
                    <a:pt x="59" y="17"/>
                    <a:pt x="58" y="17"/>
                  </a:cubicBezTo>
                  <a:cubicBezTo>
                    <a:pt x="58" y="18"/>
                    <a:pt x="58" y="18"/>
                    <a:pt x="58" y="18"/>
                  </a:cubicBezTo>
                  <a:cubicBezTo>
                    <a:pt x="58" y="18"/>
                    <a:pt x="58" y="18"/>
                    <a:pt x="57" y="19"/>
                  </a:cubicBezTo>
                  <a:cubicBezTo>
                    <a:pt x="56" y="19"/>
                    <a:pt x="56" y="18"/>
                    <a:pt x="55" y="18"/>
                  </a:cubicBezTo>
                  <a:cubicBezTo>
                    <a:pt x="53" y="18"/>
                    <a:pt x="52" y="17"/>
                    <a:pt x="51" y="16"/>
                  </a:cubicBezTo>
                  <a:cubicBezTo>
                    <a:pt x="50" y="15"/>
                    <a:pt x="50" y="15"/>
                    <a:pt x="49" y="14"/>
                  </a:cubicBezTo>
                  <a:cubicBezTo>
                    <a:pt x="49" y="14"/>
                    <a:pt x="48" y="13"/>
                    <a:pt x="48" y="12"/>
                  </a:cubicBezTo>
                  <a:cubicBezTo>
                    <a:pt x="46" y="8"/>
                    <a:pt x="44" y="5"/>
                    <a:pt x="41" y="3"/>
                  </a:cubicBezTo>
                  <a:cubicBezTo>
                    <a:pt x="41" y="2"/>
                    <a:pt x="40" y="2"/>
                    <a:pt x="40" y="2"/>
                  </a:cubicBezTo>
                  <a:cubicBezTo>
                    <a:pt x="38" y="1"/>
                    <a:pt x="36" y="0"/>
                    <a:pt x="35" y="0"/>
                  </a:cubicBezTo>
                  <a:cubicBezTo>
                    <a:pt x="34" y="0"/>
                    <a:pt x="34" y="0"/>
                    <a:pt x="34" y="0"/>
                  </a:cubicBezTo>
                  <a:cubicBezTo>
                    <a:pt x="34" y="2"/>
                    <a:pt x="34" y="3"/>
                    <a:pt x="34" y="5"/>
                  </a:cubicBezTo>
                  <a:cubicBezTo>
                    <a:pt x="34" y="5"/>
                    <a:pt x="34" y="5"/>
                    <a:pt x="35" y="5"/>
                  </a:cubicBezTo>
                  <a:cubicBezTo>
                    <a:pt x="36" y="11"/>
                    <a:pt x="35" y="18"/>
                    <a:pt x="35" y="23"/>
                  </a:cubicBezTo>
                  <a:cubicBezTo>
                    <a:pt x="35" y="24"/>
                    <a:pt x="35" y="24"/>
                    <a:pt x="35" y="24"/>
                  </a:cubicBezTo>
                  <a:cubicBezTo>
                    <a:pt x="34" y="24"/>
                    <a:pt x="34" y="25"/>
                    <a:pt x="34" y="25"/>
                  </a:cubicBezTo>
                  <a:cubicBezTo>
                    <a:pt x="34" y="26"/>
                    <a:pt x="33" y="26"/>
                    <a:pt x="33" y="27"/>
                  </a:cubicBezTo>
                  <a:cubicBezTo>
                    <a:pt x="31" y="28"/>
                    <a:pt x="29" y="29"/>
                    <a:pt x="27" y="30"/>
                  </a:cubicBezTo>
                  <a:cubicBezTo>
                    <a:pt x="26" y="31"/>
                    <a:pt x="25" y="31"/>
                    <a:pt x="24" y="32"/>
                  </a:cubicBezTo>
                  <a:cubicBezTo>
                    <a:pt x="18" y="34"/>
                    <a:pt x="17" y="35"/>
                    <a:pt x="15" y="35"/>
                  </a:cubicBezTo>
                  <a:cubicBezTo>
                    <a:pt x="15" y="35"/>
                    <a:pt x="15" y="35"/>
                    <a:pt x="15" y="32"/>
                  </a:cubicBezTo>
                  <a:cubicBezTo>
                    <a:pt x="14" y="30"/>
                    <a:pt x="13" y="27"/>
                    <a:pt x="12" y="25"/>
                  </a:cubicBezTo>
                  <a:cubicBezTo>
                    <a:pt x="12" y="25"/>
                    <a:pt x="12" y="25"/>
                    <a:pt x="12" y="25"/>
                  </a:cubicBezTo>
                  <a:cubicBezTo>
                    <a:pt x="7" y="35"/>
                    <a:pt x="0" y="47"/>
                    <a:pt x="0" y="58"/>
                  </a:cubicBezTo>
                  <a:cubicBezTo>
                    <a:pt x="1" y="61"/>
                    <a:pt x="3" y="64"/>
                    <a:pt x="5" y="67"/>
                  </a:cubicBezTo>
                  <a:cubicBezTo>
                    <a:pt x="8" y="67"/>
                    <a:pt x="10" y="66"/>
                    <a:pt x="11" y="66"/>
                  </a:cubicBezTo>
                  <a:cubicBezTo>
                    <a:pt x="12" y="73"/>
                    <a:pt x="11" y="72"/>
                    <a:pt x="19" y="73"/>
                  </a:cubicBezTo>
                  <a:cubicBezTo>
                    <a:pt x="20" y="72"/>
                    <a:pt x="22" y="71"/>
                    <a:pt x="24" y="71"/>
                  </a:cubicBezTo>
                  <a:cubicBezTo>
                    <a:pt x="25" y="71"/>
                    <a:pt x="26" y="70"/>
                    <a:pt x="27" y="70"/>
                  </a:cubicBezTo>
                  <a:cubicBezTo>
                    <a:pt x="29" y="69"/>
                    <a:pt x="31" y="69"/>
                    <a:pt x="34" y="68"/>
                  </a:cubicBezTo>
                  <a:cubicBezTo>
                    <a:pt x="34" y="68"/>
                    <a:pt x="34" y="68"/>
                    <a:pt x="34" y="68"/>
                  </a:cubicBezTo>
                  <a:cubicBezTo>
                    <a:pt x="34" y="69"/>
                    <a:pt x="34" y="69"/>
                    <a:pt x="35" y="70"/>
                  </a:cubicBezTo>
                  <a:cubicBezTo>
                    <a:pt x="35" y="72"/>
                    <a:pt x="35" y="74"/>
                    <a:pt x="35" y="77"/>
                  </a:cubicBezTo>
                  <a:cubicBezTo>
                    <a:pt x="36" y="86"/>
                    <a:pt x="37" y="97"/>
                    <a:pt x="38" y="107"/>
                  </a:cubicBezTo>
                  <a:cubicBezTo>
                    <a:pt x="39" y="107"/>
                    <a:pt x="39" y="107"/>
                    <a:pt x="39" y="107"/>
                  </a:cubicBezTo>
                  <a:cubicBezTo>
                    <a:pt x="39" y="106"/>
                    <a:pt x="39" y="105"/>
                    <a:pt x="39" y="104"/>
                  </a:cubicBezTo>
                  <a:cubicBezTo>
                    <a:pt x="39" y="104"/>
                    <a:pt x="39" y="105"/>
                    <a:pt x="39" y="105"/>
                  </a:cubicBezTo>
                  <a:cubicBezTo>
                    <a:pt x="40" y="105"/>
                    <a:pt x="40" y="105"/>
                    <a:pt x="40" y="105"/>
                  </a:cubicBezTo>
                  <a:cubicBezTo>
                    <a:pt x="40" y="105"/>
                    <a:pt x="40" y="104"/>
                    <a:pt x="40" y="103"/>
                  </a:cubicBezTo>
                  <a:cubicBezTo>
                    <a:pt x="40" y="103"/>
                    <a:pt x="40" y="103"/>
                    <a:pt x="40" y="103"/>
                  </a:cubicBezTo>
                  <a:cubicBezTo>
                    <a:pt x="38" y="101"/>
                    <a:pt x="39" y="100"/>
                    <a:pt x="39" y="98"/>
                  </a:cubicBezTo>
                  <a:cubicBezTo>
                    <a:pt x="40" y="98"/>
                    <a:pt x="40" y="98"/>
                    <a:pt x="40" y="98"/>
                  </a:cubicBezTo>
                  <a:cubicBezTo>
                    <a:pt x="40" y="100"/>
                    <a:pt x="41" y="101"/>
                    <a:pt x="41" y="103"/>
                  </a:cubicBezTo>
                  <a:cubicBezTo>
                    <a:pt x="41" y="104"/>
                    <a:pt x="42" y="104"/>
                    <a:pt x="42" y="105"/>
                  </a:cubicBezTo>
                  <a:cubicBezTo>
                    <a:pt x="44" y="105"/>
                    <a:pt x="44" y="105"/>
                    <a:pt x="44" y="105"/>
                  </a:cubicBezTo>
                  <a:cubicBezTo>
                    <a:pt x="42" y="107"/>
                    <a:pt x="42" y="110"/>
                    <a:pt x="42" y="112"/>
                  </a:cubicBezTo>
                  <a:cubicBezTo>
                    <a:pt x="43" y="113"/>
                    <a:pt x="44" y="112"/>
                    <a:pt x="45" y="113"/>
                  </a:cubicBezTo>
                  <a:cubicBezTo>
                    <a:pt x="45" y="113"/>
                    <a:pt x="45" y="114"/>
                    <a:pt x="45" y="114"/>
                  </a:cubicBezTo>
                  <a:cubicBezTo>
                    <a:pt x="45" y="114"/>
                    <a:pt x="46" y="111"/>
                    <a:pt x="46" y="110"/>
                  </a:cubicBezTo>
                  <a:cubicBezTo>
                    <a:pt x="46" y="110"/>
                    <a:pt x="47" y="110"/>
                    <a:pt x="47" y="110"/>
                  </a:cubicBezTo>
                  <a:cubicBezTo>
                    <a:pt x="47" y="109"/>
                    <a:pt x="47" y="108"/>
                    <a:pt x="47" y="107"/>
                  </a:cubicBezTo>
                  <a:cubicBezTo>
                    <a:pt x="48" y="107"/>
                    <a:pt x="48" y="107"/>
                    <a:pt x="48" y="107"/>
                  </a:cubicBezTo>
                  <a:cubicBezTo>
                    <a:pt x="50" y="106"/>
                    <a:pt x="50" y="95"/>
                    <a:pt x="50" y="93"/>
                  </a:cubicBezTo>
                  <a:cubicBezTo>
                    <a:pt x="51" y="92"/>
                    <a:pt x="51" y="92"/>
                    <a:pt x="51" y="92"/>
                  </a:cubicBezTo>
                  <a:cubicBezTo>
                    <a:pt x="52" y="90"/>
                    <a:pt x="52" y="87"/>
                    <a:pt x="53" y="85"/>
                  </a:cubicBezTo>
                  <a:cubicBezTo>
                    <a:pt x="54" y="76"/>
                    <a:pt x="54" y="76"/>
                    <a:pt x="55" y="73"/>
                  </a:cubicBezTo>
                  <a:cubicBezTo>
                    <a:pt x="58" y="70"/>
                    <a:pt x="58" y="65"/>
                    <a:pt x="61" y="61"/>
                  </a:cubicBezTo>
                  <a:cubicBezTo>
                    <a:pt x="61" y="60"/>
                    <a:pt x="62" y="60"/>
                    <a:pt x="62" y="59"/>
                  </a:cubicBezTo>
                  <a:cubicBezTo>
                    <a:pt x="64" y="59"/>
                    <a:pt x="66" y="58"/>
                    <a:pt x="67" y="58"/>
                  </a:cubicBezTo>
                  <a:cubicBezTo>
                    <a:pt x="68" y="57"/>
                    <a:pt x="69" y="57"/>
                    <a:pt x="70" y="56"/>
                  </a:cubicBezTo>
                  <a:cubicBezTo>
                    <a:pt x="71" y="55"/>
                    <a:pt x="72" y="54"/>
                    <a:pt x="73" y="52"/>
                  </a:cubicBezTo>
                  <a:cubicBezTo>
                    <a:pt x="74" y="42"/>
                    <a:pt x="78" y="31"/>
                    <a:pt x="78" y="21"/>
                  </a:cubicBezTo>
                  <a:cubicBezTo>
                    <a:pt x="75" y="18"/>
                    <a:pt x="75" y="18"/>
                    <a:pt x="72" y="17"/>
                  </a:cubicBezTo>
                  <a:cubicBezTo>
                    <a:pt x="73" y="18"/>
                    <a:pt x="74" y="19"/>
                    <a:pt x="76" y="20"/>
                  </a:cubicBezTo>
                  <a:close/>
                  <a:moveTo>
                    <a:pt x="35" y="49"/>
                  </a:moveTo>
                  <a:cubicBezTo>
                    <a:pt x="34" y="50"/>
                    <a:pt x="34" y="50"/>
                    <a:pt x="34" y="50"/>
                  </a:cubicBezTo>
                  <a:cubicBezTo>
                    <a:pt x="32" y="53"/>
                    <a:pt x="30" y="54"/>
                    <a:pt x="27" y="55"/>
                  </a:cubicBezTo>
                  <a:cubicBezTo>
                    <a:pt x="26" y="56"/>
                    <a:pt x="26" y="56"/>
                    <a:pt x="26" y="56"/>
                  </a:cubicBezTo>
                  <a:cubicBezTo>
                    <a:pt x="25" y="56"/>
                    <a:pt x="25" y="56"/>
                    <a:pt x="24" y="56"/>
                  </a:cubicBezTo>
                  <a:cubicBezTo>
                    <a:pt x="20" y="57"/>
                    <a:pt x="18" y="58"/>
                    <a:pt x="15" y="61"/>
                  </a:cubicBezTo>
                  <a:cubicBezTo>
                    <a:pt x="14" y="61"/>
                    <a:pt x="13" y="61"/>
                    <a:pt x="12" y="62"/>
                  </a:cubicBezTo>
                  <a:cubicBezTo>
                    <a:pt x="12" y="59"/>
                    <a:pt x="13" y="57"/>
                    <a:pt x="14" y="55"/>
                  </a:cubicBezTo>
                  <a:cubicBezTo>
                    <a:pt x="16" y="50"/>
                    <a:pt x="19" y="46"/>
                    <a:pt x="23" y="43"/>
                  </a:cubicBezTo>
                  <a:cubicBezTo>
                    <a:pt x="24" y="42"/>
                    <a:pt x="24" y="42"/>
                    <a:pt x="24" y="42"/>
                  </a:cubicBezTo>
                  <a:cubicBezTo>
                    <a:pt x="25" y="42"/>
                    <a:pt x="26" y="41"/>
                    <a:pt x="27" y="41"/>
                  </a:cubicBezTo>
                  <a:cubicBezTo>
                    <a:pt x="30" y="40"/>
                    <a:pt x="30" y="40"/>
                    <a:pt x="32" y="39"/>
                  </a:cubicBezTo>
                  <a:cubicBezTo>
                    <a:pt x="33" y="38"/>
                    <a:pt x="33" y="38"/>
                    <a:pt x="34" y="37"/>
                  </a:cubicBezTo>
                  <a:cubicBezTo>
                    <a:pt x="34" y="37"/>
                    <a:pt x="34" y="37"/>
                    <a:pt x="34" y="37"/>
                  </a:cubicBezTo>
                  <a:cubicBezTo>
                    <a:pt x="34" y="38"/>
                    <a:pt x="34" y="40"/>
                    <a:pt x="35" y="41"/>
                  </a:cubicBezTo>
                  <a:cubicBezTo>
                    <a:pt x="35" y="42"/>
                    <a:pt x="35" y="44"/>
                    <a:pt x="36" y="45"/>
                  </a:cubicBezTo>
                  <a:cubicBezTo>
                    <a:pt x="35" y="47"/>
                    <a:pt x="35" y="48"/>
                    <a:pt x="35" y="49"/>
                  </a:cubicBezTo>
                  <a:close/>
                  <a:moveTo>
                    <a:pt x="61" y="18"/>
                  </a:moveTo>
                  <a:cubicBezTo>
                    <a:pt x="62" y="18"/>
                    <a:pt x="62" y="18"/>
                    <a:pt x="62" y="18"/>
                  </a:cubicBezTo>
                  <a:cubicBezTo>
                    <a:pt x="61" y="18"/>
                    <a:pt x="61" y="18"/>
                    <a:pt x="61" y="18"/>
                  </a:cubicBezTo>
                  <a:cubicBezTo>
                    <a:pt x="61" y="18"/>
                    <a:pt x="61" y="18"/>
                    <a:pt x="61" y="18"/>
                  </a:cubicBezTo>
                  <a:cubicBezTo>
                    <a:pt x="61" y="18"/>
                    <a:pt x="60" y="18"/>
                    <a:pt x="60" y="18"/>
                  </a:cubicBezTo>
                  <a:lnTo>
                    <a:pt x="61" y="18"/>
                  </a:lnTo>
                  <a:close/>
                  <a:moveTo>
                    <a:pt x="70" y="34"/>
                  </a:moveTo>
                  <a:cubicBezTo>
                    <a:pt x="69" y="35"/>
                    <a:pt x="68" y="36"/>
                    <a:pt x="67" y="37"/>
                  </a:cubicBezTo>
                  <a:cubicBezTo>
                    <a:pt x="66" y="38"/>
                    <a:pt x="66" y="39"/>
                    <a:pt x="65" y="39"/>
                  </a:cubicBezTo>
                  <a:cubicBezTo>
                    <a:pt x="63" y="39"/>
                    <a:pt x="62" y="40"/>
                    <a:pt x="61" y="40"/>
                  </a:cubicBezTo>
                  <a:cubicBezTo>
                    <a:pt x="61" y="40"/>
                    <a:pt x="60" y="40"/>
                    <a:pt x="60" y="41"/>
                  </a:cubicBezTo>
                  <a:cubicBezTo>
                    <a:pt x="59" y="38"/>
                    <a:pt x="59" y="38"/>
                    <a:pt x="58" y="32"/>
                  </a:cubicBezTo>
                  <a:cubicBezTo>
                    <a:pt x="59" y="29"/>
                    <a:pt x="60" y="28"/>
                    <a:pt x="61" y="27"/>
                  </a:cubicBezTo>
                  <a:cubicBezTo>
                    <a:pt x="63" y="25"/>
                    <a:pt x="65" y="25"/>
                    <a:pt x="67" y="24"/>
                  </a:cubicBezTo>
                  <a:cubicBezTo>
                    <a:pt x="68" y="24"/>
                    <a:pt x="69" y="23"/>
                    <a:pt x="70" y="22"/>
                  </a:cubicBezTo>
                  <a:cubicBezTo>
                    <a:pt x="71" y="22"/>
                    <a:pt x="71" y="21"/>
                    <a:pt x="72" y="20"/>
                  </a:cubicBezTo>
                  <a:cubicBezTo>
                    <a:pt x="72" y="21"/>
                    <a:pt x="72" y="21"/>
                    <a:pt x="72" y="22"/>
                  </a:cubicBezTo>
                  <a:cubicBezTo>
                    <a:pt x="73" y="22"/>
                    <a:pt x="73" y="22"/>
                    <a:pt x="73" y="22"/>
                  </a:cubicBezTo>
                  <a:cubicBezTo>
                    <a:pt x="73" y="21"/>
                    <a:pt x="73" y="21"/>
                    <a:pt x="73" y="21"/>
                  </a:cubicBezTo>
                  <a:cubicBezTo>
                    <a:pt x="74" y="21"/>
                    <a:pt x="75" y="21"/>
                    <a:pt x="75" y="21"/>
                  </a:cubicBezTo>
                  <a:cubicBezTo>
                    <a:pt x="76" y="20"/>
                    <a:pt x="76" y="20"/>
                    <a:pt x="76" y="20"/>
                  </a:cubicBezTo>
                  <a:cubicBezTo>
                    <a:pt x="76" y="24"/>
                    <a:pt x="73" y="30"/>
                    <a:pt x="70" y="34"/>
                  </a:cubicBezTo>
                  <a:close/>
                  <a:moveTo>
                    <a:pt x="101" y="135"/>
                  </a:moveTo>
                  <a:cubicBezTo>
                    <a:pt x="85" y="120"/>
                    <a:pt x="85" y="120"/>
                    <a:pt x="85" y="120"/>
                  </a:cubicBezTo>
                  <a:cubicBezTo>
                    <a:pt x="83" y="120"/>
                    <a:pt x="82" y="120"/>
                    <a:pt x="80" y="120"/>
                  </a:cubicBezTo>
                  <a:cubicBezTo>
                    <a:pt x="80" y="146"/>
                    <a:pt x="80" y="146"/>
                    <a:pt x="80" y="146"/>
                  </a:cubicBezTo>
                  <a:cubicBezTo>
                    <a:pt x="86" y="146"/>
                    <a:pt x="86" y="146"/>
                    <a:pt x="86" y="146"/>
                  </a:cubicBezTo>
                  <a:cubicBezTo>
                    <a:pt x="86" y="141"/>
                    <a:pt x="86" y="135"/>
                    <a:pt x="86" y="130"/>
                  </a:cubicBezTo>
                  <a:cubicBezTo>
                    <a:pt x="92" y="135"/>
                    <a:pt x="96" y="140"/>
                    <a:pt x="102" y="146"/>
                  </a:cubicBezTo>
                  <a:cubicBezTo>
                    <a:pt x="107" y="146"/>
                    <a:pt x="107" y="146"/>
                    <a:pt x="107" y="146"/>
                  </a:cubicBezTo>
                  <a:cubicBezTo>
                    <a:pt x="107" y="120"/>
                    <a:pt x="107" y="120"/>
                    <a:pt x="107" y="120"/>
                  </a:cubicBezTo>
                  <a:cubicBezTo>
                    <a:pt x="101" y="120"/>
                    <a:pt x="101" y="120"/>
                    <a:pt x="101" y="120"/>
                  </a:cubicBezTo>
                  <a:lnTo>
                    <a:pt x="101" y="135"/>
                  </a:lnTo>
                  <a:close/>
                  <a:moveTo>
                    <a:pt x="70" y="17"/>
                  </a:moveTo>
                  <a:cubicBezTo>
                    <a:pt x="71" y="17"/>
                    <a:pt x="71" y="17"/>
                    <a:pt x="71" y="17"/>
                  </a:cubicBezTo>
                  <a:cubicBezTo>
                    <a:pt x="70" y="17"/>
                    <a:pt x="70" y="17"/>
                    <a:pt x="70" y="17"/>
                  </a:cubicBezTo>
                  <a:cubicBezTo>
                    <a:pt x="69" y="17"/>
                    <a:pt x="68" y="17"/>
                    <a:pt x="67" y="17"/>
                  </a:cubicBezTo>
                  <a:cubicBezTo>
                    <a:pt x="67" y="17"/>
                    <a:pt x="66" y="17"/>
                    <a:pt x="66" y="17"/>
                  </a:cubicBezTo>
                  <a:cubicBezTo>
                    <a:pt x="66" y="17"/>
                    <a:pt x="66" y="17"/>
                    <a:pt x="65" y="18"/>
                  </a:cubicBezTo>
                  <a:cubicBezTo>
                    <a:pt x="66" y="18"/>
                    <a:pt x="67" y="18"/>
                    <a:pt x="67" y="18"/>
                  </a:cubicBezTo>
                  <a:cubicBezTo>
                    <a:pt x="68" y="17"/>
                    <a:pt x="69" y="17"/>
                    <a:pt x="70" y="17"/>
                  </a:cubicBezTo>
                  <a:close/>
                  <a:moveTo>
                    <a:pt x="69" y="18"/>
                  </a:moveTo>
                  <a:cubicBezTo>
                    <a:pt x="69" y="20"/>
                    <a:pt x="69" y="20"/>
                    <a:pt x="69" y="20"/>
                  </a:cubicBezTo>
                  <a:cubicBezTo>
                    <a:pt x="69" y="20"/>
                    <a:pt x="69" y="20"/>
                    <a:pt x="69" y="19"/>
                  </a:cubicBezTo>
                  <a:cubicBezTo>
                    <a:pt x="71" y="19"/>
                    <a:pt x="71" y="19"/>
                    <a:pt x="71" y="19"/>
                  </a:cubicBezTo>
                  <a:cubicBezTo>
                    <a:pt x="71" y="19"/>
                    <a:pt x="71" y="19"/>
                    <a:pt x="71" y="19"/>
                  </a:cubicBezTo>
                  <a:cubicBezTo>
                    <a:pt x="71" y="19"/>
                    <a:pt x="70" y="19"/>
                    <a:pt x="70" y="19"/>
                  </a:cubicBezTo>
                  <a:cubicBezTo>
                    <a:pt x="70" y="19"/>
                    <a:pt x="69" y="18"/>
                    <a:pt x="69" y="18"/>
                  </a:cubicBezTo>
                  <a:close/>
                  <a:moveTo>
                    <a:pt x="64" y="146"/>
                  </a:moveTo>
                  <a:cubicBezTo>
                    <a:pt x="72" y="146"/>
                    <a:pt x="72" y="146"/>
                    <a:pt x="72" y="146"/>
                  </a:cubicBezTo>
                  <a:cubicBezTo>
                    <a:pt x="72" y="120"/>
                    <a:pt x="72" y="120"/>
                    <a:pt x="72" y="120"/>
                  </a:cubicBezTo>
                  <a:cubicBezTo>
                    <a:pt x="64" y="120"/>
                    <a:pt x="64" y="120"/>
                    <a:pt x="64" y="120"/>
                  </a:cubicBezTo>
                  <a:lnTo>
                    <a:pt x="64" y="146"/>
                  </a:lnTo>
                  <a:close/>
                  <a:moveTo>
                    <a:pt x="48" y="131"/>
                  </a:moveTo>
                  <a:cubicBezTo>
                    <a:pt x="38" y="131"/>
                    <a:pt x="38" y="131"/>
                    <a:pt x="38" y="131"/>
                  </a:cubicBezTo>
                  <a:cubicBezTo>
                    <a:pt x="38" y="120"/>
                    <a:pt x="38" y="120"/>
                    <a:pt x="38" y="120"/>
                  </a:cubicBezTo>
                  <a:cubicBezTo>
                    <a:pt x="31" y="120"/>
                    <a:pt x="31" y="120"/>
                    <a:pt x="31" y="120"/>
                  </a:cubicBezTo>
                  <a:cubicBezTo>
                    <a:pt x="31" y="146"/>
                    <a:pt x="31" y="146"/>
                    <a:pt x="31" y="146"/>
                  </a:cubicBezTo>
                  <a:cubicBezTo>
                    <a:pt x="38" y="146"/>
                    <a:pt x="38" y="146"/>
                    <a:pt x="38" y="146"/>
                  </a:cubicBezTo>
                  <a:cubicBezTo>
                    <a:pt x="38" y="143"/>
                    <a:pt x="39" y="139"/>
                    <a:pt x="39" y="135"/>
                  </a:cubicBezTo>
                  <a:cubicBezTo>
                    <a:pt x="40" y="135"/>
                    <a:pt x="40" y="135"/>
                    <a:pt x="40" y="135"/>
                  </a:cubicBezTo>
                  <a:cubicBezTo>
                    <a:pt x="41" y="135"/>
                    <a:pt x="41" y="135"/>
                    <a:pt x="41" y="135"/>
                  </a:cubicBezTo>
                  <a:cubicBezTo>
                    <a:pt x="43" y="135"/>
                    <a:pt x="45" y="135"/>
                    <a:pt x="48" y="135"/>
                  </a:cubicBezTo>
                  <a:cubicBezTo>
                    <a:pt x="48" y="146"/>
                    <a:pt x="48" y="146"/>
                    <a:pt x="48" y="146"/>
                  </a:cubicBezTo>
                  <a:cubicBezTo>
                    <a:pt x="56" y="146"/>
                    <a:pt x="56" y="146"/>
                    <a:pt x="56" y="146"/>
                  </a:cubicBezTo>
                  <a:cubicBezTo>
                    <a:pt x="56" y="120"/>
                    <a:pt x="56" y="120"/>
                    <a:pt x="56" y="120"/>
                  </a:cubicBezTo>
                  <a:cubicBezTo>
                    <a:pt x="48" y="120"/>
                    <a:pt x="48" y="120"/>
                    <a:pt x="48" y="120"/>
                  </a:cubicBezTo>
                  <a:lnTo>
                    <a:pt x="48" y="131"/>
                  </a:lnTo>
                  <a:close/>
                  <a:moveTo>
                    <a:pt x="48" y="111"/>
                  </a:moveTo>
                  <a:cubicBezTo>
                    <a:pt x="48" y="108"/>
                    <a:pt x="48" y="108"/>
                    <a:pt x="48" y="108"/>
                  </a:cubicBezTo>
                  <a:cubicBezTo>
                    <a:pt x="48" y="109"/>
                    <a:pt x="48" y="109"/>
                    <a:pt x="48" y="110"/>
                  </a:cubicBezTo>
                  <a:cubicBezTo>
                    <a:pt x="48" y="110"/>
                    <a:pt x="48" y="111"/>
                    <a:pt x="48" y="112"/>
                  </a:cubicBezTo>
                  <a:cubicBezTo>
                    <a:pt x="48" y="112"/>
                    <a:pt x="48" y="112"/>
                    <a:pt x="48" y="112"/>
                  </a:cubicBezTo>
                  <a:cubicBezTo>
                    <a:pt x="48" y="111"/>
                    <a:pt x="48" y="111"/>
                    <a:pt x="48" y="111"/>
                  </a:cubicBezTo>
                  <a:close/>
                  <a:moveTo>
                    <a:pt x="41" y="112"/>
                  </a:moveTo>
                  <a:cubicBezTo>
                    <a:pt x="41" y="109"/>
                    <a:pt x="41" y="109"/>
                    <a:pt x="41" y="109"/>
                  </a:cubicBezTo>
                  <a:cubicBezTo>
                    <a:pt x="41" y="109"/>
                    <a:pt x="41" y="109"/>
                    <a:pt x="41" y="109"/>
                  </a:cubicBezTo>
                  <a:cubicBezTo>
                    <a:pt x="41" y="110"/>
                    <a:pt x="41" y="111"/>
                    <a:pt x="41" y="113"/>
                  </a:cubicBezTo>
                  <a:cubicBezTo>
                    <a:pt x="41" y="113"/>
                    <a:pt x="41" y="113"/>
                    <a:pt x="41" y="113"/>
                  </a:cubicBezTo>
                  <a:cubicBezTo>
                    <a:pt x="41" y="112"/>
                    <a:pt x="41" y="112"/>
                    <a:pt x="41" y="112"/>
                  </a:cubicBezTo>
                  <a:close/>
                  <a:moveTo>
                    <a:pt x="40" y="111"/>
                  </a:moveTo>
                  <a:cubicBezTo>
                    <a:pt x="40" y="110"/>
                    <a:pt x="40" y="109"/>
                    <a:pt x="40" y="108"/>
                  </a:cubicBezTo>
                  <a:cubicBezTo>
                    <a:pt x="40" y="108"/>
                    <a:pt x="40" y="108"/>
                    <a:pt x="40" y="107"/>
                  </a:cubicBezTo>
                  <a:cubicBezTo>
                    <a:pt x="39" y="107"/>
                    <a:pt x="39" y="107"/>
                    <a:pt x="39" y="107"/>
                  </a:cubicBezTo>
                  <a:cubicBezTo>
                    <a:pt x="39" y="109"/>
                    <a:pt x="39" y="109"/>
                    <a:pt x="40" y="111"/>
                  </a:cubicBezTo>
                  <a:cubicBezTo>
                    <a:pt x="40" y="111"/>
                    <a:pt x="40" y="111"/>
                    <a:pt x="40" y="111"/>
                  </a:cubicBezTo>
                  <a:cubicBezTo>
                    <a:pt x="40" y="111"/>
                    <a:pt x="40" y="111"/>
                    <a:pt x="40" y="111"/>
                  </a:cubicBezTo>
                  <a:close/>
                  <a:moveTo>
                    <a:pt x="25" y="120"/>
                  </a:moveTo>
                  <a:cubicBezTo>
                    <a:pt x="25" y="120"/>
                    <a:pt x="24" y="120"/>
                    <a:pt x="24" y="120"/>
                  </a:cubicBezTo>
                  <a:cubicBezTo>
                    <a:pt x="13" y="120"/>
                    <a:pt x="3" y="119"/>
                    <a:pt x="1" y="130"/>
                  </a:cubicBezTo>
                  <a:cubicBezTo>
                    <a:pt x="0" y="140"/>
                    <a:pt x="4" y="146"/>
                    <a:pt x="13" y="147"/>
                  </a:cubicBezTo>
                  <a:cubicBezTo>
                    <a:pt x="18" y="147"/>
                    <a:pt x="21" y="147"/>
                    <a:pt x="24" y="146"/>
                  </a:cubicBezTo>
                  <a:cubicBezTo>
                    <a:pt x="24" y="146"/>
                    <a:pt x="25" y="146"/>
                    <a:pt x="25" y="146"/>
                  </a:cubicBezTo>
                  <a:cubicBezTo>
                    <a:pt x="25" y="144"/>
                    <a:pt x="25" y="143"/>
                    <a:pt x="25" y="142"/>
                  </a:cubicBezTo>
                  <a:cubicBezTo>
                    <a:pt x="25" y="142"/>
                    <a:pt x="24" y="142"/>
                    <a:pt x="24" y="142"/>
                  </a:cubicBezTo>
                  <a:cubicBezTo>
                    <a:pt x="19" y="143"/>
                    <a:pt x="13" y="143"/>
                    <a:pt x="10" y="139"/>
                  </a:cubicBezTo>
                  <a:cubicBezTo>
                    <a:pt x="6" y="127"/>
                    <a:pt x="13" y="122"/>
                    <a:pt x="24" y="124"/>
                  </a:cubicBezTo>
                  <a:cubicBezTo>
                    <a:pt x="24" y="124"/>
                    <a:pt x="25" y="124"/>
                    <a:pt x="25" y="124"/>
                  </a:cubicBezTo>
                  <a:cubicBezTo>
                    <a:pt x="25" y="123"/>
                    <a:pt x="25" y="121"/>
                    <a:pt x="25" y="120"/>
                  </a:cubicBezTo>
                  <a:close/>
                </a:path>
              </a:pathLst>
            </a:custGeom>
            <a:solidFill>
              <a:srgbClr val="004D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10" name="Straight Connector 12"/>
          <p:cNvCxnSpPr/>
          <p:nvPr userDrawn="1"/>
        </p:nvCxnSpPr>
        <p:spPr>
          <a:xfrm>
            <a:off x="340915" y="550846"/>
            <a:ext cx="10080000" cy="0"/>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20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userDrawn="1">
            <p:ph type="title"/>
          </p:nvPr>
        </p:nvSpPr>
        <p:spPr>
          <a:xfrm>
            <a:off x="335361" y="2550"/>
            <a:ext cx="11526194" cy="850107"/>
          </a:xfrm>
        </p:spPr>
        <p:txBody>
          <a:bodyPr>
            <a:normAutofit/>
          </a:bodyPr>
          <a:lstStyle>
            <a:lvl1pPr algn="l">
              <a:defRPr sz="2799" b="0">
                <a:solidFill>
                  <a:srgbClr val="0069B8"/>
                </a:solidFill>
              </a:defRPr>
            </a:lvl1pPr>
          </a:lstStyle>
          <a:p>
            <a:r>
              <a:rPr lang="zh-CN" altLang="en-US" dirty="0"/>
              <a:t>单击此处编辑母版标题样式</a:t>
            </a:r>
          </a:p>
        </p:txBody>
      </p:sp>
      <p:sp>
        <p:nvSpPr>
          <p:cNvPr id="11" name="剪去单角的矩形 10"/>
          <p:cNvSpPr/>
          <p:nvPr userDrawn="1"/>
        </p:nvSpPr>
        <p:spPr>
          <a:xfrm flipH="1">
            <a:off x="9306576" y="6501384"/>
            <a:ext cx="2885424" cy="384000"/>
          </a:xfrm>
          <a:prstGeom prst="snip1Rect">
            <a:avLst>
              <a:gd name="adj" fmla="val 50000"/>
            </a:avLst>
          </a:prstGeom>
          <a:solidFill>
            <a:srgbClr val="0070C0"/>
          </a:solidFill>
          <a:ln w="28575">
            <a:solidFill>
              <a:srgbClr val="0070C0"/>
            </a:solidFill>
          </a:ln>
        </p:spPr>
        <p:style>
          <a:lnRef idx="2">
            <a:schemeClr val="accent6"/>
          </a:lnRef>
          <a:fillRef idx="1">
            <a:schemeClr val="lt1"/>
          </a:fillRef>
          <a:effectRef idx="0">
            <a:schemeClr val="accent6"/>
          </a:effectRef>
          <a:fontRef idx="minor">
            <a:schemeClr val="dk1"/>
          </a:fontRef>
        </p:style>
        <p:txBody>
          <a:bodyPr lIns="121845" tIns="60921" rIns="121845" bIns="60921" rtlCol="0" anchor="ctr"/>
          <a:lstStyle/>
          <a:p>
            <a:pPr algn="ctr"/>
            <a:r>
              <a:rPr lang="zh-CN" altLang="en-US" sz="1800" dirty="0"/>
              <a:t>      中国电信广东分公司</a:t>
            </a:r>
          </a:p>
        </p:txBody>
      </p:sp>
      <p:sp>
        <p:nvSpPr>
          <p:cNvPr id="12" name="矩形 11"/>
          <p:cNvSpPr/>
          <p:nvPr userDrawn="1"/>
        </p:nvSpPr>
        <p:spPr>
          <a:xfrm>
            <a:off x="0" y="6702823"/>
            <a:ext cx="9840416" cy="173127"/>
          </a:xfrm>
          <a:prstGeom prst="rect">
            <a:avLst/>
          </a:prstGeom>
          <a:solidFill>
            <a:srgbClr val="0070C0"/>
          </a:solidFill>
          <a:ln w="12700">
            <a:solidFill>
              <a:srgbClr val="0070C0"/>
            </a:solidFill>
          </a:ln>
        </p:spPr>
        <p:style>
          <a:lnRef idx="2">
            <a:schemeClr val="accent6"/>
          </a:lnRef>
          <a:fillRef idx="1">
            <a:schemeClr val="lt1"/>
          </a:fillRef>
          <a:effectRef idx="0">
            <a:schemeClr val="accent6"/>
          </a:effectRef>
          <a:fontRef idx="minor">
            <a:schemeClr val="dk1"/>
          </a:fontRef>
        </p:style>
        <p:txBody>
          <a:bodyPr lIns="121845" tIns="60921" rIns="121845" bIns="60921" rtlCol="0" anchor="ctr"/>
          <a:lstStyle/>
          <a:p>
            <a:pPr algn="ctr"/>
            <a:endParaRPr lang="zh-CN" altLang="en-US" sz="1800"/>
          </a:p>
        </p:txBody>
      </p:sp>
      <p:cxnSp>
        <p:nvCxnSpPr>
          <p:cNvPr id="17" name="直接连接符 16"/>
          <p:cNvCxnSpPr/>
          <p:nvPr userDrawn="1"/>
        </p:nvCxnSpPr>
        <p:spPr>
          <a:xfrm>
            <a:off x="335361" y="852657"/>
            <a:ext cx="11521280" cy="0"/>
          </a:xfrm>
          <a:prstGeom prst="line">
            <a:avLst/>
          </a:prstGeom>
          <a:ln w="6350" cap="rnd" cmpd="sng">
            <a:solidFill>
              <a:srgbClr val="0070C0"/>
            </a:solidFill>
            <a:headEnd type="oval" w="med" len="med"/>
          </a:ln>
          <a:effectLst/>
        </p:spPr>
        <p:style>
          <a:lnRef idx="2">
            <a:schemeClr val="accent6"/>
          </a:lnRef>
          <a:fillRef idx="0">
            <a:schemeClr val="accent6"/>
          </a:fillRef>
          <a:effectRef idx="1">
            <a:schemeClr val="accent6"/>
          </a:effectRef>
          <a:fontRef idx="minor">
            <a:schemeClr val="tx1"/>
          </a:fontRef>
        </p:style>
      </p:cxnSp>
      <p:sp>
        <p:nvSpPr>
          <p:cNvPr id="16" name="内容占位符 2"/>
          <p:cNvSpPr>
            <a:spLocks noGrp="1"/>
          </p:cNvSpPr>
          <p:nvPr>
            <p:ph idx="1"/>
          </p:nvPr>
        </p:nvSpPr>
        <p:spPr>
          <a:xfrm>
            <a:off x="335361" y="1220759"/>
            <a:ext cx="11526194" cy="4905409"/>
          </a:xfrm>
        </p:spPr>
        <p:txBody>
          <a:bodyPr>
            <a:normAutofit/>
          </a:bodyPr>
          <a:lstStyle>
            <a:lvl1pPr>
              <a:defRPr sz="3199">
                <a:solidFill>
                  <a:schemeClr val="tx1">
                    <a:lumMod val="50000"/>
                    <a:lumOff val="50000"/>
                  </a:schemeClr>
                </a:solidFill>
              </a:defRPr>
            </a:lvl1pPr>
            <a:lvl2pPr>
              <a:defRPr sz="2699">
                <a:solidFill>
                  <a:schemeClr val="tx1">
                    <a:lumMod val="50000"/>
                    <a:lumOff val="50000"/>
                  </a:schemeClr>
                </a:solidFill>
              </a:defRPr>
            </a:lvl2pPr>
            <a:lvl3pPr>
              <a:defRPr sz="2400">
                <a:solidFill>
                  <a:schemeClr val="tx1">
                    <a:lumMod val="50000"/>
                    <a:lumOff val="50000"/>
                  </a:schemeClr>
                </a:solidFill>
              </a:defRPr>
            </a:lvl3pPr>
            <a:lvl4pPr>
              <a:defRPr sz="2100">
                <a:solidFill>
                  <a:schemeClr val="tx1">
                    <a:lumMod val="50000"/>
                    <a:lumOff val="50000"/>
                  </a:schemeClr>
                </a:solidFill>
              </a:defRPr>
            </a:lvl4pPr>
            <a:lvl5pPr>
              <a:defRPr sz="2100">
                <a:solidFill>
                  <a:schemeClr val="tx1">
                    <a:lumMod val="50000"/>
                    <a:lumOff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页脚占位符 8"/>
          <p:cNvSpPr txBox="1">
            <a:spLocks/>
          </p:cNvSpPr>
          <p:nvPr userDrawn="1"/>
        </p:nvSpPr>
        <p:spPr>
          <a:xfrm>
            <a:off x="9882351" y="6575690"/>
            <a:ext cx="2171704" cy="235387"/>
          </a:xfrm>
          <a:prstGeom prst="rect">
            <a:avLst/>
          </a:prstGeom>
        </p:spPr>
        <p:txBody>
          <a:bodyPr lIns="68564" tIns="34282" rIns="68564" bIns="34282"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endParaRPr lang="zh-CN" altLang="en-US" sz="1600" b="1" dirty="0">
              <a:solidFill>
                <a:schemeClr val="bg1"/>
              </a:solidFill>
              <a:latin typeface="+mj-ea"/>
            </a:endParaRPr>
          </a:p>
        </p:txBody>
      </p:sp>
    </p:spTree>
    <p:extLst>
      <p:ext uri="{BB962C8B-B14F-4D97-AF65-F5344CB8AC3E}">
        <p14:creationId xmlns:p14="http://schemas.microsoft.com/office/powerpoint/2010/main" val="3908173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0" name="图片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55850" y="11525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6"/>
          <p:cNvSpPr>
            <a:spLocks noChangeArrowheads="1"/>
          </p:cNvSpPr>
          <p:nvPr userDrawn="1"/>
        </p:nvSpPr>
        <p:spPr bwMode="auto">
          <a:xfrm>
            <a:off x="0" y="5359400"/>
            <a:ext cx="12192000" cy="1498600"/>
          </a:xfrm>
          <a:prstGeom prst="rect">
            <a:avLst/>
          </a:prstGeom>
          <a:solidFill>
            <a:srgbClr val="3399FF"/>
          </a:solidFill>
          <a:ln>
            <a:noFill/>
          </a:ln>
          <a:extLst/>
        </p:spPr>
        <p:txBody>
          <a:bodyPr anchor="ctr"/>
          <a:lstStyle/>
          <a:p>
            <a:pPr algn="ctr" fontAlgn="base">
              <a:spcBef>
                <a:spcPct val="0"/>
              </a:spcBef>
              <a:spcAft>
                <a:spcPct val="0"/>
              </a:spcAft>
              <a:buFont typeface="Arial" pitchFamily="34" charset="0"/>
              <a:buNone/>
            </a:pPr>
            <a:endParaRPr lang="zh-CN" altLang="en-US">
              <a:solidFill>
                <a:srgbClr val="FFFFFF"/>
              </a:solidFill>
            </a:endParaRPr>
          </a:p>
        </p:txBody>
      </p:sp>
      <p:pic>
        <p:nvPicPr>
          <p:cNvPr id="9" name="图片 8"/>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91000" y="2976214"/>
            <a:ext cx="8001000" cy="2373661"/>
          </a:xfrm>
          <a:prstGeom prst="rect">
            <a:avLst/>
          </a:prstGeom>
          <a:effectLst>
            <a:reflection blurRad="6350" stA="52000" endA="300" endPos="35000" dir="5400000" sy="-100000" algn="bl" rotWithShape="0"/>
          </a:effectLst>
        </p:spPr>
      </p:pic>
      <p:sp>
        <p:nvSpPr>
          <p:cNvPr id="2" name="标题 1"/>
          <p:cNvSpPr>
            <a:spLocks noGrp="1"/>
          </p:cNvSpPr>
          <p:nvPr>
            <p:ph type="ctrTitle"/>
          </p:nvPr>
        </p:nvSpPr>
        <p:spPr>
          <a:xfrm>
            <a:off x="914400" y="2339975"/>
            <a:ext cx="10363200" cy="840230"/>
          </a:xfrm>
        </p:spPr>
        <p:txBody>
          <a:bodyPr/>
          <a:lstStyle>
            <a:lvl1pPr algn="ctr">
              <a:defRPr sz="5400">
                <a:solidFill>
                  <a:schemeClr val="accent1">
                    <a:lumMod val="75000"/>
                  </a:schemeClr>
                </a:solidFill>
                <a:effectLst/>
              </a:defRPr>
            </a:lvl1pPr>
          </a:lstStyle>
          <a:p>
            <a:r>
              <a:rPr lang="zh-CN" altLang="en-US" dirty="0"/>
              <a:t>单击此处编辑母版标题样式</a:t>
            </a:r>
          </a:p>
        </p:txBody>
      </p:sp>
      <p:sp>
        <p:nvSpPr>
          <p:cNvPr id="3" name="副标题 2"/>
          <p:cNvSpPr>
            <a:spLocks noGrp="1"/>
          </p:cNvSpPr>
          <p:nvPr>
            <p:ph type="subTitle" idx="1"/>
          </p:nvPr>
        </p:nvSpPr>
        <p:spPr>
          <a:xfrm>
            <a:off x="1828800" y="5524500"/>
            <a:ext cx="8534400" cy="341632"/>
          </a:xfrm>
        </p:spPr>
        <p:txBody>
          <a:bodyPr>
            <a:spAutoFit/>
          </a:bodyPr>
          <a:lstStyle>
            <a:lvl1pPr marL="0" indent="0" algn="ctr">
              <a:buNone/>
              <a:defRPr>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D79A9098-96D7-4314-B674-5919D1624774}" type="datetimeFigureOut">
              <a:rPr lang="zh-CN" altLang="en-US"/>
              <a:pPr>
                <a:defRPr/>
              </a:pPr>
              <a:t>2018/8/1</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836F0ED-4ABE-439B-8DAF-F6F7CA36584A}" type="slidenum">
              <a:rPr lang="zh-CN" altLang="en-US"/>
              <a:pPr>
                <a:defRPr/>
              </a:pPr>
              <a:t>‹#›</a:t>
            </a:fld>
            <a:endParaRPr lang="zh-CN" altLang="en-US"/>
          </a:p>
        </p:txBody>
      </p:sp>
    </p:spTree>
    <p:extLst>
      <p:ext uri="{BB962C8B-B14F-4D97-AF65-F5344CB8AC3E}">
        <p14:creationId xmlns:p14="http://schemas.microsoft.com/office/powerpoint/2010/main" val="4161878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14" name="矩形 6"/>
          <p:cNvSpPr>
            <a:spLocks noChangeArrowheads="1"/>
          </p:cNvSpPr>
          <p:nvPr userDrawn="1"/>
        </p:nvSpPr>
        <p:spPr bwMode="auto">
          <a:xfrm>
            <a:off x="0" y="4902200"/>
            <a:ext cx="12192000" cy="1955800"/>
          </a:xfrm>
          <a:prstGeom prst="rect">
            <a:avLst/>
          </a:prstGeom>
          <a:solidFill>
            <a:srgbClr val="3399FF"/>
          </a:solidFill>
          <a:ln>
            <a:noFill/>
          </a:ln>
          <a:extLst/>
        </p:spPr>
        <p:txBody>
          <a:bodyPr anchor="ctr"/>
          <a:lstStyle/>
          <a:p>
            <a:pPr algn="ctr" fontAlgn="base">
              <a:spcBef>
                <a:spcPct val="0"/>
              </a:spcBef>
              <a:spcAft>
                <a:spcPct val="0"/>
              </a:spcAft>
              <a:buFont typeface="Arial" pitchFamily="34" charset="0"/>
              <a:buNone/>
            </a:pPr>
            <a:endParaRPr lang="zh-CN" altLang="en-US">
              <a:solidFill>
                <a:srgbClr val="FFFFFF"/>
              </a:solidFill>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8040" y="3405181"/>
            <a:ext cx="5013960" cy="1487494"/>
          </a:xfrm>
          <a:prstGeom prst="rect">
            <a:avLst/>
          </a:prstGeom>
          <a:effectLst>
            <a:reflection blurRad="6350" stA="52000" endA="300" endPos="35000" dir="5400000" sy="-100000" algn="bl" rotWithShape="0"/>
          </a:effectLst>
        </p:spPr>
      </p:pic>
      <p:pic>
        <p:nvPicPr>
          <p:cNvPr id="21" name="图片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55850" y="11525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2987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704852" y="1047391"/>
            <a:ext cx="10782296" cy="1421928"/>
          </a:xfrm>
        </p:spPr>
        <p:txBody>
          <a:bodyPr>
            <a:spAutoFit/>
          </a:bodyPr>
          <a:lstStyle>
            <a:lvl1pPr algn="just">
              <a:defRPr/>
            </a:lvl1pPr>
            <a:lvl2pPr algn="just">
              <a:defRPr/>
            </a:lvl2pPr>
            <a:lvl3pPr algn="just">
              <a:defRPr/>
            </a:lvl3pPr>
            <a:lvl4pPr algn="just">
              <a:defRPr/>
            </a:lvl4pPr>
            <a:lvl5pPr algn="jus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noChangeArrowheads="1"/>
          </p:cNvSpPr>
          <p:nvPr>
            <p:ph type="dt" sz="half" idx="10"/>
          </p:nvPr>
        </p:nvSpPr>
        <p:spPr/>
        <p:txBody>
          <a:bodyPr/>
          <a:lstStyle>
            <a:lvl1pPr>
              <a:defRPr/>
            </a:lvl1pPr>
          </a:lstStyle>
          <a:p>
            <a:pPr>
              <a:defRPr/>
            </a:pPr>
            <a:fld id="{40745B17-E36C-43D7-BA97-B5717BC17F95}" type="datetimeFigureOut">
              <a:rPr lang="zh-CN" altLang="en-US"/>
              <a:pPr>
                <a:defRPr/>
              </a:pPr>
              <a:t>2018/8/1</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955E865-3306-4D30-B278-F5933F8CB5A0}" type="slidenum">
              <a:rPr lang="zh-CN" altLang="en-US"/>
              <a:pPr>
                <a:defRPr/>
              </a:pPr>
              <a:t>‹#›</a:t>
            </a:fld>
            <a:endParaRPr lang="zh-CN" altLang="en-US"/>
          </a:p>
        </p:txBody>
      </p:sp>
    </p:spTree>
    <p:extLst>
      <p:ext uri="{BB962C8B-B14F-4D97-AF65-F5344CB8AC3E}">
        <p14:creationId xmlns:p14="http://schemas.microsoft.com/office/powerpoint/2010/main" val="3354199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grpSp>
        <p:nvGrpSpPr>
          <p:cNvPr id="13" name="组合 12"/>
          <p:cNvGrpSpPr/>
          <p:nvPr userDrawn="1"/>
        </p:nvGrpSpPr>
        <p:grpSpPr>
          <a:xfrm>
            <a:off x="7010400" y="0"/>
            <a:ext cx="5181600" cy="6858000"/>
            <a:chOff x="5614988" y="0"/>
            <a:chExt cx="6577012" cy="6858000"/>
          </a:xfrm>
        </p:grpSpPr>
        <p:sp>
          <p:nvSpPr>
            <p:cNvPr id="7" name="矩形 1"/>
            <p:cNvSpPr/>
            <p:nvPr userDrawn="1"/>
          </p:nvSpPr>
          <p:spPr bwMode="auto">
            <a:xfrm>
              <a:off x="5614988"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3399FF"/>
            </a:solidFill>
            <a:ln>
              <a:noFill/>
            </a:ln>
            <a:extLst/>
          </p:spPr>
          <p:txBody>
            <a:bodyPr anchor="ctr"/>
            <a:lstStyle/>
            <a:p>
              <a:pPr algn="ctr" fontAlgn="base">
                <a:spcBef>
                  <a:spcPct val="0"/>
                </a:spcBef>
                <a:spcAft>
                  <a:spcPct val="0"/>
                </a:spcAft>
                <a:buFont typeface="Arial" pitchFamily="34" charset="0"/>
                <a:buNone/>
              </a:pPr>
              <a:endParaRPr lang="zh-CN" altLang="en-US">
                <a:solidFill>
                  <a:srgbClr val="FFFFFF"/>
                </a:solidFill>
              </a:endParaRPr>
            </a:p>
          </p:txBody>
        </p:sp>
        <p:sp>
          <p:nvSpPr>
            <p:cNvPr id="8" name="矩形 1"/>
            <p:cNvSpPr/>
            <p:nvPr userDrawn="1"/>
          </p:nvSpPr>
          <p:spPr bwMode="auto">
            <a:xfrm>
              <a:off x="5768975"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3399FF"/>
            </a:solidFill>
            <a:ln>
              <a:noFill/>
            </a:ln>
            <a:extLst/>
          </p:spPr>
          <p:txBody>
            <a:bodyPr anchor="ctr"/>
            <a:lstStyle/>
            <a:p>
              <a:pPr algn="ctr" fontAlgn="base">
                <a:spcBef>
                  <a:spcPct val="0"/>
                </a:spcBef>
                <a:spcAft>
                  <a:spcPct val="0"/>
                </a:spcAft>
                <a:buFont typeface="Arial" pitchFamily="34" charset="0"/>
                <a:buNone/>
              </a:pPr>
              <a:endParaRPr lang="zh-CN" altLang="en-US">
                <a:solidFill>
                  <a:srgbClr val="FFFFFF"/>
                </a:solidFill>
              </a:endParaRPr>
            </a:p>
          </p:txBody>
        </p:sp>
      </p:grpSp>
      <p:sp>
        <p:nvSpPr>
          <p:cNvPr id="9" name="等腰三角形 4"/>
          <p:cNvSpPr/>
          <p:nvPr userDrawn="1"/>
        </p:nvSpPr>
        <p:spPr bwMode="auto">
          <a:xfrm rot="-344388">
            <a:off x="9923463" y="-147638"/>
            <a:ext cx="2436812" cy="3543301"/>
          </a:xfrm>
          <a:custGeom>
            <a:avLst/>
            <a:gdLst>
              <a:gd name="T0" fmla="*/ 0 w 2436495"/>
              <a:gd name="T1" fmla="*/ 0 h 3543376"/>
              <a:gd name="T2" fmla="*/ 2437763 w 2436495"/>
              <a:gd name="T3" fmla="*/ 249654 h 3543376"/>
              <a:gd name="T4" fmla="*/ 2094302 w 2436495"/>
              <a:gd name="T5" fmla="*/ 354307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10" name="等腰三角形 4"/>
          <p:cNvSpPr/>
          <p:nvPr userDrawn="1"/>
        </p:nvSpPr>
        <p:spPr bwMode="auto">
          <a:xfrm rot="10452885">
            <a:off x="9837738" y="146050"/>
            <a:ext cx="1068387" cy="1552575"/>
          </a:xfrm>
          <a:custGeom>
            <a:avLst/>
            <a:gdLst>
              <a:gd name="T0" fmla="*/ 0 w 2436495"/>
              <a:gd name="T1" fmla="*/ 0 h 3543376"/>
              <a:gd name="T2" fmla="*/ 90078 w 2436495"/>
              <a:gd name="T3" fmla="*/ 9203 h 3543376"/>
              <a:gd name="T4" fmla="*/ 77387 w 2436495"/>
              <a:gd name="T5" fmla="*/ 130604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0" fontAlgn="base" hangingPunct="0">
              <a:spcBef>
                <a:spcPct val="0"/>
              </a:spcBef>
              <a:spcAft>
                <a:spcPct val="0"/>
              </a:spcAft>
              <a:buFont typeface="Arial" pitchFamily="34" charset="0"/>
              <a:buNone/>
            </a:pPr>
            <a:endParaRPr lang="zh-CN" altLang="en-US">
              <a:solidFill>
                <a:prstClr val="black"/>
              </a:solidFill>
            </a:endParaRPr>
          </a:p>
        </p:txBody>
      </p:sp>
      <p:pic>
        <p:nvPicPr>
          <p:cNvPr id="14" name="图片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1719218"/>
            <a:ext cx="6604920" cy="33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576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B34D004A-85F1-492D-A6B5-9C6AC013DAC7}" type="datetimeFigureOut">
              <a:rPr lang="zh-CN" altLang="en-US"/>
              <a:pPr>
                <a:defRPr/>
              </a:pPr>
              <a:t>2018/8/1</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BC5CE953-E8F7-4F5F-BBBA-B63895ED4038}" type="slidenum">
              <a:rPr lang="zh-CN" altLang="en-US"/>
              <a:pPr>
                <a:defRPr/>
              </a:pPr>
              <a:t>‹#›</a:t>
            </a:fld>
            <a:endParaRPr lang="zh-CN" altLang="en-US"/>
          </a:p>
        </p:txBody>
      </p:sp>
    </p:spTree>
    <p:extLst>
      <p:ext uri="{BB962C8B-B14F-4D97-AF65-F5344CB8AC3E}">
        <p14:creationId xmlns:p14="http://schemas.microsoft.com/office/powerpoint/2010/main" val="2948156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F3C5CFDF-BE05-439D-B432-2CF8D3139E8A}" type="datetimeFigureOut">
              <a:rPr lang="zh-CN" altLang="en-US"/>
              <a:pPr>
                <a:defRPr/>
              </a:pPr>
              <a:t>2018/8/1</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2AD48C1C-B91B-4B4E-B88F-1E4EC56DD3FE}" type="slidenum">
              <a:rPr lang="zh-CN" altLang="en-US"/>
              <a:pPr>
                <a:defRPr/>
              </a:pPr>
              <a:t>‹#›</a:t>
            </a:fld>
            <a:endParaRPr lang="zh-CN" altLang="en-US"/>
          </a:p>
        </p:txBody>
      </p:sp>
    </p:spTree>
    <p:extLst>
      <p:ext uri="{BB962C8B-B14F-4D97-AF65-F5344CB8AC3E}">
        <p14:creationId xmlns:p14="http://schemas.microsoft.com/office/powerpoint/2010/main" val="2930576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4B8020-3F2D-4037-B646-33C605B42FA4}"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31616397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8" name="矩形 6"/>
          <p:cNvSpPr>
            <a:spLocks noChangeArrowheads="1"/>
          </p:cNvSpPr>
          <p:nvPr userDrawn="1"/>
        </p:nvSpPr>
        <p:spPr bwMode="auto">
          <a:xfrm>
            <a:off x="0" y="6153150"/>
            <a:ext cx="12192000" cy="704850"/>
          </a:xfrm>
          <a:prstGeom prst="rect">
            <a:avLst/>
          </a:prstGeom>
          <a:solidFill>
            <a:srgbClr val="3399FF"/>
          </a:solidFill>
          <a:ln>
            <a:noFill/>
          </a:ln>
          <a:extLst/>
        </p:spPr>
        <p:txBody>
          <a:bodyPr anchor="ctr"/>
          <a:lstStyle/>
          <a:p>
            <a:pPr algn="ctr" fontAlgn="base">
              <a:spcBef>
                <a:spcPct val="0"/>
              </a:spcBef>
              <a:spcAft>
                <a:spcPct val="0"/>
              </a:spcAft>
              <a:buFont typeface="Arial" pitchFamily="34" charset="0"/>
              <a:buNone/>
            </a:pPr>
            <a:endParaRPr lang="zh-CN" altLang="en-US">
              <a:solidFill>
                <a:srgbClr val="FFFFFF"/>
              </a:solidFill>
            </a:endParaRPr>
          </a:p>
        </p:txBody>
      </p:sp>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13955" y="3219450"/>
            <a:ext cx="9878045" cy="2930525"/>
          </a:xfrm>
          <a:prstGeom prst="rect">
            <a:avLst/>
          </a:prstGeom>
          <a:effectLst>
            <a:reflection blurRad="6350" stA="41000" endPos="13000" dir="5400000" sy="-100000" algn="bl" rotWithShape="0"/>
          </a:effectLst>
        </p:spPr>
      </p:pic>
      <p:pic>
        <p:nvPicPr>
          <p:cNvPr id="4" name="图片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55850" y="11525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2135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13955" y="3927475"/>
            <a:ext cx="9878045" cy="2930525"/>
          </a:xfrm>
          <a:prstGeom prst="rect">
            <a:avLst/>
          </a:prstGeom>
          <a:effectLst/>
        </p:spPr>
      </p:pic>
      <p:pic>
        <p:nvPicPr>
          <p:cNvPr id="7" name="图片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55850" y="11525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210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5" name="灯片编号占位符 5"/>
          <p:cNvSpPr>
            <a:spLocks noGrp="1"/>
          </p:cNvSpPr>
          <p:nvPr>
            <p:ph type="sldNum" sz="quarter" idx="4"/>
          </p:nvPr>
        </p:nvSpPr>
        <p:spPr>
          <a:xfrm>
            <a:off x="8610600" y="6356350"/>
            <a:ext cx="2743200" cy="365125"/>
          </a:xfrm>
          <a:prstGeom prst="rect">
            <a:avLst/>
          </a:prstGeom>
        </p:spPr>
        <p:txBody>
          <a:bodyPr/>
          <a:lstStyle>
            <a:lvl1pPr algn="r">
              <a:defRPr sz="1400">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solidFill>
                  <a:prstClr val="white">
                    <a:lumMod val="50000"/>
                  </a:prstClr>
                </a:solidFill>
              </a:rPr>
              <a:t>-</a:t>
            </a:r>
            <a:fld id="{B472203E-C174-4BAA-B38B-E8B04DB06C61}" type="slidenum">
              <a:rPr lang="zh-CN" altLang="en-US" smtClean="0">
                <a:solidFill>
                  <a:prstClr val="white">
                    <a:lumMod val="50000"/>
                  </a:prstClr>
                </a:solidFill>
              </a:rPr>
              <a:pPr/>
              <a:t>‹#›</a:t>
            </a:fld>
            <a:r>
              <a:rPr lang="en-US" altLang="zh-CN" dirty="0">
                <a:solidFill>
                  <a:prstClr val="white">
                    <a:lumMod val="50000"/>
                  </a:prstClr>
                </a:solidFill>
              </a:rPr>
              <a:t>-</a:t>
            </a:r>
            <a:endParaRPr lang="zh-CN" altLang="en-US" dirty="0">
              <a:solidFill>
                <a:prstClr val="white">
                  <a:lumMod val="50000"/>
                </a:prstClr>
              </a:solidFill>
            </a:endParaRPr>
          </a:p>
        </p:txBody>
      </p:sp>
    </p:spTree>
    <p:extLst>
      <p:ext uri="{BB962C8B-B14F-4D97-AF65-F5344CB8AC3E}">
        <p14:creationId xmlns:p14="http://schemas.microsoft.com/office/powerpoint/2010/main" val="28835148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98599" y="152637"/>
            <a:ext cx="10353822" cy="480131"/>
          </a:xfrm>
        </p:spPr>
        <p:txBody>
          <a:bodyPr/>
          <a:lstStyle>
            <a:lvl1pPr>
              <a:defRPr>
                <a:latin typeface="微软雅黑" pitchFamily="34" charset="-122"/>
                <a:ea typeface="微软雅黑" pitchFamily="34" charset="-122"/>
              </a:defRPr>
            </a:lvl1pPr>
          </a:lstStyle>
          <a:p>
            <a:r>
              <a:rPr lang="zh-CN" altLang="en-US" dirty="0"/>
              <a:t>单击此处编辑母版标题样式</a:t>
            </a:r>
            <a:endParaRPr lang="en-US" dirty="0"/>
          </a:p>
        </p:txBody>
      </p:sp>
      <p:sp>
        <p:nvSpPr>
          <p:cNvPr id="4" name="Rectangle 29"/>
          <p:cNvSpPr>
            <a:spLocks noGrp="1" noChangeArrowheads="1"/>
          </p:cNvSpPr>
          <p:nvPr>
            <p:ph type="sldNum" sz="quarter" idx="10"/>
          </p:nvPr>
        </p:nvSpPr>
        <p:spPr>
          <a:ln/>
        </p:spPr>
        <p:txBody>
          <a:bodyPr/>
          <a:lstStyle>
            <a:lvl1pPr>
              <a:defRPr/>
            </a:lvl1pPr>
          </a:lstStyle>
          <a:p>
            <a:pPr>
              <a:defRPr/>
            </a:pPr>
            <a:fld id="{F2A2AF34-8AE1-40BC-89D5-C739384DA3B5}" type="slidenum">
              <a:rPr lang="en-US" altLang="zh-CN"/>
              <a:pPr>
                <a:defRPr/>
              </a:pPr>
              <a:t>‹#›</a:t>
            </a:fld>
            <a:endParaRPr lang="zh-CN" altLang="en-US"/>
          </a:p>
        </p:txBody>
      </p:sp>
    </p:spTree>
    <p:extLst>
      <p:ext uri="{BB962C8B-B14F-4D97-AF65-F5344CB8AC3E}">
        <p14:creationId xmlns:p14="http://schemas.microsoft.com/office/powerpoint/2010/main" val="2499939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normAutofit/>
          </a:bodyPr>
          <a:lstStyle>
            <a:lvl1pPr algn="ctr">
              <a:defRPr sz="4267"/>
            </a:lvl1pPr>
          </a:lstStyle>
          <a:p>
            <a:r>
              <a:rPr lang="zh-CN" altLang="en-US"/>
              <a:t>单击此处编辑母版标题样式</a:t>
            </a:r>
          </a:p>
        </p:txBody>
      </p:sp>
      <p:pic>
        <p:nvPicPr>
          <p:cNvPr id="7"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86112" y="164637"/>
            <a:ext cx="2766539" cy="82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Tree>
    <p:extLst>
      <p:ext uri="{BB962C8B-B14F-4D97-AF65-F5344CB8AC3E}">
        <p14:creationId xmlns:p14="http://schemas.microsoft.com/office/powerpoint/2010/main" val="1250728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normAutofit/>
          </a:bodyPr>
          <a:lstStyle>
            <a:lvl1pPr algn="ctr">
              <a:defRPr sz="4267"/>
            </a:lvl1pPr>
          </a:lstStyle>
          <a:p>
            <a:r>
              <a:rPr lang="zh-CN" altLang="en-US"/>
              <a:t>单击此处编辑母版标题样式</a:t>
            </a:r>
          </a:p>
        </p:txBody>
      </p:sp>
      <p:pic>
        <p:nvPicPr>
          <p:cNvPr id="7"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86112" y="164637"/>
            <a:ext cx="2766539" cy="82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Tree>
    <p:extLst>
      <p:ext uri="{BB962C8B-B14F-4D97-AF65-F5344CB8AC3E}">
        <p14:creationId xmlns:p14="http://schemas.microsoft.com/office/powerpoint/2010/main" val="2906265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单击此处编辑母版标题样式</a:t>
            </a:r>
            <a:r>
              <a:rPr lang="en-US" altLang="zh-CN" dirty="0"/>
              <a:t>3</a:t>
            </a:r>
            <a:endParaRPr lang="zh-CN" altLang="en-US" dirty="0"/>
          </a:p>
        </p:txBody>
      </p:sp>
      <p:sp>
        <p:nvSpPr>
          <p:cNvPr id="3" name="内容占位符 2"/>
          <p:cNvSpPr>
            <a:spLocks noGrp="1"/>
          </p:cNvSpPr>
          <p:nvPr>
            <p:ph idx="1"/>
          </p:nvPr>
        </p:nvSpPr>
        <p:spPr>
          <a:xfrm>
            <a:off x="609600" y="925964"/>
            <a:ext cx="10972800" cy="5001420"/>
          </a:xfrm>
        </p:spPr>
        <p:txBody>
          <a:bodyPr>
            <a:noAutofit/>
          </a:bodyPr>
          <a:lstStyle>
            <a:lvl1pPr>
              <a:defRPr sz="2000"/>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4" name="直接连接符 3"/>
          <p:cNvCxnSpPr/>
          <p:nvPr userDrawn="1"/>
        </p:nvCxnSpPr>
        <p:spPr>
          <a:xfrm>
            <a:off x="239349" y="794941"/>
            <a:ext cx="11904000" cy="0"/>
          </a:xfrm>
          <a:prstGeom prst="line">
            <a:avLst/>
          </a:prstGeom>
          <a:ln w="6350" cap="rnd" cmpd="sng">
            <a:solidFill>
              <a:srgbClr val="0070C0"/>
            </a:solidFill>
            <a:headEnd type="oval" w="med" len="med"/>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1293258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文本框 2"/>
          <p:cNvSpPr txBox="1"/>
          <p:nvPr userDrawn="1"/>
        </p:nvSpPr>
        <p:spPr>
          <a:xfrm>
            <a:off x="211765" y="823710"/>
            <a:ext cx="11219543" cy="800788"/>
          </a:xfrm>
          <a:prstGeom prst="rect">
            <a:avLst/>
          </a:prstGeom>
          <a:noFill/>
        </p:spPr>
        <p:txBody>
          <a:bodyPr wrap="square" rtlCol="0">
            <a:noAutofit/>
          </a:bodyPr>
          <a:lstStyle/>
          <a:p>
            <a:pPr marL="171450" indent="-171450">
              <a:lnSpc>
                <a:spcPct val="120000"/>
              </a:lnSpc>
              <a:buFont typeface="Wingdings" panose="05000000000000000000" pitchFamily="2" charset="2"/>
              <a:buChar char="n"/>
            </a:pPr>
            <a:endParaRPr lang="zh-CN" altLang="en-US" sz="1600" dirty="0">
              <a:solidFill>
                <a:schemeClr val="dk1"/>
              </a:solidFill>
              <a:latin typeface="微软雅黑" pitchFamily="34" charset="-122"/>
              <a:ea typeface="微软雅黑" pitchFamily="34" charset="-122"/>
            </a:endParaRPr>
          </a:p>
        </p:txBody>
      </p:sp>
    </p:spTree>
    <p:extLst>
      <p:ext uri="{BB962C8B-B14F-4D97-AF65-F5344CB8AC3E}">
        <p14:creationId xmlns:p14="http://schemas.microsoft.com/office/powerpoint/2010/main" val="9755397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9BBD252-E991-4A2B-8A59-7FE4BAF2DC9F}" type="datetimeFigureOut">
              <a:rPr lang="zh-CN" altLang="en-US" smtClean="0"/>
              <a:t>2018/8/1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472203E-C174-4BAA-B38B-E8B04DB06C61}" type="slidenum">
              <a:rPr lang="zh-CN" altLang="en-US" smtClean="0"/>
              <a:t>‹#›</a:t>
            </a:fld>
            <a:endParaRPr lang="zh-CN" altLang="en-US"/>
          </a:p>
        </p:txBody>
      </p:sp>
    </p:spTree>
    <p:extLst>
      <p:ext uri="{BB962C8B-B14F-4D97-AF65-F5344CB8AC3E}">
        <p14:creationId xmlns:p14="http://schemas.microsoft.com/office/powerpoint/2010/main" val="2889106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标题和内容">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595" y="1"/>
            <a:ext cx="10515600" cy="1012874"/>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6" name="Picture 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16195" y="101401"/>
            <a:ext cx="1675209" cy="52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0" name="矩形 9"/>
          <p:cNvSpPr/>
          <p:nvPr userDrawn="1"/>
        </p:nvSpPr>
        <p:spPr>
          <a:xfrm>
            <a:off x="0" y="0"/>
            <a:ext cx="12191404" cy="872197"/>
          </a:xfrm>
          <a:prstGeom prst="rect">
            <a:avLst/>
          </a:prstGeom>
          <a:solidFill>
            <a:srgbClr val="00B0F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431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24B8020-3F2D-4037-B646-33C605B42FA4}"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42485842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E367E1-365D-40AA-81B1-94D065B24286}" type="datetimeFigureOut">
              <a:rPr lang="zh-CN" altLang="en-US" smtClean="0"/>
              <a:t>2018/8/1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2D087F-52C8-4C86-BD17-B6C8EA5508D3}" type="slidenum">
              <a:rPr lang="zh-CN" altLang="en-US" smtClean="0"/>
              <a:t>‹#›</a:t>
            </a:fld>
            <a:endParaRPr lang="zh-CN" altLang="en-US"/>
          </a:p>
        </p:txBody>
      </p:sp>
    </p:spTree>
    <p:extLst>
      <p:ext uri="{BB962C8B-B14F-4D97-AF65-F5344CB8AC3E}">
        <p14:creationId xmlns:p14="http://schemas.microsoft.com/office/powerpoint/2010/main" val="19293826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032185" y="2257425"/>
            <a:ext cx="1115981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40145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032185" y="2257425"/>
            <a:ext cx="1115981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6" name="Slide Number Placeholder 5"/>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spTree>
    <p:extLst>
      <p:ext uri="{BB962C8B-B14F-4D97-AF65-F5344CB8AC3E}">
        <p14:creationId xmlns:p14="http://schemas.microsoft.com/office/powerpoint/2010/main" val="857055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pic>
        <p:nvPicPr>
          <p:cNvPr id="9" name="Picture 4"/>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032185" y="2257425"/>
            <a:ext cx="1115981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half" idx="1"/>
          </p:nvPr>
        </p:nvSpPr>
        <p:spPr>
          <a:xfrm>
            <a:off x="1097280"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66688"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6" name="Footer Placeholder 5"/>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7" name="Slide Number Placeholder 6"/>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sp>
        <p:nvSpPr>
          <p:cNvPr id="8" name="Title 7"/>
          <p:cNvSpPr>
            <a:spLocks noGrp="1"/>
          </p:cNvSpPr>
          <p:nvPr>
            <p:ph type="title"/>
          </p:nvPr>
        </p:nvSpPr>
        <p:spPr/>
        <p:txBody>
          <a:bodyPr/>
          <a:lstStyle/>
          <a:p>
            <a:r>
              <a:rPr lang="zh-CN" altLang="en-US"/>
              <a:t>单击此处编辑母版标题样式</a:t>
            </a:r>
            <a:endParaRPr lang="en-US"/>
          </a:p>
        </p:txBody>
      </p:sp>
      <p:pic>
        <p:nvPicPr>
          <p:cNvPr id="10" name="图片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930970" y="264027"/>
            <a:ext cx="1832141" cy="663291"/>
          </a:xfrm>
          <a:prstGeom prst="rect">
            <a:avLst/>
          </a:prstGeom>
        </p:spPr>
      </p:pic>
    </p:spTree>
    <p:extLst>
      <p:ext uri="{BB962C8B-B14F-4D97-AF65-F5344CB8AC3E}">
        <p14:creationId xmlns:p14="http://schemas.microsoft.com/office/powerpoint/2010/main" val="24526145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1097280"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a:t>单击此处编辑母版文本样式</a:t>
            </a:r>
          </a:p>
        </p:txBody>
      </p:sp>
      <p:sp>
        <p:nvSpPr>
          <p:cNvPr id="4" name="Content Placeholder 3"/>
          <p:cNvSpPr>
            <a:spLocks noGrp="1"/>
          </p:cNvSpPr>
          <p:nvPr>
            <p:ph sz="half" idx="2"/>
          </p:nvPr>
        </p:nvSpPr>
        <p:spPr>
          <a:xfrm>
            <a:off x="1092200"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66688"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a:t>单击此处编辑母版文本样式</a:t>
            </a:r>
          </a:p>
        </p:txBody>
      </p:sp>
      <p:sp>
        <p:nvSpPr>
          <p:cNvPr id="6" name="Content Placeholder 5"/>
          <p:cNvSpPr>
            <a:spLocks noGrp="1"/>
          </p:cNvSpPr>
          <p:nvPr>
            <p:ph sz="quarter" idx="4"/>
          </p:nvPr>
        </p:nvSpPr>
        <p:spPr>
          <a:xfrm>
            <a:off x="6266688"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8" name="Footer Placeholder 7"/>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9" name="Slide Number Placeholder 8"/>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30970" y="264027"/>
            <a:ext cx="1832141" cy="663291"/>
          </a:xfrm>
          <a:prstGeom prst="rect">
            <a:avLst/>
          </a:prstGeom>
        </p:spPr>
      </p:pic>
    </p:spTree>
    <p:extLst>
      <p:ext uri="{BB962C8B-B14F-4D97-AF65-F5344CB8AC3E}">
        <p14:creationId xmlns:p14="http://schemas.microsoft.com/office/powerpoint/2010/main" val="33637032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032185" y="2257425"/>
            <a:ext cx="1115981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4" name="Footer Placeholder 3"/>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5" name="Slide Number Placeholder 4"/>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930970" y="264027"/>
            <a:ext cx="1832141" cy="663291"/>
          </a:xfrm>
          <a:prstGeom prst="rect">
            <a:avLst/>
          </a:prstGeom>
        </p:spPr>
      </p:pic>
    </p:spTree>
    <p:extLst>
      <p:ext uri="{BB962C8B-B14F-4D97-AF65-F5344CB8AC3E}">
        <p14:creationId xmlns:p14="http://schemas.microsoft.com/office/powerpoint/2010/main" val="3012286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032185" y="2257425"/>
            <a:ext cx="1115981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4" name="Slide Number Placeholder 3"/>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pic>
        <p:nvPicPr>
          <p:cNvPr id="7171" name="Picture 3"/>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48180" y="138579"/>
            <a:ext cx="1760963" cy="63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直接连接符 8"/>
          <p:cNvCxnSpPr/>
          <p:nvPr userDrawn="1"/>
        </p:nvCxnSpPr>
        <p:spPr>
          <a:xfrm>
            <a:off x="133815" y="858646"/>
            <a:ext cx="1195410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308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8" name="Right Triangle 17"/>
          <p:cNvSpPr/>
          <p:nvPr/>
        </p:nvSpPr>
        <p:spPr>
          <a:xfrm rot="5400000">
            <a:off x="1720852" y="-1720850"/>
            <a:ext cx="6858000" cy="10299704"/>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1046573" y="1576104"/>
            <a:ext cx="694944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a:t>单击此处编辑母版标题样式</a:t>
            </a:r>
            <a:endParaRPr lang="en-US" dirty="0"/>
          </a:p>
        </p:txBody>
      </p:sp>
      <p:sp>
        <p:nvSpPr>
          <p:cNvPr id="3" name="Content Placeholder 2"/>
          <p:cNvSpPr>
            <a:spLocks noGrp="1"/>
          </p:cNvSpPr>
          <p:nvPr>
            <p:ph idx="1"/>
          </p:nvPr>
        </p:nvSpPr>
        <p:spPr>
          <a:xfrm>
            <a:off x="6332737" y="2618913"/>
            <a:ext cx="507703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rot="19140000">
            <a:off x="1730605" y="2253385"/>
            <a:ext cx="7726347"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a:t>单击此处编辑母版文本样式</a:t>
            </a:r>
          </a:p>
        </p:txBody>
      </p:sp>
      <p:sp>
        <p:nvSpPr>
          <p:cNvPr id="5" name="Date Placeholder 4"/>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6" name="Footer Placeholder 5"/>
          <p:cNvSpPr>
            <a:spLocks noGrp="1"/>
          </p:cNvSpPr>
          <p:nvPr>
            <p:ph type="ftr" sz="quarter" idx="11"/>
          </p:nvPr>
        </p:nvSpPr>
        <p:spPr>
          <a:xfrm>
            <a:off x="4690019" y="6512816"/>
            <a:ext cx="6299200" cy="46625"/>
          </a:xfrm>
          <a:prstGeom prst="rect">
            <a:avLst/>
          </a:prstGeom>
        </p:spPr>
        <p:txBody>
          <a:bodyPr/>
          <a:lstStyle>
            <a:lvl1pPr>
              <a:defRPr>
                <a:solidFill>
                  <a:schemeClr val="tx2"/>
                </a:solidFill>
              </a:defRPr>
            </a:lvl1pPr>
          </a:lstStyle>
          <a:p>
            <a:endParaRPr lang="zh-CN" altLang="en-US">
              <a:solidFill>
                <a:srgbClr val="434342"/>
              </a:solidFill>
              <a:latin typeface="Franklin Gothic Book"/>
              <a:ea typeface="华文隶书"/>
            </a:endParaRPr>
          </a:p>
        </p:txBody>
      </p:sp>
      <p:sp>
        <p:nvSpPr>
          <p:cNvPr id="7" name="Slide Number Placeholder 6"/>
          <p:cNvSpPr>
            <a:spLocks noGrp="1"/>
          </p:cNvSpPr>
          <p:nvPr>
            <p:ph type="sldNum" sz="quarter" idx="12"/>
          </p:nvPr>
        </p:nvSpPr>
        <p:spPr>
          <a:xfrm>
            <a:off x="11201384" y="6588262"/>
            <a:ext cx="670560" cy="85479"/>
          </a:xfrm>
          <a:prstGeom prst="ellipse">
            <a:avLst/>
          </a:prstGeom>
          <a:ln>
            <a:solidFill>
              <a:schemeClr val="tx2"/>
            </a:solidFill>
          </a:ln>
        </p:spPr>
        <p:txBody>
          <a:bodyPr/>
          <a:lstStyle>
            <a:lvl1pPr>
              <a:defRPr>
                <a:solidFill>
                  <a:schemeClr val="tx2"/>
                </a:solidFill>
              </a:defRPr>
            </a:lvl1pPr>
          </a:lstStyle>
          <a:p>
            <a:fld id="{7D9BB5D0-35E4-459D-AEF3-FE4D7C45CC19}" type="slidenum">
              <a:rPr lang="zh-CN" altLang="en-US" smtClean="0">
                <a:solidFill>
                  <a:srgbClr val="434342"/>
                </a:solidFill>
                <a:latin typeface="Franklin Gothic Book"/>
                <a:ea typeface="华文隶书"/>
              </a:rPr>
              <a:pPr/>
              <a:t>‹#›</a:t>
            </a:fld>
            <a:endParaRPr lang="zh-CN" altLang="en-US">
              <a:solidFill>
                <a:srgbClr val="434342"/>
              </a:solidFill>
              <a:latin typeface="Franklin Gothic Book"/>
              <a:ea typeface="华文隶书"/>
            </a:endParaRPr>
          </a:p>
        </p:txBody>
      </p:sp>
    </p:spTree>
    <p:extLst>
      <p:ext uri="{BB962C8B-B14F-4D97-AF65-F5344CB8AC3E}">
        <p14:creationId xmlns:p14="http://schemas.microsoft.com/office/powerpoint/2010/main" val="1911991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5101" y="0"/>
            <a:ext cx="9486900"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a:t>将图片拖动到占位符，或单击添加图标</a:t>
            </a:r>
            <a:endParaRPr lang="en-US" dirty="0"/>
          </a:p>
        </p:txBody>
      </p:sp>
      <p:sp>
        <p:nvSpPr>
          <p:cNvPr id="9" name="Right Triangle 8"/>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0" name="Freeform 9"/>
          <p:cNvSpPr/>
          <p:nvPr/>
        </p:nvSpPr>
        <p:spPr>
          <a:xfrm>
            <a:off x="1" y="5048250"/>
            <a:ext cx="4762500"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894929" y="1717501"/>
            <a:ext cx="7315200" cy="867444"/>
          </a:xfrm>
        </p:spPr>
        <p:txBody>
          <a:bodyPr anchor="b"/>
          <a:lstStyle>
            <a:lvl1pPr algn="l">
              <a:defRPr sz="2800" b="0">
                <a:latin typeface="+mj-l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rot="19140000">
            <a:off x="1524639" y="2180529"/>
            <a:ext cx="8128727"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6" name="Footer Placeholder 5"/>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7" name="Slide Number Placeholder 6"/>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spTree>
    <p:extLst>
      <p:ext uri="{BB962C8B-B14F-4D97-AF65-F5344CB8AC3E}">
        <p14:creationId xmlns:p14="http://schemas.microsoft.com/office/powerpoint/2010/main" val="23266486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5" name="Footer Placeholder 4"/>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6" name="Slide Number Placeholder 5"/>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spTree>
    <p:extLst>
      <p:ext uri="{BB962C8B-B14F-4D97-AF65-F5344CB8AC3E}">
        <p14:creationId xmlns:p14="http://schemas.microsoft.com/office/powerpoint/2010/main" val="624891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24B8020-3F2D-4037-B646-33C605B42FA4}" type="datetimeFigureOut">
              <a:rPr lang="zh-CN" altLang="en-US" smtClean="0"/>
              <a:t>2018/8/1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35174371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46783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09600" y="274639"/>
            <a:ext cx="8026400" cy="46783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5" name="Footer Placeholder 4"/>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6" name="Slide Number Placeholder 5"/>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spTree>
    <p:extLst>
      <p:ext uri="{BB962C8B-B14F-4D97-AF65-F5344CB8AC3E}">
        <p14:creationId xmlns:p14="http://schemas.microsoft.com/office/powerpoint/2010/main" val="949795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032185" y="2257425"/>
            <a:ext cx="1115981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24943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032185" y="2257425"/>
            <a:ext cx="1115981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6" name="Slide Number Placeholder 5"/>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spTree>
    <p:extLst>
      <p:ext uri="{BB962C8B-B14F-4D97-AF65-F5344CB8AC3E}">
        <p14:creationId xmlns:p14="http://schemas.microsoft.com/office/powerpoint/2010/main" val="19111903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pic>
        <p:nvPicPr>
          <p:cNvPr id="9" name="Picture 4"/>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032185" y="2257425"/>
            <a:ext cx="1115981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half" idx="1"/>
          </p:nvPr>
        </p:nvSpPr>
        <p:spPr>
          <a:xfrm>
            <a:off x="1097280"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66688"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6" name="Footer Placeholder 5"/>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7" name="Slide Number Placeholder 6"/>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sp>
        <p:nvSpPr>
          <p:cNvPr id="8" name="Title 7"/>
          <p:cNvSpPr>
            <a:spLocks noGrp="1"/>
          </p:cNvSpPr>
          <p:nvPr>
            <p:ph type="title"/>
          </p:nvPr>
        </p:nvSpPr>
        <p:spPr/>
        <p:txBody>
          <a:bodyPr/>
          <a:lstStyle/>
          <a:p>
            <a:r>
              <a:rPr lang="zh-CN" altLang="en-US"/>
              <a:t>单击此处编辑母版标题样式</a:t>
            </a:r>
            <a:endParaRPr lang="en-US"/>
          </a:p>
        </p:txBody>
      </p:sp>
      <p:pic>
        <p:nvPicPr>
          <p:cNvPr id="10" name="图片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930970" y="264027"/>
            <a:ext cx="1832141" cy="663291"/>
          </a:xfrm>
          <a:prstGeom prst="rect">
            <a:avLst/>
          </a:prstGeom>
        </p:spPr>
      </p:pic>
    </p:spTree>
    <p:extLst>
      <p:ext uri="{BB962C8B-B14F-4D97-AF65-F5344CB8AC3E}">
        <p14:creationId xmlns:p14="http://schemas.microsoft.com/office/powerpoint/2010/main" val="2078013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1097280"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a:t>单击此处编辑母版文本样式</a:t>
            </a:r>
          </a:p>
        </p:txBody>
      </p:sp>
      <p:sp>
        <p:nvSpPr>
          <p:cNvPr id="4" name="Content Placeholder 3"/>
          <p:cNvSpPr>
            <a:spLocks noGrp="1"/>
          </p:cNvSpPr>
          <p:nvPr>
            <p:ph sz="half" idx="2"/>
          </p:nvPr>
        </p:nvSpPr>
        <p:spPr>
          <a:xfrm>
            <a:off x="1092200"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66688"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a:t>单击此处编辑母版文本样式</a:t>
            </a:r>
          </a:p>
        </p:txBody>
      </p:sp>
      <p:sp>
        <p:nvSpPr>
          <p:cNvPr id="6" name="Content Placeholder 5"/>
          <p:cNvSpPr>
            <a:spLocks noGrp="1"/>
          </p:cNvSpPr>
          <p:nvPr>
            <p:ph sz="quarter" idx="4"/>
          </p:nvPr>
        </p:nvSpPr>
        <p:spPr>
          <a:xfrm>
            <a:off x="6266688"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8" name="Footer Placeholder 7"/>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9" name="Slide Number Placeholder 8"/>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30970" y="264027"/>
            <a:ext cx="1832141" cy="663291"/>
          </a:xfrm>
          <a:prstGeom prst="rect">
            <a:avLst/>
          </a:prstGeom>
        </p:spPr>
      </p:pic>
    </p:spTree>
    <p:extLst>
      <p:ext uri="{BB962C8B-B14F-4D97-AF65-F5344CB8AC3E}">
        <p14:creationId xmlns:p14="http://schemas.microsoft.com/office/powerpoint/2010/main" val="20557630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032185" y="2257425"/>
            <a:ext cx="1115981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4" name="Footer Placeholder 3"/>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5" name="Slide Number Placeholder 4"/>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930970" y="264027"/>
            <a:ext cx="1832141" cy="663291"/>
          </a:xfrm>
          <a:prstGeom prst="rect">
            <a:avLst/>
          </a:prstGeom>
        </p:spPr>
      </p:pic>
    </p:spTree>
    <p:extLst>
      <p:ext uri="{BB962C8B-B14F-4D97-AF65-F5344CB8AC3E}">
        <p14:creationId xmlns:p14="http://schemas.microsoft.com/office/powerpoint/2010/main" val="4582579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032185" y="2257425"/>
            <a:ext cx="1115981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4" name="Slide Number Placeholder 3"/>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pic>
        <p:nvPicPr>
          <p:cNvPr id="7171" name="Picture 3"/>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48180" y="138579"/>
            <a:ext cx="1760963" cy="63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直接连接符 8"/>
          <p:cNvCxnSpPr/>
          <p:nvPr userDrawn="1"/>
        </p:nvCxnSpPr>
        <p:spPr>
          <a:xfrm>
            <a:off x="133815" y="858646"/>
            <a:ext cx="1195410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5801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8" name="Right Triangle 17"/>
          <p:cNvSpPr/>
          <p:nvPr/>
        </p:nvSpPr>
        <p:spPr>
          <a:xfrm rot="5400000">
            <a:off x="1720852" y="-1720850"/>
            <a:ext cx="6858000" cy="10299704"/>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1046573" y="1576104"/>
            <a:ext cx="694944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a:t>单击此处编辑母版标题样式</a:t>
            </a:r>
            <a:endParaRPr lang="en-US" dirty="0"/>
          </a:p>
        </p:txBody>
      </p:sp>
      <p:sp>
        <p:nvSpPr>
          <p:cNvPr id="3" name="Content Placeholder 2"/>
          <p:cNvSpPr>
            <a:spLocks noGrp="1"/>
          </p:cNvSpPr>
          <p:nvPr>
            <p:ph idx="1"/>
          </p:nvPr>
        </p:nvSpPr>
        <p:spPr>
          <a:xfrm>
            <a:off x="6332737" y="2618913"/>
            <a:ext cx="507703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rot="19140000">
            <a:off x="1730605" y="2253385"/>
            <a:ext cx="7726347"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a:t>单击此处编辑母版文本样式</a:t>
            </a:r>
          </a:p>
        </p:txBody>
      </p:sp>
      <p:sp>
        <p:nvSpPr>
          <p:cNvPr id="5" name="Date Placeholder 4"/>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6" name="Footer Placeholder 5"/>
          <p:cNvSpPr>
            <a:spLocks noGrp="1"/>
          </p:cNvSpPr>
          <p:nvPr>
            <p:ph type="ftr" sz="quarter" idx="11"/>
          </p:nvPr>
        </p:nvSpPr>
        <p:spPr>
          <a:xfrm>
            <a:off x="4690019" y="6512816"/>
            <a:ext cx="6299200" cy="46625"/>
          </a:xfrm>
          <a:prstGeom prst="rect">
            <a:avLst/>
          </a:prstGeom>
        </p:spPr>
        <p:txBody>
          <a:bodyPr/>
          <a:lstStyle>
            <a:lvl1pPr>
              <a:defRPr>
                <a:solidFill>
                  <a:schemeClr val="tx2"/>
                </a:solidFill>
              </a:defRPr>
            </a:lvl1pPr>
          </a:lstStyle>
          <a:p>
            <a:endParaRPr lang="zh-CN" altLang="en-US">
              <a:solidFill>
                <a:srgbClr val="434342"/>
              </a:solidFill>
              <a:latin typeface="Franklin Gothic Book"/>
              <a:ea typeface="华文隶书"/>
            </a:endParaRPr>
          </a:p>
        </p:txBody>
      </p:sp>
      <p:sp>
        <p:nvSpPr>
          <p:cNvPr id="7" name="Slide Number Placeholder 6"/>
          <p:cNvSpPr>
            <a:spLocks noGrp="1"/>
          </p:cNvSpPr>
          <p:nvPr>
            <p:ph type="sldNum" sz="quarter" idx="12"/>
          </p:nvPr>
        </p:nvSpPr>
        <p:spPr>
          <a:xfrm>
            <a:off x="11201384" y="6588262"/>
            <a:ext cx="670560" cy="85479"/>
          </a:xfrm>
          <a:prstGeom prst="ellipse">
            <a:avLst/>
          </a:prstGeom>
          <a:ln>
            <a:solidFill>
              <a:schemeClr val="tx2"/>
            </a:solidFill>
          </a:ln>
        </p:spPr>
        <p:txBody>
          <a:bodyPr/>
          <a:lstStyle>
            <a:lvl1pPr>
              <a:defRPr>
                <a:solidFill>
                  <a:schemeClr val="tx2"/>
                </a:solidFill>
              </a:defRPr>
            </a:lvl1pPr>
          </a:lstStyle>
          <a:p>
            <a:fld id="{7D9BB5D0-35E4-459D-AEF3-FE4D7C45CC19}" type="slidenum">
              <a:rPr lang="zh-CN" altLang="en-US" smtClean="0">
                <a:solidFill>
                  <a:srgbClr val="434342"/>
                </a:solidFill>
                <a:latin typeface="Franklin Gothic Book"/>
                <a:ea typeface="华文隶书"/>
              </a:rPr>
              <a:pPr/>
              <a:t>‹#›</a:t>
            </a:fld>
            <a:endParaRPr lang="zh-CN" altLang="en-US">
              <a:solidFill>
                <a:srgbClr val="434342"/>
              </a:solidFill>
              <a:latin typeface="Franklin Gothic Book"/>
              <a:ea typeface="华文隶书"/>
            </a:endParaRPr>
          </a:p>
        </p:txBody>
      </p:sp>
    </p:spTree>
    <p:extLst>
      <p:ext uri="{BB962C8B-B14F-4D97-AF65-F5344CB8AC3E}">
        <p14:creationId xmlns:p14="http://schemas.microsoft.com/office/powerpoint/2010/main" val="38645566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5101" y="0"/>
            <a:ext cx="9486900"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a:t>将图片拖动到占位符，或单击添加图标</a:t>
            </a:r>
            <a:endParaRPr lang="en-US" dirty="0"/>
          </a:p>
        </p:txBody>
      </p:sp>
      <p:sp>
        <p:nvSpPr>
          <p:cNvPr id="9" name="Right Triangle 8"/>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0" name="Freeform 9"/>
          <p:cNvSpPr/>
          <p:nvPr/>
        </p:nvSpPr>
        <p:spPr>
          <a:xfrm>
            <a:off x="1" y="5048250"/>
            <a:ext cx="4762500"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894929" y="1717501"/>
            <a:ext cx="7315200" cy="867444"/>
          </a:xfrm>
        </p:spPr>
        <p:txBody>
          <a:bodyPr anchor="b"/>
          <a:lstStyle>
            <a:lvl1pPr algn="l">
              <a:defRPr sz="2800" b="0">
                <a:latin typeface="+mj-l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rot="19140000">
            <a:off x="1524639" y="2180529"/>
            <a:ext cx="8128727"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6" name="Footer Placeholder 5"/>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7" name="Slide Number Placeholder 6"/>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spTree>
    <p:extLst>
      <p:ext uri="{BB962C8B-B14F-4D97-AF65-F5344CB8AC3E}">
        <p14:creationId xmlns:p14="http://schemas.microsoft.com/office/powerpoint/2010/main" val="41817612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5" name="Footer Placeholder 4"/>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6" name="Slide Number Placeholder 5"/>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spTree>
    <p:extLst>
      <p:ext uri="{BB962C8B-B14F-4D97-AF65-F5344CB8AC3E}">
        <p14:creationId xmlns:p14="http://schemas.microsoft.com/office/powerpoint/2010/main" val="1129032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4B8020-3F2D-4037-B646-33C605B42FA4}" type="datetimeFigureOut">
              <a:rPr lang="zh-CN" altLang="en-US" smtClean="0"/>
              <a:t>2018/8/1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28118082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46783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09600" y="274639"/>
            <a:ext cx="8026400" cy="46783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a:xfrm rot="19140000">
            <a:off x="319215" y="6006831"/>
            <a:ext cx="2901696" cy="45719"/>
          </a:xfrm>
          <a:prstGeom prst="rect">
            <a:avLst/>
          </a:prstGeom>
        </p:spPr>
        <p:txBody>
          <a:bodyPr/>
          <a:lstStyle/>
          <a:p>
            <a:fld id="{82F288E0-7875-42C4-84C8-98DBBD3BF4D2}" type="datetimeFigureOut">
              <a:rPr lang="zh-CN" altLang="en-US" smtClean="0">
                <a:solidFill>
                  <a:srgbClr val="000000"/>
                </a:solidFill>
                <a:latin typeface="Franklin Gothic Book"/>
                <a:ea typeface="华文隶书"/>
              </a:rPr>
              <a:pPr/>
              <a:t>2018/8/1</a:t>
            </a:fld>
            <a:endParaRPr lang="zh-CN" altLang="en-US">
              <a:solidFill>
                <a:srgbClr val="000000"/>
              </a:solidFill>
              <a:latin typeface="Franklin Gothic Book"/>
              <a:ea typeface="华文隶书"/>
            </a:endParaRPr>
          </a:p>
        </p:txBody>
      </p:sp>
      <p:sp>
        <p:nvSpPr>
          <p:cNvPr id="5" name="Footer Placeholder 4"/>
          <p:cNvSpPr>
            <a:spLocks noGrp="1"/>
          </p:cNvSpPr>
          <p:nvPr>
            <p:ph type="ftr" sz="quarter" idx="11"/>
          </p:nvPr>
        </p:nvSpPr>
        <p:spPr>
          <a:xfrm>
            <a:off x="4690019" y="6512816"/>
            <a:ext cx="6299200" cy="46625"/>
          </a:xfrm>
          <a:prstGeom prst="rect">
            <a:avLst/>
          </a:prstGeom>
        </p:spPr>
        <p:txBody>
          <a:bodyPr/>
          <a:lstStyle/>
          <a:p>
            <a:endParaRPr lang="zh-CN" altLang="en-US">
              <a:solidFill>
                <a:srgbClr val="000000"/>
              </a:solidFill>
              <a:latin typeface="Franklin Gothic Book"/>
              <a:ea typeface="华文隶书"/>
            </a:endParaRPr>
          </a:p>
        </p:txBody>
      </p:sp>
      <p:sp>
        <p:nvSpPr>
          <p:cNvPr id="6" name="Slide Number Placeholder 5"/>
          <p:cNvSpPr>
            <a:spLocks noGrp="1"/>
          </p:cNvSpPr>
          <p:nvPr>
            <p:ph type="sldNum" sz="quarter" idx="12"/>
          </p:nvPr>
        </p:nvSpPr>
        <p:spPr>
          <a:xfrm>
            <a:off x="11201384" y="6588262"/>
            <a:ext cx="670560" cy="85479"/>
          </a:xfrm>
          <a:prstGeom prst="ellipse">
            <a:avLst/>
          </a:prstGeom>
        </p:spPr>
        <p:txBody>
          <a:bodyPr/>
          <a:lstStyle/>
          <a:p>
            <a:fld id="{7D9BB5D0-35E4-459D-AEF3-FE4D7C45CC19}" type="slidenum">
              <a:rPr lang="zh-CN" altLang="en-US" smtClean="0">
                <a:solidFill>
                  <a:srgbClr val="000000"/>
                </a:solidFill>
                <a:latin typeface="Franklin Gothic Book"/>
                <a:ea typeface="华文隶书"/>
              </a:rPr>
              <a:pPr/>
              <a:t>‹#›</a:t>
            </a:fld>
            <a:endParaRPr lang="zh-CN" altLang="en-US">
              <a:solidFill>
                <a:srgbClr val="000000"/>
              </a:solidFill>
              <a:latin typeface="Franklin Gothic Book"/>
              <a:ea typeface="华文隶书"/>
            </a:endParaRPr>
          </a:p>
        </p:txBody>
      </p:sp>
    </p:spTree>
    <p:extLst>
      <p:ext uri="{BB962C8B-B14F-4D97-AF65-F5344CB8AC3E}">
        <p14:creationId xmlns:p14="http://schemas.microsoft.com/office/powerpoint/2010/main" val="139994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24B8020-3F2D-4037-B646-33C605B42FA4}" type="datetimeFigureOut">
              <a:rPr lang="zh-CN" altLang="en-US" smtClean="0"/>
              <a:t>2018/8/1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135125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4B8020-3F2D-4037-B646-33C605B42FA4}" type="datetimeFigureOut">
              <a:rPr lang="zh-CN" altLang="en-US" smtClean="0"/>
              <a:t>2018/8/1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3515569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4B8020-3F2D-4037-B646-33C605B42FA4}" type="datetimeFigureOut">
              <a:rPr lang="zh-CN" altLang="en-US" smtClean="0"/>
              <a:t>2018/8/1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1438390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4B8020-3F2D-4037-B646-33C605B42FA4}" type="datetimeFigureOut">
              <a:rPr lang="zh-CN" altLang="en-US" smtClean="0"/>
              <a:t>2018/8/1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1378184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microsoft.com/office/2007/relationships/hdphoto" Target="../media/hdphoto1.wdp"/><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7.xml"/><Relationship Id="rId7"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5.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B8020-3F2D-4037-B646-33C605B42FA4}" type="datetimeFigureOut">
              <a:rPr lang="zh-CN" altLang="en-US" smtClean="0"/>
              <a:t>2018/8/1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F7C4C6-53CF-4BD6-98C1-37CECFDF7204}" type="slidenum">
              <a:rPr lang="zh-CN" altLang="en-US" smtClean="0"/>
              <a:t>‹#›</a:t>
            </a:fld>
            <a:endParaRPr lang="zh-CN" altLang="en-US"/>
          </a:p>
        </p:txBody>
      </p:sp>
    </p:spTree>
    <p:extLst>
      <p:ext uri="{BB962C8B-B14F-4D97-AF65-F5344CB8AC3E}">
        <p14:creationId xmlns:p14="http://schemas.microsoft.com/office/powerpoint/2010/main" val="645825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a:gsLst>
            <a:gs pos="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pic>
        <p:nvPicPr>
          <p:cNvPr id="11" name="图片 5"/>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b="78965"/>
          <a:stretch/>
        </p:blipFill>
        <p:spPr bwMode="auto">
          <a:xfrm>
            <a:off x="0" y="1"/>
            <a:ext cx="74803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标题占位符 1"/>
          <p:cNvSpPr>
            <a:spLocks noGrp="1" noChangeArrowheads="1"/>
          </p:cNvSpPr>
          <p:nvPr>
            <p:ph type="title"/>
          </p:nvPr>
        </p:nvSpPr>
        <p:spPr bwMode="auto">
          <a:xfrm>
            <a:off x="715963" y="333160"/>
            <a:ext cx="105156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a:r>
              <a:rPr lang="zh-CN" dirty="0"/>
              <a:t>单击此处编辑母版标题样式</a:t>
            </a:r>
          </a:p>
        </p:txBody>
      </p:sp>
      <p:sp>
        <p:nvSpPr>
          <p:cNvPr id="1027" name="文本占位符 2"/>
          <p:cNvSpPr>
            <a:spLocks noGrp="1" noChangeArrowheads="1"/>
          </p:cNvSpPr>
          <p:nvPr>
            <p:ph type="body" idx="1"/>
          </p:nvPr>
        </p:nvSpPr>
        <p:spPr bwMode="auto">
          <a:xfrm>
            <a:off x="704852" y="1047391"/>
            <a:ext cx="10782296"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pPr fontAlgn="base">
              <a:spcBef>
                <a:spcPct val="0"/>
              </a:spcBef>
              <a:spcAft>
                <a:spcPct val="0"/>
              </a:spcAft>
              <a:buFont typeface="Arial" pitchFamily="34" charset="0"/>
              <a:buNone/>
              <a:defRPr/>
            </a:pPr>
            <a:fld id="{555014DC-151F-4B0C-AAE6-CE044E114DC0}" type="datetimeFigureOut">
              <a:rPr lang="zh-CN" altLang="en-US"/>
              <a:pPr fontAlgn="base">
                <a:spcBef>
                  <a:spcPct val="0"/>
                </a:spcBef>
                <a:spcAft>
                  <a:spcPct val="0"/>
                </a:spcAft>
                <a:buFont typeface="Arial" pitchFamily="34" charset="0"/>
                <a:buNone/>
                <a:defRPr/>
              </a:pPr>
              <a:t>2018/8/1</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pPr fontAlgn="base">
              <a:spcBef>
                <a:spcPct val="0"/>
              </a:spcBef>
              <a:spcAft>
                <a:spcPct val="0"/>
              </a:spcAft>
              <a:buFont typeface="Arial" pitchFamily="34" charset="0"/>
              <a:buNone/>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pPr fontAlgn="base">
              <a:spcBef>
                <a:spcPct val="0"/>
              </a:spcBef>
              <a:spcAft>
                <a:spcPct val="0"/>
              </a:spcAft>
              <a:buFont typeface="Arial" pitchFamily="34" charset="0"/>
              <a:buNone/>
              <a:defRPr/>
            </a:pPr>
            <a:fld id="{A08F5D75-0697-402D-B65A-AE32F1C76C57}" type="slidenum">
              <a:rPr lang="zh-CN" altLang="en-US"/>
              <a:pPr fontAlgn="base">
                <a:spcBef>
                  <a:spcPct val="0"/>
                </a:spcBef>
                <a:spcAft>
                  <a:spcPct val="0"/>
                </a:spcAft>
                <a:buFont typeface="Arial" pitchFamily="34" charset="0"/>
                <a:buNone/>
                <a:defRPr/>
              </a:pPr>
              <a:t>‹#›</a:t>
            </a:fld>
            <a:endParaRPr lang="zh-CN" altLang="en-US"/>
          </a:p>
        </p:txBody>
      </p:sp>
      <p:sp>
        <p:nvSpPr>
          <p:cNvPr id="9" name="矩形 1"/>
          <p:cNvSpPr>
            <a:spLocks noChangeArrowheads="1"/>
          </p:cNvSpPr>
          <p:nvPr userDrawn="1"/>
        </p:nvSpPr>
        <p:spPr bwMode="auto">
          <a:xfrm>
            <a:off x="-1" y="326073"/>
            <a:ext cx="506413" cy="463550"/>
          </a:xfrm>
          <a:prstGeom prst="rect">
            <a:avLst/>
          </a:prstGeom>
          <a:solidFill>
            <a:schemeClr val="accent5">
              <a:lumMod val="60000"/>
              <a:lumOff val="40000"/>
            </a:schemeClr>
          </a:solidFill>
          <a:ln>
            <a:noFill/>
          </a:ln>
          <a:extLst/>
        </p:spPr>
        <p:txBody>
          <a:bodyPr anchor="ctr"/>
          <a:lstStyle/>
          <a:p>
            <a:pPr algn="ctr" fontAlgn="base">
              <a:spcBef>
                <a:spcPct val="0"/>
              </a:spcBef>
              <a:spcAft>
                <a:spcPct val="0"/>
              </a:spcAft>
              <a:buFont typeface="Arial" pitchFamily="34" charset="0"/>
              <a:buNone/>
            </a:pPr>
            <a:endParaRPr lang="zh-CN" altLang="en-US">
              <a:solidFill>
                <a:srgbClr val="FFFFFF"/>
              </a:solidFill>
            </a:endParaRPr>
          </a:p>
        </p:txBody>
      </p:sp>
      <p:sp>
        <p:nvSpPr>
          <p:cNvPr id="10" name="矩形 1"/>
          <p:cNvSpPr>
            <a:spLocks noChangeArrowheads="1"/>
          </p:cNvSpPr>
          <p:nvPr userDrawn="1"/>
        </p:nvSpPr>
        <p:spPr bwMode="auto">
          <a:xfrm flipV="1">
            <a:off x="704853" y="789620"/>
            <a:ext cx="10782296" cy="45719"/>
          </a:xfrm>
          <a:prstGeom prst="rect">
            <a:avLst/>
          </a:prstGeom>
          <a:gradFill flip="none" rotWithShape="1">
            <a:gsLst>
              <a:gs pos="0">
                <a:schemeClr val="accent1">
                  <a:lumMod val="60000"/>
                  <a:lumOff val="40000"/>
                </a:schemeClr>
              </a:gs>
              <a:gs pos="100000">
                <a:schemeClr val="bg1">
                  <a:lumMod val="95000"/>
                </a:schemeClr>
              </a:gs>
            </a:gsLst>
            <a:lin ang="0" scaled="1"/>
            <a:tileRect/>
          </a:gradFill>
          <a:ln>
            <a:noFill/>
          </a:ln>
          <a:extLst/>
        </p:spPr>
        <p:txBody>
          <a:bodyPr anchor="ctr"/>
          <a:lstStyle/>
          <a:p>
            <a:pPr algn="ctr" fontAlgn="base">
              <a:spcBef>
                <a:spcPct val="0"/>
              </a:spcBef>
              <a:spcAft>
                <a:spcPct val="0"/>
              </a:spcAft>
              <a:buFont typeface="Arial" pitchFamily="34" charset="0"/>
              <a:buNone/>
            </a:pPr>
            <a:endParaRPr lang="zh-CN" altLang="en-US">
              <a:solidFill>
                <a:srgbClr val="FFFFFF"/>
              </a:solidFill>
            </a:endParaRPr>
          </a:p>
        </p:txBody>
      </p:sp>
      <p:pic>
        <p:nvPicPr>
          <p:cNvPr id="13" name="图片 12"/>
          <p:cNvPicPr>
            <a:picLocks noChangeAspect="1"/>
          </p:cNvPicPr>
          <p:nvPr userDrawn="1"/>
        </p:nvPicPr>
        <p:blipFill>
          <a:blip r:embed="rId14" cstate="print">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87946" y="5610781"/>
            <a:ext cx="4204054" cy="1247219"/>
          </a:xfrm>
          <a:prstGeom prst="rect">
            <a:avLst/>
          </a:prstGeom>
          <a:effectLst/>
        </p:spPr>
      </p:pic>
    </p:spTree>
    <p:extLst>
      <p:ext uri="{BB962C8B-B14F-4D97-AF65-F5344CB8AC3E}">
        <p14:creationId xmlns:p14="http://schemas.microsoft.com/office/powerpoint/2010/main" val="9019876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81" r:id="rId11"/>
  </p:sldLayoutIdLst>
  <p:txStyles>
    <p:titleStyle>
      <a:lvl1pPr algn="l" rtl="0" eaLnBrk="0" fontAlgn="base" hangingPunct="0">
        <a:lnSpc>
          <a:spcPct val="90000"/>
        </a:lnSpc>
        <a:spcBef>
          <a:spcPct val="0"/>
        </a:spcBef>
        <a:spcAft>
          <a:spcPct val="0"/>
        </a:spcAft>
        <a:defRPr sz="2800" b="0">
          <a:solidFill>
            <a:schemeClr val="accent1">
              <a:lumMod val="75000"/>
            </a:schemeClr>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0" indent="-228600" algn="just" rtl="0" eaLnBrk="0" fontAlgn="base" hangingPunct="0">
        <a:lnSpc>
          <a:spcPct val="120000"/>
        </a:lnSpc>
        <a:spcBef>
          <a:spcPts val="0"/>
        </a:spcBef>
        <a:spcAft>
          <a:spcPct val="0"/>
        </a:spcAft>
        <a:buClr>
          <a:schemeClr val="accent1">
            <a:lumMod val="50000"/>
          </a:schemeClr>
        </a:buClr>
        <a:buSzPct val="60000"/>
        <a:buFont typeface="Wingdings" panose="05000000000000000000" pitchFamily="2" charset="2"/>
        <a:buChar char="p"/>
        <a:defRPr sz="18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0" indent="-228600" algn="just" rtl="0" eaLnBrk="0" fontAlgn="base" hangingPunct="0">
        <a:lnSpc>
          <a:spcPct val="120000"/>
        </a:lnSpc>
        <a:spcBef>
          <a:spcPts val="0"/>
        </a:spcBef>
        <a:spcAft>
          <a:spcPct val="0"/>
        </a:spcAft>
        <a:buClr>
          <a:schemeClr val="accent1">
            <a:lumMod val="50000"/>
          </a:schemeClr>
        </a:buClr>
        <a:buSzPct val="60000"/>
        <a:buFont typeface="Wingdings" panose="05000000000000000000" pitchFamily="2" charset="2"/>
        <a:buChar char="p"/>
        <a:defRPr sz="1600">
          <a:solidFill>
            <a:schemeClr val="tx1">
              <a:lumMod val="65000"/>
              <a:lumOff val="35000"/>
            </a:schemeClr>
          </a:solidFill>
          <a:latin typeface="微软雅黑" panose="020B0503020204020204" pitchFamily="34" charset="-122"/>
          <a:ea typeface="微软雅黑" panose="020B0503020204020204" pitchFamily="34" charset="-122"/>
        </a:defRPr>
      </a:lvl2pPr>
      <a:lvl3pPr marL="0" indent="-228600" algn="just" rtl="0" eaLnBrk="0" fontAlgn="base" hangingPunct="0">
        <a:lnSpc>
          <a:spcPct val="120000"/>
        </a:lnSpc>
        <a:spcBef>
          <a:spcPts val="0"/>
        </a:spcBef>
        <a:spcAft>
          <a:spcPct val="0"/>
        </a:spcAft>
        <a:buClr>
          <a:schemeClr val="accent1">
            <a:lumMod val="50000"/>
          </a:schemeClr>
        </a:buClr>
        <a:buSzPct val="60000"/>
        <a:buFont typeface="Wingdings" panose="05000000000000000000" pitchFamily="2" charset="2"/>
        <a:buChar char="p"/>
        <a:defRPr sz="1400">
          <a:solidFill>
            <a:schemeClr val="tx1">
              <a:lumMod val="65000"/>
              <a:lumOff val="35000"/>
            </a:schemeClr>
          </a:solidFill>
          <a:latin typeface="微软雅黑" panose="020B0503020204020204" pitchFamily="34" charset="-122"/>
          <a:ea typeface="微软雅黑" panose="020B0503020204020204" pitchFamily="34" charset="-122"/>
        </a:defRPr>
      </a:lvl3pPr>
      <a:lvl4pPr marL="0" indent="-228600" algn="just" rtl="0" eaLnBrk="0" fontAlgn="base" hangingPunct="0">
        <a:lnSpc>
          <a:spcPct val="120000"/>
        </a:lnSpc>
        <a:spcBef>
          <a:spcPts val="0"/>
        </a:spcBef>
        <a:spcAft>
          <a:spcPct val="0"/>
        </a:spcAft>
        <a:buClr>
          <a:schemeClr val="accent1">
            <a:lumMod val="50000"/>
          </a:schemeClr>
        </a:buClr>
        <a:buSzPct val="60000"/>
        <a:buFont typeface="Wingdings" panose="05000000000000000000" pitchFamily="2" charset="2"/>
        <a:buChar char="p"/>
        <a:defRPr sz="1200">
          <a:solidFill>
            <a:schemeClr val="tx1">
              <a:lumMod val="65000"/>
              <a:lumOff val="35000"/>
            </a:schemeClr>
          </a:solidFill>
          <a:latin typeface="微软雅黑" panose="020B0503020204020204" pitchFamily="34" charset="-122"/>
          <a:ea typeface="微软雅黑" panose="020B0503020204020204" pitchFamily="34" charset="-122"/>
        </a:defRPr>
      </a:lvl4pPr>
      <a:lvl5pPr marL="0" indent="-228600" algn="just" rtl="0" eaLnBrk="0" fontAlgn="base" hangingPunct="0">
        <a:lnSpc>
          <a:spcPct val="120000"/>
        </a:lnSpc>
        <a:spcBef>
          <a:spcPts val="0"/>
        </a:spcBef>
        <a:spcAft>
          <a:spcPct val="0"/>
        </a:spcAft>
        <a:buClr>
          <a:schemeClr val="accent1">
            <a:lumMod val="50000"/>
          </a:schemeClr>
        </a:buClr>
        <a:buSzPct val="60000"/>
        <a:buFont typeface="Wingdings" panose="05000000000000000000" pitchFamily="2" charset="2"/>
        <a:buChar char="p"/>
        <a:defRPr sz="1200">
          <a:solidFill>
            <a:schemeClr val="tx1">
              <a:lumMod val="65000"/>
              <a:lumOff val="35000"/>
            </a:schemeClr>
          </a:solidFill>
          <a:latin typeface="微软雅黑" panose="020B0503020204020204" pitchFamily="34" charset="-122"/>
          <a:ea typeface="微软雅黑" panose="020B0503020204020204" pitchFamily="34" charset="-122"/>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11765" y="85560"/>
            <a:ext cx="10972800" cy="63622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124745"/>
            <a:ext cx="10972800" cy="500142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8" name="Picture 9"/>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566652" y="182752"/>
            <a:ext cx="1536171" cy="45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9" name="矩形 8"/>
          <p:cNvSpPr/>
          <p:nvPr userDrawn="1"/>
        </p:nvSpPr>
        <p:spPr>
          <a:xfrm>
            <a:off x="-4511" y="6573949"/>
            <a:ext cx="12192000" cy="288000"/>
          </a:xfrm>
          <a:prstGeom prst="rect">
            <a:avLst/>
          </a:prstGeom>
          <a:gradFill>
            <a:gsLst>
              <a:gs pos="0">
                <a:schemeClr val="bg1"/>
              </a:gs>
              <a:gs pos="38000">
                <a:srgbClr val="C7DFF1"/>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7088237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txStyles>
    <p:titleStyle>
      <a:lvl1pPr algn="l" defTabSz="1219170" rtl="0" eaLnBrk="1" latinLnBrk="0" hangingPunct="1">
        <a:spcBef>
          <a:spcPct val="0"/>
        </a:spcBef>
        <a:buNone/>
        <a:defRPr sz="3200" kern="1200">
          <a:solidFill>
            <a:srgbClr val="0070C0"/>
          </a:solidFill>
          <a:latin typeface="微软雅黑" pitchFamily="34" charset="-122"/>
          <a:ea typeface="微软雅黑" pitchFamily="34" charset="-122"/>
          <a:cs typeface="+mj-cs"/>
        </a:defRPr>
      </a:lvl1pPr>
    </p:titleStyle>
    <p:bodyStyle>
      <a:lvl1pPr marL="457189" indent="-457189" algn="l" defTabSz="1219170" rtl="0" eaLnBrk="1" latinLnBrk="0" hangingPunct="1">
        <a:spcBef>
          <a:spcPct val="20000"/>
        </a:spcBef>
        <a:buFont typeface="Arial" pitchFamily="34" charset="0"/>
        <a:buChar char="•"/>
        <a:defRPr sz="2667" kern="1200">
          <a:solidFill>
            <a:schemeClr val="tx1"/>
          </a:solidFill>
          <a:latin typeface="微软雅黑" pitchFamily="34" charset="-122"/>
          <a:ea typeface="微软雅黑" pitchFamily="34" charset="-122"/>
          <a:cs typeface="+mn-cs"/>
        </a:defRPr>
      </a:lvl1pPr>
      <a:lvl2pPr marL="990575" indent="-380990" algn="l" defTabSz="121917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523962" indent="-304792" algn="l" defTabSz="1219170" rtl="0" eaLnBrk="1" latinLnBrk="0" hangingPunct="1">
        <a:spcBef>
          <a:spcPct val="20000"/>
        </a:spcBef>
        <a:buFont typeface="Arial" pitchFamily="34" charset="0"/>
        <a:buChar char="•"/>
        <a:defRPr sz="2133" kern="1200">
          <a:solidFill>
            <a:schemeClr val="tx1"/>
          </a:solidFill>
          <a:latin typeface="微软雅黑" pitchFamily="34" charset="-122"/>
          <a:ea typeface="微软雅黑" pitchFamily="34" charset="-122"/>
          <a:cs typeface="+mn-cs"/>
        </a:defRPr>
      </a:lvl3pPr>
      <a:lvl4pPr marL="2133547" indent="-304792" algn="l" defTabSz="1219170" rtl="0" eaLnBrk="1" latinLnBrk="0" hangingPunct="1">
        <a:spcBef>
          <a:spcPct val="20000"/>
        </a:spcBef>
        <a:buFont typeface="Arial" pitchFamily="34" charset="0"/>
        <a:buChar char="–"/>
        <a:defRPr sz="1867" kern="1200">
          <a:solidFill>
            <a:schemeClr val="tx1"/>
          </a:solidFill>
          <a:latin typeface="微软雅黑" pitchFamily="34" charset="-122"/>
          <a:ea typeface="微软雅黑" pitchFamily="34" charset="-122"/>
          <a:cs typeface="+mn-cs"/>
        </a:defRPr>
      </a:lvl4pPr>
      <a:lvl5pPr marL="2743131" indent="-304792" algn="l" defTabSz="1219170" rtl="0" eaLnBrk="1" latinLnBrk="0" hangingPunct="1">
        <a:spcBef>
          <a:spcPct val="20000"/>
        </a:spcBef>
        <a:buFont typeface="Arial" pitchFamily="34" charset="0"/>
        <a:buChar char="»"/>
        <a:defRPr sz="1867" kern="1200">
          <a:solidFill>
            <a:schemeClr val="tx1"/>
          </a:solidFill>
          <a:latin typeface="微软雅黑" pitchFamily="34" charset="-122"/>
          <a:ea typeface="微软雅黑" pitchFamily="34" charset="-122"/>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365760"/>
            <a:ext cx="10027920" cy="54864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100629"/>
            <a:ext cx="10027920" cy="357984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97451772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365760"/>
            <a:ext cx="10027920" cy="54864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100629"/>
            <a:ext cx="10027920" cy="357984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91697893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slideLayout" Target="../slideLayouts/slideLayout16.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16.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22.xml.rels><?xml version="1.0" encoding="UTF-8" standalone="yes"?>
<Relationships xmlns="http://schemas.openxmlformats.org/package/2006/relationships"><Relationship Id="rId3" Type="http://schemas.openxmlformats.org/officeDocument/2006/relationships/chart" Target="../charts/chart15.xml"/><Relationship Id="rId7" Type="http://schemas.openxmlformats.org/officeDocument/2006/relationships/chart" Target="../charts/chart19.xml"/><Relationship Id="rId2" Type="http://schemas.openxmlformats.org/officeDocument/2006/relationships/chart" Target="../charts/chart14.xml"/><Relationship Id="rId1" Type="http://schemas.openxmlformats.org/officeDocument/2006/relationships/slideLayout" Target="../slideLayouts/slideLayout16.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23.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image" Target="../media/image14.png"/><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chart" Target="../charts/chart24.xml"/><Relationship Id="rId4" Type="http://schemas.openxmlformats.org/officeDocument/2006/relationships/chart" Target="../charts/char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chart" Target="../charts/chart26.xml"/><Relationship Id="rId3" Type="http://schemas.openxmlformats.org/officeDocument/2006/relationships/tags" Target="../tags/tag50.xml"/><Relationship Id="rId21" Type="http://schemas.openxmlformats.org/officeDocument/2006/relationships/chart" Target="../charts/chart27.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slideLayout" Target="../slideLayouts/slideLayout18.xml"/><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image" Target="../media/image19.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5" Type="http://schemas.openxmlformats.org/officeDocument/2006/relationships/tags" Target="../tags/tag62.xml"/><Relationship Id="rId10" Type="http://schemas.openxmlformats.org/officeDocument/2006/relationships/tags" Target="../tags/tag57.xml"/><Relationship Id="rId19" Type="http://schemas.openxmlformats.org/officeDocument/2006/relationships/image" Target="../media/image18.pn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image" Target="../media/image26.jpg"/><Relationship Id="rId2" Type="http://schemas.openxmlformats.org/officeDocument/2006/relationships/tags" Target="../tags/tag65.xml"/><Relationship Id="rId16" Type="http://schemas.openxmlformats.org/officeDocument/2006/relationships/slideLayout" Target="../slideLayouts/slideLayout18.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tags" Target="../tags/tag78.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3.png"/><Relationship Id="rId2" Type="http://schemas.openxmlformats.org/officeDocument/2006/relationships/image" Target="../media/image46.jpeg"/><Relationship Id="rId1" Type="http://schemas.openxmlformats.org/officeDocument/2006/relationships/slideLayout" Target="../slideLayouts/slideLayout36.xml"/><Relationship Id="rId6" Type="http://schemas.openxmlformats.org/officeDocument/2006/relationships/image" Target="../media/image45.png"/><Relationship Id="rId5" Type="http://schemas.openxmlformats.org/officeDocument/2006/relationships/image" Target="../media/image49.jpe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36.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6.xml"/><Relationship Id="rId6" Type="http://schemas.openxmlformats.org/officeDocument/2006/relationships/image" Target="../media/image38.jpeg"/><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6.xml"/><Relationship Id="rId5" Type="http://schemas.openxmlformats.org/officeDocument/2006/relationships/image" Target="../media/image39.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6.xm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slideLayout" Target="../slideLayouts/slideLayout18.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10" Type="http://schemas.openxmlformats.org/officeDocument/2006/relationships/slideLayout" Target="../slideLayouts/slideLayout16.xml"/><Relationship Id="rId4" Type="http://schemas.openxmlformats.org/officeDocument/2006/relationships/tags" Target="../tags/tag36.xml"/><Relationship Id="rId9" Type="http://schemas.openxmlformats.org/officeDocument/2006/relationships/tags" Target="../tags/tag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vert="horz" lIns="121845" tIns="60921" rIns="121845" bIns="60921" rtlCol="0" anchor="ctr">
            <a:normAutofit/>
          </a:bodyPr>
          <a:lstStyle/>
          <a:p>
            <a:r>
              <a:rPr lang="zh-CN" altLang="en-US" dirty="0">
                <a:latin typeface="+mn-ea"/>
                <a:ea typeface="+mn-ea"/>
              </a:rPr>
              <a:t>目录</a:t>
            </a:r>
          </a:p>
        </p:txBody>
      </p:sp>
      <p:grpSp>
        <p:nvGrpSpPr>
          <p:cNvPr id="12" name="组合 7"/>
          <p:cNvGrpSpPr>
            <a:grpSpLocks/>
          </p:cNvGrpSpPr>
          <p:nvPr/>
        </p:nvGrpSpPr>
        <p:grpSpPr bwMode="auto">
          <a:xfrm>
            <a:off x="1486194" y="2030501"/>
            <a:ext cx="2190311" cy="2015091"/>
            <a:chOff x="2255894" y="2135081"/>
            <a:chExt cx="1643171" cy="1510494"/>
          </a:xfrm>
        </p:grpSpPr>
        <p:sp>
          <p:nvSpPr>
            <p:cNvPr id="14" name="TextBox 5"/>
            <p:cNvSpPr>
              <a:spLocks noChangeArrowheads="1"/>
            </p:cNvSpPr>
            <p:nvPr/>
          </p:nvSpPr>
          <p:spPr bwMode="auto">
            <a:xfrm>
              <a:off x="2717475" y="2135081"/>
              <a:ext cx="720000" cy="808602"/>
            </a:xfrm>
            <a:prstGeom prst="roundRect">
              <a:avLst>
                <a:gd name="adj" fmla="val 16667"/>
              </a:avLst>
            </a:prstGeom>
            <a:solidFill>
              <a:srgbClr val="F7F7F7"/>
            </a:solidFill>
            <a:ln w="9525">
              <a:solidFill>
                <a:srgbClr val="0070C0"/>
              </a:solidFill>
              <a:round/>
              <a:headEnd/>
              <a:tailEnd/>
            </a:ln>
          </p:spPr>
          <p:txBody>
            <a:bodyPr lIns="68564" tIns="34282" rIns="68564" bIns="34282" anchor="ctr">
              <a:spAutoFit/>
            </a:bodyPr>
            <a:lstStyle/>
            <a:p>
              <a:pPr algn="ctr" eaLnBrk="1" hangingPunct="1"/>
              <a:r>
                <a:rPr lang="en-US" altLang="zh-CN" sz="5999" dirty="0">
                  <a:solidFill>
                    <a:srgbClr val="0070C0"/>
                  </a:solidFill>
                </a:rPr>
                <a:t>1</a:t>
              </a:r>
              <a:endParaRPr lang="zh-CN" altLang="en-US" sz="5999" dirty="0">
                <a:solidFill>
                  <a:srgbClr val="0070C0"/>
                </a:solidFill>
              </a:endParaRPr>
            </a:p>
          </p:txBody>
        </p:sp>
        <p:sp>
          <p:nvSpPr>
            <p:cNvPr id="16" name="矩形 6"/>
            <p:cNvSpPr>
              <a:spLocks noChangeArrowheads="1"/>
            </p:cNvSpPr>
            <p:nvPr/>
          </p:nvSpPr>
          <p:spPr bwMode="auto">
            <a:xfrm>
              <a:off x="2255894" y="2901703"/>
              <a:ext cx="1643171" cy="743872"/>
            </a:xfrm>
            <a:prstGeom prst="rect">
              <a:avLst/>
            </a:prstGeom>
            <a:noFill/>
            <a:ln w="9525">
              <a:noFill/>
              <a:miter lim="800000"/>
              <a:headEnd/>
              <a:tailEnd/>
            </a:ln>
          </p:spPr>
          <p:txBody>
            <a:bodyPr wrap="none" lIns="68564" tIns="34282" rIns="68564" bIns="34282" anchor="ctr">
              <a:spAutoFit/>
            </a:bodyPr>
            <a:lstStyle/>
            <a:p>
              <a:pPr algn="ctr" eaLnBrk="1" hangingPunct="1">
                <a:lnSpc>
                  <a:spcPct val="150000"/>
                </a:lnSpc>
                <a:buFont typeface="Arial" charset="0"/>
                <a:buNone/>
              </a:pPr>
              <a:r>
                <a:rPr lang="zh-CN" altLang="en-US" sz="3999" dirty="0">
                  <a:solidFill>
                    <a:srgbClr val="0070C0"/>
                  </a:solidFill>
                  <a:latin typeface="微软雅黑" pitchFamily="34" charset="-122"/>
                  <a:ea typeface="微软雅黑" pitchFamily="34" charset="-122"/>
                  <a:sym typeface="微软雅黑" pitchFamily="34" charset="-122"/>
                </a:rPr>
                <a:t>背景理解</a:t>
              </a:r>
            </a:p>
          </p:txBody>
        </p:sp>
      </p:grpSp>
      <p:sp>
        <p:nvSpPr>
          <p:cNvPr id="8" name="圆角矩形 7"/>
          <p:cNvSpPr/>
          <p:nvPr/>
        </p:nvSpPr>
        <p:spPr>
          <a:xfrm>
            <a:off x="4623585" y="2261560"/>
            <a:ext cx="6077077" cy="647850"/>
          </a:xfrm>
          <a:prstGeom prst="roundRect">
            <a:avLst/>
          </a:prstGeom>
          <a:ln>
            <a:solidFill>
              <a:schemeClr val="bg1">
                <a:lumMod val="65000"/>
              </a:schemeClr>
            </a:solidFill>
          </a:ln>
        </p:spPr>
        <p:txBody>
          <a:bodyPr lIns="121845" tIns="60921" rIns="121845" bIns="60921" anchor="ctr"/>
          <a:lstStyle/>
          <a:p>
            <a:pPr>
              <a:lnSpc>
                <a:spcPct val="90000"/>
              </a:lnSpc>
              <a:spcBef>
                <a:spcPts val="1333"/>
              </a:spcBef>
              <a:defRPr/>
            </a:pPr>
            <a:r>
              <a:rPr lang="en-US" altLang="zh-CN" b="1" dirty="0">
                <a:latin typeface="+mn-ea"/>
              </a:rPr>
              <a:t>1.</a:t>
            </a:r>
            <a:r>
              <a:rPr lang="zh-CN" altLang="en-US" b="1" dirty="0">
                <a:latin typeface="+mn-ea"/>
              </a:rPr>
              <a:t> 背景理解</a:t>
            </a:r>
          </a:p>
        </p:txBody>
      </p:sp>
      <p:sp>
        <p:nvSpPr>
          <p:cNvPr id="9" name="圆角矩形 8"/>
          <p:cNvSpPr/>
          <p:nvPr/>
        </p:nvSpPr>
        <p:spPr>
          <a:xfrm>
            <a:off x="4623585" y="3166670"/>
            <a:ext cx="6077077" cy="647850"/>
          </a:xfrm>
          <a:prstGeom prst="roundRect">
            <a:avLst/>
          </a:prstGeom>
          <a:ln>
            <a:solidFill>
              <a:schemeClr val="bg1">
                <a:lumMod val="65000"/>
              </a:schemeClr>
            </a:solidFill>
          </a:ln>
        </p:spPr>
        <p:txBody>
          <a:bodyPr lIns="121845" tIns="60921" rIns="121845" bIns="60921" anchor="ctr"/>
          <a:lstStyle/>
          <a:p>
            <a:pPr>
              <a:lnSpc>
                <a:spcPct val="90000"/>
              </a:lnSpc>
              <a:spcBef>
                <a:spcPts val="1333"/>
              </a:spcBef>
              <a:defRPr/>
            </a:pPr>
            <a:r>
              <a:rPr lang="en-US" altLang="zh-CN" dirty="0">
                <a:solidFill>
                  <a:schemeClr val="bg1">
                    <a:lumMod val="65000"/>
                  </a:schemeClr>
                </a:solidFill>
                <a:latin typeface="+mn-ea"/>
              </a:rPr>
              <a:t>2.</a:t>
            </a:r>
            <a:r>
              <a:rPr lang="zh-CN" altLang="en-US" dirty="0">
                <a:solidFill>
                  <a:schemeClr val="bg1">
                    <a:lumMod val="65000"/>
                  </a:schemeClr>
                </a:solidFill>
                <a:latin typeface="+mn-ea"/>
              </a:rPr>
              <a:t>总体设计</a:t>
            </a:r>
          </a:p>
        </p:txBody>
      </p:sp>
      <p:sp>
        <p:nvSpPr>
          <p:cNvPr id="13" name="圆角矩形 8"/>
          <p:cNvSpPr/>
          <p:nvPr/>
        </p:nvSpPr>
        <p:spPr>
          <a:xfrm>
            <a:off x="4623585" y="4071779"/>
            <a:ext cx="6077077" cy="647850"/>
          </a:xfrm>
          <a:prstGeom prst="roundRect">
            <a:avLst/>
          </a:prstGeom>
          <a:ln>
            <a:solidFill>
              <a:schemeClr val="bg1">
                <a:lumMod val="65000"/>
              </a:schemeClr>
            </a:solidFill>
          </a:ln>
        </p:spPr>
        <p:txBody>
          <a:bodyPr lIns="121845" tIns="60921" rIns="121845" bIns="60921" anchor="ctr"/>
          <a:lstStyle/>
          <a:p>
            <a:pPr>
              <a:lnSpc>
                <a:spcPct val="90000"/>
              </a:lnSpc>
              <a:spcBef>
                <a:spcPts val="1333"/>
              </a:spcBef>
            </a:pPr>
            <a:r>
              <a:rPr lang="en-US" altLang="zh-CN" dirty="0">
                <a:solidFill>
                  <a:schemeClr val="bg1">
                    <a:lumMod val="65000"/>
                  </a:schemeClr>
                </a:solidFill>
                <a:latin typeface="+mn-ea"/>
              </a:rPr>
              <a:t>3. </a:t>
            </a:r>
            <a:r>
              <a:rPr lang="zh-CN" altLang="en-US" dirty="0">
                <a:solidFill>
                  <a:schemeClr val="bg1">
                    <a:lumMod val="65000"/>
                  </a:schemeClr>
                </a:solidFill>
                <a:latin typeface="+mn-ea"/>
              </a:rPr>
              <a:t>解决方案</a:t>
            </a:r>
          </a:p>
        </p:txBody>
      </p:sp>
    </p:spTree>
    <p:extLst>
      <p:ext uri="{BB962C8B-B14F-4D97-AF65-F5344CB8AC3E}">
        <p14:creationId xmlns:p14="http://schemas.microsoft.com/office/powerpoint/2010/main" val="2060903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95E1BAC1-45FF-4446-8234-E9D4404E6B93}"/>
              </a:ext>
            </a:extLst>
          </p:cNvPr>
          <p:cNvSpPr>
            <a:spLocks noGrp="1"/>
          </p:cNvSpPr>
          <p:nvPr>
            <p:ph type="ctrTitle"/>
          </p:nvPr>
        </p:nvSpPr>
        <p:spPr/>
        <p:txBody>
          <a:bodyPr/>
          <a:lstStyle/>
          <a:p>
            <a:r>
              <a:rPr lang="en-US" altLang="zh-CN" dirty="0"/>
              <a:t>1</a:t>
            </a:r>
            <a:r>
              <a:rPr lang="zh-CN" altLang="en-US" dirty="0"/>
              <a:t>个资源池</a:t>
            </a:r>
          </a:p>
        </p:txBody>
      </p:sp>
    </p:spTree>
    <p:extLst>
      <p:ext uri="{BB962C8B-B14F-4D97-AF65-F5344CB8AC3E}">
        <p14:creationId xmlns:p14="http://schemas.microsoft.com/office/powerpoint/2010/main" val="3965721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730417" y="1884904"/>
            <a:ext cx="10694821" cy="4568430"/>
          </a:xfrm>
          <a:prstGeom prst="roundRect">
            <a:avLst>
              <a:gd name="adj" fmla="val 261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en-US" altLang="zh-CN" sz="1600" b="1" dirty="0">
                <a:solidFill>
                  <a:schemeClr val="tx1"/>
                </a:solidFill>
                <a:latin typeface="微软雅黑" panose="020B0503020204020204" pitchFamily="34" charset="-122"/>
                <a:ea typeface="微软雅黑" panose="020B0503020204020204" pitchFamily="34" charset="-122"/>
              </a:rPr>
              <a:t>12345</a:t>
            </a:r>
            <a:r>
              <a:rPr lang="zh-CN" altLang="en-US" sz="1600" b="1" dirty="0">
                <a:solidFill>
                  <a:schemeClr val="tx1"/>
                </a:solidFill>
                <a:latin typeface="微软雅黑" panose="020B0503020204020204" pitchFamily="34" charset="-122"/>
                <a:ea typeface="微软雅黑" panose="020B0503020204020204" pitchFamily="34" charset="-122"/>
              </a:rPr>
              <a:t>大数据资源库</a:t>
            </a:r>
          </a:p>
        </p:txBody>
      </p:sp>
      <p:grpSp>
        <p:nvGrpSpPr>
          <p:cNvPr id="30" name="组合 29"/>
          <p:cNvGrpSpPr/>
          <p:nvPr/>
        </p:nvGrpSpPr>
        <p:grpSpPr>
          <a:xfrm>
            <a:off x="945257" y="2978752"/>
            <a:ext cx="10265139" cy="369168"/>
            <a:chOff x="983432" y="1916832"/>
            <a:chExt cx="9070040" cy="369168"/>
          </a:xfrm>
          <a:solidFill>
            <a:schemeClr val="bg1"/>
          </a:solidFill>
        </p:grpSpPr>
        <p:sp>
          <p:nvSpPr>
            <p:cNvPr id="31" name="圆角矩形 30"/>
            <p:cNvSpPr/>
            <p:nvPr/>
          </p:nvSpPr>
          <p:spPr>
            <a:xfrm>
              <a:off x="983432" y="1916832"/>
              <a:ext cx="2232248"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源数据库</a:t>
              </a:r>
            </a:p>
          </p:txBody>
        </p:sp>
        <p:sp>
          <p:nvSpPr>
            <p:cNvPr id="32" name="圆角矩形 31"/>
            <p:cNvSpPr/>
            <p:nvPr/>
          </p:nvSpPr>
          <p:spPr>
            <a:xfrm>
              <a:off x="3262696" y="1916832"/>
              <a:ext cx="2232248"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预处理数据库</a:t>
              </a:r>
            </a:p>
          </p:txBody>
        </p:sp>
        <p:sp>
          <p:nvSpPr>
            <p:cNvPr id="33" name="圆角矩形 32"/>
            <p:cNvSpPr/>
            <p:nvPr/>
          </p:nvSpPr>
          <p:spPr>
            <a:xfrm>
              <a:off x="5541960" y="1916832"/>
              <a:ext cx="2232248"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数据标准库</a:t>
              </a:r>
            </a:p>
          </p:txBody>
        </p:sp>
        <p:sp>
          <p:nvSpPr>
            <p:cNvPr id="34" name="圆角矩形 33"/>
            <p:cNvSpPr/>
            <p:nvPr/>
          </p:nvSpPr>
          <p:spPr>
            <a:xfrm>
              <a:off x="7821224" y="1916832"/>
              <a:ext cx="2232248"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元数据库</a:t>
              </a:r>
            </a:p>
          </p:txBody>
        </p:sp>
      </p:grpSp>
      <p:grpSp>
        <p:nvGrpSpPr>
          <p:cNvPr id="65" name="组合 64"/>
          <p:cNvGrpSpPr/>
          <p:nvPr/>
        </p:nvGrpSpPr>
        <p:grpSpPr>
          <a:xfrm>
            <a:off x="959478" y="3849759"/>
            <a:ext cx="10243447" cy="2480912"/>
            <a:chOff x="959478" y="3161605"/>
            <a:chExt cx="10243447" cy="1997125"/>
          </a:xfrm>
        </p:grpSpPr>
        <p:sp>
          <p:nvSpPr>
            <p:cNvPr id="35" name="圆角矩形 34"/>
            <p:cNvSpPr/>
            <p:nvPr/>
          </p:nvSpPr>
          <p:spPr>
            <a:xfrm>
              <a:off x="959478" y="3163972"/>
              <a:ext cx="7682585" cy="1994758"/>
            </a:xfrm>
            <a:prstGeom prst="roundRect">
              <a:avLst>
                <a:gd name="adj" fmla="val 476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en-US" altLang="zh-CN" sz="1200" b="1" dirty="0">
                  <a:solidFill>
                    <a:schemeClr val="tx1"/>
                  </a:solidFill>
                  <a:latin typeface="微软雅黑" panose="020B0503020204020204" pitchFamily="34" charset="-122"/>
                  <a:ea typeface="微软雅黑" panose="020B0503020204020204" pitchFamily="34" charset="-122"/>
                </a:rPr>
                <a:t>Hadoop</a:t>
              </a:r>
              <a:r>
                <a:rPr lang="zh-CN" altLang="en-US" sz="1200" b="1" dirty="0">
                  <a:solidFill>
                    <a:schemeClr val="tx1"/>
                  </a:solidFill>
                  <a:latin typeface="微软雅黑" panose="020B0503020204020204" pitchFamily="34" charset="-122"/>
                  <a:ea typeface="微软雅黑" panose="020B0503020204020204" pitchFamily="34" charset="-122"/>
                </a:rPr>
                <a:t>平台</a:t>
              </a:r>
            </a:p>
          </p:txBody>
        </p:sp>
        <p:grpSp>
          <p:nvGrpSpPr>
            <p:cNvPr id="44" name="组合 43"/>
            <p:cNvGrpSpPr/>
            <p:nvPr/>
          </p:nvGrpSpPr>
          <p:grpSpPr>
            <a:xfrm>
              <a:off x="1072639" y="3431403"/>
              <a:ext cx="7495541" cy="369168"/>
              <a:chOff x="998564" y="6006973"/>
              <a:chExt cx="12546492" cy="369168"/>
            </a:xfrm>
            <a:solidFill>
              <a:srgbClr val="DCE6F2"/>
            </a:solidFill>
          </p:grpSpPr>
          <p:sp>
            <p:nvSpPr>
              <p:cNvPr id="36" name="圆角矩形 35"/>
              <p:cNvSpPr/>
              <p:nvPr/>
            </p:nvSpPr>
            <p:spPr>
              <a:xfrm>
                <a:off x="998564" y="6006973"/>
                <a:ext cx="1483380"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a:solidFill>
                      <a:schemeClr val="tx1"/>
                    </a:solidFill>
                    <a:latin typeface="微软雅黑" panose="020B0503020204020204" pitchFamily="34" charset="-122"/>
                    <a:ea typeface="微软雅黑" panose="020B0503020204020204" pitchFamily="34" charset="-122"/>
                  </a:rPr>
                  <a:t>Hive</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7" name="圆角矩形 36"/>
              <p:cNvSpPr/>
              <p:nvPr/>
            </p:nvSpPr>
            <p:spPr>
              <a:xfrm>
                <a:off x="2579009" y="6006973"/>
                <a:ext cx="1483380"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a:solidFill>
                      <a:schemeClr val="tx1"/>
                    </a:solidFill>
                    <a:latin typeface="微软雅黑" panose="020B0503020204020204" pitchFamily="34" charset="-122"/>
                    <a:ea typeface="微软雅黑" panose="020B0503020204020204" pitchFamily="34" charset="-122"/>
                  </a:rPr>
                  <a:t>Pig</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4159454" y="6006973"/>
                <a:ext cx="1483380"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a:solidFill>
                      <a:schemeClr val="tx1"/>
                    </a:solidFill>
                    <a:latin typeface="微软雅黑" panose="020B0503020204020204" pitchFamily="34" charset="-122"/>
                    <a:ea typeface="微软雅黑" panose="020B0503020204020204" pitchFamily="34" charset="-122"/>
                  </a:rPr>
                  <a:t>Mahout</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5739899" y="6006973"/>
                <a:ext cx="1483380"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err="1">
                    <a:solidFill>
                      <a:schemeClr val="tx1"/>
                    </a:solidFill>
                    <a:latin typeface="微软雅黑" panose="020B0503020204020204" pitchFamily="34" charset="-122"/>
                    <a:ea typeface="微软雅黑" panose="020B0503020204020204" pitchFamily="34" charset="-122"/>
                  </a:rPr>
                  <a:t>RHadoop</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7320344" y="6006973"/>
                <a:ext cx="1483380"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a:solidFill>
                      <a:schemeClr val="tx1"/>
                    </a:solidFill>
                    <a:latin typeface="微软雅黑" panose="020B0503020204020204" pitchFamily="34" charset="-122"/>
                    <a:ea typeface="微软雅黑" panose="020B0503020204020204" pitchFamily="34" charset="-122"/>
                  </a:rPr>
                  <a:t>Spark</a:t>
                </a:r>
              </a:p>
              <a:p>
                <a:pPr algn="ctr"/>
                <a:r>
                  <a:rPr lang="en-US" altLang="zh-CN" sz="1200" dirty="0">
                    <a:solidFill>
                      <a:schemeClr val="tx1"/>
                    </a:solidFill>
                    <a:latin typeface="微软雅黑" panose="020B0503020204020204" pitchFamily="34" charset="-122"/>
                    <a:ea typeface="微软雅黑" panose="020B0503020204020204" pitchFamily="34" charset="-122"/>
                  </a:rPr>
                  <a:t>SQL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8900789" y="6006973"/>
                <a:ext cx="1603097"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a:solidFill>
                      <a:schemeClr val="tx1"/>
                    </a:solidFill>
                    <a:latin typeface="微软雅黑" panose="020B0503020204020204" pitchFamily="34" charset="-122"/>
                    <a:ea typeface="微软雅黑" panose="020B0503020204020204" pitchFamily="34" charset="-122"/>
                  </a:rPr>
                  <a:t>Spark Streaming</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42" name="圆角矩形 41"/>
              <p:cNvSpPr/>
              <p:nvPr/>
            </p:nvSpPr>
            <p:spPr>
              <a:xfrm>
                <a:off x="10580414" y="6006973"/>
                <a:ext cx="1384201"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a:solidFill>
                      <a:schemeClr val="tx1"/>
                    </a:solidFill>
                    <a:latin typeface="微软雅黑" panose="020B0503020204020204" pitchFamily="34" charset="-122"/>
                    <a:ea typeface="微软雅黑" panose="020B0503020204020204" pitchFamily="34" charset="-122"/>
                  </a:rPr>
                  <a:t>ML lib</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12061676" y="6006973"/>
                <a:ext cx="1483380"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err="1">
                    <a:solidFill>
                      <a:schemeClr val="tx1"/>
                    </a:solidFill>
                    <a:latin typeface="微软雅黑" panose="020B0503020204020204" pitchFamily="34" charset="-122"/>
                    <a:ea typeface="微软雅黑" panose="020B0503020204020204" pitchFamily="34" charset="-122"/>
                  </a:rPr>
                  <a:t>GraphX</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1079411" y="3845074"/>
              <a:ext cx="7488769" cy="806524"/>
              <a:chOff x="998564" y="6006973"/>
              <a:chExt cx="4644270" cy="806524"/>
            </a:xfrm>
            <a:solidFill>
              <a:srgbClr val="DCE6F2"/>
            </a:solidFill>
          </p:grpSpPr>
          <p:sp>
            <p:nvSpPr>
              <p:cNvPr id="46" name="圆角矩形 45"/>
              <p:cNvSpPr/>
              <p:nvPr/>
            </p:nvSpPr>
            <p:spPr>
              <a:xfrm>
                <a:off x="998564" y="6006973"/>
                <a:ext cx="1483380" cy="806524"/>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err="1">
                    <a:solidFill>
                      <a:schemeClr val="tx1"/>
                    </a:solidFill>
                    <a:latin typeface="微软雅黑" panose="020B0503020204020204" pitchFamily="34" charset="-122"/>
                    <a:ea typeface="微软雅黑" panose="020B0503020204020204" pitchFamily="34" charset="-122"/>
                  </a:rPr>
                  <a:t>HBase</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47" name="圆角矩形 46"/>
              <p:cNvSpPr/>
              <p:nvPr/>
            </p:nvSpPr>
            <p:spPr>
              <a:xfrm>
                <a:off x="2579009" y="6006973"/>
                <a:ext cx="1483380"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a:solidFill>
                      <a:schemeClr val="tx1"/>
                    </a:solidFill>
                    <a:latin typeface="微软雅黑" panose="020B0503020204020204" pitchFamily="34" charset="-122"/>
                    <a:ea typeface="微软雅黑" panose="020B0503020204020204" pitchFamily="34" charset="-122"/>
                  </a:rPr>
                  <a:t>MapReduce</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4159454" y="6006973"/>
                <a:ext cx="1483380" cy="369168"/>
              </a:xfrm>
              <a:prstGeom prst="roundRect">
                <a:avLst>
                  <a:gd name="adj" fmla="val 47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a:solidFill>
                      <a:schemeClr val="tx1"/>
                    </a:solidFill>
                    <a:latin typeface="微软雅黑" panose="020B0503020204020204" pitchFamily="34" charset="-122"/>
                    <a:ea typeface="微软雅黑" panose="020B0503020204020204" pitchFamily="34" charset="-122"/>
                  </a:rPr>
                  <a:t>Spark</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sp>
          <p:nvSpPr>
            <p:cNvPr id="56" name="圆角矩形 55"/>
            <p:cNvSpPr/>
            <p:nvPr/>
          </p:nvSpPr>
          <p:spPr>
            <a:xfrm>
              <a:off x="3627838" y="4282430"/>
              <a:ext cx="4940341" cy="369168"/>
            </a:xfrm>
            <a:prstGeom prst="roundRect">
              <a:avLst>
                <a:gd name="adj" fmla="val 4766"/>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a:solidFill>
                    <a:schemeClr val="tx1"/>
                  </a:solidFill>
                  <a:latin typeface="微软雅黑" panose="020B0503020204020204" pitchFamily="34" charset="-122"/>
                  <a:ea typeface="微软雅黑" panose="020B0503020204020204" pitchFamily="34" charset="-122"/>
                </a:rPr>
                <a:t>YARN</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58" name="圆角矩形 57"/>
            <p:cNvSpPr/>
            <p:nvPr/>
          </p:nvSpPr>
          <p:spPr>
            <a:xfrm>
              <a:off x="1072639" y="4704741"/>
              <a:ext cx="7495541" cy="369168"/>
            </a:xfrm>
            <a:prstGeom prst="roundRect">
              <a:avLst>
                <a:gd name="adj" fmla="val 4766"/>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dirty="0">
                  <a:solidFill>
                    <a:schemeClr val="tx1"/>
                  </a:solidFill>
                  <a:latin typeface="微软雅黑" panose="020B0503020204020204" pitchFamily="34" charset="-122"/>
                  <a:ea typeface="微软雅黑" panose="020B0503020204020204" pitchFamily="34" charset="-122"/>
                </a:rPr>
                <a:t>HDFS</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8714278" y="3161605"/>
              <a:ext cx="2488647" cy="1994758"/>
            </a:xfrm>
            <a:prstGeom prst="roundRect">
              <a:avLst>
                <a:gd name="adj" fmla="val 476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en-US" altLang="zh-CN" sz="1200" b="1" dirty="0">
                  <a:solidFill>
                    <a:schemeClr val="tx1"/>
                  </a:solidFill>
                  <a:latin typeface="微软雅黑" panose="020B0503020204020204" pitchFamily="34" charset="-122"/>
                  <a:ea typeface="微软雅黑" panose="020B0503020204020204" pitchFamily="34" charset="-122"/>
                </a:rPr>
                <a:t>RDBMA</a:t>
              </a:r>
              <a:r>
                <a:rPr lang="zh-CN" altLang="en-US" sz="1200" b="1" dirty="0">
                  <a:solidFill>
                    <a:schemeClr val="tx1"/>
                  </a:solidFill>
                  <a:latin typeface="微软雅黑" panose="020B0503020204020204" pitchFamily="34" charset="-122"/>
                  <a:ea typeface="微软雅黑" panose="020B0503020204020204" pitchFamily="34" charset="-122"/>
                </a:rPr>
                <a:t>平台</a:t>
              </a:r>
            </a:p>
          </p:txBody>
        </p:sp>
        <p:sp>
          <p:nvSpPr>
            <p:cNvPr id="60" name="流程图: 磁盘 59"/>
            <p:cNvSpPr/>
            <p:nvPr/>
          </p:nvSpPr>
          <p:spPr>
            <a:xfrm>
              <a:off x="9029161" y="3517726"/>
              <a:ext cx="1856747" cy="1556183"/>
            </a:xfrm>
            <a:prstGeom prst="flowChartMagneticDisk">
              <a:avLst/>
            </a:prstGeom>
            <a:solidFill>
              <a:srgbClr val="DCE6F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关系型数据库</a:t>
              </a:r>
            </a:p>
          </p:txBody>
        </p:sp>
      </p:grpSp>
      <p:cxnSp>
        <p:nvCxnSpPr>
          <p:cNvPr id="63" name="直接连接符 62"/>
          <p:cNvCxnSpPr/>
          <p:nvPr/>
        </p:nvCxnSpPr>
        <p:spPr>
          <a:xfrm>
            <a:off x="959478" y="3613098"/>
            <a:ext cx="10250918" cy="0"/>
          </a:xfrm>
          <a:prstGeom prst="line">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xmlns="" id="{7010FF97-9022-45AF-89EB-8CBA89AD9D55}"/>
              </a:ext>
            </a:extLst>
          </p:cNvPr>
          <p:cNvSpPr>
            <a:spLocks noGrp="1"/>
          </p:cNvSpPr>
          <p:nvPr>
            <p:ph type="title"/>
          </p:nvPr>
        </p:nvSpPr>
        <p:spPr/>
        <p:txBody>
          <a:bodyPr/>
          <a:lstStyle/>
          <a:p>
            <a:r>
              <a:rPr lang="zh-CN" altLang="en-US" dirty="0"/>
              <a:t>深圳</a:t>
            </a:r>
            <a:r>
              <a:rPr lang="en-US" altLang="zh-CN" dirty="0"/>
              <a:t>12345</a:t>
            </a:r>
            <a:r>
              <a:rPr lang="zh-CN" altLang="en-US" dirty="0"/>
              <a:t>数据资源库</a:t>
            </a:r>
          </a:p>
        </p:txBody>
      </p:sp>
      <p:sp>
        <p:nvSpPr>
          <p:cNvPr id="51" name="内容占位符 2">
            <a:extLst>
              <a:ext uri="{FF2B5EF4-FFF2-40B4-BE49-F238E27FC236}">
                <a16:creationId xmlns:a16="http://schemas.microsoft.com/office/drawing/2014/main" xmlns="" id="{641C45EA-1F4D-4532-89F4-46BEBE74E2D5}"/>
              </a:ext>
            </a:extLst>
          </p:cNvPr>
          <p:cNvSpPr txBox="1">
            <a:spLocks/>
          </p:cNvSpPr>
          <p:nvPr/>
        </p:nvSpPr>
        <p:spPr bwMode="auto">
          <a:xfrm>
            <a:off x="609600" y="894432"/>
            <a:ext cx="1097280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marL="0" indent="-228600" algn="just" rtl="0" eaLnBrk="0" fontAlgn="base" hangingPunct="0">
              <a:lnSpc>
                <a:spcPct val="120000"/>
              </a:lnSpc>
              <a:spcBef>
                <a:spcPts val="0"/>
              </a:spcBef>
              <a:spcAft>
                <a:spcPct val="0"/>
              </a:spcAft>
              <a:buClr>
                <a:schemeClr val="accent1">
                  <a:lumMod val="50000"/>
                </a:schemeClr>
              </a:buClr>
              <a:buSzPct val="60000"/>
              <a:buFont typeface="Wingdings" panose="05000000000000000000" pitchFamily="2" charset="2"/>
              <a:buChar char="p"/>
              <a:defRPr sz="18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0" indent="-228600" algn="just" rtl="0" eaLnBrk="0" fontAlgn="base" hangingPunct="0">
              <a:lnSpc>
                <a:spcPct val="120000"/>
              </a:lnSpc>
              <a:spcBef>
                <a:spcPts val="0"/>
              </a:spcBef>
              <a:spcAft>
                <a:spcPct val="0"/>
              </a:spcAft>
              <a:buClr>
                <a:schemeClr val="accent1">
                  <a:lumMod val="50000"/>
                </a:schemeClr>
              </a:buClr>
              <a:buSzPct val="60000"/>
              <a:buFont typeface="Wingdings" panose="05000000000000000000" pitchFamily="2" charset="2"/>
              <a:buChar char="p"/>
              <a:defRPr sz="1600">
                <a:solidFill>
                  <a:schemeClr val="tx1">
                    <a:lumMod val="65000"/>
                    <a:lumOff val="35000"/>
                  </a:schemeClr>
                </a:solidFill>
                <a:latin typeface="微软雅黑" panose="020B0503020204020204" pitchFamily="34" charset="-122"/>
                <a:ea typeface="微软雅黑" panose="020B0503020204020204" pitchFamily="34" charset="-122"/>
              </a:defRPr>
            </a:lvl2pPr>
            <a:lvl3pPr marL="0" indent="-228600" algn="just" rtl="0" eaLnBrk="0" fontAlgn="base" hangingPunct="0">
              <a:lnSpc>
                <a:spcPct val="120000"/>
              </a:lnSpc>
              <a:spcBef>
                <a:spcPts val="0"/>
              </a:spcBef>
              <a:spcAft>
                <a:spcPct val="0"/>
              </a:spcAft>
              <a:buClr>
                <a:schemeClr val="accent1">
                  <a:lumMod val="50000"/>
                </a:schemeClr>
              </a:buClr>
              <a:buSzPct val="60000"/>
              <a:buFont typeface="Wingdings" panose="05000000000000000000" pitchFamily="2" charset="2"/>
              <a:buChar char="p"/>
              <a:defRPr sz="1400">
                <a:solidFill>
                  <a:schemeClr val="tx1">
                    <a:lumMod val="65000"/>
                    <a:lumOff val="35000"/>
                  </a:schemeClr>
                </a:solidFill>
                <a:latin typeface="微软雅黑" panose="020B0503020204020204" pitchFamily="34" charset="-122"/>
                <a:ea typeface="微软雅黑" panose="020B0503020204020204" pitchFamily="34" charset="-122"/>
              </a:defRPr>
            </a:lvl3pPr>
            <a:lvl4pPr marL="0" indent="-228600" algn="just" rtl="0" eaLnBrk="0" fontAlgn="base" hangingPunct="0">
              <a:lnSpc>
                <a:spcPct val="120000"/>
              </a:lnSpc>
              <a:spcBef>
                <a:spcPts val="0"/>
              </a:spcBef>
              <a:spcAft>
                <a:spcPct val="0"/>
              </a:spcAft>
              <a:buClr>
                <a:schemeClr val="accent1">
                  <a:lumMod val="50000"/>
                </a:schemeClr>
              </a:buClr>
              <a:buSzPct val="60000"/>
              <a:buFont typeface="Wingdings" panose="05000000000000000000" pitchFamily="2" charset="2"/>
              <a:buChar char="p"/>
              <a:defRPr sz="1200">
                <a:solidFill>
                  <a:schemeClr val="tx1">
                    <a:lumMod val="65000"/>
                    <a:lumOff val="35000"/>
                  </a:schemeClr>
                </a:solidFill>
                <a:latin typeface="微软雅黑" panose="020B0503020204020204" pitchFamily="34" charset="-122"/>
                <a:ea typeface="微软雅黑" panose="020B0503020204020204" pitchFamily="34" charset="-122"/>
              </a:defRPr>
            </a:lvl4pPr>
            <a:lvl5pPr marL="0" indent="-228600" algn="just" rtl="0" eaLnBrk="0" fontAlgn="base" hangingPunct="0">
              <a:lnSpc>
                <a:spcPct val="120000"/>
              </a:lnSpc>
              <a:spcBef>
                <a:spcPts val="0"/>
              </a:spcBef>
              <a:spcAft>
                <a:spcPct val="0"/>
              </a:spcAft>
              <a:buClr>
                <a:schemeClr val="accent1">
                  <a:lumMod val="50000"/>
                </a:schemeClr>
              </a:buClr>
              <a:buSzPct val="60000"/>
              <a:buFont typeface="Wingdings" panose="05000000000000000000" pitchFamily="2" charset="2"/>
              <a:buChar char="p"/>
              <a:defRPr sz="1200">
                <a:solidFill>
                  <a:schemeClr val="tx1">
                    <a:lumMod val="65000"/>
                    <a:lumOff val="35000"/>
                  </a:schemeClr>
                </a:solidFill>
                <a:latin typeface="微软雅黑" panose="020B0503020204020204" pitchFamily="34" charset="-122"/>
                <a:ea typeface="微软雅黑" panose="020B0503020204020204" pitchFamily="34" charset="-122"/>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r>
              <a:rPr lang="zh-CN" altLang="en-US" kern="0" dirty="0"/>
              <a:t>深圳</a:t>
            </a:r>
            <a:r>
              <a:rPr lang="en-US" altLang="zh-CN" kern="0" dirty="0"/>
              <a:t>12345</a:t>
            </a:r>
            <a:r>
              <a:rPr lang="zh-CN" altLang="zh-CN" kern="0" dirty="0"/>
              <a:t>数据资源池搭建包括源数据库、</a:t>
            </a:r>
            <a:r>
              <a:rPr lang="zh-CN" altLang="en-US" kern="0" dirty="0"/>
              <a:t>预处理数据库、主题数据库、分析数据库、交换数据库、元数据库、数据标准库等数据库的建设</a:t>
            </a:r>
          </a:p>
        </p:txBody>
      </p:sp>
      <p:grpSp>
        <p:nvGrpSpPr>
          <p:cNvPr id="3" name="组合 2"/>
          <p:cNvGrpSpPr/>
          <p:nvPr/>
        </p:nvGrpSpPr>
        <p:grpSpPr>
          <a:xfrm>
            <a:off x="937786" y="2532978"/>
            <a:ext cx="10265139" cy="379758"/>
            <a:chOff x="937786" y="2532978"/>
            <a:chExt cx="10265139" cy="379758"/>
          </a:xfrm>
        </p:grpSpPr>
        <p:sp>
          <p:nvSpPr>
            <p:cNvPr id="25" name="圆角矩形 24"/>
            <p:cNvSpPr/>
            <p:nvPr/>
          </p:nvSpPr>
          <p:spPr>
            <a:xfrm>
              <a:off x="937786" y="2532978"/>
              <a:ext cx="2526377" cy="369168"/>
            </a:xfrm>
            <a:prstGeom prst="roundRect">
              <a:avLst>
                <a:gd name="adj" fmla="val 476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主题数据库</a:t>
              </a:r>
            </a:p>
          </p:txBody>
        </p:sp>
        <p:sp>
          <p:nvSpPr>
            <p:cNvPr id="26" name="圆角矩形 25"/>
            <p:cNvSpPr/>
            <p:nvPr/>
          </p:nvSpPr>
          <p:spPr>
            <a:xfrm>
              <a:off x="3517373" y="2532978"/>
              <a:ext cx="2526377" cy="369168"/>
            </a:xfrm>
            <a:prstGeom prst="roundRect">
              <a:avLst>
                <a:gd name="adj" fmla="val 476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分析数据库</a:t>
              </a:r>
            </a:p>
          </p:txBody>
        </p:sp>
        <p:sp>
          <p:nvSpPr>
            <p:cNvPr id="28" name="圆角矩形 27"/>
            <p:cNvSpPr/>
            <p:nvPr/>
          </p:nvSpPr>
          <p:spPr>
            <a:xfrm>
              <a:off x="8676548" y="2532978"/>
              <a:ext cx="2526377" cy="369168"/>
            </a:xfrm>
            <a:prstGeom prst="roundRect">
              <a:avLst>
                <a:gd name="adj" fmla="val 476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管理数据库</a:t>
              </a:r>
            </a:p>
          </p:txBody>
        </p:sp>
        <p:sp>
          <p:nvSpPr>
            <p:cNvPr id="50" name="圆角矩形 49"/>
            <p:cNvSpPr/>
            <p:nvPr/>
          </p:nvSpPr>
          <p:spPr>
            <a:xfrm>
              <a:off x="6096960" y="2543568"/>
              <a:ext cx="2526377" cy="369168"/>
            </a:xfrm>
            <a:prstGeom prst="roundRect">
              <a:avLst>
                <a:gd name="adj" fmla="val 476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交换数据库</a:t>
              </a:r>
            </a:p>
          </p:txBody>
        </p:sp>
      </p:grpSp>
    </p:spTree>
    <p:extLst>
      <p:ext uri="{BB962C8B-B14F-4D97-AF65-F5344CB8AC3E}">
        <p14:creationId xmlns:p14="http://schemas.microsoft.com/office/powerpoint/2010/main" val="2946225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95E1BAC1-45FF-4446-8234-E9D4404E6B93}"/>
              </a:ext>
            </a:extLst>
          </p:cNvPr>
          <p:cNvSpPr>
            <a:spLocks noGrp="1"/>
          </p:cNvSpPr>
          <p:nvPr>
            <p:ph type="ctrTitle"/>
          </p:nvPr>
        </p:nvSpPr>
        <p:spPr/>
        <p:txBody>
          <a:bodyPr/>
          <a:lstStyle/>
          <a:p>
            <a:r>
              <a:rPr lang="en-US" altLang="zh-CN" dirty="0"/>
              <a:t>3</a:t>
            </a:r>
            <a:r>
              <a:rPr lang="zh-CN" altLang="en-US" dirty="0"/>
              <a:t>个子平台</a:t>
            </a:r>
          </a:p>
        </p:txBody>
      </p:sp>
    </p:spTree>
    <p:extLst>
      <p:ext uri="{BB962C8B-B14F-4D97-AF65-F5344CB8AC3E}">
        <p14:creationId xmlns:p14="http://schemas.microsoft.com/office/powerpoint/2010/main" val="203046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子平台</a:t>
            </a:r>
            <a:r>
              <a:rPr lang="en-US" altLang="zh-CN" dirty="0"/>
              <a:t>1</a:t>
            </a:r>
            <a:r>
              <a:rPr lang="zh-CN" altLang="en-US" dirty="0"/>
              <a:t>：数据采集子平台</a:t>
            </a:r>
          </a:p>
        </p:txBody>
      </p:sp>
      <p:sp>
        <p:nvSpPr>
          <p:cNvPr id="18" name="圆角矩形 17"/>
          <p:cNvSpPr/>
          <p:nvPr/>
        </p:nvSpPr>
        <p:spPr>
          <a:xfrm>
            <a:off x="6840354" y="2116892"/>
            <a:ext cx="4656268" cy="3069925"/>
          </a:xfrm>
          <a:prstGeom prst="roundRect">
            <a:avLst>
              <a:gd name="adj" fmla="val 261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业务系统</a:t>
            </a:r>
          </a:p>
        </p:txBody>
      </p:sp>
      <p:grpSp>
        <p:nvGrpSpPr>
          <p:cNvPr id="6" name="组合 5"/>
          <p:cNvGrpSpPr/>
          <p:nvPr/>
        </p:nvGrpSpPr>
        <p:grpSpPr>
          <a:xfrm>
            <a:off x="6943948" y="2423526"/>
            <a:ext cx="4454820" cy="2682327"/>
            <a:chOff x="6789011" y="1784832"/>
            <a:chExt cx="4155092" cy="1738672"/>
          </a:xfrm>
        </p:grpSpPr>
        <p:sp>
          <p:nvSpPr>
            <p:cNvPr id="19" name="流程图: 磁盘 18"/>
            <p:cNvSpPr/>
            <p:nvPr/>
          </p:nvSpPr>
          <p:spPr>
            <a:xfrm>
              <a:off x="6789012" y="1784832"/>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话务</a:t>
              </a:r>
            </a:p>
          </p:txBody>
        </p:sp>
        <p:sp>
          <p:nvSpPr>
            <p:cNvPr id="20" name="流程图: 磁盘 19"/>
            <p:cNvSpPr/>
            <p:nvPr/>
          </p:nvSpPr>
          <p:spPr>
            <a:xfrm>
              <a:off x="7856268" y="1784832"/>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诉求人</a:t>
              </a:r>
            </a:p>
          </p:txBody>
        </p:sp>
        <p:sp>
          <p:nvSpPr>
            <p:cNvPr id="22" name="流程图: 磁盘 21"/>
            <p:cNvSpPr/>
            <p:nvPr/>
          </p:nvSpPr>
          <p:spPr>
            <a:xfrm>
              <a:off x="8923526" y="1784832"/>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工单</a:t>
              </a:r>
            </a:p>
          </p:txBody>
        </p:sp>
        <p:sp>
          <p:nvSpPr>
            <p:cNvPr id="23" name="流程图: 磁盘 22"/>
            <p:cNvSpPr/>
            <p:nvPr/>
          </p:nvSpPr>
          <p:spPr>
            <a:xfrm>
              <a:off x="9990780" y="1784832"/>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主体</a:t>
              </a:r>
            </a:p>
          </p:txBody>
        </p:sp>
        <p:sp>
          <p:nvSpPr>
            <p:cNvPr id="24" name="流程图: 磁盘 23"/>
            <p:cNvSpPr/>
            <p:nvPr/>
          </p:nvSpPr>
          <p:spPr>
            <a:xfrm>
              <a:off x="6789011" y="3103307"/>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经济违法行为举报案件</a:t>
              </a:r>
            </a:p>
          </p:txBody>
        </p:sp>
        <p:sp>
          <p:nvSpPr>
            <p:cNvPr id="25" name="流程图: 磁盘 24"/>
            <p:cNvSpPr/>
            <p:nvPr/>
          </p:nvSpPr>
          <p:spPr>
            <a:xfrm>
              <a:off x="6789012" y="2231803"/>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客体</a:t>
              </a:r>
            </a:p>
          </p:txBody>
        </p:sp>
        <p:sp>
          <p:nvSpPr>
            <p:cNvPr id="26" name="流程图: 磁盘 25"/>
            <p:cNvSpPr/>
            <p:nvPr/>
          </p:nvSpPr>
          <p:spPr>
            <a:xfrm>
              <a:off x="7856268" y="2231803"/>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消费维权投诉</a:t>
              </a:r>
            </a:p>
          </p:txBody>
        </p:sp>
        <p:sp>
          <p:nvSpPr>
            <p:cNvPr id="27" name="流程图: 磁盘 26"/>
            <p:cNvSpPr/>
            <p:nvPr/>
          </p:nvSpPr>
          <p:spPr>
            <a:xfrm>
              <a:off x="8923526" y="2231803"/>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经济违法行为举报</a:t>
              </a:r>
            </a:p>
          </p:txBody>
        </p:sp>
        <p:sp>
          <p:nvSpPr>
            <p:cNvPr id="28" name="流程图: 磁盘 27"/>
            <p:cNvSpPr/>
            <p:nvPr/>
          </p:nvSpPr>
          <p:spPr>
            <a:xfrm>
              <a:off x="9990780" y="2231803"/>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行政效能投诉</a:t>
              </a:r>
            </a:p>
          </p:txBody>
        </p:sp>
        <p:sp>
          <p:nvSpPr>
            <p:cNvPr id="29" name="流程图: 磁盘 28"/>
            <p:cNvSpPr/>
            <p:nvPr/>
          </p:nvSpPr>
          <p:spPr>
            <a:xfrm>
              <a:off x="7856267" y="3103307"/>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经济台作交流处</a:t>
              </a:r>
            </a:p>
          </p:txBody>
        </p:sp>
        <p:sp>
          <p:nvSpPr>
            <p:cNvPr id="30" name="流程图: 磁盘 29"/>
            <p:cNvSpPr/>
            <p:nvPr/>
          </p:nvSpPr>
          <p:spPr>
            <a:xfrm>
              <a:off x="6789012" y="2678774"/>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满意度</a:t>
              </a:r>
            </a:p>
          </p:txBody>
        </p:sp>
        <p:sp>
          <p:nvSpPr>
            <p:cNvPr id="31" name="流程图: 磁盘 30"/>
            <p:cNvSpPr/>
            <p:nvPr/>
          </p:nvSpPr>
          <p:spPr>
            <a:xfrm>
              <a:off x="7856268" y="2678774"/>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延期申请</a:t>
              </a:r>
            </a:p>
          </p:txBody>
        </p:sp>
        <p:sp>
          <p:nvSpPr>
            <p:cNvPr id="32" name="流程图: 磁盘 31"/>
            <p:cNvSpPr/>
            <p:nvPr/>
          </p:nvSpPr>
          <p:spPr>
            <a:xfrm>
              <a:off x="8923526" y="2678774"/>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处理反馈</a:t>
              </a:r>
            </a:p>
          </p:txBody>
        </p:sp>
        <p:sp>
          <p:nvSpPr>
            <p:cNvPr id="33" name="流程图: 磁盘 32"/>
            <p:cNvSpPr/>
            <p:nvPr/>
          </p:nvSpPr>
          <p:spPr>
            <a:xfrm>
              <a:off x="9990780" y="2678774"/>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消费维权投诉调解</a:t>
              </a:r>
            </a:p>
          </p:txBody>
        </p:sp>
        <p:sp>
          <p:nvSpPr>
            <p:cNvPr id="34" name="流程图: 磁盘 33"/>
            <p:cNvSpPr/>
            <p:nvPr/>
          </p:nvSpPr>
          <p:spPr>
            <a:xfrm>
              <a:off x="8923526" y="3116680"/>
              <a:ext cx="953323" cy="406824"/>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效能考核</a:t>
              </a:r>
            </a:p>
          </p:txBody>
        </p:sp>
      </p:grpSp>
      <p:sp>
        <p:nvSpPr>
          <p:cNvPr id="67" name="流程图: 磁盘 66"/>
          <p:cNvSpPr/>
          <p:nvPr/>
        </p:nvSpPr>
        <p:spPr>
          <a:xfrm>
            <a:off x="3650136" y="3175164"/>
            <a:ext cx="2732392" cy="982073"/>
          </a:xfrm>
          <a:prstGeom prst="flowChartMagneticDisk">
            <a:avLst/>
          </a:prstGeom>
          <a:solidFill>
            <a:srgbClr val="DCE6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1200" b="1" dirty="0">
                <a:solidFill>
                  <a:schemeClr val="tx1"/>
                </a:solidFill>
                <a:latin typeface="微软雅黑" panose="020B0503020204020204" pitchFamily="34" charset="-122"/>
                <a:ea typeface="微软雅黑" panose="020B0503020204020204" pitchFamily="34" charset="-122"/>
              </a:rPr>
              <a:t>12345</a:t>
            </a:r>
            <a:r>
              <a:rPr lang="zh-CN" altLang="en-US" sz="1200" b="1" dirty="0">
                <a:solidFill>
                  <a:schemeClr val="tx1"/>
                </a:solidFill>
                <a:latin typeface="微软雅黑" panose="020B0503020204020204" pitchFamily="34" charset="-122"/>
                <a:ea typeface="微软雅黑" panose="020B0503020204020204" pitchFamily="34" charset="-122"/>
              </a:rPr>
              <a:t>专用搜索引擎</a:t>
            </a:r>
          </a:p>
        </p:txBody>
      </p:sp>
      <p:sp>
        <p:nvSpPr>
          <p:cNvPr id="5" name="文本框 4"/>
          <p:cNvSpPr txBox="1"/>
          <p:nvPr/>
        </p:nvSpPr>
        <p:spPr>
          <a:xfrm>
            <a:off x="2987645" y="1785018"/>
            <a:ext cx="1005403" cy="338554"/>
          </a:xfrm>
          <a:prstGeom prst="rect">
            <a:avLst/>
          </a:prstGeom>
          <a:noFill/>
        </p:spPr>
        <p:txBody>
          <a:bodyPr wrap="none" rtlCol="0">
            <a:spAutoFit/>
          </a:bodyPr>
          <a:lstStyle/>
          <a:p>
            <a:r>
              <a:rPr lang="zh-CN" altLang="en-US" sz="1600" b="1" dirty="0">
                <a:solidFill>
                  <a:schemeClr val="dk1"/>
                </a:solidFill>
                <a:latin typeface="微软雅黑" pitchFamily="34" charset="-122"/>
                <a:ea typeface="微软雅黑" pitchFamily="34" charset="-122"/>
              </a:rPr>
              <a:t>外部接口</a:t>
            </a:r>
          </a:p>
        </p:txBody>
      </p:sp>
      <p:sp>
        <p:nvSpPr>
          <p:cNvPr id="83" name="文本框 82"/>
          <p:cNvSpPr txBox="1"/>
          <p:nvPr/>
        </p:nvSpPr>
        <p:spPr>
          <a:xfrm>
            <a:off x="8665786" y="1785018"/>
            <a:ext cx="1005403" cy="338554"/>
          </a:xfrm>
          <a:prstGeom prst="rect">
            <a:avLst/>
          </a:prstGeom>
          <a:noFill/>
        </p:spPr>
        <p:txBody>
          <a:bodyPr wrap="none" rtlCol="0">
            <a:spAutoFit/>
          </a:bodyPr>
          <a:lstStyle/>
          <a:p>
            <a:r>
              <a:rPr lang="zh-CN" altLang="en-US" sz="1600" b="1" dirty="0">
                <a:solidFill>
                  <a:schemeClr val="dk1"/>
                </a:solidFill>
                <a:latin typeface="微软雅黑" pitchFamily="34" charset="-122"/>
                <a:ea typeface="微软雅黑" pitchFamily="34" charset="-122"/>
              </a:rPr>
              <a:t>内部接口</a:t>
            </a:r>
          </a:p>
        </p:txBody>
      </p:sp>
      <p:sp>
        <p:nvSpPr>
          <p:cNvPr id="9" name="圆角矩形 8"/>
          <p:cNvSpPr/>
          <p:nvPr/>
        </p:nvSpPr>
        <p:spPr>
          <a:xfrm>
            <a:off x="420913" y="1799771"/>
            <a:ext cx="6226627" cy="3441532"/>
          </a:xfrm>
          <a:prstGeom prst="roundRect">
            <a:avLst>
              <a:gd name="adj" fmla="val 6442"/>
            </a:avLst>
          </a:prstGeom>
          <a:noFill/>
          <a:ln/>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buFont typeface="Arial" pitchFamily="34" charset="0"/>
              <a:buNone/>
            </a:pPr>
            <a:endParaRPr kumimoji="1" lang="zh-CN" altLang="en-US" sz="1200" noProof="1">
              <a:ea typeface="微软雅黑"/>
            </a:endParaRPr>
          </a:p>
        </p:txBody>
      </p:sp>
      <p:sp>
        <p:nvSpPr>
          <p:cNvPr id="102" name="圆角矩形 101"/>
          <p:cNvSpPr/>
          <p:nvPr/>
        </p:nvSpPr>
        <p:spPr>
          <a:xfrm>
            <a:off x="6762737" y="1799771"/>
            <a:ext cx="4806378" cy="3441532"/>
          </a:xfrm>
          <a:prstGeom prst="roundRect">
            <a:avLst>
              <a:gd name="adj" fmla="val 6442"/>
            </a:avLst>
          </a:prstGeom>
          <a:noFill/>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buFont typeface="Arial" pitchFamily="34" charset="0"/>
              <a:buNone/>
            </a:pPr>
            <a:endParaRPr kumimoji="1" lang="zh-CN" altLang="en-US" sz="1200" noProof="1">
              <a:ea typeface="微软雅黑"/>
            </a:endParaRPr>
          </a:p>
        </p:txBody>
      </p:sp>
      <p:cxnSp>
        <p:nvCxnSpPr>
          <p:cNvPr id="11" name="肘形连接符 10"/>
          <p:cNvCxnSpPr>
            <a:cxnSpLocks/>
            <a:stCxn id="9" idx="2"/>
          </p:cNvCxnSpPr>
          <p:nvPr/>
        </p:nvCxnSpPr>
        <p:spPr>
          <a:xfrm rot="16200000" flipH="1">
            <a:off x="5544018" y="3231511"/>
            <a:ext cx="407660" cy="442724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cxnSpLocks/>
            <a:stCxn id="102" idx="2"/>
          </p:cNvCxnSpPr>
          <p:nvPr/>
        </p:nvCxnSpPr>
        <p:spPr>
          <a:xfrm rot="5400000">
            <a:off x="8359870" y="4842907"/>
            <a:ext cx="407661" cy="1204453"/>
          </a:xfrm>
          <a:prstGeom prst="bentConnector2">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3" name="内容占位符 2"/>
          <p:cNvSpPr>
            <a:spLocks noGrp="1"/>
          </p:cNvSpPr>
          <p:nvPr>
            <p:ph idx="1"/>
          </p:nvPr>
        </p:nvSpPr>
        <p:spPr>
          <a:xfrm>
            <a:off x="609600" y="894432"/>
            <a:ext cx="10972800" cy="757130"/>
          </a:xfrm>
        </p:spPr>
        <p:txBody>
          <a:bodyPr/>
          <a:lstStyle/>
          <a:p>
            <a:pPr>
              <a:lnSpc>
                <a:spcPct val="120000"/>
              </a:lnSpc>
              <a:buFont typeface="Wingdings" panose="05000000000000000000" pitchFamily="2" charset="2"/>
              <a:buChar char="p"/>
            </a:pPr>
            <a:r>
              <a:rPr lang="en-US" altLang="zh-CN" dirty="0"/>
              <a:t>12345</a:t>
            </a:r>
            <a:r>
              <a:rPr lang="zh-CN" altLang="en-US" sz="1800" dirty="0"/>
              <a:t>数据采集</a:t>
            </a:r>
            <a:r>
              <a:rPr lang="zh-CN" altLang="en-US" dirty="0"/>
              <a:t>子</a:t>
            </a:r>
            <a:r>
              <a:rPr lang="zh-CN" altLang="en-US" sz="1800" dirty="0"/>
              <a:t>平台建设内部外部多个系统接口，采集相关数据内容，并对采集数据进行统一的标准化处理，处理完成后进入</a:t>
            </a:r>
            <a:r>
              <a:rPr lang="en-US" altLang="zh-CN" sz="1800" dirty="0"/>
              <a:t>12345</a:t>
            </a:r>
            <a:r>
              <a:rPr lang="zh-CN" altLang="en-US" sz="1800" dirty="0"/>
              <a:t>数据资源池。</a:t>
            </a:r>
          </a:p>
        </p:txBody>
      </p:sp>
      <p:grpSp>
        <p:nvGrpSpPr>
          <p:cNvPr id="3" name="组合 2">
            <a:extLst>
              <a:ext uri="{FF2B5EF4-FFF2-40B4-BE49-F238E27FC236}">
                <a16:creationId xmlns:a16="http://schemas.microsoft.com/office/drawing/2014/main" xmlns="" id="{A7E67E47-12BB-4DCE-9929-0F87A984123B}"/>
              </a:ext>
            </a:extLst>
          </p:cNvPr>
          <p:cNvGrpSpPr/>
          <p:nvPr/>
        </p:nvGrpSpPr>
        <p:grpSpPr>
          <a:xfrm>
            <a:off x="497163" y="5669038"/>
            <a:ext cx="10901605" cy="742334"/>
            <a:chOff x="497163" y="5235404"/>
            <a:chExt cx="10901605" cy="742334"/>
          </a:xfrm>
        </p:grpSpPr>
        <p:sp>
          <p:nvSpPr>
            <p:cNvPr id="85" name="圆角矩形 84"/>
            <p:cNvSpPr/>
            <p:nvPr/>
          </p:nvSpPr>
          <p:spPr>
            <a:xfrm>
              <a:off x="497163" y="5235404"/>
              <a:ext cx="10901605" cy="742334"/>
            </a:xfrm>
            <a:prstGeom prst="roundRect">
              <a:avLst>
                <a:gd name="adj" fmla="val 7248"/>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r>
                <a:rPr lang="zh-CN" altLang="en-US" sz="1600" b="1" dirty="0">
                  <a:solidFill>
                    <a:schemeClr val="tx1"/>
                  </a:solidFill>
                  <a:latin typeface="微软雅黑" panose="020B0503020204020204" pitchFamily="34" charset="-122"/>
                  <a:ea typeface="微软雅黑" panose="020B0503020204020204" pitchFamily="34" charset="-122"/>
                </a:rPr>
                <a:t>数据采集子平台</a:t>
              </a:r>
            </a:p>
          </p:txBody>
        </p:sp>
        <p:sp>
          <p:nvSpPr>
            <p:cNvPr id="97" name="圆角矩形 96"/>
            <p:cNvSpPr/>
            <p:nvPr/>
          </p:nvSpPr>
          <p:spPr>
            <a:xfrm>
              <a:off x="2983810" y="5370853"/>
              <a:ext cx="2427887" cy="471436"/>
            </a:xfrm>
            <a:prstGeom prst="roundRect">
              <a:avLst>
                <a:gd name="adj" fmla="val 94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400" b="1" dirty="0">
                  <a:solidFill>
                    <a:schemeClr val="tx1"/>
                  </a:solidFill>
                  <a:latin typeface="微软雅黑" panose="020B0503020204020204" pitchFamily="34" charset="-122"/>
                  <a:ea typeface="微软雅黑" panose="020B0503020204020204" pitchFamily="34" charset="-122"/>
                </a:rPr>
                <a:t>数据采集</a:t>
              </a:r>
            </a:p>
          </p:txBody>
        </p:sp>
        <p:sp>
          <p:nvSpPr>
            <p:cNvPr id="72" name="圆角矩形 96">
              <a:extLst>
                <a:ext uri="{FF2B5EF4-FFF2-40B4-BE49-F238E27FC236}">
                  <a16:creationId xmlns:a16="http://schemas.microsoft.com/office/drawing/2014/main" xmlns="" id="{C72AACDB-4DEB-4114-98FB-0A458AB19221}"/>
                </a:ext>
              </a:extLst>
            </p:cNvPr>
            <p:cNvSpPr/>
            <p:nvPr/>
          </p:nvSpPr>
          <p:spPr>
            <a:xfrm>
              <a:off x="5655456" y="5370853"/>
              <a:ext cx="2427887" cy="471436"/>
            </a:xfrm>
            <a:prstGeom prst="roundRect">
              <a:avLst>
                <a:gd name="adj" fmla="val 94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400" b="1" dirty="0">
                  <a:solidFill>
                    <a:schemeClr val="tx1"/>
                  </a:solidFill>
                  <a:latin typeface="微软雅黑" panose="020B0503020204020204" pitchFamily="34" charset="-122"/>
                  <a:ea typeface="微软雅黑" panose="020B0503020204020204" pitchFamily="34" charset="-122"/>
                </a:rPr>
                <a:t>采集配置</a:t>
              </a:r>
            </a:p>
          </p:txBody>
        </p:sp>
        <p:sp>
          <p:nvSpPr>
            <p:cNvPr id="73" name="圆角矩形 96">
              <a:extLst>
                <a:ext uri="{FF2B5EF4-FFF2-40B4-BE49-F238E27FC236}">
                  <a16:creationId xmlns:a16="http://schemas.microsoft.com/office/drawing/2014/main" xmlns="" id="{A579983E-58D8-46CC-8BA4-17A76D867149}"/>
                </a:ext>
              </a:extLst>
            </p:cNvPr>
            <p:cNvSpPr/>
            <p:nvPr/>
          </p:nvSpPr>
          <p:spPr>
            <a:xfrm>
              <a:off x="8327101" y="5370853"/>
              <a:ext cx="2427887" cy="471436"/>
            </a:xfrm>
            <a:prstGeom prst="roundRect">
              <a:avLst>
                <a:gd name="adj" fmla="val 94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400" b="1" dirty="0">
                  <a:solidFill>
                    <a:schemeClr val="tx1"/>
                  </a:solidFill>
                  <a:latin typeface="微软雅黑" panose="020B0503020204020204" pitchFamily="34" charset="-122"/>
                  <a:ea typeface="微软雅黑" panose="020B0503020204020204" pitchFamily="34" charset="-122"/>
                </a:rPr>
                <a:t>采集监测</a:t>
              </a:r>
            </a:p>
          </p:txBody>
        </p:sp>
      </p:grpSp>
      <p:sp>
        <p:nvSpPr>
          <p:cNvPr id="68" name="流程图: 磁盘 67"/>
          <p:cNvSpPr/>
          <p:nvPr/>
        </p:nvSpPr>
        <p:spPr>
          <a:xfrm>
            <a:off x="10402271" y="4476079"/>
            <a:ext cx="1022091" cy="627626"/>
          </a:xfrm>
          <a:prstGeom prst="flowChartMagneticDisk">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知识库</a:t>
            </a:r>
          </a:p>
        </p:txBody>
      </p:sp>
      <p:sp>
        <p:nvSpPr>
          <p:cNvPr id="69" name="流程图: 磁盘 68"/>
          <p:cNvSpPr/>
          <p:nvPr/>
        </p:nvSpPr>
        <p:spPr>
          <a:xfrm>
            <a:off x="658601" y="3160817"/>
            <a:ext cx="2520996" cy="982073"/>
          </a:xfrm>
          <a:prstGeom prst="flowChartMagneticDisk">
            <a:avLst/>
          </a:prstGeom>
          <a:solidFill>
            <a:srgbClr val="DCE6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200" b="1" dirty="0">
                <a:solidFill>
                  <a:schemeClr val="tx1"/>
                </a:solidFill>
                <a:latin typeface="微软雅黑" panose="020B0503020204020204" pitchFamily="34" charset="-122"/>
                <a:ea typeface="微软雅黑" panose="020B0503020204020204" pitchFamily="34" charset="-122"/>
              </a:rPr>
              <a:t>第三方数据采购接口</a:t>
            </a:r>
          </a:p>
        </p:txBody>
      </p:sp>
    </p:spTree>
    <p:extLst>
      <p:ext uri="{BB962C8B-B14F-4D97-AF65-F5344CB8AC3E}">
        <p14:creationId xmlns:p14="http://schemas.microsoft.com/office/powerpoint/2010/main" val="272299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子平台</a:t>
            </a:r>
            <a:r>
              <a:rPr lang="en-US" altLang="zh-CN" dirty="0"/>
              <a:t>2</a:t>
            </a:r>
            <a:r>
              <a:rPr lang="zh-CN" altLang="en-US" dirty="0"/>
              <a:t>：数据处理子平台</a:t>
            </a:r>
          </a:p>
        </p:txBody>
      </p:sp>
      <p:sp>
        <p:nvSpPr>
          <p:cNvPr id="160" name="内容占位符 2"/>
          <p:cNvSpPr>
            <a:spLocks noGrp="1"/>
          </p:cNvSpPr>
          <p:nvPr>
            <p:ph idx="1"/>
          </p:nvPr>
        </p:nvSpPr>
        <p:spPr>
          <a:xfrm>
            <a:off x="609600" y="894432"/>
            <a:ext cx="10972800" cy="757130"/>
          </a:xfrm>
        </p:spPr>
        <p:txBody>
          <a:bodyPr/>
          <a:lstStyle/>
          <a:p>
            <a:r>
              <a:rPr lang="zh-CN" altLang="en-US" sz="1800" dirty="0"/>
              <a:t>数据处理子</a:t>
            </a:r>
            <a:r>
              <a:rPr lang="zh-CN" altLang="en-US" dirty="0"/>
              <a:t>平台</a:t>
            </a:r>
            <a:r>
              <a:rPr lang="zh-CN" altLang="en-US" sz="1800" dirty="0"/>
              <a:t>：</a:t>
            </a:r>
            <a:r>
              <a:rPr lang="zh-CN" altLang="zh-CN" dirty="0"/>
              <a:t>数据处理子平台建设解决数据抽取清洗转换问题</a:t>
            </a:r>
            <a:r>
              <a:rPr lang="zh-CN" altLang="en-US" dirty="0"/>
              <a:t>，</a:t>
            </a:r>
            <a:r>
              <a:rPr lang="zh-CN" altLang="zh-CN" dirty="0"/>
              <a:t>根据源数据特征和目标数据库结构进行数据抽取</a:t>
            </a:r>
            <a:r>
              <a:rPr lang="en-US" altLang="zh-CN" dirty="0"/>
              <a:t>/</a:t>
            </a:r>
            <a:r>
              <a:rPr lang="zh-CN" altLang="zh-CN" dirty="0"/>
              <a:t>清洗</a:t>
            </a:r>
            <a:r>
              <a:rPr lang="en-US" altLang="zh-CN" dirty="0"/>
              <a:t>/</a:t>
            </a:r>
            <a:r>
              <a:rPr lang="zh-CN" altLang="zh-CN" dirty="0"/>
              <a:t>转换</a:t>
            </a:r>
            <a:r>
              <a:rPr lang="en-US" altLang="zh-CN" dirty="0"/>
              <a:t>/</a:t>
            </a:r>
            <a:r>
              <a:rPr lang="zh-CN" altLang="zh-CN" dirty="0"/>
              <a:t>加载</a:t>
            </a:r>
            <a:r>
              <a:rPr lang="zh-CN" altLang="en-US" dirty="0"/>
              <a:t>，并进行监控管理的过程。</a:t>
            </a:r>
            <a:endParaRPr lang="zh-CN" altLang="en-US" sz="1800" dirty="0"/>
          </a:p>
        </p:txBody>
      </p:sp>
      <p:grpSp>
        <p:nvGrpSpPr>
          <p:cNvPr id="3" name="组合 2">
            <a:extLst>
              <a:ext uri="{FF2B5EF4-FFF2-40B4-BE49-F238E27FC236}">
                <a16:creationId xmlns:a16="http://schemas.microsoft.com/office/drawing/2014/main" xmlns="" id="{C8801390-7FBF-4F8C-8645-1BC18B9FE0F3}"/>
              </a:ext>
            </a:extLst>
          </p:cNvPr>
          <p:cNvGrpSpPr/>
          <p:nvPr/>
        </p:nvGrpSpPr>
        <p:grpSpPr>
          <a:xfrm>
            <a:off x="524270" y="1618946"/>
            <a:ext cx="10707293" cy="4913830"/>
            <a:chOff x="524270" y="1618945"/>
            <a:chExt cx="10707293" cy="5239055"/>
          </a:xfrm>
        </p:grpSpPr>
        <p:sp>
          <p:nvSpPr>
            <p:cNvPr id="164" name="圆角矩形 53">
              <a:extLst>
                <a:ext uri="{FF2B5EF4-FFF2-40B4-BE49-F238E27FC236}">
                  <a16:creationId xmlns:a16="http://schemas.microsoft.com/office/drawing/2014/main" xmlns="" id="{0A3C5F57-263A-424F-ABDE-30808A6EA32E}"/>
                </a:ext>
              </a:extLst>
            </p:cNvPr>
            <p:cNvSpPr/>
            <p:nvPr/>
          </p:nvSpPr>
          <p:spPr>
            <a:xfrm>
              <a:off x="4323033" y="1618945"/>
              <a:ext cx="6908530" cy="5220895"/>
            </a:xfrm>
            <a:prstGeom prst="roundRect">
              <a:avLst>
                <a:gd name="adj" fmla="val 15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165" name="圆角矩形 4">
              <a:extLst>
                <a:ext uri="{FF2B5EF4-FFF2-40B4-BE49-F238E27FC236}">
                  <a16:creationId xmlns:a16="http://schemas.microsoft.com/office/drawing/2014/main" xmlns="" id="{3603498F-A9A7-4325-948C-5A2BD66BC523}"/>
                </a:ext>
              </a:extLst>
            </p:cNvPr>
            <p:cNvSpPr/>
            <p:nvPr/>
          </p:nvSpPr>
          <p:spPr>
            <a:xfrm>
              <a:off x="1630662" y="1657380"/>
              <a:ext cx="2664716" cy="1123156"/>
            </a:xfrm>
            <a:prstGeom prst="roundRect">
              <a:avLst>
                <a:gd name="adj" fmla="val 261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外网系统数据库集</a:t>
              </a:r>
              <a:r>
                <a:rPr lang="en-US" altLang="zh-CN" sz="1200" b="1" dirty="0">
                  <a:solidFill>
                    <a:schemeClr val="tx1"/>
                  </a:solidFill>
                  <a:latin typeface="微软雅黑" panose="020B0503020204020204" pitchFamily="34" charset="-122"/>
                  <a:ea typeface="微软雅黑" panose="020B0503020204020204" pitchFamily="34" charset="-122"/>
                </a:rPr>
                <a:t>1</a:t>
              </a:r>
              <a:r>
                <a:rPr lang="zh-CN" altLang="en-US" sz="1200" b="1" dirty="0">
                  <a:solidFill>
                    <a:schemeClr val="tx1"/>
                  </a:solidFill>
                  <a:latin typeface="微软雅黑" panose="020B0503020204020204" pitchFamily="34" charset="-122"/>
                  <a:ea typeface="微软雅黑" panose="020B0503020204020204" pitchFamily="34" charset="-122"/>
                </a:rPr>
                <a:t>（互联网）</a:t>
              </a:r>
            </a:p>
          </p:txBody>
        </p:sp>
        <p:grpSp>
          <p:nvGrpSpPr>
            <p:cNvPr id="166" name="组合 165">
              <a:extLst>
                <a:ext uri="{FF2B5EF4-FFF2-40B4-BE49-F238E27FC236}">
                  <a16:creationId xmlns:a16="http://schemas.microsoft.com/office/drawing/2014/main" xmlns="" id="{ECF80682-ABD9-4699-9343-4539C94319CF}"/>
                </a:ext>
              </a:extLst>
            </p:cNvPr>
            <p:cNvGrpSpPr/>
            <p:nvPr/>
          </p:nvGrpSpPr>
          <p:grpSpPr>
            <a:xfrm>
              <a:off x="1668087" y="1945412"/>
              <a:ext cx="2548629" cy="749399"/>
              <a:chOff x="4758978" y="1412776"/>
              <a:chExt cx="2956272" cy="936104"/>
            </a:xfrm>
            <a:solidFill>
              <a:schemeClr val="bg1"/>
            </a:solidFill>
          </p:grpSpPr>
          <p:sp>
            <p:nvSpPr>
              <p:cNvPr id="167" name="流程图: 磁盘 166">
                <a:extLst>
                  <a:ext uri="{FF2B5EF4-FFF2-40B4-BE49-F238E27FC236}">
                    <a16:creationId xmlns:a16="http://schemas.microsoft.com/office/drawing/2014/main" xmlns="" id="{8D819250-1C11-430F-9F76-5158D2D41F0B}"/>
                  </a:ext>
                </a:extLst>
              </p:cNvPr>
              <p:cNvSpPr/>
              <p:nvPr/>
            </p:nvSpPr>
            <p:spPr>
              <a:xfrm>
                <a:off x="4758978"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000" dirty="0">
                    <a:solidFill>
                      <a:srgbClr val="FF0000"/>
                    </a:solidFill>
                    <a:latin typeface="微软雅黑" panose="020B0503020204020204" pitchFamily="34" charset="-122"/>
                    <a:ea typeface="微软雅黑" panose="020B0503020204020204" pitchFamily="34" charset="-122"/>
                  </a:rPr>
                  <a:t>互联网数据库</a:t>
                </a:r>
                <a:r>
                  <a:rPr lang="en-US" altLang="zh-CN" sz="1000" dirty="0">
                    <a:solidFill>
                      <a:srgbClr val="FF0000"/>
                    </a:solidFill>
                    <a:latin typeface="微软雅黑" panose="020B0503020204020204" pitchFamily="34" charset="-122"/>
                    <a:ea typeface="微软雅黑" panose="020B0503020204020204" pitchFamily="34" charset="-122"/>
                  </a:rPr>
                  <a:t>1</a:t>
                </a:r>
                <a:endParaRPr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168" name="流程图: 磁盘 167">
                <a:extLst>
                  <a:ext uri="{FF2B5EF4-FFF2-40B4-BE49-F238E27FC236}">
                    <a16:creationId xmlns:a16="http://schemas.microsoft.com/office/drawing/2014/main" xmlns="" id="{0C79A24D-E617-43E5-800F-6D6CBA930527}"/>
                  </a:ext>
                </a:extLst>
              </p:cNvPr>
              <p:cNvSpPr/>
              <p:nvPr/>
            </p:nvSpPr>
            <p:spPr>
              <a:xfrm>
                <a:off x="5518312"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互联网数据库</a:t>
                </a:r>
                <a:r>
                  <a:rPr lang="en-US" altLang="zh-CN" sz="1000" dirty="0">
                    <a:solidFill>
                      <a:srgbClr val="FF0000"/>
                    </a:solidFill>
                    <a:latin typeface="微软雅黑" panose="020B0503020204020204" pitchFamily="34" charset="-122"/>
                    <a:ea typeface="微软雅黑" panose="020B0503020204020204" pitchFamily="34" charset="-122"/>
                  </a:rPr>
                  <a:t>2</a:t>
                </a:r>
                <a:endParaRPr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169" name="流程图: 磁盘 168">
                <a:extLst>
                  <a:ext uri="{FF2B5EF4-FFF2-40B4-BE49-F238E27FC236}">
                    <a16:creationId xmlns:a16="http://schemas.microsoft.com/office/drawing/2014/main" xmlns="" id="{867AD8C0-3311-4354-A626-C32D71227ED7}"/>
                  </a:ext>
                </a:extLst>
              </p:cNvPr>
              <p:cNvSpPr/>
              <p:nvPr/>
            </p:nvSpPr>
            <p:spPr>
              <a:xfrm>
                <a:off x="6277646"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互联网数据库</a:t>
                </a:r>
                <a:r>
                  <a:rPr lang="en-US" altLang="zh-CN" sz="1000" dirty="0">
                    <a:solidFill>
                      <a:srgbClr val="FF0000"/>
                    </a:solidFill>
                    <a:latin typeface="微软雅黑" panose="020B0503020204020204" pitchFamily="34" charset="-122"/>
                    <a:ea typeface="微软雅黑" panose="020B0503020204020204" pitchFamily="34" charset="-122"/>
                  </a:rPr>
                  <a:t>3</a:t>
                </a:r>
                <a:endParaRPr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170" name="流程图: 磁盘 169">
                <a:extLst>
                  <a:ext uri="{FF2B5EF4-FFF2-40B4-BE49-F238E27FC236}">
                    <a16:creationId xmlns:a16="http://schemas.microsoft.com/office/drawing/2014/main" xmlns="" id="{7DB4E7A9-DE89-4AFE-803C-E29F2B14B521}"/>
                  </a:ext>
                </a:extLst>
              </p:cNvPr>
              <p:cNvSpPr/>
              <p:nvPr/>
            </p:nvSpPr>
            <p:spPr>
              <a:xfrm>
                <a:off x="7036978"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1000" dirty="0">
                    <a:solidFill>
                      <a:srgbClr val="FF0000"/>
                    </a:solidFill>
                    <a:latin typeface="微软雅黑" panose="020B0503020204020204" pitchFamily="34" charset="-122"/>
                    <a:ea typeface="微软雅黑" panose="020B0503020204020204" pitchFamily="34" charset="-122"/>
                  </a:rPr>
                  <a:t>……</a:t>
                </a:r>
                <a:endParaRPr lang="zh-CN" altLang="en-US" sz="1000" dirty="0">
                  <a:solidFill>
                    <a:srgbClr val="FF0000"/>
                  </a:solidFill>
                  <a:latin typeface="微软雅黑" panose="020B0503020204020204" pitchFamily="34" charset="-122"/>
                  <a:ea typeface="微软雅黑" panose="020B0503020204020204" pitchFamily="34" charset="-122"/>
                </a:endParaRPr>
              </a:p>
            </p:txBody>
          </p:sp>
        </p:grpSp>
        <p:sp>
          <p:nvSpPr>
            <p:cNvPr id="171" name="圆角矩形 11">
              <a:extLst>
                <a:ext uri="{FF2B5EF4-FFF2-40B4-BE49-F238E27FC236}">
                  <a16:creationId xmlns:a16="http://schemas.microsoft.com/office/drawing/2014/main" xmlns="" id="{17B52750-DA3C-4D75-9896-31FDF6D5FF1E}"/>
                </a:ext>
              </a:extLst>
            </p:cNvPr>
            <p:cNvSpPr/>
            <p:nvPr/>
          </p:nvSpPr>
          <p:spPr>
            <a:xfrm>
              <a:off x="1630662" y="2838480"/>
              <a:ext cx="2664716" cy="676245"/>
            </a:xfrm>
            <a:prstGeom prst="roundRect">
              <a:avLst>
                <a:gd name="adj" fmla="val 261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外网系统数据库集</a:t>
              </a:r>
              <a:r>
                <a:rPr lang="en-US" altLang="zh-CN" sz="1200" b="1" dirty="0">
                  <a:solidFill>
                    <a:schemeClr val="tx1"/>
                  </a:solidFill>
                  <a:latin typeface="微软雅黑" panose="020B0503020204020204" pitchFamily="34" charset="-122"/>
                  <a:ea typeface="微软雅黑" panose="020B0503020204020204" pitchFamily="34" charset="-122"/>
                </a:rPr>
                <a:t>2</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nvGrpSpPr>
            <p:cNvPr id="172" name="组合 171">
              <a:extLst>
                <a:ext uri="{FF2B5EF4-FFF2-40B4-BE49-F238E27FC236}">
                  <a16:creationId xmlns:a16="http://schemas.microsoft.com/office/drawing/2014/main" xmlns="" id="{FC66D31D-CA11-41D8-A98E-A9AD7E938FCA}"/>
                </a:ext>
              </a:extLst>
            </p:cNvPr>
            <p:cNvGrpSpPr/>
            <p:nvPr/>
          </p:nvGrpSpPr>
          <p:grpSpPr>
            <a:xfrm>
              <a:off x="1668087" y="2996998"/>
              <a:ext cx="2548629" cy="466113"/>
              <a:chOff x="4758978" y="1381854"/>
              <a:chExt cx="4485120" cy="967026"/>
            </a:xfrm>
            <a:solidFill>
              <a:schemeClr val="bg1"/>
            </a:solidFill>
          </p:grpSpPr>
          <p:sp>
            <p:nvSpPr>
              <p:cNvPr id="173" name="流程图: 磁盘 172">
                <a:extLst>
                  <a:ext uri="{FF2B5EF4-FFF2-40B4-BE49-F238E27FC236}">
                    <a16:creationId xmlns:a16="http://schemas.microsoft.com/office/drawing/2014/main" xmlns="" id="{4549CF4B-950E-4A4E-B090-1C8A5384CB7D}"/>
                  </a:ext>
                </a:extLst>
              </p:cNvPr>
              <p:cNvSpPr/>
              <p:nvPr/>
            </p:nvSpPr>
            <p:spPr>
              <a:xfrm>
                <a:off x="4758978"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政务</a:t>
                </a:r>
                <a:r>
                  <a:rPr lang="en-US" altLang="zh-CN" sz="1000" dirty="0">
                    <a:solidFill>
                      <a:schemeClr val="tx1"/>
                    </a:solidFill>
                    <a:latin typeface="微软雅黑" panose="020B0503020204020204" pitchFamily="34" charset="-122"/>
                    <a:ea typeface="微软雅黑" panose="020B0503020204020204" pitchFamily="34" charset="-122"/>
                  </a:rPr>
                  <a:t>1</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74" name="流程图: 磁盘 173">
                <a:extLst>
                  <a:ext uri="{FF2B5EF4-FFF2-40B4-BE49-F238E27FC236}">
                    <a16:creationId xmlns:a16="http://schemas.microsoft.com/office/drawing/2014/main" xmlns="" id="{EFD7AD63-3E3B-4D30-AE9C-CFD0DB5FEE57}"/>
                  </a:ext>
                </a:extLst>
              </p:cNvPr>
              <p:cNvSpPr/>
              <p:nvPr/>
            </p:nvSpPr>
            <p:spPr>
              <a:xfrm>
                <a:off x="5518312"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政务</a:t>
                </a:r>
                <a:r>
                  <a:rPr lang="en-US" altLang="zh-CN" sz="1000" dirty="0">
                    <a:solidFill>
                      <a:schemeClr val="tx1"/>
                    </a:solidFill>
                    <a:latin typeface="微软雅黑" panose="020B0503020204020204" pitchFamily="34" charset="-122"/>
                    <a:ea typeface="微软雅黑" panose="020B0503020204020204" pitchFamily="34" charset="-122"/>
                  </a:rPr>
                  <a:t>2</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75" name="流程图: 磁盘 174">
                <a:extLst>
                  <a:ext uri="{FF2B5EF4-FFF2-40B4-BE49-F238E27FC236}">
                    <a16:creationId xmlns:a16="http://schemas.microsoft.com/office/drawing/2014/main" xmlns="" id="{7BB21F1A-AC08-46C8-AC55-8F7109E5A155}"/>
                  </a:ext>
                </a:extLst>
              </p:cNvPr>
              <p:cNvSpPr/>
              <p:nvPr/>
            </p:nvSpPr>
            <p:spPr>
              <a:xfrm>
                <a:off x="6277646"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政务</a:t>
                </a:r>
                <a:r>
                  <a:rPr lang="en-US" altLang="zh-CN" sz="1000" dirty="0">
                    <a:solidFill>
                      <a:schemeClr val="tx1"/>
                    </a:solidFill>
                    <a:latin typeface="微软雅黑" panose="020B0503020204020204" pitchFamily="34" charset="-122"/>
                    <a:ea typeface="微软雅黑" panose="020B0503020204020204" pitchFamily="34" charset="-122"/>
                  </a:rPr>
                  <a:t>3</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76" name="流程图: 磁盘 175">
                <a:extLst>
                  <a:ext uri="{FF2B5EF4-FFF2-40B4-BE49-F238E27FC236}">
                    <a16:creationId xmlns:a16="http://schemas.microsoft.com/office/drawing/2014/main" xmlns="" id="{090C061F-E790-4D0A-BC49-35A30F5F43E1}"/>
                  </a:ext>
                </a:extLst>
              </p:cNvPr>
              <p:cNvSpPr/>
              <p:nvPr/>
            </p:nvSpPr>
            <p:spPr>
              <a:xfrm>
                <a:off x="7036978"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政务</a:t>
                </a:r>
                <a:r>
                  <a:rPr lang="en-US" altLang="zh-CN" sz="1000" dirty="0">
                    <a:solidFill>
                      <a:schemeClr val="tx1"/>
                    </a:solidFill>
                    <a:latin typeface="微软雅黑" panose="020B0503020204020204" pitchFamily="34" charset="-122"/>
                    <a:ea typeface="微软雅黑" panose="020B0503020204020204" pitchFamily="34" charset="-122"/>
                  </a:rPr>
                  <a:t>4</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77" name="流程图: 磁盘 176">
                <a:extLst>
                  <a:ext uri="{FF2B5EF4-FFF2-40B4-BE49-F238E27FC236}">
                    <a16:creationId xmlns:a16="http://schemas.microsoft.com/office/drawing/2014/main" xmlns="" id="{1410539C-F776-451F-B722-1C90D9D75E78}"/>
                  </a:ext>
                </a:extLst>
              </p:cNvPr>
              <p:cNvSpPr/>
              <p:nvPr/>
            </p:nvSpPr>
            <p:spPr>
              <a:xfrm>
                <a:off x="7806494" y="1381854"/>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政务</a:t>
                </a:r>
                <a:r>
                  <a:rPr lang="en-US" altLang="zh-CN" sz="1000" dirty="0">
                    <a:solidFill>
                      <a:schemeClr val="tx1"/>
                    </a:solidFill>
                    <a:latin typeface="微软雅黑" panose="020B0503020204020204" pitchFamily="34" charset="-122"/>
                    <a:ea typeface="微软雅黑" panose="020B0503020204020204" pitchFamily="34" charset="-122"/>
                  </a:rPr>
                  <a:t>5</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78" name="流程图: 磁盘 177">
                <a:extLst>
                  <a:ext uri="{FF2B5EF4-FFF2-40B4-BE49-F238E27FC236}">
                    <a16:creationId xmlns:a16="http://schemas.microsoft.com/office/drawing/2014/main" xmlns="" id="{AA0C52E6-F74B-490E-846E-A9E2261316B6}"/>
                  </a:ext>
                </a:extLst>
              </p:cNvPr>
              <p:cNvSpPr/>
              <p:nvPr/>
            </p:nvSpPr>
            <p:spPr>
              <a:xfrm>
                <a:off x="8565826" y="1381854"/>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1000" dirty="0">
                    <a:solidFill>
                      <a:schemeClr val="tx1"/>
                    </a:solidFill>
                    <a:latin typeface="微软雅黑" panose="020B0503020204020204" pitchFamily="34" charset="-122"/>
                    <a:ea typeface="微软雅黑" panose="020B0503020204020204" pitchFamily="34" charset="-122"/>
                  </a:rPr>
                  <a:t>……</a:t>
                </a: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sp>
          <p:nvSpPr>
            <p:cNvPr id="179" name="圆角矩形 68">
              <a:extLst>
                <a:ext uri="{FF2B5EF4-FFF2-40B4-BE49-F238E27FC236}">
                  <a16:creationId xmlns:a16="http://schemas.microsoft.com/office/drawing/2014/main" xmlns="" id="{EF4E1338-0F2C-4BAC-9551-6B59DE83AAFD}"/>
                </a:ext>
              </a:extLst>
            </p:cNvPr>
            <p:cNvSpPr/>
            <p:nvPr/>
          </p:nvSpPr>
          <p:spPr>
            <a:xfrm>
              <a:off x="5326303" y="1936074"/>
              <a:ext cx="2171700" cy="1012696"/>
            </a:xfrm>
            <a:prstGeom prst="roundRect">
              <a:avLst>
                <a:gd name="adj" fmla="val 2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主题库</a:t>
              </a:r>
            </a:p>
          </p:txBody>
        </p:sp>
        <p:sp>
          <p:nvSpPr>
            <p:cNvPr id="180" name="流程图: 磁盘 179">
              <a:extLst>
                <a:ext uri="{FF2B5EF4-FFF2-40B4-BE49-F238E27FC236}">
                  <a16:creationId xmlns:a16="http://schemas.microsoft.com/office/drawing/2014/main" xmlns="" id="{DF64E6B2-0C45-4B46-A036-8E4C48C26718}"/>
                </a:ext>
              </a:extLst>
            </p:cNvPr>
            <p:cNvSpPr/>
            <p:nvPr/>
          </p:nvSpPr>
          <p:spPr>
            <a:xfrm>
              <a:off x="7667775" y="1930766"/>
              <a:ext cx="795848" cy="411865"/>
            </a:xfrm>
            <a:prstGeom prst="flowChartMagneticDisk">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元数据库</a:t>
              </a:r>
            </a:p>
          </p:txBody>
        </p:sp>
        <p:sp>
          <p:nvSpPr>
            <p:cNvPr id="181" name="流程图: 磁盘 180">
              <a:extLst>
                <a:ext uri="{FF2B5EF4-FFF2-40B4-BE49-F238E27FC236}">
                  <a16:creationId xmlns:a16="http://schemas.microsoft.com/office/drawing/2014/main" xmlns="" id="{6558FF8E-6963-465C-8024-FC8785F417FA}"/>
                </a:ext>
              </a:extLst>
            </p:cNvPr>
            <p:cNvSpPr/>
            <p:nvPr/>
          </p:nvSpPr>
          <p:spPr>
            <a:xfrm>
              <a:off x="8517587" y="1930766"/>
              <a:ext cx="795848" cy="411865"/>
            </a:xfrm>
            <a:prstGeom prst="flowChartMagneticDisk">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数据标准库</a:t>
              </a:r>
            </a:p>
          </p:txBody>
        </p:sp>
        <p:sp>
          <p:nvSpPr>
            <p:cNvPr id="182" name="流程图: 磁盘 181">
              <a:extLst>
                <a:ext uri="{FF2B5EF4-FFF2-40B4-BE49-F238E27FC236}">
                  <a16:creationId xmlns:a16="http://schemas.microsoft.com/office/drawing/2014/main" xmlns="" id="{73930B20-2646-488F-8E74-9733C48CF170}"/>
                </a:ext>
              </a:extLst>
            </p:cNvPr>
            <p:cNvSpPr/>
            <p:nvPr/>
          </p:nvSpPr>
          <p:spPr>
            <a:xfrm>
              <a:off x="9367399" y="1930766"/>
              <a:ext cx="795848" cy="411865"/>
            </a:xfrm>
            <a:prstGeom prst="flowChartMagneticDisk">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管理数据库</a:t>
              </a:r>
            </a:p>
          </p:txBody>
        </p:sp>
        <p:sp>
          <p:nvSpPr>
            <p:cNvPr id="183" name="圆角矩形 75">
              <a:extLst>
                <a:ext uri="{FF2B5EF4-FFF2-40B4-BE49-F238E27FC236}">
                  <a16:creationId xmlns:a16="http://schemas.microsoft.com/office/drawing/2014/main" xmlns="" id="{C98206A0-0CCE-478F-858D-2BBD8D1464D5}"/>
                </a:ext>
              </a:extLst>
            </p:cNvPr>
            <p:cNvSpPr/>
            <p:nvPr/>
          </p:nvSpPr>
          <p:spPr>
            <a:xfrm>
              <a:off x="8915511" y="2407413"/>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84" name="圆角矩形 76">
              <a:extLst>
                <a:ext uri="{FF2B5EF4-FFF2-40B4-BE49-F238E27FC236}">
                  <a16:creationId xmlns:a16="http://schemas.microsoft.com/office/drawing/2014/main" xmlns="" id="{8D27935B-BB51-4CC7-96A9-8124F1FDD885}"/>
                </a:ext>
              </a:extLst>
            </p:cNvPr>
            <p:cNvSpPr/>
            <p:nvPr/>
          </p:nvSpPr>
          <p:spPr>
            <a:xfrm>
              <a:off x="7644483" y="2660737"/>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85" name="矩形 184">
              <a:extLst>
                <a:ext uri="{FF2B5EF4-FFF2-40B4-BE49-F238E27FC236}">
                  <a16:creationId xmlns:a16="http://schemas.microsoft.com/office/drawing/2014/main" xmlns="" id="{D2495BE6-953B-4799-938E-6730F0CB35FA}"/>
                </a:ext>
              </a:extLst>
            </p:cNvPr>
            <p:cNvSpPr/>
            <p:nvPr/>
          </p:nvSpPr>
          <p:spPr>
            <a:xfrm>
              <a:off x="4848282" y="5769808"/>
              <a:ext cx="1031051" cy="430887"/>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rPr>
                <a:t>ODS</a:t>
              </a:r>
              <a:r>
                <a:rPr lang="zh-CN" altLang="en-US" sz="1050" b="1" dirty="0">
                  <a:latin typeface="微软雅黑" panose="020B0503020204020204" pitchFamily="34" charset="-122"/>
                  <a:ea typeface="微软雅黑" panose="020B0503020204020204" pitchFamily="34" charset="-122"/>
                </a:rPr>
                <a:t>数据</a:t>
              </a:r>
              <a:endParaRPr lang="en-US" altLang="zh-CN" sz="1050" b="1" dirty="0">
                <a:latin typeface="微软雅黑" panose="020B0503020204020204" pitchFamily="34" charset="-122"/>
                <a:ea typeface="微软雅黑" panose="020B0503020204020204" pitchFamily="34" charset="-122"/>
              </a:endParaRPr>
            </a:p>
            <a:p>
              <a:pPr algn="ctr"/>
              <a:r>
                <a:rPr lang="zh-CN" altLang="en-US" sz="1050" b="1" dirty="0">
                  <a:latin typeface="微软雅黑" panose="020B0503020204020204" pitchFamily="34" charset="-122"/>
                  <a:ea typeface="微软雅黑" panose="020B0503020204020204" pitchFamily="34" charset="-122"/>
                </a:rPr>
                <a:t>（预处理库）</a:t>
              </a:r>
            </a:p>
          </p:txBody>
        </p:sp>
        <p:grpSp>
          <p:nvGrpSpPr>
            <p:cNvPr id="186" name="组合 185">
              <a:extLst>
                <a:ext uri="{FF2B5EF4-FFF2-40B4-BE49-F238E27FC236}">
                  <a16:creationId xmlns:a16="http://schemas.microsoft.com/office/drawing/2014/main" xmlns="" id="{51E82999-B646-4C6C-AA16-601E41926863}"/>
                </a:ext>
              </a:extLst>
            </p:cNvPr>
            <p:cNvGrpSpPr/>
            <p:nvPr/>
          </p:nvGrpSpPr>
          <p:grpSpPr>
            <a:xfrm>
              <a:off x="6275711" y="3064263"/>
              <a:ext cx="1234169" cy="2721530"/>
              <a:chOff x="7445011" y="2200990"/>
              <a:chExt cx="1234169" cy="2721530"/>
            </a:xfrm>
          </p:grpSpPr>
          <p:sp>
            <p:nvSpPr>
              <p:cNvPr id="187" name="流程图: 磁盘 186">
                <a:extLst>
                  <a:ext uri="{FF2B5EF4-FFF2-40B4-BE49-F238E27FC236}">
                    <a16:creationId xmlns:a16="http://schemas.microsoft.com/office/drawing/2014/main" xmlns="" id="{ACDE3A48-7DD8-4DE7-9E9E-90CDDD1CEF2E}"/>
                  </a:ext>
                </a:extLst>
              </p:cNvPr>
              <p:cNvSpPr/>
              <p:nvPr/>
            </p:nvSpPr>
            <p:spPr>
              <a:xfrm>
                <a:off x="7445011" y="4641605"/>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知识库</a:t>
                </a:r>
              </a:p>
            </p:txBody>
          </p:sp>
          <p:sp>
            <p:nvSpPr>
              <p:cNvPr id="188" name="流程图: 磁盘 187">
                <a:extLst>
                  <a:ext uri="{FF2B5EF4-FFF2-40B4-BE49-F238E27FC236}">
                    <a16:creationId xmlns:a16="http://schemas.microsoft.com/office/drawing/2014/main" xmlns="" id="{96144ADA-3616-421C-9287-C08371BBF521}"/>
                  </a:ext>
                </a:extLst>
              </p:cNvPr>
              <p:cNvSpPr/>
              <p:nvPr/>
            </p:nvSpPr>
            <p:spPr>
              <a:xfrm>
                <a:off x="7445011" y="4438220"/>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en-US" altLang="zh-CN" sz="1000" dirty="0">
                    <a:solidFill>
                      <a:schemeClr val="tx1"/>
                    </a:solidFill>
                    <a:latin typeface="微软雅黑" panose="020B0503020204020204" pitchFamily="34" charset="-122"/>
                    <a:ea typeface="微软雅黑" panose="020B0503020204020204" pitchFamily="34" charset="-122"/>
                  </a:rPr>
                  <a:t>……</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89" name="流程图: 磁盘 188">
                <a:extLst>
                  <a:ext uri="{FF2B5EF4-FFF2-40B4-BE49-F238E27FC236}">
                    <a16:creationId xmlns:a16="http://schemas.microsoft.com/office/drawing/2014/main" xmlns="" id="{FD862747-1929-430E-91B5-EFE3B44115F2}"/>
                  </a:ext>
                </a:extLst>
              </p:cNvPr>
              <p:cNvSpPr/>
              <p:nvPr/>
            </p:nvSpPr>
            <p:spPr>
              <a:xfrm>
                <a:off x="7445011" y="4234836"/>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效能考核库</a:t>
                </a:r>
              </a:p>
            </p:txBody>
          </p:sp>
          <p:sp>
            <p:nvSpPr>
              <p:cNvPr id="190" name="流程图: 磁盘 189">
                <a:extLst>
                  <a:ext uri="{FF2B5EF4-FFF2-40B4-BE49-F238E27FC236}">
                    <a16:creationId xmlns:a16="http://schemas.microsoft.com/office/drawing/2014/main" xmlns="" id="{8CB9F28F-27CA-4E03-AE14-95C32246A519}"/>
                  </a:ext>
                </a:extLst>
              </p:cNvPr>
              <p:cNvSpPr/>
              <p:nvPr/>
            </p:nvSpPr>
            <p:spPr>
              <a:xfrm>
                <a:off x="7445011" y="4031451"/>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经济违法行为举报库</a:t>
                </a:r>
              </a:p>
            </p:txBody>
          </p:sp>
          <p:sp>
            <p:nvSpPr>
              <p:cNvPr id="191" name="流程图: 磁盘 190">
                <a:extLst>
                  <a:ext uri="{FF2B5EF4-FFF2-40B4-BE49-F238E27FC236}">
                    <a16:creationId xmlns:a16="http://schemas.microsoft.com/office/drawing/2014/main" xmlns="" id="{67BBDD02-B29B-40C3-9FD4-BFAC475C2D73}"/>
                  </a:ext>
                </a:extLst>
              </p:cNvPr>
              <p:cNvSpPr/>
              <p:nvPr/>
            </p:nvSpPr>
            <p:spPr>
              <a:xfrm>
                <a:off x="7445011" y="3828067"/>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消费维权投诉调解库</a:t>
                </a:r>
              </a:p>
            </p:txBody>
          </p:sp>
          <p:sp>
            <p:nvSpPr>
              <p:cNvPr id="192" name="流程图: 磁盘 191">
                <a:extLst>
                  <a:ext uri="{FF2B5EF4-FFF2-40B4-BE49-F238E27FC236}">
                    <a16:creationId xmlns:a16="http://schemas.microsoft.com/office/drawing/2014/main" xmlns="" id="{6E30F191-F0F3-4DDB-8E04-C34225539B3F}"/>
                  </a:ext>
                </a:extLst>
              </p:cNvPr>
              <p:cNvSpPr/>
              <p:nvPr/>
            </p:nvSpPr>
            <p:spPr>
              <a:xfrm>
                <a:off x="7445011" y="3624682"/>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处理反馈库</a:t>
                </a:r>
              </a:p>
            </p:txBody>
          </p:sp>
          <p:sp>
            <p:nvSpPr>
              <p:cNvPr id="193" name="流程图: 磁盘 192">
                <a:extLst>
                  <a:ext uri="{FF2B5EF4-FFF2-40B4-BE49-F238E27FC236}">
                    <a16:creationId xmlns:a16="http://schemas.microsoft.com/office/drawing/2014/main" xmlns="" id="{850C8EED-CF93-4FB6-8F4D-0039F6131671}"/>
                  </a:ext>
                </a:extLst>
              </p:cNvPr>
              <p:cNvSpPr/>
              <p:nvPr/>
            </p:nvSpPr>
            <p:spPr>
              <a:xfrm>
                <a:off x="7445011" y="3421298"/>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行政效能投诉库</a:t>
                </a:r>
              </a:p>
            </p:txBody>
          </p:sp>
          <p:sp>
            <p:nvSpPr>
              <p:cNvPr id="194" name="流程图: 磁盘 193">
                <a:extLst>
                  <a:ext uri="{FF2B5EF4-FFF2-40B4-BE49-F238E27FC236}">
                    <a16:creationId xmlns:a16="http://schemas.microsoft.com/office/drawing/2014/main" xmlns="" id="{7027C43C-8315-4407-B6BC-2FC69E904C2C}"/>
                  </a:ext>
                </a:extLst>
              </p:cNvPr>
              <p:cNvSpPr/>
              <p:nvPr/>
            </p:nvSpPr>
            <p:spPr>
              <a:xfrm>
                <a:off x="7445011" y="3217912"/>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经济违法行为举报库</a:t>
                </a:r>
              </a:p>
            </p:txBody>
          </p:sp>
          <p:sp>
            <p:nvSpPr>
              <p:cNvPr id="195" name="流程图: 磁盘 194">
                <a:extLst>
                  <a:ext uri="{FF2B5EF4-FFF2-40B4-BE49-F238E27FC236}">
                    <a16:creationId xmlns:a16="http://schemas.microsoft.com/office/drawing/2014/main" xmlns="" id="{0C53A832-B608-41EA-B679-0EA268A19C0C}"/>
                  </a:ext>
                </a:extLst>
              </p:cNvPr>
              <p:cNvSpPr/>
              <p:nvPr/>
            </p:nvSpPr>
            <p:spPr>
              <a:xfrm>
                <a:off x="7445011" y="3014528"/>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消费维权投诉库</a:t>
                </a:r>
              </a:p>
            </p:txBody>
          </p:sp>
          <p:sp>
            <p:nvSpPr>
              <p:cNvPr id="196" name="流程图: 磁盘 195">
                <a:extLst>
                  <a:ext uri="{FF2B5EF4-FFF2-40B4-BE49-F238E27FC236}">
                    <a16:creationId xmlns:a16="http://schemas.microsoft.com/office/drawing/2014/main" xmlns="" id="{7A46D3F3-7243-484C-900C-DFB41BB8EDCD}"/>
                  </a:ext>
                </a:extLst>
              </p:cNvPr>
              <p:cNvSpPr/>
              <p:nvPr/>
            </p:nvSpPr>
            <p:spPr>
              <a:xfrm>
                <a:off x="7445011" y="2811143"/>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主</a:t>
                </a:r>
                <a:r>
                  <a:rPr lang="en-US" altLang="zh-CN" sz="1000" dirty="0">
                    <a:solidFill>
                      <a:schemeClr val="tx1"/>
                    </a:solidFill>
                    <a:latin typeface="微软雅黑" panose="020B0503020204020204" pitchFamily="34" charset="-122"/>
                    <a:ea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rPr>
                  <a:t>客体库</a:t>
                </a:r>
              </a:p>
            </p:txBody>
          </p:sp>
          <p:sp>
            <p:nvSpPr>
              <p:cNvPr id="197" name="流程图: 磁盘 196">
                <a:extLst>
                  <a:ext uri="{FF2B5EF4-FFF2-40B4-BE49-F238E27FC236}">
                    <a16:creationId xmlns:a16="http://schemas.microsoft.com/office/drawing/2014/main" xmlns="" id="{F87E9CE3-D697-4324-AC41-788C3B784C13}"/>
                  </a:ext>
                </a:extLst>
              </p:cNvPr>
              <p:cNvSpPr/>
              <p:nvPr/>
            </p:nvSpPr>
            <p:spPr>
              <a:xfrm>
                <a:off x="7445011" y="2607759"/>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工单库</a:t>
                </a:r>
              </a:p>
            </p:txBody>
          </p:sp>
          <p:sp>
            <p:nvSpPr>
              <p:cNvPr id="198" name="流程图: 磁盘 197">
                <a:extLst>
                  <a:ext uri="{FF2B5EF4-FFF2-40B4-BE49-F238E27FC236}">
                    <a16:creationId xmlns:a16="http://schemas.microsoft.com/office/drawing/2014/main" xmlns="" id="{6B633D96-110C-408A-965E-5B7C076BE6B1}"/>
                  </a:ext>
                </a:extLst>
              </p:cNvPr>
              <p:cNvSpPr/>
              <p:nvPr/>
            </p:nvSpPr>
            <p:spPr>
              <a:xfrm>
                <a:off x="7445011" y="2404374"/>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诉求人促进库</a:t>
                </a:r>
              </a:p>
            </p:txBody>
          </p:sp>
          <p:sp>
            <p:nvSpPr>
              <p:cNvPr id="199" name="流程图: 磁盘 198">
                <a:extLst>
                  <a:ext uri="{FF2B5EF4-FFF2-40B4-BE49-F238E27FC236}">
                    <a16:creationId xmlns:a16="http://schemas.microsoft.com/office/drawing/2014/main" xmlns="" id="{D758C30D-21CB-4C5D-B412-5DC88D41C135}"/>
                  </a:ext>
                </a:extLst>
              </p:cNvPr>
              <p:cNvSpPr/>
              <p:nvPr/>
            </p:nvSpPr>
            <p:spPr>
              <a:xfrm>
                <a:off x="7445011" y="2200990"/>
                <a:ext cx="1234169" cy="28091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话务数据库</a:t>
                </a:r>
              </a:p>
            </p:txBody>
          </p:sp>
        </p:grpSp>
        <p:sp>
          <p:nvSpPr>
            <p:cNvPr id="200" name="矩形 199">
              <a:extLst>
                <a:ext uri="{FF2B5EF4-FFF2-40B4-BE49-F238E27FC236}">
                  <a16:creationId xmlns:a16="http://schemas.microsoft.com/office/drawing/2014/main" xmlns="" id="{9107C197-9BE6-42A5-9E0D-EA9BDCEEBF3D}"/>
                </a:ext>
              </a:extLst>
            </p:cNvPr>
            <p:cNvSpPr/>
            <p:nvPr/>
          </p:nvSpPr>
          <p:spPr>
            <a:xfrm>
              <a:off x="6573952" y="5839219"/>
              <a:ext cx="588624" cy="253916"/>
            </a:xfrm>
            <a:prstGeom prst="rect">
              <a:avLst/>
            </a:prstGeom>
          </p:spPr>
          <p:txBody>
            <a:bodyPr wrap="none">
              <a:spAutoFit/>
            </a:bodyPr>
            <a:lstStyle/>
            <a:p>
              <a:pPr algn="ctr"/>
              <a:r>
                <a:rPr lang="zh-CN" altLang="en-US" sz="1050" b="1" dirty="0">
                  <a:latin typeface="微软雅黑" panose="020B0503020204020204" pitchFamily="34" charset="-122"/>
                  <a:ea typeface="微软雅黑" panose="020B0503020204020204" pitchFamily="34" charset="-122"/>
                </a:rPr>
                <a:t>主题库</a:t>
              </a:r>
            </a:p>
          </p:txBody>
        </p:sp>
        <p:grpSp>
          <p:nvGrpSpPr>
            <p:cNvPr id="201" name="组合 200">
              <a:extLst>
                <a:ext uri="{FF2B5EF4-FFF2-40B4-BE49-F238E27FC236}">
                  <a16:creationId xmlns:a16="http://schemas.microsoft.com/office/drawing/2014/main" xmlns="" id="{B4FDF82D-B590-4E0A-BFA7-C143E10A1E54}"/>
                </a:ext>
              </a:extLst>
            </p:cNvPr>
            <p:cNvGrpSpPr/>
            <p:nvPr/>
          </p:nvGrpSpPr>
          <p:grpSpPr>
            <a:xfrm>
              <a:off x="8852453" y="3054899"/>
              <a:ext cx="1234169" cy="1620816"/>
              <a:chOff x="8463838" y="2971631"/>
              <a:chExt cx="1234169" cy="1620816"/>
            </a:xfrm>
          </p:grpSpPr>
          <p:sp>
            <p:nvSpPr>
              <p:cNvPr id="202" name="流程图: 磁盘 201">
                <a:extLst>
                  <a:ext uri="{FF2B5EF4-FFF2-40B4-BE49-F238E27FC236}">
                    <a16:creationId xmlns:a16="http://schemas.microsoft.com/office/drawing/2014/main" xmlns="" id="{12B2624E-EADC-492D-AF25-016790A57F49}"/>
                  </a:ext>
                </a:extLst>
              </p:cNvPr>
              <p:cNvSpPr/>
              <p:nvPr/>
            </p:nvSpPr>
            <p:spPr>
              <a:xfrm>
                <a:off x="8463838" y="4027307"/>
                <a:ext cx="1234169" cy="280915"/>
              </a:xfrm>
              <a:prstGeom prst="flowChartMagneticDisk">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业务分析数据库</a:t>
                </a:r>
              </a:p>
            </p:txBody>
          </p:sp>
          <p:sp>
            <p:nvSpPr>
              <p:cNvPr id="203" name="流程图: 磁盘 202">
                <a:extLst>
                  <a:ext uri="{FF2B5EF4-FFF2-40B4-BE49-F238E27FC236}">
                    <a16:creationId xmlns:a16="http://schemas.microsoft.com/office/drawing/2014/main" xmlns="" id="{0C707588-6875-4666-B8E4-D42A2939971B}"/>
                  </a:ext>
                </a:extLst>
              </p:cNvPr>
              <p:cNvSpPr/>
              <p:nvPr/>
            </p:nvSpPr>
            <p:spPr>
              <a:xfrm>
                <a:off x="8463838" y="3675415"/>
                <a:ext cx="1234169" cy="280915"/>
              </a:xfrm>
              <a:prstGeom prst="flowChartMagneticDisk">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监测预警分析数据库</a:t>
                </a:r>
              </a:p>
            </p:txBody>
          </p:sp>
          <p:sp>
            <p:nvSpPr>
              <p:cNvPr id="204" name="流程图: 磁盘 203">
                <a:extLst>
                  <a:ext uri="{FF2B5EF4-FFF2-40B4-BE49-F238E27FC236}">
                    <a16:creationId xmlns:a16="http://schemas.microsoft.com/office/drawing/2014/main" xmlns="" id="{58CE6853-4347-414C-82B0-E3436F238738}"/>
                  </a:ext>
                </a:extLst>
              </p:cNvPr>
              <p:cNvSpPr/>
              <p:nvPr/>
            </p:nvSpPr>
            <p:spPr>
              <a:xfrm>
                <a:off x="8463838" y="3323523"/>
                <a:ext cx="1234169" cy="280915"/>
              </a:xfrm>
              <a:prstGeom prst="flowChartMagneticDisk">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专题分析数据库</a:t>
                </a:r>
              </a:p>
            </p:txBody>
          </p:sp>
          <p:sp>
            <p:nvSpPr>
              <p:cNvPr id="205" name="流程图: 磁盘 204">
                <a:extLst>
                  <a:ext uri="{FF2B5EF4-FFF2-40B4-BE49-F238E27FC236}">
                    <a16:creationId xmlns:a16="http://schemas.microsoft.com/office/drawing/2014/main" xmlns="" id="{084AA39D-E122-421D-8A02-5523EAAF7C02}"/>
                  </a:ext>
                </a:extLst>
              </p:cNvPr>
              <p:cNvSpPr/>
              <p:nvPr/>
            </p:nvSpPr>
            <p:spPr>
              <a:xfrm>
                <a:off x="8463838" y="2971631"/>
                <a:ext cx="1234169" cy="280915"/>
              </a:xfrm>
              <a:prstGeom prst="flowChartMagneticDisk">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总体分析数据库</a:t>
                </a:r>
              </a:p>
            </p:txBody>
          </p:sp>
          <p:sp>
            <p:nvSpPr>
              <p:cNvPr id="206" name="矩形 205">
                <a:extLst>
                  <a:ext uri="{FF2B5EF4-FFF2-40B4-BE49-F238E27FC236}">
                    <a16:creationId xmlns:a16="http://schemas.microsoft.com/office/drawing/2014/main" xmlns="" id="{079DC948-F5FB-4A1A-B1A2-3E6A67EBC694}"/>
                  </a:ext>
                </a:extLst>
              </p:cNvPr>
              <p:cNvSpPr/>
              <p:nvPr/>
            </p:nvSpPr>
            <p:spPr>
              <a:xfrm>
                <a:off x="8786610" y="4338531"/>
                <a:ext cx="588624" cy="253916"/>
              </a:xfrm>
              <a:prstGeom prst="rect">
                <a:avLst/>
              </a:prstGeom>
            </p:spPr>
            <p:txBody>
              <a:bodyPr wrap="none">
                <a:spAutoFit/>
              </a:bodyPr>
              <a:lstStyle/>
              <a:p>
                <a:pPr algn="ctr"/>
                <a:r>
                  <a:rPr lang="zh-CN" altLang="en-US" sz="1050" b="1" dirty="0">
                    <a:latin typeface="微软雅黑" panose="020B0503020204020204" pitchFamily="34" charset="-122"/>
                    <a:ea typeface="微软雅黑" panose="020B0503020204020204" pitchFamily="34" charset="-122"/>
                  </a:rPr>
                  <a:t>分析库</a:t>
                </a:r>
              </a:p>
            </p:txBody>
          </p:sp>
        </p:grpSp>
        <p:grpSp>
          <p:nvGrpSpPr>
            <p:cNvPr id="207" name="组合 206">
              <a:extLst>
                <a:ext uri="{FF2B5EF4-FFF2-40B4-BE49-F238E27FC236}">
                  <a16:creationId xmlns:a16="http://schemas.microsoft.com/office/drawing/2014/main" xmlns="" id="{D7E0D564-5CAB-4FEE-BA82-2C33E163290F}"/>
                </a:ext>
              </a:extLst>
            </p:cNvPr>
            <p:cNvGrpSpPr/>
            <p:nvPr/>
          </p:nvGrpSpPr>
          <p:grpSpPr>
            <a:xfrm>
              <a:off x="8475622" y="5087081"/>
              <a:ext cx="681404" cy="744452"/>
              <a:chOff x="5095904" y="881276"/>
              <a:chExt cx="332129" cy="2350435"/>
            </a:xfrm>
          </p:grpSpPr>
          <p:sp>
            <p:nvSpPr>
              <p:cNvPr id="208" name="圆角矩形 140">
                <a:extLst>
                  <a:ext uri="{FF2B5EF4-FFF2-40B4-BE49-F238E27FC236}">
                    <a16:creationId xmlns:a16="http://schemas.microsoft.com/office/drawing/2014/main" xmlns="" id="{48A8D5BB-503F-453C-86DE-BC6D63ABF338}"/>
                  </a:ext>
                </a:extLst>
              </p:cNvPr>
              <p:cNvSpPr/>
              <p:nvPr/>
            </p:nvSpPr>
            <p:spPr>
              <a:xfrm>
                <a:off x="5095904" y="881276"/>
                <a:ext cx="332129" cy="2350435"/>
              </a:xfrm>
              <a:prstGeom prst="roundRect">
                <a:avLst>
                  <a:gd name="adj" fmla="val 723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09" name="圆角矩形 141">
                <a:extLst>
                  <a:ext uri="{FF2B5EF4-FFF2-40B4-BE49-F238E27FC236}">
                    <a16:creationId xmlns:a16="http://schemas.microsoft.com/office/drawing/2014/main" xmlns="" id="{70FA0D2D-D062-41CD-8CB6-DCF6959EA5D2}"/>
                  </a:ext>
                </a:extLst>
              </p:cNvPr>
              <p:cNvSpPr/>
              <p:nvPr/>
            </p:nvSpPr>
            <p:spPr>
              <a:xfrm>
                <a:off x="5117952" y="980728"/>
                <a:ext cx="288032" cy="648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10" name="圆角矩形 142">
                <a:extLst>
                  <a:ext uri="{FF2B5EF4-FFF2-40B4-BE49-F238E27FC236}">
                    <a16:creationId xmlns:a16="http://schemas.microsoft.com/office/drawing/2014/main" xmlns="" id="{25D4B40F-04E8-4641-BC90-E7DCC60AAF7E}"/>
                  </a:ext>
                </a:extLst>
              </p:cNvPr>
              <p:cNvSpPr/>
              <p:nvPr/>
            </p:nvSpPr>
            <p:spPr>
              <a:xfrm>
                <a:off x="5117952" y="1754273"/>
                <a:ext cx="288032" cy="648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11" name="圆角矩形 143">
                <a:extLst>
                  <a:ext uri="{FF2B5EF4-FFF2-40B4-BE49-F238E27FC236}">
                    <a16:creationId xmlns:a16="http://schemas.microsoft.com/office/drawing/2014/main" xmlns="" id="{E45D8E10-51B6-469D-91DC-A07CCE7233E4}"/>
                  </a:ext>
                </a:extLst>
              </p:cNvPr>
              <p:cNvSpPr/>
              <p:nvPr/>
            </p:nvSpPr>
            <p:spPr>
              <a:xfrm>
                <a:off x="5117952" y="2527818"/>
                <a:ext cx="288032" cy="648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sp>
          <p:nvSpPr>
            <p:cNvPr id="212" name="流程图: 磁盘 211">
              <a:extLst>
                <a:ext uri="{FF2B5EF4-FFF2-40B4-BE49-F238E27FC236}">
                  <a16:creationId xmlns:a16="http://schemas.microsoft.com/office/drawing/2014/main" xmlns="" id="{B09D58DF-46B1-4C86-B524-3A7CB788A2D9}"/>
                </a:ext>
              </a:extLst>
            </p:cNvPr>
            <p:cNvSpPr/>
            <p:nvPr/>
          </p:nvSpPr>
          <p:spPr>
            <a:xfrm>
              <a:off x="9367399" y="6291501"/>
              <a:ext cx="1234169" cy="280915"/>
            </a:xfrm>
            <a:prstGeom prst="flowChartMagneticDisk">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外网交换库</a:t>
              </a:r>
            </a:p>
          </p:txBody>
        </p:sp>
        <p:sp>
          <p:nvSpPr>
            <p:cNvPr id="213" name="流程图: 磁盘 212">
              <a:extLst>
                <a:ext uri="{FF2B5EF4-FFF2-40B4-BE49-F238E27FC236}">
                  <a16:creationId xmlns:a16="http://schemas.microsoft.com/office/drawing/2014/main" xmlns="" id="{0313A959-B354-4DC0-BC09-36CD0F5C5A30}"/>
                </a:ext>
              </a:extLst>
            </p:cNvPr>
            <p:cNvSpPr/>
            <p:nvPr/>
          </p:nvSpPr>
          <p:spPr>
            <a:xfrm>
              <a:off x="9367399" y="6088116"/>
              <a:ext cx="1234169" cy="280915"/>
            </a:xfrm>
            <a:prstGeom prst="flowChartMagneticDisk">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外部交换库</a:t>
              </a:r>
            </a:p>
          </p:txBody>
        </p:sp>
        <p:sp>
          <p:nvSpPr>
            <p:cNvPr id="214" name="流程图: 磁盘 213">
              <a:extLst>
                <a:ext uri="{FF2B5EF4-FFF2-40B4-BE49-F238E27FC236}">
                  <a16:creationId xmlns:a16="http://schemas.microsoft.com/office/drawing/2014/main" xmlns="" id="{7EBBA0A6-9C7A-44BA-9657-62EBFCC8965F}"/>
                </a:ext>
              </a:extLst>
            </p:cNvPr>
            <p:cNvSpPr/>
            <p:nvPr/>
          </p:nvSpPr>
          <p:spPr>
            <a:xfrm>
              <a:off x="9367399" y="5884732"/>
              <a:ext cx="1234169" cy="280915"/>
            </a:xfrm>
            <a:prstGeom prst="flowChartMagneticDisk">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1" forceAA="0" compatLnSpc="1">
              <a:prstTxWarp prst="textNoShape">
                <a:avLst/>
              </a:prstTxWarp>
              <a:no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内部交换库</a:t>
              </a:r>
            </a:p>
          </p:txBody>
        </p:sp>
        <p:sp>
          <p:nvSpPr>
            <p:cNvPr id="215" name="矩形 214">
              <a:extLst>
                <a:ext uri="{FF2B5EF4-FFF2-40B4-BE49-F238E27FC236}">
                  <a16:creationId xmlns:a16="http://schemas.microsoft.com/office/drawing/2014/main" xmlns="" id="{9FA2ADC0-EC03-4F7D-A949-BF600510B751}"/>
                </a:ext>
              </a:extLst>
            </p:cNvPr>
            <p:cNvSpPr/>
            <p:nvPr/>
          </p:nvSpPr>
          <p:spPr>
            <a:xfrm>
              <a:off x="9566243" y="6566234"/>
              <a:ext cx="857928" cy="253916"/>
            </a:xfrm>
            <a:prstGeom prst="rect">
              <a:avLst/>
            </a:prstGeom>
          </p:spPr>
          <p:txBody>
            <a:bodyPr wrap="none">
              <a:spAutoFit/>
            </a:bodyPr>
            <a:lstStyle/>
            <a:p>
              <a:pPr algn="ctr"/>
              <a:r>
                <a:rPr lang="zh-CN" altLang="en-US" sz="1050" b="1" dirty="0">
                  <a:latin typeface="微软雅黑" panose="020B0503020204020204" pitchFamily="34" charset="-122"/>
                  <a:ea typeface="微软雅黑" panose="020B0503020204020204" pitchFamily="34" charset="-122"/>
                </a:rPr>
                <a:t>交换数据库</a:t>
              </a:r>
            </a:p>
          </p:txBody>
        </p:sp>
        <p:cxnSp>
          <p:nvCxnSpPr>
            <p:cNvPr id="216" name="直接连接符 215">
              <a:extLst>
                <a:ext uri="{FF2B5EF4-FFF2-40B4-BE49-F238E27FC236}">
                  <a16:creationId xmlns:a16="http://schemas.microsoft.com/office/drawing/2014/main" xmlns="" id="{F8B0C6DA-EDF0-410A-BFCA-FC5D0DEBDCEC}"/>
                </a:ext>
              </a:extLst>
            </p:cNvPr>
            <p:cNvCxnSpPr/>
            <p:nvPr/>
          </p:nvCxnSpPr>
          <p:spPr>
            <a:xfrm>
              <a:off x="550467" y="3959520"/>
              <a:ext cx="3689351" cy="0"/>
            </a:xfrm>
            <a:prstGeom prst="line">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217" name="矩形 216">
              <a:extLst>
                <a:ext uri="{FF2B5EF4-FFF2-40B4-BE49-F238E27FC236}">
                  <a16:creationId xmlns:a16="http://schemas.microsoft.com/office/drawing/2014/main" xmlns="" id="{3EBA96D3-9597-4305-9CB7-E5360F00A7EC}"/>
                </a:ext>
              </a:extLst>
            </p:cNvPr>
            <p:cNvSpPr/>
            <p:nvPr/>
          </p:nvSpPr>
          <p:spPr>
            <a:xfrm>
              <a:off x="524270" y="2985753"/>
              <a:ext cx="461665" cy="553998"/>
            </a:xfrm>
            <a:prstGeom prst="rect">
              <a:avLst/>
            </a:prstGeom>
          </p:spPr>
          <p:txBody>
            <a:bodyPr vert="eaVert" wrap="none">
              <a:spAutoFit/>
            </a:bodyPr>
            <a:lstStyle/>
            <a:p>
              <a:r>
                <a:rPr lang="zh-CN" altLang="en-US" b="1" dirty="0">
                  <a:latin typeface="微软雅黑" panose="020B0503020204020204" pitchFamily="34" charset="-122"/>
                  <a:ea typeface="微软雅黑" panose="020B0503020204020204" pitchFamily="34" charset="-122"/>
                </a:rPr>
                <a:t>外网</a:t>
              </a:r>
            </a:p>
          </p:txBody>
        </p:sp>
        <p:sp>
          <p:nvSpPr>
            <p:cNvPr id="218" name="右箭头 155">
              <a:extLst>
                <a:ext uri="{FF2B5EF4-FFF2-40B4-BE49-F238E27FC236}">
                  <a16:creationId xmlns:a16="http://schemas.microsoft.com/office/drawing/2014/main" xmlns="" id="{BFA58C62-A523-4ADB-9101-0625ABEB44DD}"/>
                </a:ext>
              </a:extLst>
            </p:cNvPr>
            <p:cNvSpPr/>
            <p:nvPr/>
          </p:nvSpPr>
          <p:spPr>
            <a:xfrm>
              <a:off x="4287820" y="2253111"/>
              <a:ext cx="1055623" cy="22744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右箭头 156">
              <a:extLst>
                <a:ext uri="{FF2B5EF4-FFF2-40B4-BE49-F238E27FC236}">
                  <a16:creationId xmlns:a16="http://schemas.microsoft.com/office/drawing/2014/main" xmlns="" id="{1BD338CF-C522-4B25-8126-BDB2A7C72AD4}"/>
                </a:ext>
              </a:extLst>
            </p:cNvPr>
            <p:cNvSpPr/>
            <p:nvPr/>
          </p:nvSpPr>
          <p:spPr>
            <a:xfrm rot="1800000">
              <a:off x="4229225" y="2833615"/>
              <a:ext cx="1055623" cy="22744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右箭头 157">
              <a:extLst>
                <a:ext uri="{FF2B5EF4-FFF2-40B4-BE49-F238E27FC236}">
                  <a16:creationId xmlns:a16="http://schemas.microsoft.com/office/drawing/2014/main" xmlns="" id="{5146F0F4-88C1-4878-A30D-403FF9D0C582}"/>
                </a:ext>
              </a:extLst>
            </p:cNvPr>
            <p:cNvSpPr/>
            <p:nvPr/>
          </p:nvSpPr>
          <p:spPr>
            <a:xfrm rot="9900000">
              <a:off x="1271530" y="4344092"/>
              <a:ext cx="5063146" cy="21092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右箭头 158">
              <a:extLst>
                <a:ext uri="{FF2B5EF4-FFF2-40B4-BE49-F238E27FC236}">
                  <a16:creationId xmlns:a16="http://schemas.microsoft.com/office/drawing/2014/main" xmlns="" id="{E1D5D063-CB62-47AE-AFCF-0A2E16989327}"/>
                </a:ext>
              </a:extLst>
            </p:cNvPr>
            <p:cNvSpPr/>
            <p:nvPr/>
          </p:nvSpPr>
          <p:spPr>
            <a:xfrm rot="9900000">
              <a:off x="1299720" y="4938422"/>
              <a:ext cx="5063146" cy="21092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右箭头 159">
              <a:extLst>
                <a:ext uri="{FF2B5EF4-FFF2-40B4-BE49-F238E27FC236}">
                  <a16:creationId xmlns:a16="http://schemas.microsoft.com/office/drawing/2014/main" xmlns="" id="{E40C3C35-29AB-4F3D-BE65-7AAB8C25B232}"/>
                </a:ext>
              </a:extLst>
            </p:cNvPr>
            <p:cNvSpPr/>
            <p:nvPr/>
          </p:nvSpPr>
          <p:spPr>
            <a:xfrm rot="20700000">
              <a:off x="1271531" y="5722604"/>
              <a:ext cx="5063146" cy="21092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圆角矩形 160">
              <a:extLst>
                <a:ext uri="{FF2B5EF4-FFF2-40B4-BE49-F238E27FC236}">
                  <a16:creationId xmlns:a16="http://schemas.microsoft.com/office/drawing/2014/main" xmlns="" id="{52523F9A-FC18-49E7-B0E9-60F44BC96E10}"/>
                </a:ext>
              </a:extLst>
            </p:cNvPr>
            <p:cNvSpPr/>
            <p:nvPr/>
          </p:nvSpPr>
          <p:spPr>
            <a:xfrm>
              <a:off x="8076531" y="3611489"/>
              <a:ext cx="552001" cy="3075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224" name="直接箭头连接符 223">
              <a:extLst>
                <a:ext uri="{FF2B5EF4-FFF2-40B4-BE49-F238E27FC236}">
                  <a16:creationId xmlns:a16="http://schemas.microsoft.com/office/drawing/2014/main" xmlns="" id="{4FFFE4D0-CEC4-4D29-9E46-6D385617CDE9}"/>
                </a:ext>
              </a:extLst>
            </p:cNvPr>
            <p:cNvCxnSpPr>
              <a:stCxn id="199" idx="4"/>
              <a:endCxn id="223" idx="1"/>
            </p:cNvCxnSpPr>
            <p:nvPr/>
          </p:nvCxnSpPr>
          <p:spPr>
            <a:xfrm>
              <a:off x="7509880" y="3204721"/>
              <a:ext cx="566651" cy="56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5" name="直接箭头连接符 224">
              <a:extLst>
                <a:ext uri="{FF2B5EF4-FFF2-40B4-BE49-F238E27FC236}">
                  <a16:creationId xmlns:a16="http://schemas.microsoft.com/office/drawing/2014/main" xmlns="" id="{BCDF2DA4-A99B-4090-A616-5F163D22C17F}"/>
                </a:ext>
              </a:extLst>
            </p:cNvPr>
            <p:cNvCxnSpPr>
              <a:stCxn id="198" idx="4"/>
              <a:endCxn id="223" idx="1"/>
            </p:cNvCxnSpPr>
            <p:nvPr/>
          </p:nvCxnSpPr>
          <p:spPr>
            <a:xfrm>
              <a:off x="7509880" y="3408105"/>
              <a:ext cx="566651" cy="3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a:extLst>
                <a:ext uri="{FF2B5EF4-FFF2-40B4-BE49-F238E27FC236}">
                  <a16:creationId xmlns:a16="http://schemas.microsoft.com/office/drawing/2014/main" xmlns="" id="{0821B51B-A797-4EFC-968C-25B7E2EA51EA}"/>
                </a:ext>
              </a:extLst>
            </p:cNvPr>
            <p:cNvCxnSpPr>
              <a:stCxn id="197" idx="4"/>
              <a:endCxn id="223" idx="1"/>
            </p:cNvCxnSpPr>
            <p:nvPr/>
          </p:nvCxnSpPr>
          <p:spPr>
            <a:xfrm>
              <a:off x="7509880" y="3611490"/>
              <a:ext cx="566651" cy="153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直接箭头连接符 226">
              <a:extLst>
                <a:ext uri="{FF2B5EF4-FFF2-40B4-BE49-F238E27FC236}">
                  <a16:creationId xmlns:a16="http://schemas.microsoft.com/office/drawing/2014/main" xmlns="" id="{B5C6C1B5-6D38-4834-8957-F987079F1D0B}"/>
                </a:ext>
              </a:extLst>
            </p:cNvPr>
            <p:cNvCxnSpPr>
              <a:stCxn id="196" idx="4"/>
              <a:endCxn id="223" idx="1"/>
            </p:cNvCxnSpPr>
            <p:nvPr/>
          </p:nvCxnSpPr>
          <p:spPr>
            <a:xfrm flipV="1">
              <a:off x="7509880" y="3765250"/>
              <a:ext cx="566651" cy="4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直接箭头连接符 227">
              <a:extLst>
                <a:ext uri="{FF2B5EF4-FFF2-40B4-BE49-F238E27FC236}">
                  <a16:creationId xmlns:a16="http://schemas.microsoft.com/office/drawing/2014/main" xmlns="" id="{1293514F-08B2-4986-803E-B7E200D7DFCF}"/>
                </a:ext>
              </a:extLst>
            </p:cNvPr>
            <p:cNvCxnSpPr>
              <a:stCxn id="195" idx="4"/>
              <a:endCxn id="223" idx="1"/>
            </p:cNvCxnSpPr>
            <p:nvPr/>
          </p:nvCxnSpPr>
          <p:spPr>
            <a:xfrm flipV="1">
              <a:off x="7509880" y="3765250"/>
              <a:ext cx="566651" cy="253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直接箭头连接符 228">
              <a:extLst>
                <a:ext uri="{FF2B5EF4-FFF2-40B4-BE49-F238E27FC236}">
                  <a16:creationId xmlns:a16="http://schemas.microsoft.com/office/drawing/2014/main" xmlns="" id="{4C77B748-E732-4CDC-AF69-3CBA49ECC85F}"/>
                </a:ext>
              </a:extLst>
            </p:cNvPr>
            <p:cNvCxnSpPr>
              <a:stCxn id="194" idx="4"/>
              <a:endCxn id="223" idx="1"/>
            </p:cNvCxnSpPr>
            <p:nvPr/>
          </p:nvCxnSpPr>
          <p:spPr>
            <a:xfrm flipV="1">
              <a:off x="7509880" y="3765250"/>
              <a:ext cx="566651" cy="45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a:extLst>
                <a:ext uri="{FF2B5EF4-FFF2-40B4-BE49-F238E27FC236}">
                  <a16:creationId xmlns:a16="http://schemas.microsoft.com/office/drawing/2014/main" xmlns="" id="{FB8017DA-5183-44E8-AD4D-E8871CAA88A7}"/>
                </a:ext>
              </a:extLst>
            </p:cNvPr>
            <p:cNvCxnSpPr>
              <a:stCxn id="193" idx="4"/>
              <a:endCxn id="223" idx="1"/>
            </p:cNvCxnSpPr>
            <p:nvPr/>
          </p:nvCxnSpPr>
          <p:spPr>
            <a:xfrm flipV="1">
              <a:off x="7509880" y="3765250"/>
              <a:ext cx="566651" cy="659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a:extLst>
                <a:ext uri="{FF2B5EF4-FFF2-40B4-BE49-F238E27FC236}">
                  <a16:creationId xmlns:a16="http://schemas.microsoft.com/office/drawing/2014/main" xmlns="" id="{CF1F0C92-C7EB-48F0-9878-55D364EB844B}"/>
                </a:ext>
              </a:extLst>
            </p:cNvPr>
            <p:cNvCxnSpPr>
              <a:stCxn id="192" idx="4"/>
              <a:endCxn id="223" idx="1"/>
            </p:cNvCxnSpPr>
            <p:nvPr/>
          </p:nvCxnSpPr>
          <p:spPr>
            <a:xfrm flipV="1">
              <a:off x="7509880" y="3765250"/>
              <a:ext cx="566651" cy="86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231">
              <a:extLst>
                <a:ext uri="{FF2B5EF4-FFF2-40B4-BE49-F238E27FC236}">
                  <a16:creationId xmlns:a16="http://schemas.microsoft.com/office/drawing/2014/main" xmlns="" id="{A01FB01E-4C21-4826-BEB3-F84144A3064B}"/>
                </a:ext>
              </a:extLst>
            </p:cNvPr>
            <p:cNvCxnSpPr>
              <a:stCxn id="191" idx="4"/>
              <a:endCxn id="223" idx="1"/>
            </p:cNvCxnSpPr>
            <p:nvPr/>
          </p:nvCxnSpPr>
          <p:spPr>
            <a:xfrm flipV="1">
              <a:off x="7509880" y="3765250"/>
              <a:ext cx="566651" cy="106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直接箭头连接符 232">
              <a:extLst>
                <a:ext uri="{FF2B5EF4-FFF2-40B4-BE49-F238E27FC236}">
                  <a16:creationId xmlns:a16="http://schemas.microsoft.com/office/drawing/2014/main" xmlns="" id="{6C90A784-FECA-478A-ABCF-584DABA8C563}"/>
                </a:ext>
              </a:extLst>
            </p:cNvPr>
            <p:cNvCxnSpPr>
              <a:stCxn id="190" idx="4"/>
              <a:endCxn id="223" idx="1"/>
            </p:cNvCxnSpPr>
            <p:nvPr/>
          </p:nvCxnSpPr>
          <p:spPr>
            <a:xfrm flipV="1">
              <a:off x="7509880" y="3765250"/>
              <a:ext cx="566651" cy="1269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233">
              <a:extLst>
                <a:ext uri="{FF2B5EF4-FFF2-40B4-BE49-F238E27FC236}">
                  <a16:creationId xmlns:a16="http://schemas.microsoft.com/office/drawing/2014/main" xmlns="" id="{B83D4641-DCFA-45F9-83A7-7578ADFB008F}"/>
                </a:ext>
              </a:extLst>
            </p:cNvPr>
            <p:cNvCxnSpPr>
              <a:stCxn id="189" idx="4"/>
              <a:endCxn id="223" idx="1"/>
            </p:cNvCxnSpPr>
            <p:nvPr/>
          </p:nvCxnSpPr>
          <p:spPr>
            <a:xfrm flipV="1">
              <a:off x="7509880" y="3765250"/>
              <a:ext cx="566651" cy="1473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xmlns="" id="{2AAB1100-5587-47EC-931D-729695E08B27}"/>
                </a:ext>
              </a:extLst>
            </p:cNvPr>
            <p:cNvCxnSpPr>
              <a:stCxn id="188" idx="4"/>
              <a:endCxn id="223" idx="1"/>
            </p:cNvCxnSpPr>
            <p:nvPr/>
          </p:nvCxnSpPr>
          <p:spPr>
            <a:xfrm flipV="1">
              <a:off x="7509880" y="3765250"/>
              <a:ext cx="566651" cy="167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直接箭头连接符 235">
              <a:extLst>
                <a:ext uri="{FF2B5EF4-FFF2-40B4-BE49-F238E27FC236}">
                  <a16:creationId xmlns:a16="http://schemas.microsoft.com/office/drawing/2014/main" xmlns="" id="{A37782ED-F989-45CE-933E-2FEC595C8EF9}"/>
                </a:ext>
              </a:extLst>
            </p:cNvPr>
            <p:cNvCxnSpPr>
              <a:stCxn id="187" idx="4"/>
              <a:endCxn id="223" idx="1"/>
            </p:cNvCxnSpPr>
            <p:nvPr/>
          </p:nvCxnSpPr>
          <p:spPr>
            <a:xfrm flipV="1">
              <a:off x="7509880" y="3765250"/>
              <a:ext cx="566651" cy="1880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直接箭头连接符 236">
              <a:extLst>
                <a:ext uri="{FF2B5EF4-FFF2-40B4-BE49-F238E27FC236}">
                  <a16:creationId xmlns:a16="http://schemas.microsoft.com/office/drawing/2014/main" xmlns="" id="{0DE370DF-53A7-4772-8A26-51D495522A3B}"/>
                </a:ext>
              </a:extLst>
            </p:cNvPr>
            <p:cNvCxnSpPr>
              <a:stCxn id="242" idx="4"/>
              <a:endCxn id="183" idx="1"/>
            </p:cNvCxnSpPr>
            <p:nvPr/>
          </p:nvCxnSpPr>
          <p:spPr>
            <a:xfrm>
              <a:off x="7442516" y="2265785"/>
              <a:ext cx="1472995" cy="28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8" name="组合 237">
              <a:extLst>
                <a:ext uri="{FF2B5EF4-FFF2-40B4-BE49-F238E27FC236}">
                  <a16:creationId xmlns:a16="http://schemas.microsoft.com/office/drawing/2014/main" xmlns="" id="{FEB038A1-1144-4FAC-8F5F-9A7BE69EC4D9}"/>
                </a:ext>
              </a:extLst>
            </p:cNvPr>
            <p:cNvGrpSpPr/>
            <p:nvPr/>
          </p:nvGrpSpPr>
          <p:grpSpPr>
            <a:xfrm>
              <a:off x="5414547" y="2143341"/>
              <a:ext cx="2027969" cy="776787"/>
              <a:chOff x="10025847" y="2825438"/>
              <a:chExt cx="1234169" cy="891068"/>
            </a:xfrm>
          </p:grpSpPr>
          <p:sp>
            <p:nvSpPr>
              <p:cNvPr id="239" name="流程图: 磁盘 238">
                <a:extLst>
                  <a:ext uri="{FF2B5EF4-FFF2-40B4-BE49-F238E27FC236}">
                    <a16:creationId xmlns:a16="http://schemas.microsoft.com/office/drawing/2014/main" xmlns="" id="{5FDA2BB4-F8DF-4242-803B-6FC303446C96}"/>
                  </a:ext>
                </a:extLst>
              </p:cNvPr>
              <p:cNvSpPr/>
              <p:nvPr/>
            </p:nvSpPr>
            <p:spPr>
              <a:xfrm>
                <a:off x="10025847" y="3435591"/>
                <a:ext cx="1234169" cy="280915"/>
              </a:xfrm>
              <a:prstGeom prst="flowChartMagneticDisk">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等数据库</a:t>
                </a:r>
              </a:p>
            </p:txBody>
          </p:sp>
          <p:sp>
            <p:nvSpPr>
              <p:cNvPr id="240" name="流程图: 磁盘 239">
                <a:extLst>
                  <a:ext uri="{FF2B5EF4-FFF2-40B4-BE49-F238E27FC236}">
                    <a16:creationId xmlns:a16="http://schemas.microsoft.com/office/drawing/2014/main" xmlns="" id="{7952E7C0-8E68-45A2-85FA-A902E3E0F077}"/>
                  </a:ext>
                </a:extLst>
              </p:cNvPr>
              <p:cNvSpPr/>
              <p:nvPr/>
            </p:nvSpPr>
            <p:spPr>
              <a:xfrm>
                <a:off x="10025847" y="3232207"/>
                <a:ext cx="1234169" cy="280915"/>
              </a:xfrm>
              <a:prstGeom prst="flowChartMagneticDisk">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互联网主题数据库</a:t>
                </a:r>
                <a:r>
                  <a:rPr lang="en-US" altLang="zh-CN" sz="1000" dirty="0">
                    <a:solidFill>
                      <a:srgbClr val="FF0000"/>
                    </a:solidFill>
                    <a:latin typeface="微软雅黑" panose="020B0503020204020204" pitchFamily="34" charset="-122"/>
                    <a:ea typeface="微软雅黑" panose="020B0503020204020204" pitchFamily="34" charset="-122"/>
                  </a:rPr>
                  <a:t>3</a:t>
                </a:r>
              </a:p>
            </p:txBody>
          </p:sp>
          <p:sp>
            <p:nvSpPr>
              <p:cNvPr id="241" name="流程图: 磁盘 240">
                <a:extLst>
                  <a:ext uri="{FF2B5EF4-FFF2-40B4-BE49-F238E27FC236}">
                    <a16:creationId xmlns:a16="http://schemas.microsoft.com/office/drawing/2014/main" xmlns="" id="{52777AF3-4C6C-4C08-9CB7-F95DD79BE7B2}"/>
                  </a:ext>
                </a:extLst>
              </p:cNvPr>
              <p:cNvSpPr/>
              <p:nvPr/>
            </p:nvSpPr>
            <p:spPr>
              <a:xfrm>
                <a:off x="10025847" y="3028822"/>
                <a:ext cx="1234169" cy="280915"/>
              </a:xfrm>
              <a:prstGeom prst="flowChartMagneticDisk">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互联网主题数据库</a:t>
                </a:r>
                <a:r>
                  <a:rPr lang="en-US" altLang="zh-CN" sz="1000" dirty="0">
                    <a:solidFill>
                      <a:srgbClr val="FF0000"/>
                    </a:solidFill>
                    <a:latin typeface="微软雅黑" panose="020B0503020204020204" pitchFamily="34" charset="-122"/>
                    <a:ea typeface="微软雅黑" panose="020B0503020204020204" pitchFamily="34" charset="-122"/>
                  </a:rPr>
                  <a:t>2</a:t>
                </a:r>
              </a:p>
            </p:txBody>
          </p:sp>
          <p:sp>
            <p:nvSpPr>
              <p:cNvPr id="242" name="流程图: 磁盘 241">
                <a:extLst>
                  <a:ext uri="{FF2B5EF4-FFF2-40B4-BE49-F238E27FC236}">
                    <a16:creationId xmlns:a16="http://schemas.microsoft.com/office/drawing/2014/main" xmlns="" id="{0D54239B-B300-4761-AECB-0029E3289238}"/>
                  </a:ext>
                </a:extLst>
              </p:cNvPr>
              <p:cNvSpPr/>
              <p:nvPr/>
            </p:nvSpPr>
            <p:spPr>
              <a:xfrm>
                <a:off x="10025847" y="2825438"/>
                <a:ext cx="1234169" cy="280915"/>
              </a:xfrm>
              <a:prstGeom prst="flowChartMagneticDisk">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互联网主题数据库</a:t>
                </a:r>
                <a:r>
                  <a:rPr lang="en-US" altLang="zh-CN" sz="1000" dirty="0">
                    <a:solidFill>
                      <a:srgbClr val="FF0000"/>
                    </a:solidFill>
                    <a:latin typeface="微软雅黑" panose="020B0503020204020204" pitchFamily="34" charset="-122"/>
                    <a:ea typeface="微软雅黑" panose="020B0503020204020204" pitchFamily="34" charset="-122"/>
                  </a:rPr>
                  <a:t>1</a:t>
                </a:r>
              </a:p>
            </p:txBody>
          </p:sp>
        </p:grpSp>
        <p:cxnSp>
          <p:nvCxnSpPr>
            <p:cNvPr id="243" name="直接箭头连接符 242">
              <a:extLst>
                <a:ext uri="{FF2B5EF4-FFF2-40B4-BE49-F238E27FC236}">
                  <a16:creationId xmlns:a16="http://schemas.microsoft.com/office/drawing/2014/main" xmlns="" id="{E0F57D6B-855D-4EED-85B5-FE58B25EC80F}"/>
                </a:ext>
              </a:extLst>
            </p:cNvPr>
            <p:cNvCxnSpPr>
              <a:stCxn id="241" idx="4"/>
              <a:endCxn id="183" idx="1"/>
            </p:cNvCxnSpPr>
            <p:nvPr/>
          </p:nvCxnSpPr>
          <p:spPr>
            <a:xfrm>
              <a:off x="7442516" y="2443085"/>
              <a:ext cx="1472995" cy="10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直接箭头连接符 243">
              <a:extLst>
                <a:ext uri="{FF2B5EF4-FFF2-40B4-BE49-F238E27FC236}">
                  <a16:creationId xmlns:a16="http://schemas.microsoft.com/office/drawing/2014/main" xmlns="" id="{DBE096AE-3CEC-4A49-BC9E-846B65F1BB2B}"/>
                </a:ext>
              </a:extLst>
            </p:cNvPr>
            <p:cNvCxnSpPr>
              <a:stCxn id="240" idx="4"/>
              <a:endCxn id="184" idx="1"/>
            </p:cNvCxnSpPr>
            <p:nvPr/>
          </p:nvCxnSpPr>
          <p:spPr>
            <a:xfrm>
              <a:off x="7442516" y="2620385"/>
              <a:ext cx="201967" cy="184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直接箭头连接符 244">
              <a:extLst>
                <a:ext uri="{FF2B5EF4-FFF2-40B4-BE49-F238E27FC236}">
                  <a16:creationId xmlns:a16="http://schemas.microsoft.com/office/drawing/2014/main" xmlns="" id="{3E05E797-AA78-4A92-A544-0A2F983C4BDC}"/>
                </a:ext>
              </a:extLst>
            </p:cNvPr>
            <p:cNvCxnSpPr>
              <a:stCxn id="223" idx="3"/>
              <a:endCxn id="205" idx="2"/>
            </p:cNvCxnSpPr>
            <p:nvPr/>
          </p:nvCxnSpPr>
          <p:spPr>
            <a:xfrm flipV="1">
              <a:off x="8628532" y="3195357"/>
              <a:ext cx="223921" cy="56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xmlns="" id="{DEC77E39-BE2D-432E-A2FF-02BADB744A71}"/>
                </a:ext>
              </a:extLst>
            </p:cNvPr>
            <p:cNvCxnSpPr>
              <a:stCxn id="223" idx="3"/>
              <a:endCxn id="204" idx="2"/>
            </p:cNvCxnSpPr>
            <p:nvPr/>
          </p:nvCxnSpPr>
          <p:spPr>
            <a:xfrm flipV="1">
              <a:off x="8628532" y="3547249"/>
              <a:ext cx="223921" cy="218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a:extLst>
                <a:ext uri="{FF2B5EF4-FFF2-40B4-BE49-F238E27FC236}">
                  <a16:creationId xmlns:a16="http://schemas.microsoft.com/office/drawing/2014/main" xmlns="" id="{D5A600C7-9C5B-4789-A4D0-851A2470FB30}"/>
                </a:ext>
              </a:extLst>
            </p:cNvPr>
            <p:cNvCxnSpPr>
              <a:endCxn id="203" idx="2"/>
            </p:cNvCxnSpPr>
            <p:nvPr/>
          </p:nvCxnSpPr>
          <p:spPr>
            <a:xfrm>
              <a:off x="8635857" y="3765250"/>
              <a:ext cx="216596" cy="133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直接箭头连接符 247">
              <a:extLst>
                <a:ext uri="{FF2B5EF4-FFF2-40B4-BE49-F238E27FC236}">
                  <a16:creationId xmlns:a16="http://schemas.microsoft.com/office/drawing/2014/main" xmlns="" id="{1D078A5E-C9FA-490D-B76F-E3F17B2FBB0B}"/>
                </a:ext>
              </a:extLst>
            </p:cNvPr>
            <p:cNvCxnSpPr>
              <a:stCxn id="223" idx="3"/>
              <a:endCxn id="202" idx="2"/>
            </p:cNvCxnSpPr>
            <p:nvPr/>
          </p:nvCxnSpPr>
          <p:spPr>
            <a:xfrm>
              <a:off x="8628532" y="3765250"/>
              <a:ext cx="223921" cy="485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9" name="右箭头 215">
              <a:extLst>
                <a:ext uri="{FF2B5EF4-FFF2-40B4-BE49-F238E27FC236}">
                  <a16:creationId xmlns:a16="http://schemas.microsoft.com/office/drawing/2014/main" xmlns="" id="{B0363806-9270-4C3E-9BD2-14FED950A598}"/>
                </a:ext>
              </a:extLst>
            </p:cNvPr>
            <p:cNvSpPr/>
            <p:nvPr/>
          </p:nvSpPr>
          <p:spPr>
            <a:xfrm>
              <a:off x="7625192" y="5354348"/>
              <a:ext cx="838432" cy="22806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右箭头 216">
              <a:extLst>
                <a:ext uri="{FF2B5EF4-FFF2-40B4-BE49-F238E27FC236}">
                  <a16:creationId xmlns:a16="http://schemas.microsoft.com/office/drawing/2014/main" xmlns="" id="{76DC4BEA-E8D3-425F-9C36-DD957875C4BE}"/>
                </a:ext>
              </a:extLst>
            </p:cNvPr>
            <p:cNvSpPr/>
            <p:nvPr/>
          </p:nvSpPr>
          <p:spPr>
            <a:xfrm>
              <a:off x="9165251" y="5091737"/>
              <a:ext cx="1550261" cy="24619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右箭头 217">
              <a:extLst>
                <a:ext uri="{FF2B5EF4-FFF2-40B4-BE49-F238E27FC236}">
                  <a16:creationId xmlns:a16="http://schemas.microsoft.com/office/drawing/2014/main" xmlns="" id="{743B0706-817D-44E9-B460-4A7A942E5029}"/>
                </a:ext>
              </a:extLst>
            </p:cNvPr>
            <p:cNvSpPr/>
            <p:nvPr/>
          </p:nvSpPr>
          <p:spPr>
            <a:xfrm rot="11700000">
              <a:off x="9120517" y="5573326"/>
              <a:ext cx="838432" cy="22806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右箭头 218">
              <a:extLst>
                <a:ext uri="{FF2B5EF4-FFF2-40B4-BE49-F238E27FC236}">
                  <a16:creationId xmlns:a16="http://schemas.microsoft.com/office/drawing/2014/main" xmlns="" id="{9CCD9858-F187-425B-B378-6686CD8BFD7A}"/>
                </a:ext>
              </a:extLst>
            </p:cNvPr>
            <p:cNvSpPr/>
            <p:nvPr/>
          </p:nvSpPr>
          <p:spPr>
            <a:xfrm rot="10800000">
              <a:off x="4862040" y="6210119"/>
              <a:ext cx="4449924" cy="23592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圆角矩形 219">
              <a:extLst>
                <a:ext uri="{FF2B5EF4-FFF2-40B4-BE49-F238E27FC236}">
                  <a16:creationId xmlns:a16="http://schemas.microsoft.com/office/drawing/2014/main" xmlns="" id="{4B272A14-EC37-4CCF-B1C5-D7585A21E846}"/>
                </a:ext>
              </a:extLst>
            </p:cNvPr>
            <p:cNvSpPr/>
            <p:nvPr/>
          </p:nvSpPr>
          <p:spPr>
            <a:xfrm>
              <a:off x="10715513" y="1871452"/>
              <a:ext cx="455934" cy="4871385"/>
            </a:xfrm>
            <a:prstGeom prst="roundRect">
              <a:avLst>
                <a:gd name="adj" fmla="val 7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r>
                <a:rPr lang="en-US" altLang="zh-CN" sz="1600" b="1" dirty="0">
                  <a:solidFill>
                    <a:schemeClr val="tx1"/>
                  </a:solidFill>
                  <a:latin typeface="微软雅黑" panose="020B0503020204020204" pitchFamily="34" charset="-122"/>
                  <a:ea typeface="微软雅黑" panose="020B0503020204020204" pitchFamily="34" charset="-122"/>
                </a:rPr>
                <a:t>12345</a:t>
              </a:r>
              <a:r>
                <a:rPr lang="zh-CN" altLang="en-US" sz="1600" b="1" dirty="0">
                  <a:solidFill>
                    <a:schemeClr val="tx1"/>
                  </a:solidFill>
                  <a:latin typeface="微软雅黑" panose="020B0503020204020204" pitchFamily="34" charset="-122"/>
                  <a:ea typeface="微软雅黑" panose="020B0503020204020204" pitchFamily="34" charset="-122"/>
                </a:rPr>
                <a:t>数据分析应用</a:t>
              </a:r>
            </a:p>
          </p:txBody>
        </p:sp>
        <p:sp>
          <p:nvSpPr>
            <p:cNvPr id="254" name="右箭头 220">
              <a:extLst>
                <a:ext uri="{FF2B5EF4-FFF2-40B4-BE49-F238E27FC236}">
                  <a16:creationId xmlns:a16="http://schemas.microsoft.com/office/drawing/2014/main" xmlns="" id="{3206F929-21A1-4296-AE44-FABBA8620CDC}"/>
                </a:ext>
              </a:extLst>
            </p:cNvPr>
            <p:cNvSpPr/>
            <p:nvPr/>
          </p:nvSpPr>
          <p:spPr>
            <a:xfrm>
              <a:off x="10163276" y="3598399"/>
              <a:ext cx="445531" cy="23034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右箭头 221">
              <a:extLst>
                <a:ext uri="{FF2B5EF4-FFF2-40B4-BE49-F238E27FC236}">
                  <a16:creationId xmlns:a16="http://schemas.microsoft.com/office/drawing/2014/main" xmlns="" id="{8222C7BC-2F2E-479C-868D-1C9B4A5FB458}"/>
                </a:ext>
              </a:extLst>
            </p:cNvPr>
            <p:cNvSpPr/>
            <p:nvPr/>
          </p:nvSpPr>
          <p:spPr>
            <a:xfrm>
              <a:off x="10122080" y="2395804"/>
              <a:ext cx="445531" cy="23034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6" name="组合 255">
              <a:extLst>
                <a:ext uri="{FF2B5EF4-FFF2-40B4-BE49-F238E27FC236}">
                  <a16:creationId xmlns:a16="http://schemas.microsoft.com/office/drawing/2014/main" xmlns="" id="{DEA32FD5-7FAC-4B99-AEED-FAF64EE815F3}"/>
                </a:ext>
              </a:extLst>
            </p:cNvPr>
            <p:cNvGrpSpPr/>
            <p:nvPr/>
          </p:nvGrpSpPr>
          <p:grpSpPr>
            <a:xfrm>
              <a:off x="4541119" y="1763450"/>
              <a:ext cx="320921" cy="4707966"/>
              <a:chOff x="5034001" y="881274"/>
              <a:chExt cx="455934" cy="4707966"/>
            </a:xfrm>
          </p:grpSpPr>
          <p:sp>
            <p:nvSpPr>
              <p:cNvPr id="257" name="圆角矩形 54">
                <a:extLst>
                  <a:ext uri="{FF2B5EF4-FFF2-40B4-BE49-F238E27FC236}">
                    <a16:creationId xmlns:a16="http://schemas.microsoft.com/office/drawing/2014/main" xmlns="" id="{7643A3E1-2BA4-4579-B1C5-CE8E230CE574}"/>
                  </a:ext>
                </a:extLst>
              </p:cNvPr>
              <p:cNvSpPr/>
              <p:nvPr/>
            </p:nvSpPr>
            <p:spPr>
              <a:xfrm>
                <a:off x="5034001" y="881274"/>
                <a:ext cx="455934" cy="4707966"/>
              </a:xfrm>
              <a:prstGeom prst="roundRect">
                <a:avLst>
                  <a:gd name="adj" fmla="val 7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58" name="圆角矩形 55">
                <a:extLst>
                  <a:ext uri="{FF2B5EF4-FFF2-40B4-BE49-F238E27FC236}">
                    <a16:creationId xmlns:a16="http://schemas.microsoft.com/office/drawing/2014/main" xmlns="" id="{61BA9C9A-6D69-4217-9732-54C3A219DCB9}"/>
                  </a:ext>
                </a:extLst>
              </p:cNvPr>
              <p:cNvSpPr/>
              <p:nvPr/>
            </p:nvSpPr>
            <p:spPr>
              <a:xfrm>
                <a:off x="5117952" y="980728"/>
                <a:ext cx="288032"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59" name="圆角矩形 56">
                <a:extLst>
                  <a:ext uri="{FF2B5EF4-FFF2-40B4-BE49-F238E27FC236}">
                    <a16:creationId xmlns:a16="http://schemas.microsoft.com/office/drawing/2014/main" xmlns="" id="{A5F6FFAF-3962-4A76-923A-36668D7EECB5}"/>
                  </a:ext>
                </a:extLst>
              </p:cNvPr>
              <p:cNvSpPr/>
              <p:nvPr/>
            </p:nvSpPr>
            <p:spPr>
              <a:xfrm>
                <a:off x="5117952" y="1754273"/>
                <a:ext cx="288032"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60" name="圆角矩形 57">
                <a:extLst>
                  <a:ext uri="{FF2B5EF4-FFF2-40B4-BE49-F238E27FC236}">
                    <a16:creationId xmlns:a16="http://schemas.microsoft.com/office/drawing/2014/main" xmlns="" id="{B0764A69-1912-48E2-B3C9-AC3F95884077}"/>
                  </a:ext>
                </a:extLst>
              </p:cNvPr>
              <p:cNvSpPr/>
              <p:nvPr/>
            </p:nvSpPr>
            <p:spPr>
              <a:xfrm>
                <a:off x="5117952" y="2527818"/>
                <a:ext cx="288032"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61" name="圆角矩形 58">
                <a:extLst>
                  <a:ext uri="{FF2B5EF4-FFF2-40B4-BE49-F238E27FC236}">
                    <a16:creationId xmlns:a16="http://schemas.microsoft.com/office/drawing/2014/main" xmlns="" id="{7164655B-97DC-49D9-BD0E-CC7EEEE6D41C}"/>
                  </a:ext>
                </a:extLst>
              </p:cNvPr>
              <p:cNvSpPr/>
              <p:nvPr/>
            </p:nvSpPr>
            <p:spPr>
              <a:xfrm>
                <a:off x="5117952" y="3301363"/>
                <a:ext cx="288032"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62" name="圆角矩形 59">
                <a:extLst>
                  <a:ext uri="{FF2B5EF4-FFF2-40B4-BE49-F238E27FC236}">
                    <a16:creationId xmlns:a16="http://schemas.microsoft.com/office/drawing/2014/main" xmlns="" id="{51566287-57EE-4EDA-B7DE-8E48EFD0B4A6}"/>
                  </a:ext>
                </a:extLst>
              </p:cNvPr>
              <p:cNvSpPr/>
              <p:nvPr/>
            </p:nvSpPr>
            <p:spPr>
              <a:xfrm>
                <a:off x="5117952" y="4074908"/>
                <a:ext cx="288032"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63" name="圆角矩形 60">
                <a:extLst>
                  <a:ext uri="{FF2B5EF4-FFF2-40B4-BE49-F238E27FC236}">
                    <a16:creationId xmlns:a16="http://schemas.microsoft.com/office/drawing/2014/main" xmlns="" id="{10B8F1F5-1B81-4223-A337-C3A425EC66C9}"/>
                  </a:ext>
                </a:extLst>
              </p:cNvPr>
              <p:cNvSpPr/>
              <p:nvPr/>
            </p:nvSpPr>
            <p:spPr>
              <a:xfrm>
                <a:off x="5117952" y="4848451"/>
                <a:ext cx="288032"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sp>
          <p:nvSpPr>
            <p:cNvPr id="264" name="圆角矩形 3">
              <a:extLst>
                <a:ext uri="{FF2B5EF4-FFF2-40B4-BE49-F238E27FC236}">
                  <a16:creationId xmlns:a16="http://schemas.microsoft.com/office/drawing/2014/main" xmlns="" id="{9F7EE737-4BA1-4CD6-AE32-99AD04025E09}"/>
                </a:ext>
              </a:extLst>
            </p:cNvPr>
            <p:cNvSpPr/>
            <p:nvPr/>
          </p:nvSpPr>
          <p:spPr>
            <a:xfrm>
              <a:off x="980358" y="4476750"/>
              <a:ext cx="455934" cy="2310730"/>
            </a:xfrm>
            <a:prstGeom prst="roundRect">
              <a:avLst>
                <a:gd name="adj" fmla="val 723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r>
                <a:rPr lang="zh-CN" altLang="en-US" sz="1600" b="1" dirty="0">
                  <a:solidFill>
                    <a:schemeClr val="tx1"/>
                  </a:solidFill>
                  <a:latin typeface="微软雅黑" panose="020B0503020204020204" pitchFamily="34" charset="-122"/>
                  <a:ea typeface="微软雅黑" panose="020B0503020204020204" pitchFamily="34" charset="-122"/>
                </a:rPr>
                <a:t>内部业务系统</a:t>
              </a:r>
            </a:p>
          </p:txBody>
        </p:sp>
        <p:sp>
          <p:nvSpPr>
            <p:cNvPr id="265" name="圆角矩形 32">
              <a:extLst>
                <a:ext uri="{FF2B5EF4-FFF2-40B4-BE49-F238E27FC236}">
                  <a16:creationId xmlns:a16="http://schemas.microsoft.com/office/drawing/2014/main" xmlns="" id="{05B930BA-0A69-4EBC-9AF5-A767792579D1}"/>
                </a:ext>
              </a:extLst>
            </p:cNvPr>
            <p:cNvSpPr/>
            <p:nvPr/>
          </p:nvSpPr>
          <p:spPr>
            <a:xfrm>
              <a:off x="1575102" y="4476750"/>
              <a:ext cx="2664716" cy="2381250"/>
            </a:xfrm>
            <a:prstGeom prst="roundRect">
              <a:avLst>
                <a:gd name="adj" fmla="val 261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深圳</a:t>
              </a:r>
              <a:r>
                <a:rPr lang="en-US" altLang="zh-CN" sz="1200" b="1" dirty="0">
                  <a:solidFill>
                    <a:schemeClr val="tx1"/>
                  </a:solidFill>
                  <a:latin typeface="微软雅黑" panose="020B0503020204020204" pitchFamily="34" charset="-122"/>
                  <a:ea typeface="微软雅黑" panose="020B0503020204020204" pitchFamily="34" charset="-122"/>
                </a:rPr>
                <a:t>12345</a:t>
              </a:r>
              <a:r>
                <a:rPr lang="zh-CN" altLang="en-US" sz="1200" b="1" dirty="0">
                  <a:solidFill>
                    <a:schemeClr val="tx1"/>
                  </a:solidFill>
                  <a:latin typeface="微软雅黑" panose="020B0503020204020204" pitchFamily="34" charset="-122"/>
                  <a:ea typeface="微软雅黑" panose="020B0503020204020204" pitchFamily="34" charset="-122"/>
                </a:rPr>
                <a:t>业务系统数据库集</a:t>
              </a:r>
            </a:p>
          </p:txBody>
        </p:sp>
        <p:grpSp>
          <p:nvGrpSpPr>
            <p:cNvPr id="266" name="组合 265">
              <a:extLst>
                <a:ext uri="{FF2B5EF4-FFF2-40B4-BE49-F238E27FC236}">
                  <a16:creationId xmlns:a16="http://schemas.microsoft.com/office/drawing/2014/main" xmlns="" id="{63F848B8-E559-4C6C-935A-9203299572FF}"/>
                </a:ext>
              </a:extLst>
            </p:cNvPr>
            <p:cNvGrpSpPr/>
            <p:nvPr/>
          </p:nvGrpSpPr>
          <p:grpSpPr>
            <a:xfrm>
              <a:off x="1631502" y="4717784"/>
              <a:ext cx="2554326" cy="2046710"/>
              <a:chOff x="4417974" y="4010092"/>
              <a:chExt cx="3189128" cy="1442680"/>
            </a:xfrm>
            <a:solidFill>
              <a:schemeClr val="bg1"/>
            </a:solidFill>
          </p:grpSpPr>
          <p:grpSp>
            <p:nvGrpSpPr>
              <p:cNvPr id="267" name="组合 266">
                <a:extLst>
                  <a:ext uri="{FF2B5EF4-FFF2-40B4-BE49-F238E27FC236}">
                    <a16:creationId xmlns:a16="http://schemas.microsoft.com/office/drawing/2014/main" xmlns="" id="{A4377A10-52CE-49DC-87B4-94A8FCD5D4BF}"/>
                  </a:ext>
                </a:extLst>
              </p:cNvPr>
              <p:cNvGrpSpPr/>
              <p:nvPr/>
            </p:nvGrpSpPr>
            <p:grpSpPr>
              <a:xfrm>
                <a:off x="4417974" y="4010092"/>
                <a:ext cx="3189128" cy="451208"/>
                <a:chOff x="4758978" y="1412776"/>
                <a:chExt cx="3724261" cy="936104"/>
              </a:xfrm>
              <a:grpFill/>
            </p:grpSpPr>
            <p:sp>
              <p:nvSpPr>
                <p:cNvPr id="280" name="流程图: 磁盘 279">
                  <a:extLst>
                    <a:ext uri="{FF2B5EF4-FFF2-40B4-BE49-F238E27FC236}">
                      <a16:creationId xmlns:a16="http://schemas.microsoft.com/office/drawing/2014/main" xmlns="" id="{7AEBD042-C2A1-453F-B27F-44080475E197}"/>
                    </a:ext>
                  </a:extLst>
                </p:cNvPr>
                <p:cNvSpPr/>
                <p:nvPr/>
              </p:nvSpPr>
              <p:spPr>
                <a:xfrm>
                  <a:off x="4758978"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话务</a:t>
                  </a:r>
                </a:p>
              </p:txBody>
            </p:sp>
            <p:sp>
              <p:nvSpPr>
                <p:cNvPr id="281" name="流程图: 磁盘 280">
                  <a:extLst>
                    <a:ext uri="{FF2B5EF4-FFF2-40B4-BE49-F238E27FC236}">
                      <a16:creationId xmlns:a16="http://schemas.microsoft.com/office/drawing/2014/main" xmlns="" id="{9FD43242-2318-4A25-BAD5-75052DBD9CB6}"/>
                    </a:ext>
                  </a:extLst>
                </p:cNvPr>
                <p:cNvSpPr/>
                <p:nvPr/>
              </p:nvSpPr>
              <p:spPr>
                <a:xfrm>
                  <a:off x="5518312"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rPr>
                    <a:t>诉求人</a:t>
                  </a:r>
                </a:p>
              </p:txBody>
            </p:sp>
            <p:sp>
              <p:nvSpPr>
                <p:cNvPr id="282" name="流程图: 磁盘 281">
                  <a:extLst>
                    <a:ext uri="{FF2B5EF4-FFF2-40B4-BE49-F238E27FC236}">
                      <a16:creationId xmlns:a16="http://schemas.microsoft.com/office/drawing/2014/main" xmlns="" id="{507E9F97-A505-48A9-84AC-106CD39ED684}"/>
                    </a:ext>
                  </a:extLst>
                </p:cNvPr>
                <p:cNvSpPr/>
                <p:nvPr/>
              </p:nvSpPr>
              <p:spPr>
                <a:xfrm>
                  <a:off x="6277646"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rPr>
                    <a:t>工单</a:t>
                  </a:r>
                </a:p>
              </p:txBody>
            </p:sp>
            <p:sp>
              <p:nvSpPr>
                <p:cNvPr id="283" name="流程图: 磁盘 282">
                  <a:extLst>
                    <a:ext uri="{FF2B5EF4-FFF2-40B4-BE49-F238E27FC236}">
                      <a16:creationId xmlns:a16="http://schemas.microsoft.com/office/drawing/2014/main" xmlns="" id="{A5214AAA-6CA0-4887-9A1E-E52BBBCAFEFD}"/>
                    </a:ext>
                  </a:extLst>
                </p:cNvPr>
                <p:cNvSpPr/>
                <p:nvPr/>
              </p:nvSpPr>
              <p:spPr>
                <a:xfrm>
                  <a:off x="7036978"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rPr>
                    <a:t>主体</a:t>
                  </a:r>
                </a:p>
              </p:txBody>
            </p:sp>
            <p:sp>
              <p:nvSpPr>
                <p:cNvPr id="284" name="流程图: 磁盘 283">
                  <a:extLst>
                    <a:ext uri="{FF2B5EF4-FFF2-40B4-BE49-F238E27FC236}">
                      <a16:creationId xmlns:a16="http://schemas.microsoft.com/office/drawing/2014/main" xmlns="" id="{9E221821-34B8-4E9A-8BD8-4C8DF6C1D102}"/>
                    </a:ext>
                  </a:extLst>
                </p:cNvPr>
                <p:cNvSpPr/>
                <p:nvPr/>
              </p:nvSpPr>
              <p:spPr>
                <a:xfrm>
                  <a:off x="7804967"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rPr>
                    <a:t>客体</a:t>
                  </a:r>
                </a:p>
              </p:txBody>
            </p:sp>
          </p:grpSp>
          <p:grpSp>
            <p:nvGrpSpPr>
              <p:cNvPr id="268" name="组合 267">
                <a:extLst>
                  <a:ext uri="{FF2B5EF4-FFF2-40B4-BE49-F238E27FC236}">
                    <a16:creationId xmlns:a16="http://schemas.microsoft.com/office/drawing/2014/main" xmlns="" id="{C48BDB86-C23A-4B63-9283-AA2CC600D7B0}"/>
                  </a:ext>
                </a:extLst>
              </p:cNvPr>
              <p:cNvGrpSpPr/>
              <p:nvPr/>
            </p:nvGrpSpPr>
            <p:grpSpPr>
              <a:xfrm>
                <a:off x="4417974" y="4505828"/>
                <a:ext cx="3189128" cy="451208"/>
                <a:chOff x="4758978" y="1412776"/>
                <a:chExt cx="3724261" cy="936104"/>
              </a:xfrm>
              <a:grpFill/>
            </p:grpSpPr>
            <p:sp>
              <p:nvSpPr>
                <p:cNvPr id="275" name="流程图: 磁盘 274">
                  <a:extLst>
                    <a:ext uri="{FF2B5EF4-FFF2-40B4-BE49-F238E27FC236}">
                      <a16:creationId xmlns:a16="http://schemas.microsoft.com/office/drawing/2014/main" xmlns="" id="{B9CEF0B1-0C9B-43D2-8813-F8FCD5520B01}"/>
                    </a:ext>
                  </a:extLst>
                </p:cNvPr>
                <p:cNvSpPr/>
                <p:nvPr/>
              </p:nvSpPr>
              <p:spPr>
                <a:xfrm>
                  <a:off x="4758978"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消费维权投诉</a:t>
                  </a:r>
                </a:p>
              </p:txBody>
            </p:sp>
            <p:sp>
              <p:nvSpPr>
                <p:cNvPr id="276" name="流程图: 磁盘 275">
                  <a:extLst>
                    <a:ext uri="{FF2B5EF4-FFF2-40B4-BE49-F238E27FC236}">
                      <a16:creationId xmlns:a16="http://schemas.microsoft.com/office/drawing/2014/main" xmlns="" id="{134F8EE7-35A4-45F4-A2B1-ADB75047ABAF}"/>
                    </a:ext>
                  </a:extLst>
                </p:cNvPr>
                <p:cNvSpPr/>
                <p:nvPr/>
              </p:nvSpPr>
              <p:spPr>
                <a:xfrm>
                  <a:off x="5518312"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rPr>
                    <a:t>经济违法行为举报</a:t>
                  </a:r>
                </a:p>
              </p:txBody>
            </p:sp>
            <p:sp>
              <p:nvSpPr>
                <p:cNvPr id="277" name="流程图: 磁盘 276">
                  <a:extLst>
                    <a:ext uri="{FF2B5EF4-FFF2-40B4-BE49-F238E27FC236}">
                      <a16:creationId xmlns:a16="http://schemas.microsoft.com/office/drawing/2014/main" xmlns="" id="{5C2C6A34-2B20-454B-906F-083522255371}"/>
                    </a:ext>
                  </a:extLst>
                </p:cNvPr>
                <p:cNvSpPr/>
                <p:nvPr/>
              </p:nvSpPr>
              <p:spPr>
                <a:xfrm>
                  <a:off x="6277646"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rPr>
                    <a:t>行政效能投诉</a:t>
                  </a:r>
                </a:p>
              </p:txBody>
            </p:sp>
            <p:sp>
              <p:nvSpPr>
                <p:cNvPr id="278" name="流程图: 磁盘 277">
                  <a:extLst>
                    <a:ext uri="{FF2B5EF4-FFF2-40B4-BE49-F238E27FC236}">
                      <a16:creationId xmlns:a16="http://schemas.microsoft.com/office/drawing/2014/main" xmlns="" id="{DC08179F-8944-4EFA-A8A5-CAB3C1C5B181}"/>
                    </a:ext>
                  </a:extLst>
                </p:cNvPr>
                <p:cNvSpPr/>
                <p:nvPr/>
              </p:nvSpPr>
              <p:spPr>
                <a:xfrm>
                  <a:off x="7036978"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rPr>
                    <a:t>工单流转</a:t>
                  </a:r>
                </a:p>
              </p:txBody>
            </p:sp>
            <p:sp>
              <p:nvSpPr>
                <p:cNvPr id="279" name="流程图: 磁盘 278">
                  <a:extLst>
                    <a:ext uri="{FF2B5EF4-FFF2-40B4-BE49-F238E27FC236}">
                      <a16:creationId xmlns:a16="http://schemas.microsoft.com/office/drawing/2014/main" xmlns="" id="{E879F510-689E-4E39-8FF3-486E3A3CB090}"/>
                    </a:ext>
                  </a:extLst>
                </p:cNvPr>
                <p:cNvSpPr/>
                <p:nvPr/>
              </p:nvSpPr>
              <p:spPr>
                <a:xfrm>
                  <a:off x="7804967"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rPr>
                    <a:t>延期申请</a:t>
                  </a:r>
                </a:p>
              </p:txBody>
            </p:sp>
          </p:grpSp>
          <p:grpSp>
            <p:nvGrpSpPr>
              <p:cNvPr id="269" name="组合 268">
                <a:extLst>
                  <a:ext uri="{FF2B5EF4-FFF2-40B4-BE49-F238E27FC236}">
                    <a16:creationId xmlns:a16="http://schemas.microsoft.com/office/drawing/2014/main" xmlns="" id="{F9CBAD7A-37E2-4FC3-A522-685414DFD5C3}"/>
                  </a:ext>
                </a:extLst>
              </p:cNvPr>
              <p:cNvGrpSpPr/>
              <p:nvPr/>
            </p:nvGrpSpPr>
            <p:grpSpPr>
              <a:xfrm>
                <a:off x="4417974" y="5001564"/>
                <a:ext cx="3189128" cy="451208"/>
                <a:chOff x="4758978" y="1412776"/>
                <a:chExt cx="3724261" cy="936104"/>
              </a:xfrm>
              <a:grpFill/>
            </p:grpSpPr>
            <p:sp>
              <p:nvSpPr>
                <p:cNvPr id="270" name="流程图: 磁盘 269">
                  <a:extLst>
                    <a:ext uri="{FF2B5EF4-FFF2-40B4-BE49-F238E27FC236}">
                      <a16:creationId xmlns:a16="http://schemas.microsoft.com/office/drawing/2014/main" xmlns="" id="{B682E44F-F06F-4BCB-ACE9-264D34151993}"/>
                    </a:ext>
                  </a:extLst>
                </p:cNvPr>
                <p:cNvSpPr/>
                <p:nvPr/>
              </p:nvSpPr>
              <p:spPr>
                <a:xfrm>
                  <a:off x="4758978"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处理反馈</a:t>
                  </a:r>
                </a:p>
              </p:txBody>
            </p:sp>
            <p:sp>
              <p:nvSpPr>
                <p:cNvPr id="271" name="流程图: 磁盘 270">
                  <a:extLst>
                    <a:ext uri="{FF2B5EF4-FFF2-40B4-BE49-F238E27FC236}">
                      <a16:creationId xmlns:a16="http://schemas.microsoft.com/office/drawing/2014/main" xmlns="" id="{7A14C534-DD43-4F9C-9EBA-35003F957533}"/>
                    </a:ext>
                  </a:extLst>
                </p:cNvPr>
                <p:cNvSpPr/>
                <p:nvPr/>
              </p:nvSpPr>
              <p:spPr>
                <a:xfrm>
                  <a:off x="5518312"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rPr>
                    <a:t>消费维权投诉调解</a:t>
                  </a:r>
                </a:p>
              </p:txBody>
            </p:sp>
            <p:sp>
              <p:nvSpPr>
                <p:cNvPr id="272" name="流程图: 磁盘 271">
                  <a:extLst>
                    <a:ext uri="{FF2B5EF4-FFF2-40B4-BE49-F238E27FC236}">
                      <a16:creationId xmlns:a16="http://schemas.microsoft.com/office/drawing/2014/main" xmlns="" id="{F9DC79B5-62A6-41CD-B1F4-9829087158B3}"/>
                    </a:ext>
                  </a:extLst>
                </p:cNvPr>
                <p:cNvSpPr/>
                <p:nvPr/>
              </p:nvSpPr>
              <p:spPr>
                <a:xfrm>
                  <a:off x="6277646"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rPr>
                    <a:t>经济违法行为举报案件</a:t>
                  </a:r>
                </a:p>
              </p:txBody>
            </p:sp>
            <p:sp>
              <p:nvSpPr>
                <p:cNvPr id="273" name="流程图: 磁盘 272">
                  <a:extLst>
                    <a:ext uri="{FF2B5EF4-FFF2-40B4-BE49-F238E27FC236}">
                      <a16:creationId xmlns:a16="http://schemas.microsoft.com/office/drawing/2014/main" xmlns="" id="{9729BCE4-B2AF-4348-BAA7-7DDE271244C5}"/>
                    </a:ext>
                  </a:extLst>
                </p:cNvPr>
                <p:cNvSpPr/>
                <p:nvPr/>
              </p:nvSpPr>
              <p:spPr>
                <a:xfrm>
                  <a:off x="7036978"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900" dirty="0">
                      <a:solidFill>
                        <a:schemeClr val="tx1"/>
                      </a:solidFill>
                      <a:latin typeface="微软雅黑" panose="020B0503020204020204" pitchFamily="34" charset="-122"/>
                      <a:ea typeface="微软雅黑" panose="020B0503020204020204" pitchFamily="34" charset="-122"/>
                    </a:rPr>
                    <a:t>……</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274" name="流程图: 磁盘 273">
                  <a:extLst>
                    <a:ext uri="{FF2B5EF4-FFF2-40B4-BE49-F238E27FC236}">
                      <a16:creationId xmlns:a16="http://schemas.microsoft.com/office/drawing/2014/main" xmlns="" id="{BB043D2F-46FD-4DC2-84C5-7118631F9CE4}"/>
                    </a:ext>
                  </a:extLst>
                </p:cNvPr>
                <p:cNvSpPr/>
                <p:nvPr/>
              </p:nvSpPr>
              <p:spPr>
                <a:xfrm>
                  <a:off x="7804967" y="1412776"/>
                  <a:ext cx="678272" cy="936104"/>
                </a:xfrm>
                <a:prstGeom prst="flowChartMagneticDisk">
                  <a:avLst/>
                </a:prstGeom>
                <a:grp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900" dirty="0">
                      <a:solidFill>
                        <a:schemeClr val="tx1"/>
                      </a:solidFill>
                      <a:latin typeface="微软雅黑" panose="020B0503020204020204" pitchFamily="34" charset="-122"/>
                      <a:ea typeface="微软雅黑" panose="020B0503020204020204" pitchFamily="34" charset="-122"/>
                    </a:rPr>
                    <a:t>知识库</a:t>
                  </a:r>
                </a:p>
              </p:txBody>
            </p:sp>
          </p:grpSp>
        </p:grpSp>
        <p:sp>
          <p:nvSpPr>
            <p:cNvPr id="285" name="矩形 284">
              <a:extLst>
                <a:ext uri="{FF2B5EF4-FFF2-40B4-BE49-F238E27FC236}">
                  <a16:creationId xmlns:a16="http://schemas.microsoft.com/office/drawing/2014/main" xmlns="" id="{4D58ED34-6530-404C-A369-F4C11902DD82}"/>
                </a:ext>
              </a:extLst>
            </p:cNvPr>
            <p:cNvSpPr/>
            <p:nvPr/>
          </p:nvSpPr>
          <p:spPr>
            <a:xfrm>
              <a:off x="524270" y="4053594"/>
              <a:ext cx="461665" cy="553998"/>
            </a:xfrm>
            <a:prstGeom prst="rect">
              <a:avLst/>
            </a:prstGeom>
          </p:spPr>
          <p:txBody>
            <a:bodyPr vert="eaVert" wrap="none">
              <a:spAutoFit/>
            </a:bodyPr>
            <a:lstStyle/>
            <a:p>
              <a:r>
                <a:rPr lang="zh-CN" altLang="en-US" b="1" dirty="0">
                  <a:latin typeface="微软雅黑" panose="020B0503020204020204" pitchFamily="34" charset="-122"/>
                  <a:ea typeface="微软雅黑" panose="020B0503020204020204" pitchFamily="34" charset="-122"/>
                </a:rPr>
                <a:t>内网</a:t>
              </a:r>
            </a:p>
          </p:txBody>
        </p:sp>
        <p:sp>
          <p:nvSpPr>
            <p:cNvPr id="286" name="圆角矩形 2">
              <a:extLst>
                <a:ext uri="{FF2B5EF4-FFF2-40B4-BE49-F238E27FC236}">
                  <a16:creationId xmlns:a16="http://schemas.microsoft.com/office/drawing/2014/main" xmlns="" id="{AB50C376-10DA-4710-991F-B878EB12F38A}"/>
                </a:ext>
              </a:extLst>
            </p:cNvPr>
            <p:cNvSpPr/>
            <p:nvPr/>
          </p:nvSpPr>
          <p:spPr>
            <a:xfrm>
              <a:off x="980358" y="1645920"/>
              <a:ext cx="455934" cy="2757276"/>
            </a:xfrm>
            <a:prstGeom prst="roundRect">
              <a:avLst>
                <a:gd name="adj" fmla="val 723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r>
                <a:rPr lang="zh-CN" altLang="en-US" sz="1600" b="1" dirty="0">
                  <a:solidFill>
                    <a:schemeClr val="tx1"/>
                  </a:solidFill>
                  <a:latin typeface="微软雅黑" panose="020B0503020204020204" pitchFamily="34" charset="-122"/>
                  <a:ea typeface="微软雅黑" panose="020B0503020204020204" pitchFamily="34" charset="-122"/>
                </a:rPr>
                <a:t>外部系统交换接口</a:t>
              </a:r>
            </a:p>
          </p:txBody>
        </p:sp>
        <p:grpSp>
          <p:nvGrpSpPr>
            <p:cNvPr id="287" name="组合 286">
              <a:extLst>
                <a:ext uri="{FF2B5EF4-FFF2-40B4-BE49-F238E27FC236}">
                  <a16:creationId xmlns:a16="http://schemas.microsoft.com/office/drawing/2014/main" xmlns="" id="{28E4AB6E-F917-4CE1-A632-9D4A155FD058}"/>
                </a:ext>
              </a:extLst>
            </p:cNvPr>
            <p:cNvGrpSpPr/>
            <p:nvPr/>
          </p:nvGrpSpPr>
          <p:grpSpPr>
            <a:xfrm>
              <a:off x="5759412" y="2984987"/>
              <a:ext cx="254189" cy="2913611"/>
              <a:chOff x="5034001" y="881274"/>
              <a:chExt cx="455934" cy="4707966"/>
            </a:xfrm>
          </p:grpSpPr>
          <p:sp>
            <p:nvSpPr>
              <p:cNvPr id="288" name="圆角矩形 78">
                <a:extLst>
                  <a:ext uri="{FF2B5EF4-FFF2-40B4-BE49-F238E27FC236}">
                    <a16:creationId xmlns:a16="http://schemas.microsoft.com/office/drawing/2014/main" xmlns="" id="{EA04C3E9-24DD-4BA1-92CA-CB6E79C1B2AA}"/>
                  </a:ext>
                </a:extLst>
              </p:cNvPr>
              <p:cNvSpPr/>
              <p:nvPr/>
            </p:nvSpPr>
            <p:spPr>
              <a:xfrm>
                <a:off x="5034001" y="881274"/>
                <a:ext cx="455934" cy="4707966"/>
              </a:xfrm>
              <a:prstGeom prst="roundRect">
                <a:avLst>
                  <a:gd name="adj" fmla="val 723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89" name="圆角矩形 79">
                <a:extLst>
                  <a:ext uri="{FF2B5EF4-FFF2-40B4-BE49-F238E27FC236}">
                    <a16:creationId xmlns:a16="http://schemas.microsoft.com/office/drawing/2014/main" xmlns="" id="{888F4409-54AF-436B-8B49-BB4777C6ED88}"/>
                  </a:ext>
                </a:extLst>
              </p:cNvPr>
              <p:cNvSpPr/>
              <p:nvPr/>
            </p:nvSpPr>
            <p:spPr>
              <a:xfrm>
                <a:off x="5117952" y="980728"/>
                <a:ext cx="288032" cy="648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90" name="圆角矩形 80">
                <a:extLst>
                  <a:ext uri="{FF2B5EF4-FFF2-40B4-BE49-F238E27FC236}">
                    <a16:creationId xmlns:a16="http://schemas.microsoft.com/office/drawing/2014/main" xmlns="" id="{08596D13-39B5-474C-B41B-2AC23E9F61E1}"/>
                  </a:ext>
                </a:extLst>
              </p:cNvPr>
              <p:cNvSpPr/>
              <p:nvPr/>
            </p:nvSpPr>
            <p:spPr>
              <a:xfrm>
                <a:off x="5117952" y="1754273"/>
                <a:ext cx="288032" cy="648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91" name="圆角矩形 81">
                <a:extLst>
                  <a:ext uri="{FF2B5EF4-FFF2-40B4-BE49-F238E27FC236}">
                    <a16:creationId xmlns:a16="http://schemas.microsoft.com/office/drawing/2014/main" xmlns="" id="{927CC5FB-53A5-4459-BBC9-2146B35C018C}"/>
                  </a:ext>
                </a:extLst>
              </p:cNvPr>
              <p:cNvSpPr/>
              <p:nvPr/>
            </p:nvSpPr>
            <p:spPr>
              <a:xfrm>
                <a:off x="5117952" y="2527818"/>
                <a:ext cx="288032" cy="648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92" name="圆角矩形 82">
                <a:extLst>
                  <a:ext uri="{FF2B5EF4-FFF2-40B4-BE49-F238E27FC236}">
                    <a16:creationId xmlns:a16="http://schemas.microsoft.com/office/drawing/2014/main" xmlns="" id="{A15760EC-381E-462D-BD1D-07CE977B8BC4}"/>
                  </a:ext>
                </a:extLst>
              </p:cNvPr>
              <p:cNvSpPr/>
              <p:nvPr/>
            </p:nvSpPr>
            <p:spPr>
              <a:xfrm>
                <a:off x="5117952" y="3301363"/>
                <a:ext cx="288032" cy="648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93" name="圆角矩形 83">
                <a:extLst>
                  <a:ext uri="{FF2B5EF4-FFF2-40B4-BE49-F238E27FC236}">
                    <a16:creationId xmlns:a16="http://schemas.microsoft.com/office/drawing/2014/main" xmlns="" id="{17267A64-0B0D-4125-A429-95D976F2A86B}"/>
                  </a:ext>
                </a:extLst>
              </p:cNvPr>
              <p:cNvSpPr/>
              <p:nvPr/>
            </p:nvSpPr>
            <p:spPr>
              <a:xfrm>
                <a:off x="5117952" y="4074908"/>
                <a:ext cx="288032" cy="648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94" name="圆角矩形 84">
                <a:extLst>
                  <a:ext uri="{FF2B5EF4-FFF2-40B4-BE49-F238E27FC236}">
                    <a16:creationId xmlns:a16="http://schemas.microsoft.com/office/drawing/2014/main" xmlns="" id="{63F2C239-E961-4295-9256-7ED24E8D5254}"/>
                  </a:ext>
                </a:extLst>
              </p:cNvPr>
              <p:cNvSpPr/>
              <p:nvPr/>
            </p:nvSpPr>
            <p:spPr>
              <a:xfrm>
                <a:off x="5117952" y="4848451"/>
                <a:ext cx="288032" cy="648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ETL</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grpSp>
          <p:nvGrpSpPr>
            <p:cNvPr id="295" name="组合 294">
              <a:extLst>
                <a:ext uri="{FF2B5EF4-FFF2-40B4-BE49-F238E27FC236}">
                  <a16:creationId xmlns:a16="http://schemas.microsoft.com/office/drawing/2014/main" xmlns="" id="{4998D96E-8408-4741-9DD0-28CC1E862811}"/>
                </a:ext>
              </a:extLst>
            </p:cNvPr>
            <p:cNvGrpSpPr/>
            <p:nvPr/>
          </p:nvGrpSpPr>
          <p:grpSpPr>
            <a:xfrm>
              <a:off x="5059747" y="3189609"/>
              <a:ext cx="497445" cy="2478692"/>
              <a:chOff x="5204605" y="2299048"/>
              <a:chExt cx="497445" cy="3059903"/>
            </a:xfrm>
          </p:grpSpPr>
          <p:sp>
            <p:nvSpPr>
              <p:cNvPr id="296" name="流程图: 磁盘 295">
                <a:extLst>
                  <a:ext uri="{FF2B5EF4-FFF2-40B4-BE49-F238E27FC236}">
                    <a16:creationId xmlns:a16="http://schemas.microsoft.com/office/drawing/2014/main" xmlns="" id="{ACCA9EB4-BE6B-4E31-81DB-BC75F9BE6898}"/>
                  </a:ext>
                </a:extLst>
              </p:cNvPr>
              <p:cNvSpPr/>
              <p:nvPr/>
            </p:nvSpPr>
            <p:spPr>
              <a:xfrm>
                <a:off x="5204605" y="5100951"/>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97" name="流程图: 磁盘 296">
                <a:extLst>
                  <a:ext uri="{FF2B5EF4-FFF2-40B4-BE49-F238E27FC236}">
                    <a16:creationId xmlns:a16="http://schemas.microsoft.com/office/drawing/2014/main" xmlns="" id="{2E7764AA-C7F1-4B75-9D27-CD8ECAECF0FF}"/>
                  </a:ext>
                </a:extLst>
              </p:cNvPr>
              <p:cNvSpPr/>
              <p:nvPr/>
            </p:nvSpPr>
            <p:spPr>
              <a:xfrm>
                <a:off x="5204605" y="4914164"/>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98" name="流程图: 磁盘 297">
                <a:extLst>
                  <a:ext uri="{FF2B5EF4-FFF2-40B4-BE49-F238E27FC236}">
                    <a16:creationId xmlns:a16="http://schemas.microsoft.com/office/drawing/2014/main" xmlns="" id="{71CDEB70-361E-4B53-A2CB-91895A998485}"/>
                  </a:ext>
                </a:extLst>
              </p:cNvPr>
              <p:cNvSpPr/>
              <p:nvPr/>
            </p:nvSpPr>
            <p:spPr>
              <a:xfrm>
                <a:off x="5204605" y="4727370"/>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99" name="流程图: 磁盘 298">
                <a:extLst>
                  <a:ext uri="{FF2B5EF4-FFF2-40B4-BE49-F238E27FC236}">
                    <a16:creationId xmlns:a16="http://schemas.microsoft.com/office/drawing/2014/main" xmlns="" id="{9B948AC8-06BC-4B9B-A6C2-6100C14A498A}"/>
                  </a:ext>
                </a:extLst>
              </p:cNvPr>
              <p:cNvSpPr/>
              <p:nvPr/>
            </p:nvSpPr>
            <p:spPr>
              <a:xfrm>
                <a:off x="5204605" y="4540576"/>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00" name="流程图: 磁盘 299">
                <a:extLst>
                  <a:ext uri="{FF2B5EF4-FFF2-40B4-BE49-F238E27FC236}">
                    <a16:creationId xmlns:a16="http://schemas.microsoft.com/office/drawing/2014/main" xmlns="" id="{F6065FAA-54D8-490E-8FB7-8DB4CDBB278D}"/>
                  </a:ext>
                </a:extLst>
              </p:cNvPr>
              <p:cNvSpPr/>
              <p:nvPr/>
            </p:nvSpPr>
            <p:spPr>
              <a:xfrm>
                <a:off x="5204605" y="4353782"/>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01" name="流程图: 磁盘 300">
                <a:extLst>
                  <a:ext uri="{FF2B5EF4-FFF2-40B4-BE49-F238E27FC236}">
                    <a16:creationId xmlns:a16="http://schemas.microsoft.com/office/drawing/2014/main" xmlns="" id="{5BA83CD4-61D7-46A7-989F-8B80159FEEBC}"/>
                  </a:ext>
                </a:extLst>
              </p:cNvPr>
              <p:cNvSpPr/>
              <p:nvPr/>
            </p:nvSpPr>
            <p:spPr>
              <a:xfrm>
                <a:off x="5204605" y="4166988"/>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02" name="流程图: 磁盘 301">
                <a:extLst>
                  <a:ext uri="{FF2B5EF4-FFF2-40B4-BE49-F238E27FC236}">
                    <a16:creationId xmlns:a16="http://schemas.microsoft.com/office/drawing/2014/main" xmlns="" id="{79E59626-4ADF-41CF-AE11-06B90CD962D7}"/>
                  </a:ext>
                </a:extLst>
              </p:cNvPr>
              <p:cNvSpPr/>
              <p:nvPr/>
            </p:nvSpPr>
            <p:spPr>
              <a:xfrm>
                <a:off x="5204605" y="3980194"/>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03" name="流程图: 磁盘 302">
                <a:extLst>
                  <a:ext uri="{FF2B5EF4-FFF2-40B4-BE49-F238E27FC236}">
                    <a16:creationId xmlns:a16="http://schemas.microsoft.com/office/drawing/2014/main" xmlns="" id="{AC1DCEA8-FAE3-45E8-9EEB-CED9F334F4FE}"/>
                  </a:ext>
                </a:extLst>
              </p:cNvPr>
              <p:cNvSpPr/>
              <p:nvPr/>
            </p:nvSpPr>
            <p:spPr>
              <a:xfrm>
                <a:off x="5204605" y="3793400"/>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04" name="流程图: 磁盘 303">
                <a:extLst>
                  <a:ext uri="{FF2B5EF4-FFF2-40B4-BE49-F238E27FC236}">
                    <a16:creationId xmlns:a16="http://schemas.microsoft.com/office/drawing/2014/main" xmlns="" id="{8A010BAD-433C-4F0B-9FFF-DBBC8B495FF2}"/>
                  </a:ext>
                </a:extLst>
              </p:cNvPr>
              <p:cNvSpPr/>
              <p:nvPr/>
            </p:nvSpPr>
            <p:spPr>
              <a:xfrm>
                <a:off x="5204605" y="3606606"/>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05" name="流程图: 磁盘 304">
                <a:extLst>
                  <a:ext uri="{FF2B5EF4-FFF2-40B4-BE49-F238E27FC236}">
                    <a16:creationId xmlns:a16="http://schemas.microsoft.com/office/drawing/2014/main" xmlns="" id="{C1551079-3197-4F1E-AB91-FB29C02B2EE1}"/>
                  </a:ext>
                </a:extLst>
              </p:cNvPr>
              <p:cNvSpPr/>
              <p:nvPr/>
            </p:nvSpPr>
            <p:spPr>
              <a:xfrm>
                <a:off x="5204605" y="3419812"/>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06" name="流程图: 磁盘 305">
                <a:extLst>
                  <a:ext uri="{FF2B5EF4-FFF2-40B4-BE49-F238E27FC236}">
                    <a16:creationId xmlns:a16="http://schemas.microsoft.com/office/drawing/2014/main" xmlns="" id="{DA57FACD-D24E-4D1F-8EE1-21D11605897D}"/>
                  </a:ext>
                </a:extLst>
              </p:cNvPr>
              <p:cNvSpPr/>
              <p:nvPr/>
            </p:nvSpPr>
            <p:spPr>
              <a:xfrm>
                <a:off x="5204605" y="3233018"/>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07" name="流程图: 磁盘 306">
                <a:extLst>
                  <a:ext uri="{FF2B5EF4-FFF2-40B4-BE49-F238E27FC236}">
                    <a16:creationId xmlns:a16="http://schemas.microsoft.com/office/drawing/2014/main" xmlns="" id="{5B0FA4D6-BD8F-4481-A37D-5FF7DF5A9447}"/>
                  </a:ext>
                </a:extLst>
              </p:cNvPr>
              <p:cNvSpPr/>
              <p:nvPr/>
            </p:nvSpPr>
            <p:spPr>
              <a:xfrm>
                <a:off x="5204605" y="3046224"/>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08" name="流程图: 磁盘 307">
                <a:extLst>
                  <a:ext uri="{FF2B5EF4-FFF2-40B4-BE49-F238E27FC236}">
                    <a16:creationId xmlns:a16="http://schemas.microsoft.com/office/drawing/2014/main" xmlns="" id="{AD1A0C7D-8DD6-499C-8407-E47E16EFFD3C}"/>
                  </a:ext>
                </a:extLst>
              </p:cNvPr>
              <p:cNvSpPr/>
              <p:nvPr/>
            </p:nvSpPr>
            <p:spPr>
              <a:xfrm>
                <a:off x="5204605" y="2859430"/>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09" name="流程图: 磁盘 308">
                <a:extLst>
                  <a:ext uri="{FF2B5EF4-FFF2-40B4-BE49-F238E27FC236}">
                    <a16:creationId xmlns:a16="http://schemas.microsoft.com/office/drawing/2014/main" xmlns="" id="{A8D06FE4-980D-49F4-A483-472BDC900134}"/>
                  </a:ext>
                </a:extLst>
              </p:cNvPr>
              <p:cNvSpPr/>
              <p:nvPr/>
            </p:nvSpPr>
            <p:spPr>
              <a:xfrm>
                <a:off x="5204605" y="2672636"/>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10" name="流程图: 磁盘 309">
                <a:extLst>
                  <a:ext uri="{FF2B5EF4-FFF2-40B4-BE49-F238E27FC236}">
                    <a16:creationId xmlns:a16="http://schemas.microsoft.com/office/drawing/2014/main" xmlns="" id="{32FBB767-12CF-4FDB-B2E0-AB956103B9F7}"/>
                  </a:ext>
                </a:extLst>
              </p:cNvPr>
              <p:cNvSpPr/>
              <p:nvPr/>
            </p:nvSpPr>
            <p:spPr>
              <a:xfrm>
                <a:off x="5204605" y="2485842"/>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11" name="流程图: 磁盘 310">
                <a:extLst>
                  <a:ext uri="{FF2B5EF4-FFF2-40B4-BE49-F238E27FC236}">
                    <a16:creationId xmlns:a16="http://schemas.microsoft.com/office/drawing/2014/main" xmlns="" id="{465A6652-D69B-416A-8C25-76DEDAB87562}"/>
                  </a:ext>
                </a:extLst>
              </p:cNvPr>
              <p:cNvSpPr/>
              <p:nvPr/>
            </p:nvSpPr>
            <p:spPr>
              <a:xfrm>
                <a:off x="5204605" y="2299048"/>
                <a:ext cx="497445" cy="258000"/>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70466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子平台</a:t>
            </a:r>
            <a:r>
              <a:rPr lang="en-US" altLang="zh-CN" dirty="0"/>
              <a:t>3</a:t>
            </a:r>
            <a:r>
              <a:rPr lang="zh-CN" altLang="en-US" dirty="0"/>
              <a:t>：数据服务子平台</a:t>
            </a:r>
          </a:p>
        </p:txBody>
      </p:sp>
      <p:grpSp>
        <p:nvGrpSpPr>
          <p:cNvPr id="120" name="组合 119"/>
          <p:cNvGrpSpPr/>
          <p:nvPr/>
        </p:nvGrpSpPr>
        <p:grpSpPr>
          <a:xfrm>
            <a:off x="211765" y="928914"/>
            <a:ext cx="11747353" cy="5700485"/>
            <a:chOff x="211765" y="842520"/>
            <a:chExt cx="11747353" cy="5786879"/>
          </a:xfrm>
        </p:grpSpPr>
        <p:sp>
          <p:nvSpPr>
            <p:cNvPr id="10" name="圆角矩形 9"/>
            <p:cNvSpPr/>
            <p:nvPr/>
          </p:nvSpPr>
          <p:spPr>
            <a:xfrm>
              <a:off x="232883" y="3431270"/>
              <a:ext cx="11726235" cy="356839"/>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400" b="1" dirty="0">
                  <a:solidFill>
                    <a:schemeClr val="tx1"/>
                  </a:solidFill>
                  <a:latin typeface="微软雅黑" panose="020B0503020204020204" pitchFamily="34" charset="-122"/>
                  <a:ea typeface="微软雅黑" panose="020B0503020204020204" pitchFamily="34" charset="-122"/>
                </a:rPr>
                <a:t>对接其他委办部门数据共享交换系统</a:t>
              </a:r>
            </a:p>
          </p:txBody>
        </p:sp>
        <p:pic>
          <p:nvPicPr>
            <p:cNvPr id="11" name="图片 10"/>
            <p:cNvPicPr/>
            <p:nvPr/>
          </p:nvPicPr>
          <p:blipFill>
            <a:blip r:embed="rId2"/>
            <a:stretch>
              <a:fillRect/>
            </a:stretch>
          </p:blipFill>
          <p:spPr>
            <a:xfrm>
              <a:off x="364862" y="1121486"/>
              <a:ext cx="4472610" cy="1944840"/>
            </a:xfrm>
            <a:prstGeom prst="rect">
              <a:avLst/>
            </a:prstGeom>
          </p:spPr>
        </p:pic>
        <p:sp>
          <p:nvSpPr>
            <p:cNvPr id="12" name="圆角矩形 11"/>
            <p:cNvSpPr/>
            <p:nvPr/>
          </p:nvSpPr>
          <p:spPr>
            <a:xfrm>
              <a:off x="211765" y="842520"/>
              <a:ext cx="5836611" cy="278966"/>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400" b="1" dirty="0">
                  <a:solidFill>
                    <a:schemeClr val="tx1"/>
                  </a:solidFill>
                  <a:latin typeface="微软雅黑" panose="020B0503020204020204" pitchFamily="34" charset="-122"/>
                  <a:ea typeface="微软雅黑" panose="020B0503020204020204" pitchFamily="34" charset="-122"/>
                </a:rPr>
                <a:t>统一服务门户</a:t>
              </a:r>
            </a:p>
          </p:txBody>
        </p:sp>
        <p:grpSp>
          <p:nvGrpSpPr>
            <p:cNvPr id="13" name="组合 12"/>
            <p:cNvGrpSpPr/>
            <p:nvPr/>
          </p:nvGrpSpPr>
          <p:grpSpPr>
            <a:xfrm>
              <a:off x="211766" y="1149008"/>
              <a:ext cx="5836610" cy="2114892"/>
              <a:chOff x="628650" y="3782493"/>
              <a:chExt cx="6298862" cy="2865957"/>
            </a:xfrm>
          </p:grpSpPr>
          <p:sp>
            <p:nvSpPr>
              <p:cNvPr id="14" name="圆角矩形 13"/>
              <p:cNvSpPr/>
              <p:nvPr/>
            </p:nvSpPr>
            <p:spPr>
              <a:xfrm>
                <a:off x="628650" y="3782493"/>
                <a:ext cx="6298862" cy="2427807"/>
              </a:xfrm>
              <a:prstGeom prst="roundRect">
                <a:avLst>
                  <a:gd name="adj" fmla="val 2618"/>
                </a:avLst>
              </a:prstGeom>
              <a:ln w="19050"/>
            </p:spPr>
            <p:style>
              <a:lnRef idx="2">
                <a:schemeClr val="accent1"/>
              </a:lnRef>
              <a:fillRef idx="1">
                <a:schemeClr val="lt1"/>
              </a:fillRef>
              <a:effectRef idx="0">
                <a:schemeClr val="accent1"/>
              </a:effectRef>
              <a:fontRef idx="minor">
                <a:schemeClr val="dk1"/>
              </a:fontRef>
            </p:style>
            <p:txBody>
              <a:bodyPr vert="horz" rtlCol="0" anchor="t"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大数据服务子平台二大服务门户建设</a:t>
                </a:r>
              </a:p>
            </p:txBody>
          </p:sp>
          <p:grpSp>
            <p:nvGrpSpPr>
              <p:cNvPr id="15" name="组合 14"/>
              <p:cNvGrpSpPr/>
              <p:nvPr/>
            </p:nvGrpSpPr>
            <p:grpSpPr>
              <a:xfrm>
                <a:off x="894280" y="4100513"/>
                <a:ext cx="2696768" cy="947737"/>
                <a:chOff x="969137" y="4262438"/>
                <a:chExt cx="2587507" cy="947737"/>
              </a:xfrm>
            </p:grpSpPr>
            <p:sp>
              <p:nvSpPr>
                <p:cNvPr id="44" name="圆角矩形 43"/>
                <p:cNvSpPr/>
                <p:nvPr/>
              </p:nvSpPr>
              <p:spPr>
                <a:xfrm>
                  <a:off x="969137" y="4262438"/>
                  <a:ext cx="2587507" cy="947737"/>
                </a:xfrm>
                <a:prstGeom prst="roundRect">
                  <a:avLst>
                    <a:gd name="adj" fmla="val 611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a:off x="1039620" y="4312030"/>
                  <a:ext cx="2423596" cy="847707"/>
                  <a:chOff x="659742" y="3964722"/>
                  <a:chExt cx="2341468" cy="556054"/>
                </a:xfrm>
                <a:solidFill>
                  <a:schemeClr val="bg1"/>
                </a:solidFill>
              </p:grpSpPr>
              <p:sp>
                <p:nvSpPr>
                  <p:cNvPr id="46" name="圆角矩形 45"/>
                  <p:cNvSpPr/>
                  <p:nvPr/>
                </p:nvSpPr>
                <p:spPr>
                  <a:xfrm>
                    <a:off x="660308" y="3964722"/>
                    <a:ext cx="2340902" cy="274903"/>
                  </a:xfrm>
                  <a:prstGeom prst="roundRect">
                    <a:avLst>
                      <a:gd name="adj" fmla="val 14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pPr algn="ctr"/>
                    <a:r>
                      <a:rPr lang="zh-CN" altLang="en-US" sz="900" dirty="0">
                        <a:solidFill>
                          <a:schemeClr val="tx1"/>
                        </a:solidFill>
                        <a:latin typeface="微软雅黑" panose="020B0503020204020204" pitchFamily="34" charset="-122"/>
                        <a:ea typeface="微软雅黑" panose="020B0503020204020204" pitchFamily="34" charset="-122"/>
                      </a:rPr>
                      <a:t>统一用户权限配置管理</a:t>
                    </a:r>
                  </a:p>
                </p:txBody>
              </p:sp>
              <p:sp>
                <p:nvSpPr>
                  <p:cNvPr id="47" name="圆角矩形 46"/>
                  <p:cNvSpPr/>
                  <p:nvPr/>
                </p:nvSpPr>
                <p:spPr>
                  <a:xfrm>
                    <a:off x="659742" y="4263309"/>
                    <a:ext cx="2340902" cy="257467"/>
                  </a:xfrm>
                  <a:prstGeom prst="roundRect">
                    <a:avLst>
                      <a:gd name="adj" fmla="val 14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pPr algn="ctr"/>
                    <a:r>
                      <a:rPr lang="zh-CN" altLang="en-US" sz="900" dirty="0">
                        <a:solidFill>
                          <a:schemeClr val="tx1"/>
                        </a:solidFill>
                        <a:latin typeface="微软雅黑" panose="020B0503020204020204" pitchFamily="34" charset="-122"/>
                        <a:ea typeface="微软雅黑" panose="020B0503020204020204" pitchFamily="34" charset="-122"/>
                      </a:rPr>
                      <a:t>个性化用户分析结果展示</a:t>
                    </a:r>
                  </a:p>
                </p:txBody>
              </p:sp>
            </p:grpSp>
          </p:grpSp>
          <p:grpSp>
            <p:nvGrpSpPr>
              <p:cNvPr id="16" name="组合 15"/>
              <p:cNvGrpSpPr/>
              <p:nvPr/>
            </p:nvGrpSpPr>
            <p:grpSpPr>
              <a:xfrm>
                <a:off x="4212720" y="4100513"/>
                <a:ext cx="2489861" cy="947737"/>
                <a:chOff x="4245804" y="4262438"/>
                <a:chExt cx="2489861" cy="947737"/>
              </a:xfrm>
            </p:grpSpPr>
            <p:sp>
              <p:nvSpPr>
                <p:cNvPr id="40" name="圆角矩形 39"/>
                <p:cNvSpPr/>
                <p:nvPr/>
              </p:nvSpPr>
              <p:spPr>
                <a:xfrm>
                  <a:off x="4245804" y="4262438"/>
                  <a:ext cx="2489861" cy="947737"/>
                </a:xfrm>
                <a:prstGeom prst="roundRect">
                  <a:avLst>
                    <a:gd name="adj" fmla="val 61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4332098" y="4591569"/>
                  <a:ext cx="2253366" cy="556614"/>
                  <a:chOff x="4018226" y="4261375"/>
                  <a:chExt cx="2298951" cy="556614"/>
                </a:xfrm>
                <a:solidFill>
                  <a:schemeClr val="bg1"/>
                </a:solidFill>
              </p:grpSpPr>
              <p:sp>
                <p:nvSpPr>
                  <p:cNvPr id="42" name="圆角矩形 41"/>
                  <p:cNvSpPr/>
                  <p:nvPr/>
                </p:nvSpPr>
                <p:spPr>
                  <a:xfrm>
                    <a:off x="4018226" y="4261375"/>
                    <a:ext cx="2298951" cy="258028"/>
                  </a:xfrm>
                  <a:prstGeom prst="roundRect">
                    <a:avLst>
                      <a:gd name="adj" fmla="val 14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900" dirty="0">
                        <a:solidFill>
                          <a:schemeClr val="tx1"/>
                        </a:solidFill>
                        <a:latin typeface="微软雅黑" panose="020B0503020204020204" pitchFamily="34" charset="-122"/>
                        <a:ea typeface="微软雅黑" panose="020B0503020204020204" pitchFamily="34" charset="-122"/>
                      </a:rPr>
                      <a:t>为企业公众提供数据查询服务</a:t>
                    </a:r>
                  </a:p>
                </p:txBody>
              </p:sp>
              <p:sp>
                <p:nvSpPr>
                  <p:cNvPr id="43" name="圆角矩形 42"/>
                  <p:cNvSpPr/>
                  <p:nvPr/>
                </p:nvSpPr>
                <p:spPr>
                  <a:xfrm>
                    <a:off x="4018226" y="4559961"/>
                    <a:ext cx="2298951" cy="258028"/>
                  </a:xfrm>
                  <a:prstGeom prst="roundRect">
                    <a:avLst>
                      <a:gd name="adj" fmla="val 14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900" dirty="0">
                        <a:solidFill>
                          <a:schemeClr val="tx1"/>
                        </a:solidFill>
                        <a:latin typeface="微软雅黑" panose="020B0503020204020204" pitchFamily="34" charset="-122"/>
                        <a:ea typeface="微软雅黑" panose="020B0503020204020204" pitchFamily="34" charset="-122"/>
                      </a:rPr>
                      <a:t>深圳</a:t>
                    </a:r>
                    <a:r>
                      <a:rPr lang="en-US" altLang="zh-CN" sz="900" dirty="0">
                        <a:solidFill>
                          <a:schemeClr val="tx1"/>
                        </a:solidFill>
                        <a:latin typeface="微软雅黑" panose="020B0503020204020204" pitchFamily="34" charset="-122"/>
                        <a:ea typeface="微软雅黑" panose="020B0503020204020204" pitchFamily="34" charset="-122"/>
                      </a:rPr>
                      <a:t>12345</a:t>
                    </a:r>
                    <a:r>
                      <a:rPr lang="zh-CN" altLang="en-US" sz="900" dirty="0">
                        <a:solidFill>
                          <a:schemeClr val="tx1"/>
                        </a:solidFill>
                        <a:latin typeface="微软雅黑" panose="020B0503020204020204" pitchFamily="34" charset="-122"/>
                        <a:ea typeface="微软雅黑" panose="020B0503020204020204" pitchFamily="34" charset="-122"/>
                      </a:rPr>
                      <a:t>公共信息统一发布窗口</a:t>
                    </a:r>
                  </a:p>
                </p:txBody>
              </p:sp>
            </p:grpSp>
          </p:grpSp>
          <p:sp>
            <p:nvSpPr>
              <p:cNvPr id="18" name="圆角矩形 17"/>
              <p:cNvSpPr/>
              <p:nvPr/>
            </p:nvSpPr>
            <p:spPr>
              <a:xfrm>
                <a:off x="894282" y="5129654"/>
                <a:ext cx="2696360" cy="1003456"/>
              </a:xfrm>
              <a:prstGeom prst="roundRect">
                <a:avLst>
                  <a:gd name="adj" fmla="val 611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zh-CN" altLang="en-US" sz="900" b="1" dirty="0">
                    <a:solidFill>
                      <a:schemeClr val="tx1"/>
                    </a:solidFill>
                    <a:latin typeface="微软雅黑" panose="020B0503020204020204" pitchFamily="34" charset="-122"/>
                    <a:ea typeface="微软雅黑" panose="020B0503020204020204" pitchFamily="34" charset="-122"/>
                  </a:rPr>
                  <a:t>统一工作门户</a:t>
                </a:r>
              </a:p>
            </p:txBody>
          </p:sp>
          <p:sp>
            <p:nvSpPr>
              <p:cNvPr id="19" name="圆角矩形 18"/>
              <p:cNvSpPr/>
              <p:nvPr/>
            </p:nvSpPr>
            <p:spPr>
              <a:xfrm>
                <a:off x="956329" y="5411481"/>
                <a:ext cx="2557957" cy="163970"/>
              </a:xfrm>
              <a:prstGeom prst="roundRect">
                <a:avLst>
                  <a:gd name="adj" fmla="val 14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pPr algn="ctr"/>
                <a:r>
                  <a:rPr lang="zh-CN" altLang="en-US" sz="900" dirty="0">
                    <a:solidFill>
                      <a:schemeClr val="tx1"/>
                    </a:solidFill>
                    <a:latin typeface="微软雅黑" panose="020B0503020204020204" pitchFamily="34" charset="-122"/>
                    <a:ea typeface="微软雅黑" panose="020B0503020204020204" pitchFamily="34" charset="-122"/>
                  </a:rPr>
                  <a:t>集成三大系统、统一应用门户</a:t>
                </a:r>
              </a:p>
            </p:txBody>
          </p:sp>
          <p:grpSp>
            <p:nvGrpSpPr>
              <p:cNvPr id="20" name="组合 19"/>
              <p:cNvGrpSpPr/>
              <p:nvPr/>
            </p:nvGrpSpPr>
            <p:grpSpPr>
              <a:xfrm>
                <a:off x="942586" y="5677292"/>
                <a:ext cx="2580924" cy="393307"/>
                <a:chOff x="992707" y="5677292"/>
                <a:chExt cx="2136956" cy="393307"/>
              </a:xfrm>
            </p:grpSpPr>
            <p:sp>
              <p:nvSpPr>
                <p:cNvPr id="32" name="圆角矩形 31"/>
                <p:cNvSpPr/>
                <p:nvPr/>
              </p:nvSpPr>
              <p:spPr>
                <a:xfrm>
                  <a:off x="992707" y="5677292"/>
                  <a:ext cx="579025" cy="393307"/>
                </a:xfrm>
                <a:prstGeom prst="roundRect">
                  <a:avLst>
                    <a:gd name="adj" fmla="val 14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pPr algn="ctr"/>
                  <a:r>
                    <a:rPr lang="zh-CN" altLang="en-US" sz="900" dirty="0">
                      <a:solidFill>
                        <a:schemeClr val="tx1"/>
                      </a:solidFill>
                      <a:latin typeface="微软雅黑" panose="020B0503020204020204" pitchFamily="34" charset="-122"/>
                      <a:ea typeface="微软雅黑" panose="020B0503020204020204" pitchFamily="34" charset="-122"/>
                    </a:rPr>
                    <a:t>智能搜索系统</a:t>
                  </a:r>
                </a:p>
              </p:txBody>
            </p:sp>
            <p:sp>
              <p:nvSpPr>
                <p:cNvPr id="33" name="圆角矩形 32"/>
                <p:cNvSpPr/>
                <p:nvPr/>
              </p:nvSpPr>
              <p:spPr>
                <a:xfrm>
                  <a:off x="1771672" y="5677292"/>
                  <a:ext cx="579025" cy="393307"/>
                </a:xfrm>
                <a:prstGeom prst="roundRect">
                  <a:avLst>
                    <a:gd name="adj" fmla="val 14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pPr algn="ctr"/>
                  <a:r>
                    <a:rPr lang="zh-CN" altLang="en-US" sz="900" dirty="0">
                      <a:solidFill>
                        <a:schemeClr val="tx1"/>
                      </a:solidFill>
                      <a:latin typeface="微软雅黑" panose="020B0503020204020204" pitchFamily="34" charset="-122"/>
                      <a:ea typeface="微软雅黑" panose="020B0503020204020204" pitchFamily="34" charset="-122"/>
                    </a:rPr>
                    <a:t>智能分析系统</a:t>
                  </a:r>
                </a:p>
              </p:txBody>
            </p:sp>
            <p:sp>
              <p:nvSpPr>
                <p:cNvPr id="34" name="圆角矩形 33"/>
                <p:cNvSpPr/>
                <p:nvPr/>
              </p:nvSpPr>
              <p:spPr>
                <a:xfrm>
                  <a:off x="2550638" y="5677292"/>
                  <a:ext cx="579025" cy="393307"/>
                </a:xfrm>
                <a:prstGeom prst="roundRect">
                  <a:avLst>
                    <a:gd name="adj" fmla="val 14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pPr algn="ctr"/>
                  <a:r>
                    <a:rPr lang="zh-CN" altLang="en-US" sz="900" dirty="0">
                      <a:solidFill>
                        <a:schemeClr val="tx1"/>
                      </a:solidFill>
                      <a:latin typeface="微软雅黑" panose="020B0503020204020204" pitchFamily="34" charset="-122"/>
                      <a:ea typeface="微软雅黑" panose="020B0503020204020204" pitchFamily="34" charset="-122"/>
                    </a:rPr>
                    <a:t>可视化展示系统</a:t>
                  </a:r>
                </a:p>
              </p:txBody>
            </p:sp>
          </p:grpSp>
          <p:sp>
            <p:nvSpPr>
              <p:cNvPr id="21" name="圆角矩形 20"/>
              <p:cNvSpPr/>
              <p:nvPr/>
            </p:nvSpPr>
            <p:spPr>
              <a:xfrm>
                <a:off x="4212313" y="5129654"/>
                <a:ext cx="2490267" cy="1003456"/>
              </a:xfrm>
              <a:prstGeom prst="roundRect">
                <a:avLst>
                  <a:gd name="adj" fmla="val 6113"/>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zh-CN" altLang="en-US" sz="900" b="1" dirty="0">
                    <a:solidFill>
                      <a:schemeClr val="tx1"/>
                    </a:solidFill>
                    <a:latin typeface="微软雅黑" panose="020B0503020204020204" pitchFamily="34" charset="-122"/>
                    <a:ea typeface="微软雅黑" panose="020B0503020204020204" pitchFamily="34" charset="-122"/>
                  </a:rPr>
                  <a:t>深圳</a:t>
                </a:r>
                <a:r>
                  <a:rPr lang="en-US" altLang="zh-CN" sz="900" b="1" dirty="0">
                    <a:solidFill>
                      <a:schemeClr val="tx1"/>
                    </a:solidFill>
                    <a:latin typeface="微软雅黑" panose="020B0503020204020204" pitchFamily="34" charset="-122"/>
                    <a:ea typeface="微软雅黑" panose="020B0503020204020204" pitchFamily="34" charset="-122"/>
                  </a:rPr>
                  <a:t>12345</a:t>
                </a:r>
                <a:r>
                  <a:rPr lang="zh-CN" altLang="en-US" sz="900" b="1" dirty="0">
                    <a:solidFill>
                      <a:schemeClr val="tx1"/>
                    </a:solidFill>
                    <a:latin typeface="微软雅黑" panose="020B0503020204020204" pitchFamily="34" charset="-122"/>
                    <a:ea typeface="微软雅黑" panose="020B0503020204020204" pitchFamily="34" charset="-122"/>
                  </a:rPr>
                  <a:t>数据中心门户</a:t>
                </a:r>
              </a:p>
            </p:txBody>
          </p:sp>
          <p:pic>
            <p:nvPicPr>
              <p:cNvPr id="23" name="图片 22"/>
              <p:cNvPicPr/>
              <p:nvPr/>
            </p:nvPicPr>
            <p:blipFill rotWithShape="1">
              <a:blip r:embed="rId2"/>
              <a:srcRect l="39564" t="55814" r="34827" b="15719"/>
              <a:stretch/>
            </p:blipFill>
            <p:spPr>
              <a:xfrm>
                <a:off x="4974316" y="5411482"/>
                <a:ext cx="921586" cy="676930"/>
              </a:xfrm>
              <a:prstGeom prst="rect">
                <a:avLst/>
              </a:prstGeom>
            </p:spPr>
          </p:pic>
          <p:grpSp>
            <p:nvGrpSpPr>
              <p:cNvPr id="25" name="组合 24"/>
              <p:cNvGrpSpPr/>
              <p:nvPr/>
            </p:nvGrpSpPr>
            <p:grpSpPr>
              <a:xfrm>
                <a:off x="4785236" y="4147416"/>
                <a:ext cx="1165692" cy="252451"/>
                <a:chOff x="4699540" y="4147416"/>
                <a:chExt cx="1165692" cy="252451"/>
              </a:xfrm>
            </p:grpSpPr>
            <p:sp>
              <p:nvSpPr>
                <p:cNvPr id="30" name="KSO_Shape"/>
                <p:cNvSpPr>
                  <a:spLocks/>
                </p:cNvSpPr>
                <p:nvPr/>
              </p:nvSpPr>
              <p:spPr bwMode="auto">
                <a:xfrm>
                  <a:off x="4699540" y="4148208"/>
                  <a:ext cx="298800" cy="250863"/>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600">
                    <a:solidFill>
                      <a:srgbClr val="FFFFFF"/>
                    </a:solidFill>
                  </a:endParaRPr>
                </a:p>
              </p:txBody>
            </p:sp>
            <p:sp>
              <p:nvSpPr>
                <p:cNvPr id="31" name="KSO_Shape"/>
                <p:cNvSpPr>
                  <a:spLocks/>
                </p:cNvSpPr>
                <p:nvPr/>
              </p:nvSpPr>
              <p:spPr bwMode="auto">
                <a:xfrm>
                  <a:off x="5616511" y="4147416"/>
                  <a:ext cx="248721" cy="252451"/>
                </a:xfrm>
                <a:custGeom>
                  <a:avLst/>
                  <a:gdLst>
                    <a:gd name="T0" fmla="*/ 2147483646 w 108"/>
                    <a:gd name="T1" fmla="*/ 2147483646 h 81"/>
                    <a:gd name="T2" fmla="*/ 2147483646 w 108"/>
                    <a:gd name="T3" fmla="*/ 2147483646 h 81"/>
                    <a:gd name="T4" fmla="*/ 2147483646 w 108"/>
                    <a:gd name="T5" fmla="*/ 2147483646 h 81"/>
                    <a:gd name="T6" fmla="*/ 2147483646 w 108"/>
                    <a:gd name="T7" fmla="*/ 2147483646 h 81"/>
                    <a:gd name="T8" fmla="*/ 2147483646 w 108"/>
                    <a:gd name="T9" fmla="*/ 2147483646 h 81"/>
                    <a:gd name="T10" fmla="*/ 2147483646 w 108"/>
                    <a:gd name="T11" fmla="*/ 2147483646 h 81"/>
                    <a:gd name="T12" fmla="*/ 2147483646 w 108"/>
                    <a:gd name="T13" fmla="*/ 2147483646 h 81"/>
                    <a:gd name="T14" fmla="*/ 2147483646 w 108"/>
                    <a:gd name="T15" fmla="*/ 2147483646 h 81"/>
                    <a:gd name="T16" fmla="*/ 2147483646 w 108"/>
                    <a:gd name="T17" fmla="*/ 2147483646 h 81"/>
                    <a:gd name="T18" fmla="*/ 2147483646 w 108"/>
                    <a:gd name="T19" fmla="*/ 2147483646 h 81"/>
                    <a:gd name="T20" fmla="*/ 2147483646 w 108"/>
                    <a:gd name="T21" fmla="*/ 2147483646 h 81"/>
                    <a:gd name="T22" fmla="*/ 2147483646 w 108"/>
                    <a:gd name="T23" fmla="*/ 2147483646 h 81"/>
                    <a:gd name="T24" fmla="*/ 2147483646 w 108"/>
                    <a:gd name="T25" fmla="*/ 2147483646 h 81"/>
                    <a:gd name="T26" fmla="*/ 2147483646 w 108"/>
                    <a:gd name="T27" fmla="*/ 2147483646 h 81"/>
                    <a:gd name="T28" fmla="*/ 2147483646 w 108"/>
                    <a:gd name="T29" fmla="*/ 2147483646 h 81"/>
                    <a:gd name="T30" fmla="*/ 0 w 108"/>
                    <a:gd name="T31" fmla="*/ 2147483646 h 81"/>
                    <a:gd name="T32" fmla="*/ 2147483646 w 108"/>
                    <a:gd name="T33" fmla="*/ 2147483646 h 81"/>
                    <a:gd name="T34" fmla="*/ 2147483646 w 108"/>
                    <a:gd name="T35" fmla="*/ 2147483646 h 81"/>
                    <a:gd name="T36" fmla="*/ 2147483646 w 108"/>
                    <a:gd name="T37" fmla="*/ 2147483646 h 81"/>
                    <a:gd name="T38" fmla="*/ 2147483646 w 108"/>
                    <a:gd name="T39" fmla="*/ 2147483646 h 81"/>
                    <a:gd name="T40" fmla="*/ 2147483646 w 108"/>
                    <a:gd name="T41" fmla="*/ 2147483646 h 81"/>
                    <a:gd name="T42" fmla="*/ 2147483646 w 108"/>
                    <a:gd name="T43" fmla="*/ 2147483646 h 81"/>
                    <a:gd name="T44" fmla="*/ 2147483646 w 108"/>
                    <a:gd name="T45" fmla="*/ 2147483646 h 81"/>
                    <a:gd name="T46" fmla="*/ 2147483646 w 108"/>
                    <a:gd name="T47" fmla="*/ 2147483646 h 81"/>
                    <a:gd name="T48" fmla="*/ 2147483646 w 108"/>
                    <a:gd name="T49" fmla="*/ 2147483646 h 81"/>
                    <a:gd name="T50" fmla="*/ 2147483646 w 108"/>
                    <a:gd name="T51" fmla="*/ 2147483646 h 81"/>
                    <a:gd name="T52" fmla="*/ 2147483646 w 108"/>
                    <a:gd name="T53" fmla="*/ 2147483646 h 81"/>
                    <a:gd name="T54" fmla="*/ 2147483646 w 108"/>
                    <a:gd name="T55" fmla="*/ 2147483646 h 81"/>
                    <a:gd name="T56" fmla="*/ 2147483646 w 108"/>
                    <a:gd name="T57" fmla="*/ 2147483646 h 81"/>
                    <a:gd name="T58" fmla="*/ 2147483646 w 108"/>
                    <a:gd name="T59" fmla="*/ 2147483646 h 81"/>
                    <a:gd name="T60" fmla="*/ 2147483646 w 108"/>
                    <a:gd name="T61" fmla="*/ 2147483646 h 81"/>
                    <a:gd name="T62" fmla="*/ 2147483646 w 108"/>
                    <a:gd name="T63" fmla="*/ 2147483646 h 81"/>
                    <a:gd name="T64" fmla="*/ 2147483646 w 108"/>
                    <a:gd name="T65" fmla="*/ 2147483646 h 81"/>
                    <a:gd name="T66" fmla="*/ 2147483646 w 108"/>
                    <a:gd name="T67" fmla="*/ 2147483646 h 81"/>
                    <a:gd name="T68" fmla="*/ 2147483646 w 108"/>
                    <a:gd name="T69" fmla="*/ 2147483646 h 81"/>
                    <a:gd name="T70" fmla="*/ 2147483646 w 108"/>
                    <a:gd name="T71" fmla="*/ 2147483646 h 81"/>
                    <a:gd name="T72" fmla="*/ 2147483646 w 108"/>
                    <a:gd name="T73" fmla="*/ 2147483646 h 81"/>
                    <a:gd name="T74" fmla="*/ 2147483646 w 108"/>
                    <a:gd name="T75" fmla="*/ 2147483646 h 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 h="81">
                      <a:moveTo>
                        <a:pt x="3" y="54"/>
                      </a:moveTo>
                      <a:cubicBezTo>
                        <a:pt x="9" y="51"/>
                        <a:pt x="15" y="49"/>
                        <a:pt x="21" y="47"/>
                      </a:cubicBezTo>
                      <a:cubicBezTo>
                        <a:pt x="23" y="45"/>
                        <a:pt x="24" y="44"/>
                        <a:pt x="26" y="43"/>
                      </a:cubicBezTo>
                      <a:cubicBezTo>
                        <a:pt x="35" y="62"/>
                        <a:pt x="35" y="62"/>
                        <a:pt x="35" y="62"/>
                      </a:cubicBezTo>
                      <a:cubicBezTo>
                        <a:pt x="43" y="43"/>
                        <a:pt x="43" y="43"/>
                        <a:pt x="43" y="43"/>
                      </a:cubicBezTo>
                      <a:cubicBezTo>
                        <a:pt x="45" y="44"/>
                        <a:pt x="46" y="46"/>
                        <a:pt x="48" y="47"/>
                      </a:cubicBezTo>
                      <a:cubicBezTo>
                        <a:pt x="60" y="51"/>
                        <a:pt x="60" y="51"/>
                        <a:pt x="60" y="51"/>
                      </a:cubicBezTo>
                      <a:cubicBezTo>
                        <a:pt x="60" y="51"/>
                        <a:pt x="61" y="50"/>
                        <a:pt x="61" y="50"/>
                      </a:cubicBezTo>
                      <a:cubicBezTo>
                        <a:pt x="65" y="48"/>
                        <a:pt x="69" y="47"/>
                        <a:pt x="72" y="46"/>
                      </a:cubicBezTo>
                      <a:cubicBezTo>
                        <a:pt x="75" y="52"/>
                        <a:pt x="79" y="57"/>
                        <a:pt x="84" y="60"/>
                      </a:cubicBezTo>
                      <a:cubicBezTo>
                        <a:pt x="89" y="57"/>
                        <a:pt x="93" y="52"/>
                        <a:pt x="96" y="46"/>
                      </a:cubicBezTo>
                      <a:cubicBezTo>
                        <a:pt x="99" y="47"/>
                        <a:pt x="102" y="48"/>
                        <a:pt x="105" y="48"/>
                      </a:cubicBezTo>
                      <a:cubicBezTo>
                        <a:pt x="108" y="53"/>
                        <a:pt x="108" y="64"/>
                        <a:pt x="108" y="71"/>
                      </a:cubicBezTo>
                      <a:cubicBezTo>
                        <a:pt x="70" y="71"/>
                        <a:pt x="70" y="71"/>
                        <a:pt x="70" y="71"/>
                      </a:cubicBezTo>
                      <a:cubicBezTo>
                        <a:pt x="70" y="74"/>
                        <a:pt x="70" y="77"/>
                        <a:pt x="70" y="81"/>
                      </a:cubicBezTo>
                      <a:cubicBezTo>
                        <a:pt x="47" y="81"/>
                        <a:pt x="24" y="81"/>
                        <a:pt x="0" y="81"/>
                      </a:cubicBezTo>
                      <a:cubicBezTo>
                        <a:pt x="0" y="68"/>
                        <a:pt x="1" y="58"/>
                        <a:pt x="3" y="54"/>
                      </a:cubicBezTo>
                      <a:close/>
                      <a:moveTo>
                        <a:pt x="74" y="26"/>
                      </a:moveTo>
                      <a:cubicBezTo>
                        <a:pt x="79" y="27"/>
                        <a:pt x="89" y="26"/>
                        <a:pt x="94" y="24"/>
                      </a:cubicBezTo>
                      <a:cubicBezTo>
                        <a:pt x="94" y="27"/>
                        <a:pt x="94" y="32"/>
                        <a:pt x="92" y="37"/>
                      </a:cubicBezTo>
                      <a:cubicBezTo>
                        <a:pt x="91" y="39"/>
                        <a:pt x="90" y="40"/>
                        <a:pt x="89" y="41"/>
                      </a:cubicBezTo>
                      <a:cubicBezTo>
                        <a:pt x="99" y="42"/>
                        <a:pt x="99" y="42"/>
                        <a:pt x="99" y="42"/>
                      </a:cubicBezTo>
                      <a:cubicBezTo>
                        <a:pt x="99" y="42"/>
                        <a:pt x="98" y="33"/>
                        <a:pt x="98" y="31"/>
                      </a:cubicBezTo>
                      <a:cubicBezTo>
                        <a:pt x="102" y="2"/>
                        <a:pt x="65" y="2"/>
                        <a:pt x="69" y="31"/>
                      </a:cubicBezTo>
                      <a:cubicBezTo>
                        <a:pt x="69" y="33"/>
                        <a:pt x="68" y="42"/>
                        <a:pt x="68" y="42"/>
                      </a:cubicBezTo>
                      <a:cubicBezTo>
                        <a:pt x="78" y="41"/>
                        <a:pt x="78" y="41"/>
                        <a:pt x="78" y="41"/>
                      </a:cubicBezTo>
                      <a:cubicBezTo>
                        <a:pt x="77" y="40"/>
                        <a:pt x="76" y="39"/>
                        <a:pt x="75" y="37"/>
                      </a:cubicBezTo>
                      <a:cubicBezTo>
                        <a:pt x="74" y="33"/>
                        <a:pt x="73" y="29"/>
                        <a:pt x="74" y="26"/>
                      </a:cubicBezTo>
                      <a:cubicBezTo>
                        <a:pt x="74" y="26"/>
                        <a:pt x="74" y="26"/>
                        <a:pt x="74" y="26"/>
                      </a:cubicBezTo>
                      <a:close/>
                      <a:moveTo>
                        <a:pt x="22" y="30"/>
                      </a:moveTo>
                      <a:cubicBezTo>
                        <a:pt x="21" y="25"/>
                        <a:pt x="21" y="21"/>
                        <a:pt x="23" y="15"/>
                      </a:cubicBezTo>
                      <a:cubicBezTo>
                        <a:pt x="29" y="11"/>
                        <a:pt x="37" y="17"/>
                        <a:pt x="47" y="15"/>
                      </a:cubicBezTo>
                      <a:cubicBezTo>
                        <a:pt x="48" y="20"/>
                        <a:pt x="48" y="24"/>
                        <a:pt x="48" y="31"/>
                      </a:cubicBezTo>
                      <a:cubicBezTo>
                        <a:pt x="48" y="31"/>
                        <a:pt x="52" y="27"/>
                        <a:pt x="52" y="25"/>
                      </a:cubicBezTo>
                      <a:cubicBezTo>
                        <a:pt x="53" y="22"/>
                        <a:pt x="52" y="10"/>
                        <a:pt x="50" y="8"/>
                      </a:cubicBezTo>
                      <a:cubicBezTo>
                        <a:pt x="45" y="0"/>
                        <a:pt x="26" y="0"/>
                        <a:pt x="20" y="6"/>
                      </a:cubicBezTo>
                      <a:cubicBezTo>
                        <a:pt x="18" y="8"/>
                        <a:pt x="16" y="25"/>
                        <a:pt x="18" y="27"/>
                      </a:cubicBezTo>
                      <a:cubicBezTo>
                        <a:pt x="20" y="29"/>
                        <a:pt x="22" y="30"/>
                        <a:pt x="22"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600"/>
                </a:p>
              </p:txBody>
            </p:sp>
          </p:grpSp>
          <p:sp>
            <p:nvSpPr>
              <p:cNvPr id="26" name="下箭头 25"/>
              <p:cNvSpPr/>
              <p:nvPr/>
            </p:nvSpPr>
            <p:spPr>
              <a:xfrm rot="10800000">
                <a:off x="1875747" y="4998660"/>
                <a:ext cx="227579" cy="226111"/>
              </a:xfrm>
              <a:prstGeom prst="downArrow">
                <a:avLst/>
              </a:prstGeom>
              <a:solidFill>
                <a:srgbClr val="FFC00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100" noProof="1">
                  <a:ea typeface="微软雅黑"/>
                </a:endParaRPr>
              </a:p>
            </p:txBody>
          </p:sp>
          <p:sp>
            <p:nvSpPr>
              <p:cNvPr id="27" name="下箭头 26"/>
              <p:cNvSpPr/>
              <p:nvPr/>
            </p:nvSpPr>
            <p:spPr>
              <a:xfrm rot="10800000">
                <a:off x="5258770" y="5010323"/>
                <a:ext cx="227579" cy="226111"/>
              </a:xfrm>
              <a:prstGeom prst="downArrow">
                <a:avLst/>
              </a:prstGeom>
              <a:solidFill>
                <a:srgbClr val="FFC00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100" noProof="1">
                  <a:ea typeface="微软雅黑"/>
                </a:endParaRPr>
              </a:p>
            </p:txBody>
          </p:sp>
          <p:sp>
            <p:nvSpPr>
              <p:cNvPr id="29" name="圆角矩形 28"/>
              <p:cNvSpPr/>
              <p:nvPr/>
            </p:nvSpPr>
            <p:spPr>
              <a:xfrm>
                <a:off x="628650" y="6276975"/>
                <a:ext cx="6298862" cy="371475"/>
              </a:xfrm>
              <a:prstGeom prst="roundRect">
                <a:avLst/>
              </a:prstGeom>
              <a:solidFill>
                <a:schemeClr val="accent6">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1100" b="1" noProof="1">
                    <a:solidFill>
                      <a:schemeClr val="tx1"/>
                    </a:solidFill>
                    <a:ea typeface="微软雅黑"/>
                  </a:rPr>
                  <a:t>数据服务子平台</a:t>
                </a:r>
              </a:p>
            </p:txBody>
          </p:sp>
        </p:grpSp>
        <p:sp>
          <p:nvSpPr>
            <p:cNvPr id="48" name="圆角矩形 47"/>
            <p:cNvSpPr/>
            <p:nvPr/>
          </p:nvSpPr>
          <p:spPr>
            <a:xfrm>
              <a:off x="6290372" y="1141525"/>
              <a:ext cx="5647628" cy="2122375"/>
            </a:xfrm>
            <a:prstGeom prst="roundRect">
              <a:avLst>
                <a:gd name="adj" fmla="val 2618"/>
              </a:avLst>
            </a:prstGeom>
            <a:ln w="19050"/>
          </p:spPr>
          <p:style>
            <a:lnRef idx="2">
              <a:schemeClr val="accent1"/>
            </a:lnRef>
            <a:fillRef idx="1">
              <a:schemeClr val="lt1"/>
            </a:fillRef>
            <a:effectRef idx="0">
              <a:schemeClr val="accent1"/>
            </a:effectRef>
            <a:fontRef idx="minor">
              <a:schemeClr val="dk1"/>
            </a:fontRef>
          </p:style>
          <p:txBody>
            <a:bodyPr vert="horz" rtlCol="0" anchor="t" anchorCtr="0"/>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6290372" y="842520"/>
              <a:ext cx="5647628" cy="278966"/>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400" b="1" dirty="0">
                  <a:solidFill>
                    <a:schemeClr val="tx1"/>
                  </a:solidFill>
                  <a:latin typeface="微软雅黑" panose="020B0503020204020204" pitchFamily="34" charset="-122"/>
                  <a:ea typeface="微软雅黑" panose="020B0503020204020204" pitchFamily="34" charset="-122"/>
                </a:rPr>
                <a:t>共享交换中间库</a:t>
              </a:r>
            </a:p>
          </p:txBody>
        </p:sp>
        <p:grpSp>
          <p:nvGrpSpPr>
            <p:cNvPr id="50" name="组合 49"/>
            <p:cNvGrpSpPr/>
            <p:nvPr/>
          </p:nvGrpSpPr>
          <p:grpSpPr>
            <a:xfrm>
              <a:off x="6495814" y="1257300"/>
              <a:ext cx="5236745" cy="1896100"/>
              <a:chOff x="6495814" y="1388032"/>
              <a:chExt cx="5236745" cy="1765368"/>
            </a:xfrm>
          </p:grpSpPr>
          <p:sp>
            <p:nvSpPr>
              <p:cNvPr id="51" name="流程图: 磁盘 50"/>
              <p:cNvSpPr/>
              <p:nvPr/>
            </p:nvSpPr>
            <p:spPr>
              <a:xfrm>
                <a:off x="7285879" y="1388353"/>
                <a:ext cx="1429496" cy="343365"/>
              </a:xfrm>
              <a:prstGeom prst="flowChartMagneticDisk">
                <a:avLst/>
              </a:prstGeom>
              <a:solidFill>
                <a:schemeClr val="accent1">
                  <a:lumMod val="20000"/>
                  <a:lumOff val="8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1000" noProof="1">
                    <a:solidFill>
                      <a:schemeClr val="tx1"/>
                    </a:solidFill>
                    <a:ea typeface="微软雅黑"/>
                  </a:rPr>
                  <a:t>基础数据库群</a:t>
                </a:r>
              </a:p>
            </p:txBody>
          </p:sp>
          <p:sp>
            <p:nvSpPr>
              <p:cNvPr id="53" name="流程图: 磁盘 52"/>
              <p:cNvSpPr/>
              <p:nvPr/>
            </p:nvSpPr>
            <p:spPr>
              <a:xfrm>
                <a:off x="9505439" y="1388032"/>
                <a:ext cx="1205940" cy="343365"/>
              </a:xfrm>
              <a:prstGeom prst="flowChartMagneticDisk">
                <a:avLst/>
              </a:prstGeom>
              <a:solidFill>
                <a:schemeClr val="accent1">
                  <a:lumMod val="20000"/>
                  <a:lumOff val="8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1000" noProof="1">
                    <a:solidFill>
                      <a:schemeClr val="tx1"/>
                    </a:solidFill>
                    <a:ea typeface="微软雅黑"/>
                  </a:rPr>
                  <a:t>分析数据库群</a:t>
                </a:r>
              </a:p>
            </p:txBody>
          </p:sp>
          <p:sp>
            <p:nvSpPr>
              <p:cNvPr id="54" name="流程图: 磁盘 53"/>
              <p:cNvSpPr/>
              <p:nvPr/>
            </p:nvSpPr>
            <p:spPr>
              <a:xfrm>
                <a:off x="6495814" y="1773317"/>
                <a:ext cx="1077437" cy="745752"/>
              </a:xfrm>
              <a:prstGeom prst="flowChartMagneticDisk">
                <a:avLst/>
              </a:prstGeom>
              <a:solidFill>
                <a:schemeClr val="accent5">
                  <a:lumMod val="60000"/>
                  <a:lumOff val="4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1000" b="1" noProof="1">
                    <a:solidFill>
                      <a:schemeClr val="tx1"/>
                    </a:solidFill>
                    <a:ea typeface="微软雅黑"/>
                  </a:rPr>
                  <a:t>中间交换数据库</a:t>
                </a:r>
              </a:p>
            </p:txBody>
          </p:sp>
          <p:sp>
            <p:nvSpPr>
              <p:cNvPr id="55" name="流程图: 磁盘 54"/>
              <p:cNvSpPr/>
              <p:nvPr/>
            </p:nvSpPr>
            <p:spPr>
              <a:xfrm>
                <a:off x="8428002" y="1773317"/>
                <a:ext cx="1077437" cy="745752"/>
              </a:xfrm>
              <a:prstGeom prst="flowChartMagneticDisk">
                <a:avLst/>
              </a:prstGeom>
              <a:solidFill>
                <a:schemeClr val="accent5">
                  <a:lumMod val="60000"/>
                  <a:lumOff val="4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1000" b="1" noProof="1">
                    <a:solidFill>
                      <a:schemeClr val="tx1"/>
                    </a:solidFill>
                    <a:ea typeface="微软雅黑"/>
                  </a:rPr>
                  <a:t>中间交换数据库</a:t>
                </a:r>
              </a:p>
            </p:txBody>
          </p:sp>
          <p:sp>
            <p:nvSpPr>
              <p:cNvPr id="56" name="流程图: 磁盘 55"/>
              <p:cNvSpPr/>
              <p:nvPr/>
            </p:nvSpPr>
            <p:spPr>
              <a:xfrm>
                <a:off x="10655122" y="1773317"/>
                <a:ext cx="1077437" cy="745752"/>
              </a:xfrm>
              <a:prstGeom prst="flowChartMagneticDisk">
                <a:avLst/>
              </a:prstGeom>
              <a:solidFill>
                <a:schemeClr val="accent5">
                  <a:lumMod val="60000"/>
                  <a:lumOff val="4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1000" b="1" noProof="1">
                    <a:solidFill>
                      <a:schemeClr val="tx1"/>
                    </a:solidFill>
                    <a:ea typeface="微软雅黑"/>
                  </a:rPr>
                  <a:t>中间交换数据库</a:t>
                </a:r>
              </a:p>
            </p:txBody>
          </p:sp>
          <p:sp>
            <p:nvSpPr>
              <p:cNvPr id="57" name="右箭头 56"/>
              <p:cNvSpPr/>
              <p:nvPr/>
            </p:nvSpPr>
            <p:spPr>
              <a:xfrm rot="16200000">
                <a:off x="7513179" y="2080468"/>
                <a:ext cx="974899" cy="277400"/>
              </a:xfrm>
              <a:prstGeom prst="rightArrow">
                <a:avLst/>
              </a:prstGeom>
              <a:solidFill>
                <a:srgbClr val="FFC00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vert="eaVert" lIns="68580" tIns="34290" rIns="68580" bIns="34290" rtlCol="0" anchor="ctr"/>
              <a:lstStyle/>
              <a:p>
                <a:pPr algn="ctr">
                  <a:buFont typeface="Arial" pitchFamily="34" charset="0"/>
                  <a:buNone/>
                </a:pPr>
                <a:r>
                  <a:rPr kumimoji="1" lang="en-US" altLang="zh-CN" sz="1200" b="1" noProof="1">
                    <a:solidFill>
                      <a:schemeClr val="tx1"/>
                    </a:solidFill>
                    <a:ea typeface="微软雅黑"/>
                  </a:rPr>
                  <a:t>ETL</a:t>
                </a:r>
                <a:endParaRPr kumimoji="1" lang="zh-CN" altLang="en-US" sz="1200" b="1" noProof="1">
                  <a:solidFill>
                    <a:schemeClr val="tx1"/>
                  </a:solidFill>
                  <a:ea typeface="微软雅黑"/>
                </a:endParaRPr>
              </a:p>
            </p:txBody>
          </p:sp>
          <p:sp>
            <p:nvSpPr>
              <p:cNvPr id="58" name="右箭头 57"/>
              <p:cNvSpPr/>
              <p:nvPr/>
            </p:nvSpPr>
            <p:spPr>
              <a:xfrm rot="16200000">
                <a:off x="9374036" y="2060202"/>
                <a:ext cx="974899" cy="277400"/>
              </a:xfrm>
              <a:prstGeom prst="rightArrow">
                <a:avLst/>
              </a:prstGeom>
              <a:solidFill>
                <a:srgbClr val="FFC00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vert="eaVert" lIns="68580" tIns="34290" rIns="68580" bIns="34290" rtlCol="0" anchor="ctr"/>
              <a:lstStyle/>
              <a:p>
                <a:pPr algn="ctr">
                  <a:buFont typeface="Arial" pitchFamily="34" charset="0"/>
                  <a:buNone/>
                </a:pPr>
                <a:r>
                  <a:rPr kumimoji="1" lang="en-US" altLang="zh-CN" sz="1200" b="1" noProof="1">
                    <a:solidFill>
                      <a:schemeClr val="tx1"/>
                    </a:solidFill>
                    <a:ea typeface="微软雅黑"/>
                  </a:rPr>
                  <a:t>ETL</a:t>
                </a:r>
                <a:endParaRPr kumimoji="1" lang="zh-CN" altLang="en-US" sz="1200" b="1" noProof="1">
                  <a:solidFill>
                    <a:schemeClr val="tx1"/>
                  </a:solidFill>
                  <a:ea typeface="微软雅黑"/>
                </a:endParaRPr>
              </a:p>
            </p:txBody>
          </p:sp>
          <p:sp>
            <p:nvSpPr>
              <p:cNvPr id="60" name="流程图: 磁盘 59"/>
              <p:cNvSpPr/>
              <p:nvPr/>
            </p:nvSpPr>
            <p:spPr>
              <a:xfrm>
                <a:off x="7371249" y="2659174"/>
                <a:ext cx="1258755" cy="494226"/>
              </a:xfrm>
              <a:prstGeom prst="flowChartMagneticDisk">
                <a:avLst/>
              </a:prstGeom>
              <a:solidFill>
                <a:schemeClr val="accent1">
                  <a:lumMod val="20000"/>
                  <a:lumOff val="8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1000" noProof="1">
                    <a:solidFill>
                      <a:schemeClr val="tx1"/>
                    </a:solidFill>
                    <a:ea typeface="微软雅黑"/>
                  </a:rPr>
                  <a:t>源数据库群</a:t>
                </a:r>
              </a:p>
            </p:txBody>
          </p:sp>
          <p:sp>
            <p:nvSpPr>
              <p:cNvPr id="61" name="流程图: 磁盘 60"/>
              <p:cNvSpPr/>
              <p:nvPr/>
            </p:nvSpPr>
            <p:spPr>
              <a:xfrm>
                <a:off x="9450903" y="2659174"/>
                <a:ext cx="1258755" cy="494226"/>
              </a:xfrm>
              <a:prstGeom prst="flowChartMagneticDisk">
                <a:avLst/>
              </a:prstGeom>
              <a:solidFill>
                <a:schemeClr val="accent1">
                  <a:lumMod val="20000"/>
                  <a:lumOff val="8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1000" noProof="1">
                    <a:solidFill>
                      <a:schemeClr val="tx1"/>
                    </a:solidFill>
                    <a:ea typeface="微软雅黑"/>
                  </a:rPr>
                  <a:t>业务数据库群</a:t>
                </a:r>
              </a:p>
            </p:txBody>
          </p:sp>
          <p:cxnSp>
            <p:nvCxnSpPr>
              <p:cNvPr id="62" name="直接箭头连接符 61"/>
              <p:cNvCxnSpPr>
                <a:endCxn id="54" idx="4"/>
              </p:cNvCxnSpPr>
              <p:nvPr/>
            </p:nvCxnSpPr>
            <p:spPr>
              <a:xfrm flipH="1" flipV="1">
                <a:off x="7573251" y="2146193"/>
                <a:ext cx="379912" cy="7151"/>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55" idx="4"/>
              </p:cNvCxnSpPr>
              <p:nvPr/>
            </p:nvCxnSpPr>
            <p:spPr>
              <a:xfrm flipH="1">
                <a:off x="9505439" y="2144737"/>
                <a:ext cx="288673" cy="1456"/>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endCxn id="56" idx="2"/>
              </p:cNvCxnSpPr>
              <p:nvPr/>
            </p:nvCxnSpPr>
            <p:spPr>
              <a:xfrm>
                <a:off x="10341926" y="2142556"/>
                <a:ext cx="313196" cy="3638"/>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65" name="圆角矩形 64"/>
            <p:cNvSpPr/>
            <p:nvPr/>
          </p:nvSpPr>
          <p:spPr>
            <a:xfrm>
              <a:off x="232883" y="3830968"/>
              <a:ext cx="11726235" cy="2798431"/>
            </a:xfrm>
            <a:prstGeom prst="roundRect">
              <a:avLst>
                <a:gd name="adj" fmla="val 2618"/>
              </a:avLst>
            </a:prstGeom>
            <a:ln w="19050"/>
          </p:spPr>
          <p:style>
            <a:lnRef idx="2">
              <a:schemeClr val="accent1"/>
            </a:lnRef>
            <a:fillRef idx="1">
              <a:schemeClr val="lt1"/>
            </a:fillRef>
            <a:effectRef idx="0">
              <a:schemeClr val="accent1"/>
            </a:effectRef>
            <a:fontRef idx="minor">
              <a:schemeClr val="dk1"/>
            </a:fontRef>
          </p:style>
          <p:txBody>
            <a:bodyPr vert="horz" rtlCol="0" anchor="t"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深圳</a:t>
              </a:r>
              <a:r>
                <a:rPr lang="en-US" altLang="zh-CN" sz="1200" b="1" dirty="0">
                  <a:solidFill>
                    <a:schemeClr val="tx1"/>
                  </a:solidFill>
                  <a:latin typeface="微软雅黑" panose="020B0503020204020204" pitchFamily="34" charset="-122"/>
                  <a:ea typeface="微软雅黑" panose="020B0503020204020204" pitchFamily="34" charset="-122"/>
                </a:rPr>
                <a:t>12345</a:t>
              </a:r>
              <a:r>
                <a:rPr lang="zh-CN" altLang="en-US" sz="1200" b="1" dirty="0">
                  <a:solidFill>
                    <a:schemeClr val="tx1"/>
                  </a:solidFill>
                  <a:latin typeface="微软雅黑" panose="020B0503020204020204" pitchFamily="34" charset="-122"/>
                  <a:ea typeface="微软雅黑" panose="020B0503020204020204" pitchFamily="34" charset="-122"/>
                </a:rPr>
                <a:t>大数据分析平台服务门户建设</a:t>
              </a:r>
            </a:p>
          </p:txBody>
        </p:sp>
        <p:sp>
          <p:nvSpPr>
            <p:cNvPr id="66" name="圆角矩形 65"/>
            <p:cNvSpPr/>
            <p:nvPr/>
          </p:nvSpPr>
          <p:spPr>
            <a:xfrm>
              <a:off x="399143" y="5991762"/>
              <a:ext cx="11393711" cy="436520"/>
            </a:xfrm>
            <a:prstGeom prst="roundRect">
              <a:avLst>
                <a:gd name="adj" fmla="val 6019"/>
              </a:avLst>
            </a:prstGeom>
            <a:solidFill>
              <a:schemeClr val="accent1">
                <a:lumMod val="20000"/>
                <a:lumOff val="80000"/>
                <a:alpha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vert="horz" lIns="68580" tIns="34290" rIns="68580" bIns="34290" rtlCol="0" anchor="ctr" anchorCtr="0"/>
            <a:lstStyle/>
            <a:p>
              <a:pPr>
                <a:buFont typeface="Arial" pitchFamily="34" charset="0"/>
                <a:buNone/>
              </a:pPr>
              <a:r>
                <a:rPr kumimoji="1" lang="zh-CN" altLang="en-US" sz="1100" b="1" noProof="1">
                  <a:solidFill>
                    <a:schemeClr val="tx1"/>
                  </a:solidFill>
                  <a:ea typeface="微软雅黑"/>
                </a:rPr>
                <a:t>交换</a:t>
              </a:r>
              <a:endParaRPr kumimoji="1" lang="en-US" altLang="zh-CN" sz="1100" b="1" noProof="1">
                <a:solidFill>
                  <a:schemeClr val="tx1"/>
                </a:solidFill>
                <a:ea typeface="微软雅黑"/>
              </a:endParaRPr>
            </a:p>
            <a:p>
              <a:pPr>
                <a:buFont typeface="Arial" pitchFamily="34" charset="0"/>
                <a:buNone/>
              </a:pPr>
              <a:r>
                <a:rPr kumimoji="1" lang="zh-CN" altLang="en-US" sz="1100" b="1" noProof="1">
                  <a:solidFill>
                    <a:schemeClr val="tx1"/>
                  </a:solidFill>
                  <a:ea typeface="微软雅黑"/>
                </a:rPr>
                <a:t>单位</a:t>
              </a:r>
            </a:p>
          </p:txBody>
        </p:sp>
        <p:sp>
          <p:nvSpPr>
            <p:cNvPr id="67" name="圆角矩形 66"/>
            <p:cNvSpPr/>
            <p:nvPr/>
          </p:nvSpPr>
          <p:spPr>
            <a:xfrm>
              <a:off x="399145" y="4704925"/>
              <a:ext cx="11393711" cy="1236422"/>
            </a:xfrm>
            <a:prstGeom prst="roundRect">
              <a:avLst>
                <a:gd name="adj" fmla="val 6019"/>
              </a:avLst>
            </a:prstGeom>
            <a:solidFill>
              <a:schemeClr val="accent1">
                <a:lumMod val="20000"/>
                <a:lumOff val="80000"/>
                <a:alpha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vert="eaVert" lIns="68580" tIns="34290" rIns="68580" bIns="34290" rtlCol="0" anchor="b" anchorCtr="1"/>
            <a:lstStyle/>
            <a:p>
              <a:pPr>
                <a:buFont typeface="Arial" pitchFamily="34" charset="0"/>
                <a:buNone/>
              </a:pPr>
              <a:r>
                <a:rPr kumimoji="1" lang="zh-CN" altLang="en-US" sz="1100" b="1" noProof="1">
                  <a:solidFill>
                    <a:schemeClr val="tx1"/>
                  </a:solidFill>
                  <a:ea typeface="微软雅黑"/>
                </a:rPr>
                <a:t>交换中心</a:t>
              </a:r>
            </a:p>
          </p:txBody>
        </p:sp>
        <p:sp>
          <p:nvSpPr>
            <p:cNvPr id="68" name="圆角矩形 67"/>
            <p:cNvSpPr/>
            <p:nvPr/>
          </p:nvSpPr>
          <p:spPr>
            <a:xfrm>
              <a:off x="399146" y="4032084"/>
              <a:ext cx="11393711" cy="657817"/>
            </a:xfrm>
            <a:prstGeom prst="roundRect">
              <a:avLst>
                <a:gd name="adj" fmla="val 6019"/>
              </a:avLst>
            </a:prstGeom>
            <a:solidFill>
              <a:schemeClr val="accent1">
                <a:lumMod val="20000"/>
                <a:lumOff val="80000"/>
                <a:alpha val="5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vert="eaVert" lIns="68580" tIns="34290" rIns="68580" bIns="34290" rtlCol="0" anchor="b" anchorCtr="1"/>
            <a:lstStyle/>
            <a:p>
              <a:pPr>
                <a:buFont typeface="Arial" pitchFamily="34" charset="0"/>
                <a:buNone/>
              </a:pPr>
              <a:r>
                <a:rPr kumimoji="1" lang="zh-CN" altLang="en-US" sz="1100" b="1" noProof="1">
                  <a:solidFill>
                    <a:schemeClr val="tx1"/>
                  </a:solidFill>
                  <a:ea typeface="微软雅黑"/>
                </a:rPr>
                <a:t>交换单位</a:t>
              </a:r>
            </a:p>
          </p:txBody>
        </p:sp>
        <p:sp>
          <p:nvSpPr>
            <p:cNvPr id="69" name="圆角矩形 68"/>
            <p:cNvSpPr/>
            <p:nvPr/>
          </p:nvSpPr>
          <p:spPr>
            <a:xfrm>
              <a:off x="824089" y="6021985"/>
              <a:ext cx="10881500" cy="361862"/>
            </a:xfrm>
            <a:prstGeom prst="roundRect">
              <a:avLst>
                <a:gd name="adj" fmla="val 5680"/>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100" noProof="1">
                <a:ea typeface="微软雅黑"/>
              </a:endParaRPr>
            </a:p>
          </p:txBody>
        </p:sp>
        <p:sp>
          <p:nvSpPr>
            <p:cNvPr id="70" name="圆角矩形 69"/>
            <p:cNvSpPr/>
            <p:nvPr/>
          </p:nvSpPr>
          <p:spPr>
            <a:xfrm>
              <a:off x="824090" y="4742395"/>
              <a:ext cx="10881500" cy="1166815"/>
            </a:xfrm>
            <a:prstGeom prst="roundRect">
              <a:avLst>
                <a:gd name="adj" fmla="val 5680"/>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100" noProof="1">
                <a:ea typeface="微软雅黑"/>
              </a:endParaRPr>
            </a:p>
          </p:txBody>
        </p:sp>
        <p:sp>
          <p:nvSpPr>
            <p:cNvPr id="71" name="圆角矩形 70"/>
            <p:cNvSpPr/>
            <p:nvPr/>
          </p:nvSpPr>
          <p:spPr>
            <a:xfrm>
              <a:off x="824089" y="4062576"/>
              <a:ext cx="10881500" cy="593143"/>
            </a:xfrm>
            <a:prstGeom prst="roundRect">
              <a:avLst>
                <a:gd name="adj" fmla="val 5680"/>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100" noProof="1">
                <a:ea typeface="微软雅黑"/>
              </a:endParaRPr>
            </a:p>
          </p:txBody>
        </p:sp>
        <p:sp>
          <p:nvSpPr>
            <p:cNvPr id="72" name="圆角矩形 71"/>
            <p:cNvSpPr/>
            <p:nvPr/>
          </p:nvSpPr>
          <p:spPr>
            <a:xfrm>
              <a:off x="997491" y="4398170"/>
              <a:ext cx="1938169" cy="168292"/>
            </a:xfrm>
            <a:prstGeom prst="roundRect">
              <a:avLst/>
            </a:prstGeom>
            <a:solidFill>
              <a:schemeClr val="tx2">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900" b="1" noProof="1">
                  <a:solidFill>
                    <a:schemeClr val="tx1"/>
                  </a:solidFill>
                  <a:ea typeface="微软雅黑"/>
                </a:rPr>
                <a:t>业务库</a:t>
              </a:r>
            </a:p>
          </p:txBody>
        </p:sp>
        <p:sp>
          <p:nvSpPr>
            <p:cNvPr id="73" name="六边形 72"/>
            <p:cNvSpPr/>
            <p:nvPr/>
          </p:nvSpPr>
          <p:spPr>
            <a:xfrm>
              <a:off x="2650297" y="4087902"/>
              <a:ext cx="1560685" cy="180310"/>
            </a:xfrm>
            <a:prstGeom prst="hexagon">
              <a:avLst/>
            </a:prstGeom>
            <a:solidFill>
              <a:schemeClr val="accent5">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Font typeface="Arial" pitchFamily="34" charset="0"/>
                <a:buNone/>
              </a:pPr>
              <a:r>
                <a:rPr kumimoji="1" lang="zh-CN" altLang="en-US" sz="900" b="1" noProof="1">
                  <a:solidFill>
                    <a:schemeClr val="tx1"/>
                  </a:solidFill>
                  <a:ea typeface="微软雅黑"/>
                </a:rPr>
                <a:t>桥接</a:t>
              </a:r>
            </a:p>
          </p:txBody>
        </p:sp>
        <p:sp>
          <p:nvSpPr>
            <p:cNvPr id="74" name="圆角矩形 73"/>
            <p:cNvSpPr/>
            <p:nvPr/>
          </p:nvSpPr>
          <p:spPr>
            <a:xfrm>
              <a:off x="5197210" y="4310428"/>
              <a:ext cx="2628530" cy="269192"/>
            </a:xfrm>
            <a:prstGeom prst="roundRect">
              <a:avLst/>
            </a:prstGeom>
            <a:solidFill>
              <a:schemeClr val="tx2">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900" b="1" noProof="1">
                  <a:solidFill>
                    <a:schemeClr val="tx1"/>
                  </a:solidFill>
                  <a:ea typeface="微软雅黑"/>
                </a:rPr>
                <a:t>交换数据库</a:t>
              </a:r>
              <a:r>
                <a:rPr kumimoji="1" lang="en-US" altLang="zh-CN" sz="900" b="1" noProof="1">
                  <a:solidFill>
                    <a:schemeClr val="tx1"/>
                  </a:solidFill>
                  <a:ea typeface="微软雅黑"/>
                </a:rPr>
                <a:t>/</a:t>
              </a:r>
              <a:r>
                <a:rPr kumimoji="1" lang="zh-CN" altLang="en-US" sz="900" b="1" noProof="1">
                  <a:solidFill>
                    <a:schemeClr val="tx1"/>
                  </a:solidFill>
                  <a:ea typeface="微软雅黑"/>
                </a:rPr>
                <a:t>文件库</a:t>
              </a:r>
              <a:endParaRPr kumimoji="1" lang="en-US" altLang="zh-CN" sz="900" b="1" noProof="1">
                <a:solidFill>
                  <a:schemeClr val="tx1"/>
                </a:solidFill>
                <a:ea typeface="微软雅黑"/>
              </a:endParaRPr>
            </a:p>
            <a:p>
              <a:pPr algn="ctr">
                <a:buFont typeface="Arial" pitchFamily="34" charset="0"/>
                <a:buNone/>
              </a:pPr>
              <a:r>
                <a:rPr kumimoji="1" lang="zh-CN" altLang="en-US" sz="900" b="1" noProof="1">
                  <a:solidFill>
                    <a:schemeClr val="tx1"/>
                  </a:solidFill>
                  <a:ea typeface="微软雅黑"/>
                </a:rPr>
                <a:t>临时缓存</a:t>
              </a:r>
            </a:p>
          </p:txBody>
        </p:sp>
        <p:sp>
          <p:nvSpPr>
            <p:cNvPr id="75" name="六边形 74"/>
            <p:cNvSpPr/>
            <p:nvPr/>
          </p:nvSpPr>
          <p:spPr>
            <a:xfrm>
              <a:off x="9257894" y="4178057"/>
              <a:ext cx="2245432" cy="180310"/>
            </a:xfrm>
            <a:prstGeom prst="hexagon">
              <a:avLst/>
            </a:prstGeom>
            <a:solidFill>
              <a:schemeClr val="accent5">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Font typeface="Arial" pitchFamily="34" charset="0"/>
                <a:buNone/>
              </a:pPr>
              <a:r>
                <a:rPr kumimoji="1" lang="zh-CN" altLang="en-US" sz="900" b="1" noProof="1">
                  <a:solidFill>
                    <a:schemeClr val="tx1"/>
                  </a:solidFill>
                  <a:ea typeface="微软雅黑"/>
                </a:rPr>
                <a:t>数据适配</a:t>
              </a:r>
            </a:p>
          </p:txBody>
        </p:sp>
        <p:sp>
          <p:nvSpPr>
            <p:cNvPr id="76" name="圆角矩形 75"/>
            <p:cNvSpPr/>
            <p:nvPr/>
          </p:nvSpPr>
          <p:spPr>
            <a:xfrm>
              <a:off x="990439" y="4848403"/>
              <a:ext cx="2287989" cy="168292"/>
            </a:xfrm>
            <a:prstGeom prst="roundRect">
              <a:avLst/>
            </a:prstGeom>
            <a:solidFill>
              <a:schemeClr val="tx2">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900" b="1" noProof="1">
                  <a:solidFill>
                    <a:schemeClr val="tx1"/>
                  </a:solidFill>
                  <a:ea typeface="微软雅黑"/>
                </a:rPr>
                <a:t>中心基础共享库</a:t>
              </a:r>
            </a:p>
          </p:txBody>
        </p:sp>
        <p:sp>
          <p:nvSpPr>
            <p:cNvPr id="77" name="六边形 76"/>
            <p:cNvSpPr/>
            <p:nvPr/>
          </p:nvSpPr>
          <p:spPr>
            <a:xfrm>
              <a:off x="4946567" y="4855432"/>
              <a:ext cx="2334646" cy="180310"/>
            </a:xfrm>
            <a:prstGeom prst="hexagon">
              <a:avLst/>
            </a:prstGeom>
            <a:solidFill>
              <a:schemeClr val="accent5">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Font typeface="Arial" pitchFamily="34" charset="0"/>
                <a:buNone/>
              </a:pPr>
              <a:r>
                <a:rPr kumimoji="1" lang="zh-CN" altLang="en-US" sz="900" b="1" noProof="1">
                  <a:solidFill>
                    <a:schemeClr val="tx1"/>
                  </a:solidFill>
                  <a:ea typeface="微软雅黑"/>
                </a:rPr>
                <a:t>数据适配</a:t>
              </a:r>
            </a:p>
          </p:txBody>
        </p:sp>
        <p:sp>
          <p:nvSpPr>
            <p:cNvPr id="78" name="矩形 77"/>
            <p:cNvSpPr/>
            <p:nvPr/>
          </p:nvSpPr>
          <p:spPr>
            <a:xfrm>
              <a:off x="9257891" y="4827071"/>
              <a:ext cx="2063487" cy="237032"/>
            </a:xfrm>
            <a:prstGeom prst="rect">
              <a:avLst/>
            </a:prstGeom>
            <a:solidFill>
              <a:schemeClr val="accent3">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en-US" altLang="zh-CN" sz="900" b="1" noProof="1">
                  <a:solidFill>
                    <a:schemeClr val="tx1"/>
                  </a:solidFill>
                  <a:ea typeface="微软雅黑"/>
                </a:rPr>
                <a:t>ESB</a:t>
              </a:r>
            </a:p>
            <a:p>
              <a:pPr algn="ctr">
                <a:buFont typeface="Arial" pitchFamily="34" charset="0"/>
                <a:buNone/>
              </a:pPr>
              <a:r>
                <a:rPr kumimoji="1" lang="en-US" altLang="zh-CN" sz="900" b="1" noProof="1">
                  <a:solidFill>
                    <a:schemeClr val="tx1"/>
                  </a:solidFill>
                  <a:ea typeface="微软雅黑"/>
                </a:rPr>
                <a:t>Enterprise</a:t>
              </a:r>
              <a:endParaRPr kumimoji="1" lang="zh-CN" altLang="en-US" sz="900" b="1" noProof="1">
                <a:solidFill>
                  <a:schemeClr val="tx1"/>
                </a:solidFill>
                <a:ea typeface="微软雅黑"/>
              </a:endParaRPr>
            </a:p>
          </p:txBody>
        </p:sp>
        <p:sp>
          <p:nvSpPr>
            <p:cNvPr id="79" name="六边形 78"/>
            <p:cNvSpPr/>
            <p:nvPr/>
          </p:nvSpPr>
          <p:spPr>
            <a:xfrm>
              <a:off x="5328145" y="5270945"/>
              <a:ext cx="1935148" cy="180310"/>
            </a:xfrm>
            <a:prstGeom prst="hexagon">
              <a:avLst/>
            </a:prstGeom>
            <a:solidFill>
              <a:schemeClr val="accent5">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Font typeface="Arial" pitchFamily="34" charset="0"/>
                <a:buNone/>
              </a:pPr>
              <a:r>
                <a:rPr kumimoji="1" lang="zh-CN" altLang="en-US" sz="900" b="1" noProof="1">
                  <a:solidFill>
                    <a:schemeClr val="tx1"/>
                  </a:solidFill>
                  <a:ea typeface="微软雅黑"/>
                </a:rPr>
                <a:t>数据适配</a:t>
              </a:r>
            </a:p>
          </p:txBody>
        </p:sp>
        <p:sp>
          <p:nvSpPr>
            <p:cNvPr id="80" name="矩形 79"/>
            <p:cNvSpPr/>
            <p:nvPr/>
          </p:nvSpPr>
          <p:spPr>
            <a:xfrm>
              <a:off x="7119401" y="5681600"/>
              <a:ext cx="3149095" cy="191189"/>
            </a:xfrm>
            <a:prstGeom prst="rect">
              <a:avLst/>
            </a:prstGeom>
            <a:solidFill>
              <a:schemeClr val="accent3">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900" b="1" noProof="1">
                  <a:solidFill>
                    <a:schemeClr val="tx1"/>
                  </a:solidFill>
                  <a:ea typeface="微软雅黑"/>
                </a:rPr>
                <a:t>中心服务管理平台</a:t>
              </a:r>
            </a:p>
          </p:txBody>
        </p:sp>
        <p:sp>
          <p:nvSpPr>
            <p:cNvPr id="81" name="矩形 80"/>
            <p:cNvSpPr/>
            <p:nvPr/>
          </p:nvSpPr>
          <p:spPr>
            <a:xfrm>
              <a:off x="1603527" y="6181205"/>
              <a:ext cx="2063488" cy="168292"/>
            </a:xfrm>
            <a:prstGeom prst="rect">
              <a:avLst/>
            </a:prstGeom>
            <a:solidFill>
              <a:schemeClr val="accent3">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900" b="1" noProof="1">
                  <a:solidFill>
                    <a:schemeClr val="tx1"/>
                  </a:solidFill>
                  <a:ea typeface="微软雅黑"/>
                </a:rPr>
                <a:t>业务系统</a:t>
              </a:r>
            </a:p>
          </p:txBody>
        </p:sp>
        <p:sp>
          <p:nvSpPr>
            <p:cNvPr id="82" name="圆角矩形 81"/>
            <p:cNvSpPr/>
            <p:nvPr/>
          </p:nvSpPr>
          <p:spPr>
            <a:xfrm>
              <a:off x="9103126" y="6181204"/>
              <a:ext cx="1938169" cy="168292"/>
            </a:xfrm>
            <a:prstGeom prst="roundRect">
              <a:avLst/>
            </a:prstGeom>
            <a:solidFill>
              <a:schemeClr val="tx2">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900" b="1" noProof="1">
                  <a:solidFill>
                    <a:schemeClr val="tx1"/>
                  </a:solidFill>
                  <a:ea typeface="微软雅黑"/>
                </a:rPr>
                <a:t>业务库</a:t>
              </a:r>
            </a:p>
          </p:txBody>
        </p:sp>
        <p:sp>
          <p:nvSpPr>
            <p:cNvPr id="83" name="矩形 82"/>
            <p:cNvSpPr/>
            <p:nvPr/>
          </p:nvSpPr>
          <p:spPr>
            <a:xfrm>
              <a:off x="9236750" y="5138754"/>
              <a:ext cx="2063488" cy="237032"/>
            </a:xfrm>
            <a:prstGeom prst="rect">
              <a:avLst/>
            </a:prstGeom>
            <a:solidFill>
              <a:srgbClr val="FFC00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900" b="1" noProof="1">
                  <a:solidFill>
                    <a:schemeClr val="tx1"/>
                  </a:solidFill>
                  <a:ea typeface="微软雅黑"/>
                </a:rPr>
                <a:t>目录系统</a:t>
              </a:r>
            </a:p>
          </p:txBody>
        </p:sp>
        <p:grpSp>
          <p:nvGrpSpPr>
            <p:cNvPr id="84" name="组合 83"/>
            <p:cNvGrpSpPr/>
            <p:nvPr/>
          </p:nvGrpSpPr>
          <p:grpSpPr>
            <a:xfrm>
              <a:off x="4420329" y="4062576"/>
              <a:ext cx="726003" cy="634018"/>
              <a:chOff x="5086360" y="1247774"/>
              <a:chExt cx="452522" cy="1465743"/>
            </a:xfrm>
          </p:grpSpPr>
          <p:cxnSp>
            <p:nvCxnSpPr>
              <p:cNvPr id="85" name="直接连接符 84"/>
              <p:cNvCxnSpPr/>
              <p:nvPr/>
            </p:nvCxnSpPr>
            <p:spPr>
              <a:xfrm>
                <a:off x="5312621" y="1247774"/>
                <a:ext cx="0" cy="1371247"/>
              </a:xfrm>
              <a:prstGeom prst="line">
                <a:avLst/>
              </a:prstGeom>
              <a:ln w="28575">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5086360" y="2336661"/>
                <a:ext cx="452522" cy="376856"/>
              </a:xfrm>
              <a:prstGeom prst="rect">
                <a:avLst/>
              </a:prstGeom>
              <a:noFill/>
            </p:spPr>
            <p:txBody>
              <a:bodyPr vert="horz" wrap="none" anchor="ctr" anchorCtr="1">
                <a:spAutoFit/>
              </a:bodyPr>
              <a:lstStyle/>
              <a:p>
                <a:pPr algn="ctr">
                  <a:buFont typeface="Arial" pitchFamily="34" charset="0"/>
                  <a:buNone/>
                </a:pPr>
                <a:r>
                  <a:rPr kumimoji="1" lang="zh-CN" altLang="en-US" sz="900" b="1" noProof="1">
                    <a:solidFill>
                      <a:srgbClr val="C00000"/>
                    </a:solidFill>
                    <a:ea typeface="微软雅黑"/>
                  </a:rPr>
                  <a:t>平台分界</a:t>
                </a:r>
              </a:p>
            </p:txBody>
          </p:sp>
        </p:grpSp>
        <p:sp>
          <p:nvSpPr>
            <p:cNvPr id="87" name="矩形 86"/>
            <p:cNvSpPr/>
            <p:nvPr/>
          </p:nvSpPr>
          <p:spPr>
            <a:xfrm>
              <a:off x="4629717" y="5633086"/>
              <a:ext cx="1393330" cy="215444"/>
            </a:xfrm>
            <a:prstGeom prst="rect">
              <a:avLst/>
            </a:prstGeom>
            <a:noFill/>
          </p:spPr>
          <p:txBody>
            <a:bodyPr vert="horz" wrap="none" anchor="ctr" anchorCtr="1">
              <a:spAutoFit/>
            </a:bodyPr>
            <a:lstStyle/>
            <a:p>
              <a:pPr algn="ctr">
                <a:buFont typeface="Arial" pitchFamily="34" charset="0"/>
                <a:buNone/>
              </a:pPr>
              <a:r>
                <a:rPr kumimoji="1" lang="en-US" altLang="zh-CN" sz="800" noProof="1">
                  <a:ea typeface="微软雅黑"/>
                </a:rPr>
                <a:t>fw4.</a:t>
              </a:r>
              <a:r>
                <a:rPr kumimoji="1" lang="zh-CN" altLang="en-US" sz="800" noProof="1">
                  <a:ea typeface="微软雅黑"/>
                </a:rPr>
                <a:t>通过服务调用直接应用</a:t>
              </a:r>
              <a:endParaRPr kumimoji="1" lang="en-US" altLang="zh-CN" sz="800" noProof="1">
                <a:ea typeface="微软雅黑"/>
              </a:endParaRPr>
            </a:p>
          </p:txBody>
        </p:sp>
        <p:cxnSp>
          <p:nvCxnSpPr>
            <p:cNvPr id="88" name="直接箭头连接符 87"/>
            <p:cNvCxnSpPr>
              <a:stCxn id="72" idx="0"/>
              <a:endCxn id="73" idx="3"/>
            </p:cNvCxnSpPr>
            <p:nvPr/>
          </p:nvCxnSpPr>
          <p:spPr>
            <a:xfrm flipV="1">
              <a:off x="1966577" y="4178057"/>
              <a:ext cx="683721" cy="220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肘形连接符 88"/>
            <p:cNvCxnSpPr>
              <a:endCxn id="74" idx="1"/>
            </p:cNvCxnSpPr>
            <p:nvPr/>
          </p:nvCxnSpPr>
          <p:spPr>
            <a:xfrm>
              <a:off x="4210981" y="4169540"/>
              <a:ext cx="986229" cy="27548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74" idx="0"/>
              <a:endCxn id="75" idx="3"/>
            </p:cNvCxnSpPr>
            <p:nvPr/>
          </p:nvCxnSpPr>
          <p:spPr>
            <a:xfrm rot="5400000" flipH="1" flipV="1">
              <a:off x="7863576" y="2916111"/>
              <a:ext cx="42216" cy="2746419"/>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1" name="肘形连接符 90"/>
            <p:cNvCxnSpPr>
              <a:endCxn id="78" idx="0"/>
            </p:cNvCxnSpPr>
            <p:nvPr/>
          </p:nvCxnSpPr>
          <p:spPr>
            <a:xfrm rot="5400000">
              <a:off x="10623180" y="3929537"/>
              <a:ext cx="563990" cy="123107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endCxn id="77" idx="0"/>
            </p:cNvCxnSpPr>
            <p:nvPr/>
          </p:nvCxnSpPr>
          <p:spPr>
            <a:xfrm flipH="1">
              <a:off x="7281212" y="4945587"/>
              <a:ext cx="197667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77" idx="3"/>
              <a:endCxn id="76" idx="3"/>
            </p:cNvCxnSpPr>
            <p:nvPr/>
          </p:nvCxnSpPr>
          <p:spPr>
            <a:xfrm flipH="1" flipV="1">
              <a:off x="3278428" y="4932549"/>
              <a:ext cx="1668139" cy="130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76" idx="2"/>
              <a:endCxn id="83" idx="1"/>
            </p:cNvCxnSpPr>
            <p:nvPr/>
          </p:nvCxnSpPr>
          <p:spPr>
            <a:xfrm>
              <a:off x="2134433" y="5016695"/>
              <a:ext cx="7102317" cy="2405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2134433" y="5016695"/>
              <a:ext cx="2" cy="4050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6" name="菱形 95"/>
            <p:cNvSpPr/>
            <p:nvPr/>
          </p:nvSpPr>
          <p:spPr>
            <a:xfrm>
              <a:off x="973550" y="5050748"/>
              <a:ext cx="2321769" cy="238472"/>
            </a:xfrm>
            <a:prstGeom prst="diamond">
              <a:avLst/>
            </a:prstGeom>
            <a:solidFill>
              <a:schemeClr val="accent6">
                <a:lumMod val="40000"/>
                <a:lumOff val="6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600" noProof="1">
                  <a:solidFill>
                    <a:schemeClr val="tx1"/>
                  </a:solidFill>
                  <a:ea typeface="微软雅黑"/>
                </a:rPr>
                <a:t>选择业务模式</a:t>
              </a:r>
            </a:p>
          </p:txBody>
        </p:sp>
        <p:cxnSp>
          <p:nvCxnSpPr>
            <p:cNvPr id="97" name="直接箭头连接符 96"/>
            <p:cNvCxnSpPr>
              <a:stCxn id="96" idx="3"/>
              <a:endCxn id="79" idx="3"/>
            </p:cNvCxnSpPr>
            <p:nvPr/>
          </p:nvCxnSpPr>
          <p:spPr>
            <a:xfrm>
              <a:off x="3295319" y="5169985"/>
              <a:ext cx="2032826" cy="191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endCxn id="80" idx="0"/>
            </p:cNvCxnSpPr>
            <p:nvPr/>
          </p:nvCxnSpPr>
          <p:spPr>
            <a:xfrm>
              <a:off x="7263293" y="5354508"/>
              <a:ext cx="1430655" cy="3270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80" idx="0"/>
              <a:endCxn id="83" idx="2"/>
            </p:cNvCxnSpPr>
            <p:nvPr/>
          </p:nvCxnSpPr>
          <p:spPr>
            <a:xfrm flipV="1">
              <a:off x="8693948" y="5375786"/>
              <a:ext cx="1574547" cy="3058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80" idx="1"/>
              <a:endCxn id="116" idx="3"/>
            </p:cNvCxnSpPr>
            <p:nvPr/>
          </p:nvCxnSpPr>
          <p:spPr>
            <a:xfrm flipH="1">
              <a:off x="3102994" y="5777195"/>
              <a:ext cx="40164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p:cNvCxnSpPr>
              <a:stCxn id="80" idx="2"/>
              <a:endCxn id="81" idx="0"/>
            </p:cNvCxnSpPr>
            <p:nvPr/>
          </p:nvCxnSpPr>
          <p:spPr>
            <a:xfrm rot="5400000">
              <a:off x="5510402" y="2997659"/>
              <a:ext cx="308416" cy="605867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肘形连接符 101"/>
            <p:cNvCxnSpPr>
              <a:stCxn id="80" idx="2"/>
              <a:endCxn id="82" idx="0"/>
            </p:cNvCxnSpPr>
            <p:nvPr/>
          </p:nvCxnSpPr>
          <p:spPr>
            <a:xfrm rot="16200000" flipH="1">
              <a:off x="9228872" y="5337865"/>
              <a:ext cx="308416" cy="1378263"/>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941493" y="6003883"/>
              <a:ext cx="1393330" cy="215444"/>
            </a:xfrm>
            <a:prstGeom prst="rect">
              <a:avLst/>
            </a:prstGeom>
            <a:noFill/>
          </p:spPr>
          <p:txBody>
            <a:bodyPr vert="horz" wrap="none" anchor="ctr" anchorCtr="1">
              <a:spAutoFit/>
            </a:bodyPr>
            <a:lstStyle/>
            <a:p>
              <a:pPr algn="ctr">
                <a:buFont typeface="Arial" pitchFamily="34" charset="0"/>
                <a:buNone/>
              </a:pPr>
              <a:r>
                <a:rPr kumimoji="1" lang="en-US" altLang="zh-CN" sz="800" noProof="1">
                  <a:ea typeface="微软雅黑"/>
                </a:rPr>
                <a:t>fw4.</a:t>
              </a:r>
              <a:r>
                <a:rPr kumimoji="1" lang="zh-CN" altLang="en-US" sz="800" noProof="1">
                  <a:ea typeface="微软雅黑"/>
                </a:rPr>
                <a:t>通过服务调用直接应用</a:t>
              </a:r>
              <a:endParaRPr kumimoji="1" lang="en-US" altLang="zh-CN" sz="800" noProof="1">
                <a:ea typeface="微软雅黑"/>
              </a:endParaRPr>
            </a:p>
          </p:txBody>
        </p:sp>
        <p:sp>
          <p:nvSpPr>
            <p:cNvPr id="104" name="矩形 103"/>
            <p:cNvSpPr/>
            <p:nvPr/>
          </p:nvSpPr>
          <p:spPr>
            <a:xfrm>
              <a:off x="9226450" y="6008252"/>
              <a:ext cx="1701107" cy="215444"/>
            </a:xfrm>
            <a:prstGeom prst="rect">
              <a:avLst/>
            </a:prstGeom>
            <a:noFill/>
          </p:spPr>
          <p:txBody>
            <a:bodyPr vert="horz" wrap="none" anchor="ctr" anchorCtr="1">
              <a:spAutoFit/>
            </a:bodyPr>
            <a:lstStyle/>
            <a:p>
              <a:pPr algn="ctr">
                <a:buFont typeface="Arial" pitchFamily="34" charset="0"/>
                <a:buNone/>
              </a:pPr>
              <a:r>
                <a:rPr kumimoji="1" lang="en-US" altLang="zh-CN" sz="800" noProof="1">
                  <a:ea typeface="微软雅黑"/>
                </a:rPr>
                <a:t>fw4.</a:t>
              </a:r>
              <a:r>
                <a:rPr kumimoji="1" lang="zh-CN" altLang="en-US" sz="800" noProof="1">
                  <a:ea typeface="微软雅黑"/>
                </a:rPr>
                <a:t>通过服务调用直接写入业务库</a:t>
              </a:r>
              <a:endParaRPr kumimoji="1" lang="en-US" altLang="zh-CN" sz="800" noProof="1">
                <a:ea typeface="微软雅黑"/>
              </a:endParaRPr>
            </a:p>
          </p:txBody>
        </p:sp>
        <p:sp>
          <p:nvSpPr>
            <p:cNvPr id="105" name="矩形 104"/>
            <p:cNvSpPr/>
            <p:nvPr/>
          </p:nvSpPr>
          <p:spPr>
            <a:xfrm>
              <a:off x="7598388" y="5300129"/>
              <a:ext cx="572593" cy="215444"/>
            </a:xfrm>
            <a:prstGeom prst="rect">
              <a:avLst/>
            </a:prstGeom>
            <a:noFill/>
          </p:spPr>
          <p:txBody>
            <a:bodyPr vert="horz" wrap="none" anchor="ctr" anchorCtr="1">
              <a:spAutoFit/>
            </a:bodyPr>
            <a:lstStyle/>
            <a:p>
              <a:pPr algn="ctr">
                <a:buFont typeface="Arial" pitchFamily="34" charset="0"/>
                <a:buNone/>
              </a:pPr>
              <a:r>
                <a:rPr kumimoji="1" lang="en-US" altLang="zh-CN" sz="800" noProof="1">
                  <a:ea typeface="微软雅黑"/>
                </a:rPr>
                <a:t>fw2.</a:t>
              </a:r>
              <a:r>
                <a:rPr kumimoji="1" lang="zh-CN" altLang="en-US" sz="800" noProof="1">
                  <a:ea typeface="微软雅黑"/>
                </a:rPr>
                <a:t>服务</a:t>
              </a:r>
              <a:endParaRPr kumimoji="1" lang="en-US" altLang="zh-CN" sz="800" noProof="1">
                <a:ea typeface="微软雅黑"/>
              </a:endParaRPr>
            </a:p>
          </p:txBody>
        </p:sp>
        <p:sp>
          <p:nvSpPr>
            <p:cNvPr id="106" name="矩形 105"/>
            <p:cNvSpPr/>
            <p:nvPr/>
          </p:nvSpPr>
          <p:spPr>
            <a:xfrm>
              <a:off x="9659228" y="5417642"/>
              <a:ext cx="1393330" cy="215444"/>
            </a:xfrm>
            <a:prstGeom prst="rect">
              <a:avLst/>
            </a:prstGeom>
            <a:noFill/>
          </p:spPr>
          <p:txBody>
            <a:bodyPr vert="horz" wrap="none" anchor="ctr" anchorCtr="1">
              <a:spAutoFit/>
            </a:bodyPr>
            <a:lstStyle/>
            <a:p>
              <a:pPr algn="ctr">
                <a:buFont typeface="Arial" pitchFamily="34" charset="0"/>
                <a:buNone/>
              </a:pPr>
              <a:r>
                <a:rPr kumimoji="1" lang="en-US" altLang="zh-CN" sz="800" noProof="1">
                  <a:ea typeface="微软雅黑"/>
                </a:rPr>
                <a:t>fw3.</a:t>
              </a:r>
              <a:r>
                <a:rPr kumimoji="1" lang="zh-CN" altLang="en-US" sz="800" noProof="1">
                  <a:ea typeface="微软雅黑"/>
                </a:rPr>
                <a:t>发布目录（服务绑定）</a:t>
              </a:r>
              <a:endParaRPr kumimoji="1" lang="en-US" altLang="zh-CN" sz="800" noProof="1">
                <a:ea typeface="微软雅黑"/>
              </a:endParaRPr>
            </a:p>
          </p:txBody>
        </p:sp>
        <p:sp>
          <p:nvSpPr>
            <p:cNvPr id="107" name="矩形 106"/>
            <p:cNvSpPr/>
            <p:nvPr/>
          </p:nvSpPr>
          <p:spPr>
            <a:xfrm>
              <a:off x="10191798" y="4345065"/>
              <a:ext cx="1056700" cy="215444"/>
            </a:xfrm>
            <a:prstGeom prst="rect">
              <a:avLst/>
            </a:prstGeom>
            <a:noFill/>
          </p:spPr>
          <p:txBody>
            <a:bodyPr vert="horz" wrap="none" anchor="ctr" anchorCtr="1">
              <a:spAutoFit/>
            </a:bodyPr>
            <a:lstStyle/>
            <a:p>
              <a:pPr algn="ctr">
                <a:buFont typeface="Arial" pitchFamily="34" charset="0"/>
                <a:buNone/>
              </a:pPr>
              <a:r>
                <a:rPr kumimoji="1" lang="en-US" altLang="zh-CN" sz="800" noProof="1">
                  <a:ea typeface="微软雅黑"/>
                </a:rPr>
                <a:t>3</a:t>
              </a:r>
              <a:r>
                <a:rPr kumimoji="1" lang="zh-CN" altLang="en-US" sz="800" noProof="1">
                  <a:ea typeface="微软雅黑"/>
                </a:rPr>
                <a:t>、发送数据到中心</a:t>
              </a:r>
            </a:p>
          </p:txBody>
        </p:sp>
        <p:sp>
          <p:nvSpPr>
            <p:cNvPr id="108" name="矩形 107"/>
            <p:cNvSpPr/>
            <p:nvPr/>
          </p:nvSpPr>
          <p:spPr>
            <a:xfrm>
              <a:off x="7495498" y="4764830"/>
              <a:ext cx="1582128" cy="215444"/>
            </a:xfrm>
            <a:prstGeom prst="rect">
              <a:avLst/>
            </a:prstGeom>
            <a:noFill/>
          </p:spPr>
          <p:txBody>
            <a:bodyPr vert="horz" wrap="square" anchor="ctr" anchorCtr="1">
              <a:spAutoFit/>
            </a:bodyPr>
            <a:lstStyle/>
            <a:p>
              <a:pPr algn="ctr">
                <a:buFont typeface="Arial" pitchFamily="34" charset="0"/>
                <a:buNone/>
              </a:pPr>
              <a:r>
                <a:rPr kumimoji="1" lang="en-US" altLang="zh-CN" sz="800" noProof="1">
                  <a:ea typeface="微软雅黑"/>
                </a:rPr>
                <a:t>4</a:t>
              </a:r>
              <a:r>
                <a:rPr kumimoji="1" lang="zh-CN" altLang="en-US" sz="800" noProof="1">
                  <a:ea typeface="微软雅黑"/>
                </a:rPr>
                <a:t>、从中心交换服务提取信息</a:t>
              </a:r>
            </a:p>
          </p:txBody>
        </p:sp>
        <p:sp>
          <p:nvSpPr>
            <p:cNvPr id="109" name="矩形 108"/>
            <p:cNvSpPr/>
            <p:nvPr/>
          </p:nvSpPr>
          <p:spPr>
            <a:xfrm>
              <a:off x="3217012" y="4733977"/>
              <a:ext cx="1865534" cy="215444"/>
            </a:xfrm>
            <a:prstGeom prst="rect">
              <a:avLst/>
            </a:prstGeom>
            <a:noFill/>
          </p:spPr>
          <p:txBody>
            <a:bodyPr vert="horz" wrap="square" anchor="ctr" anchorCtr="1">
              <a:spAutoFit/>
            </a:bodyPr>
            <a:lstStyle/>
            <a:p>
              <a:pPr algn="ctr">
                <a:buFont typeface="Arial" pitchFamily="34" charset="0"/>
                <a:buNone/>
              </a:pPr>
              <a:r>
                <a:rPr kumimoji="1" lang="en-US" altLang="zh-CN" sz="800" noProof="1">
                  <a:ea typeface="微软雅黑"/>
                </a:rPr>
                <a:t>5</a:t>
              </a:r>
              <a:r>
                <a:rPr kumimoji="1" lang="zh-CN" altLang="en-US" sz="800" noProof="1">
                  <a:ea typeface="微软雅黑"/>
                </a:rPr>
                <a:t>、数据转换、数据对比、写入中心库</a:t>
              </a:r>
            </a:p>
          </p:txBody>
        </p:sp>
        <p:sp>
          <p:nvSpPr>
            <p:cNvPr id="110" name="矩形 109"/>
            <p:cNvSpPr/>
            <p:nvPr/>
          </p:nvSpPr>
          <p:spPr>
            <a:xfrm>
              <a:off x="5286661" y="5057248"/>
              <a:ext cx="920466" cy="163012"/>
            </a:xfrm>
            <a:prstGeom prst="rect">
              <a:avLst/>
            </a:prstGeom>
            <a:noFill/>
          </p:spPr>
          <p:txBody>
            <a:bodyPr vert="horz" wrap="none" anchor="ctr" anchorCtr="1">
              <a:spAutoFit/>
            </a:bodyPr>
            <a:lstStyle/>
            <a:p>
              <a:pPr algn="ctr">
                <a:buFont typeface="Arial" pitchFamily="34" charset="0"/>
                <a:buNone/>
              </a:pPr>
              <a:r>
                <a:rPr kumimoji="1" lang="en-US" altLang="zh-CN" sz="900" b="1" noProof="1">
                  <a:ea typeface="微软雅黑"/>
                </a:rPr>
                <a:t>6</a:t>
              </a:r>
              <a:r>
                <a:rPr kumimoji="1" lang="zh-CN" altLang="en-US" sz="900" b="1" noProof="1">
                  <a:ea typeface="微软雅黑"/>
                </a:rPr>
                <a:t>、发布目录</a:t>
              </a:r>
            </a:p>
          </p:txBody>
        </p:sp>
        <p:sp>
          <p:nvSpPr>
            <p:cNvPr id="111" name="矩形 110"/>
            <p:cNvSpPr/>
            <p:nvPr/>
          </p:nvSpPr>
          <p:spPr>
            <a:xfrm>
              <a:off x="3617190" y="5233694"/>
              <a:ext cx="1188146" cy="215444"/>
            </a:xfrm>
            <a:prstGeom prst="rect">
              <a:avLst/>
            </a:prstGeom>
            <a:noFill/>
          </p:spPr>
          <p:txBody>
            <a:bodyPr vert="horz" wrap="none" anchor="ctr" anchorCtr="1">
              <a:spAutoFit/>
            </a:bodyPr>
            <a:lstStyle/>
            <a:p>
              <a:pPr algn="ctr">
                <a:buFont typeface="Arial" pitchFamily="34" charset="0"/>
                <a:buNone/>
              </a:pPr>
              <a:r>
                <a:rPr kumimoji="1" lang="en-US" altLang="zh-CN" sz="800" noProof="1">
                  <a:ea typeface="微软雅黑"/>
                </a:rPr>
                <a:t>fw1.</a:t>
              </a:r>
              <a:r>
                <a:rPr kumimoji="1" lang="zh-CN" altLang="en-US" sz="800" noProof="1">
                  <a:ea typeface="微软雅黑"/>
                </a:rPr>
                <a:t>发布数据共享服务</a:t>
              </a:r>
            </a:p>
          </p:txBody>
        </p:sp>
        <p:sp>
          <p:nvSpPr>
            <p:cNvPr id="112" name="矩形 111"/>
            <p:cNvSpPr/>
            <p:nvPr/>
          </p:nvSpPr>
          <p:spPr>
            <a:xfrm>
              <a:off x="7297394" y="4089384"/>
              <a:ext cx="954107" cy="215444"/>
            </a:xfrm>
            <a:prstGeom prst="rect">
              <a:avLst/>
            </a:prstGeom>
            <a:noFill/>
          </p:spPr>
          <p:txBody>
            <a:bodyPr vert="horz" wrap="none" anchor="ctr" anchorCtr="1">
              <a:spAutoFit/>
            </a:bodyPr>
            <a:lstStyle/>
            <a:p>
              <a:pPr algn="ctr">
                <a:buFont typeface="Arial" pitchFamily="34" charset="0"/>
                <a:buNone/>
              </a:pPr>
              <a:r>
                <a:rPr kumimoji="1" lang="en-US" altLang="zh-CN" sz="800" noProof="1">
                  <a:ea typeface="微软雅黑"/>
                </a:rPr>
                <a:t>2</a:t>
              </a:r>
              <a:r>
                <a:rPr kumimoji="1" lang="zh-CN" altLang="en-US" sz="800" noProof="1">
                  <a:ea typeface="微软雅黑"/>
                </a:rPr>
                <a:t>、提前待发数据</a:t>
              </a:r>
            </a:p>
          </p:txBody>
        </p:sp>
        <p:sp>
          <p:nvSpPr>
            <p:cNvPr id="113" name="矩形 112"/>
            <p:cNvSpPr/>
            <p:nvPr/>
          </p:nvSpPr>
          <p:spPr>
            <a:xfrm>
              <a:off x="3767501" y="4231045"/>
              <a:ext cx="851515" cy="215444"/>
            </a:xfrm>
            <a:prstGeom prst="rect">
              <a:avLst/>
            </a:prstGeom>
            <a:noFill/>
          </p:spPr>
          <p:txBody>
            <a:bodyPr vert="horz" wrap="none" anchor="ctr" anchorCtr="1">
              <a:spAutoFit/>
            </a:bodyPr>
            <a:lstStyle/>
            <a:p>
              <a:pPr algn="ctr">
                <a:buFont typeface="Arial" pitchFamily="34" charset="0"/>
                <a:buNone/>
              </a:pPr>
              <a:r>
                <a:rPr kumimoji="1" lang="en-US" altLang="zh-CN" sz="800" noProof="1">
                  <a:ea typeface="微软雅黑"/>
                </a:rPr>
                <a:t>1</a:t>
              </a:r>
              <a:r>
                <a:rPr kumimoji="1" lang="zh-CN" altLang="en-US" sz="800" noProof="1">
                  <a:ea typeface="微软雅黑"/>
                </a:rPr>
                <a:t>、写入交换库</a:t>
              </a:r>
            </a:p>
          </p:txBody>
        </p:sp>
        <p:sp>
          <p:nvSpPr>
            <p:cNvPr id="114" name="圆角矩形 113"/>
            <p:cNvSpPr/>
            <p:nvPr/>
          </p:nvSpPr>
          <p:spPr>
            <a:xfrm>
              <a:off x="847726" y="5395912"/>
              <a:ext cx="2419350" cy="476251"/>
            </a:xfrm>
            <a:prstGeom prst="roundRect">
              <a:avLst/>
            </a:prstGeom>
            <a:solidFill>
              <a:schemeClr val="bg1"/>
            </a:solidFill>
            <a:ln w="285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eaVert" lIns="68580" tIns="34290" rIns="68580" bIns="34290" rtlCol="0" anchor="b" anchorCtr="1"/>
            <a:lstStyle/>
            <a:p>
              <a:pPr>
                <a:buFont typeface="Arial" pitchFamily="34" charset="0"/>
                <a:buNone/>
              </a:pPr>
              <a:r>
                <a:rPr kumimoji="1" lang="zh-CN" altLang="en-US" sz="900" noProof="1">
                  <a:solidFill>
                    <a:schemeClr val="tx1"/>
                  </a:solidFill>
                  <a:ea typeface="微软雅黑"/>
                </a:rPr>
                <a:t>主题应用区</a:t>
              </a:r>
            </a:p>
          </p:txBody>
        </p:sp>
        <p:sp>
          <p:nvSpPr>
            <p:cNvPr id="115" name="圆角矩形 114"/>
            <p:cNvSpPr/>
            <p:nvPr/>
          </p:nvSpPr>
          <p:spPr>
            <a:xfrm>
              <a:off x="1243013" y="5401944"/>
              <a:ext cx="1860506" cy="168292"/>
            </a:xfrm>
            <a:prstGeom prst="roundRect">
              <a:avLst/>
            </a:prstGeom>
            <a:solidFill>
              <a:schemeClr val="tx2">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900" b="1" noProof="1">
                  <a:solidFill>
                    <a:schemeClr val="tx1"/>
                  </a:solidFill>
                  <a:ea typeface="微软雅黑"/>
                </a:rPr>
                <a:t>主题库</a:t>
              </a:r>
            </a:p>
          </p:txBody>
        </p:sp>
        <p:sp>
          <p:nvSpPr>
            <p:cNvPr id="116" name="矩形 115"/>
            <p:cNvSpPr/>
            <p:nvPr/>
          </p:nvSpPr>
          <p:spPr>
            <a:xfrm>
              <a:off x="1243496" y="5681600"/>
              <a:ext cx="1859498" cy="191189"/>
            </a:xfrm>
            <a:prstGeom prst="rect">
              <a:avLst/>
            </a:prstGeom>
            <a:solidFill>
              <a:schemeClr val="accent3">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zh-CN" altLang="en-US" sz="900" b="1" noProof="1">
                  <a:solidFill>
                    <a:schemeClr val="tx1"/>
                  </a:solidFill>
                  <a:ea typeface="微软雅黑"/>
                </a:rPr>
                <a:t>主体应用系统</a:t>
              </a:r>
            </a:p>
          </p:txBody>
        </p:sp>
        <p:cxnSp>
          <p:nvCxnSpPr>
            <p:cNvPr id="117" name="直接箭头连接符 116"/>
            <p:cNvCxnSpPr>
              <a:stCxn id="115" idx="2"/>
              <a:endCxn id="116" idx="0"/>
            </p:cNvCxnSpPr>
            <p:nvPr/>
          </p:nvCxnSpPr>
          <p:spPr>
            <a:xfrm flipH="1">
              <a:off x="2173245" y="5570236"/>
              <a:ext cx="21" cy="1113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2229550" y="5523463"/>
              <a:ext cx="1180131" cy="215444"/>
            </a:xfrm>
            <a:prstGeom prst="rect">
              <a:avLst/>
            </a:prstGeom>
            <a:noFill/>
          </p:spPr>
          <p:txBody>
            <a:bodyPr vert="horz" wrap="none" anchor="ctr" anchorCtr="1">
              <a:spAutoFit/>
            </a:bodyPr>
            <a:lstStyle/>
            <a:p>
              <a:pPr algn="ctr">
                <a:buFont typeface="Arial" pitchFamily="34" charset="0"/>
                <a:buNone/>
              </a:pPr>
              <a:r>
                <a:rPr kumimoji="1" lang="en-US" altLang="zh-CN" sz="800" noProof="1">
                  <a:ea typeface="微软雅黑"/>
                </a:rPr>
                <a:t>ztl2.</a:t>
              </a:r>
              <a:r>
                <a:rPr kumimoji="1" lang="zh-CN" altLang="en-US" sz="800" noProof="1">
                  <a:ea typeface="微软雅黑"/>
                </a:rPr>
                <a:t>从主题库获取数据</a:t>
              </a:r>
              <a:endParaRPr kumimoji="1" lang="en-US" altLang="zh-CN" sz="800" noProof="1">
                <a:ea typeface="微软雅黑"/>
              </a:endParaRPr>
            </a:p>
          </p:txBody>
        </p:sp>
        <p:sp>
          <p:nvSpPr>
            <p:cNvPr id="119" name="矩形 118"/>
            <p:cNvSpPr/>
            <p:nvPr/>
          </p:nvSpPr>
          <p:spPr>
            <a:xfrm>
              <a:off x="2229550" y="5240875"/>
              <a:ext cx="1026243" cy="215444"/>
            </a:xfrm>
            <a:prstGeom prst="rect">
              <a:avLst/>
            </a:prstGeom>
            <a:noFill/>
          </p:spPr>
          <p:txBody>
            <a:bodyPr vert="horz" wrap="none" anchor="ctr" anchorCtr="1">
              <a:spAutoFit/>
            </a:bodyPr>
            <a:lstStyle/>
            <a:p>
              <a:pPr algn="ctr">
                <a:buFont typeface="Arial" pitchFamily="34" charset="0"/>
                <a:buNone/>
              </a:pPr>
              <a:r>
                <a:rPr kumimoji="1" lang="en-US" altLang="zh-CN" sz="800" noProof="1">
                  <a:ea typeface="微软雅黑"/>
                </a:rPr>
                <a:t>ztl.</a:t>
              </a:r>
              <a:r>
                <a:rPr kumimoji="1" lang="zh-CN" altLang="en-US" sz="800" noProof="1">
                  <a:ea typeface="微软雅黑"/>
                </a:rPr>
                <a:t>发布主题数据库</a:t>
              </a:r>
            </a:p>
          </p:txBody>
        </p:sp>
      </p:grpSp>
      <p:sp>
        <p:nvSpPr>
          <p:cNvPr id="4" name="下箭头 3"/>
          <p:cNvSpPr/>
          <p:nvPr/>
        </p:nvSpPr>
        <p:spPr bwMode="auto">
          <a:xfrm>
            <a:off x="10114491" y="1700789"/>
            <a:ext cx="278176" cy="1001893"/>
          </a:xfrm>
          <a:prstGeom prst="downArrow">
            <a:avLst/>
          </a:prstGeom>
          <a:solidFill>
            <a:srgbClr val="FFC00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vert="wordArtVertRtl" lIns="68580" tIns="34290" rIns="68580" bIns="34290" rtlCol="0" anchor="ctr"/>
          <a:lstStyle/>
          <a:p>
            <a:pPr algn="ctr">
              <a:buFont typeface="Arial" pitchFamily="34" charset="0"/>
              <a:buNone/>
            </a:pPr>
            <a:r>
              <a:rPr kumimoji="1" lang="en-US" altLang="zh-CN" sz="1200" b="1" dirty="0">
                <a:solidFill>
                  <a:schemeClr val="tx1"/>
                </a:solidFill>
                <a:ea typeface="微软雅黑"/>
              </a:rPr>
              <a:t>ETL</a:t>
            </a:r>
            <a:endParaRPr kumimoji="1" lang="zh-CN" altLang="en-US" sz="1200" b="1" dirty="0">
              <a:solidFill>
                <a:schemeClr val="tx1"/>
              </a:solidFill>
              <a:ea typeface="微软雅黑"/>
            </a:endParaRPr>
          </a:p>
        </p:txBody>
      </p:sp>
    </p:spTree>
    <p:extLst>
      <p:ext uri="{BB962C8B-B14F-4D97-AF65-F5344CB8AC3E}">
        <p14:creationId xmlns:p14="http://schemas.microsoft.com/office/powerpoint/2010/main" val="179341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95E1BAC1-45FF-4446-8234-E9D4404E6B93}"/>
              </a:ext>
            </a:extLst>
          </p:cNvPr>
          <p:cNvSpPr>
            <a:spLocks noGrp="1"/>
          </p:cNvSpPr>
          <p:nvPr>
            <p:ph type="ctrTitle"/>
          </p:nvPr>
        </p:nvSpPr>
        <p:spPr/>
        <p:txBody>
          <a:bodyPr/>
          <a:lstStyle/>
          <a:p>
            <a:r>
              <a:rPr lang="en-US" altLang="zh-CN" dirty="0"/>
              <a:t>2</a:t>
            </a:r>
            <a:r>
              <a:rPr lang="zh-CN" altLang="en-US" dirty="0"/>
              <a:t>个分析应用</a:t>
            </a:r>
          </a:p>
        </p:txBody>
      </p:sp>
    </p:spTree>
    <p:extLst>
      <p:ext uri="{BB962C8B-B14F-4D97-AF65-F5344CB8AC3E}">
        <p14:creationId xmlns:p14="http://schemas.microsoft.com/office/powerpoint/2010/main" val="11674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分析应用中涉及的算法</a:t>
            </a:r>
          </a:p>
        </p:txBody>
      </p:sp>
      <p:grpSp>
        <p:nvGrpSpPr>
          <p:cNvPr id="7" name="组合 6">
            <a:extLst>
              <a:ext uri="{FF2B5EF4-FFF2-40B4-BE49-F238E27FC236}">
                <a16:creationId xmlns:a16="http://schemas.microsoft.com/office/drawing/2014/main" xmlns="" id="{38B57C5D-1691-4EAF-97CE-BF9CA3559F4B}"/>
              </a:ext>
            </a:extLst>
          </p:cNvPr>
          <p:cNvGrpSpPr/>
          <p:nvPr/>
        </p:nvGrpSpPr>
        <p:grpSpPr>
          <a:xfrm>
            <a:off x="1921700" y="4331424"/>
            <a:ext cx="2052000" cy="1476000"/>
            <a:chOff x="2038492" y="4345415"/>
            <a:chExt cx="2052000" cy="1476000"/>
          </a:xfrm>
        </p:grpSpPr>
        <p:sp>
          <p:nvSpPr>
            <p:cNvPr id="264" name="圆角矩形 263"/>
            <p:cNvSpPr/>
            <p:nvPr/>
          </p:nvSpPr>
          <p:spPr>
            <a:xfrm>
              <a:off x="2038492" y="4345415"/>
              <a:ext cx="2052000" cy="1476000"/>
            </a:xfrm>
            <a:prstGeom prst="roundRect">
              <a:avLst>
                <a:gd name="adj" fmla="val 11937"/>
              </a:avLst>
            </a:prstGeom>
            <a:solidFill>
              <a:srgbClr val="7CC2C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66" name="圆角矩形 265"/>
            <p:cNvSpPr/>
            <p:nvPr/>
          </p:nvSpPr>
          <p:spPr>
            <a:xfrm>
              <a:off x="2236492" y="4972335"/>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属性重要性打分</a:t>
              </a:r>
            </a:p>
          </p:txBody>
        </p:sp>
        <p:sp>
          <p:nvSpPr>
            <p:cNvPr id="267" name="圆角矩形 266"/>
            <p:cNvSpPr/>
            <p:nvPr/>
          </p:nvSpPr>
          <p:spPr>
            <a:xfrm>
              <a:off x="2236492" y="4439531"/>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属性筛选</a:t>
              </a:r>
            </a:p>
          </p:txBody>
        </p:sp>
        <p:sp>
          <p:nvSpPr>
            <p:cNvPr id="268" name="圆角矩形 267"/>
            <p:cNvSpPr/>
            <p:nvPr/>
          </p:nvSpPr>
          <p:spPr>
            <a:xfrm>
              <a:off x="2236492" y="5505140"/>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主成分分析</a:t>
              </a:r>
            </a:p>
          </p:txBody>
        </p:sp>
        <p:sp>
          <p:nvSpPr>
            <p:cNvPr id="269" name="圆角矩形 268"/>
            <p:cNvSpPr/>
            <p:nvPr/>
          </p:nvSpPr>
          <p:spPr>
            <a:xfrm>
              <a:off x="2236492" y="4705933"/>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基于信息增益的属性打分</a:t>
              </a:r>
            </a:p>
          </p:txBody>
        </p:sp>
        <p:sp>
          <p:nvSpPr>
            <p:cNvPr id="270" name="圆角矩形 269"/>
            <p:cNvSpPr/>
            <p:nvPr/>
          </p:nvSpPr>
          <p:spPr>
            <a:xfrm>
              <a:off x="2236492" y="5238737"/>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基于卡方检验的属性筛选</a:t>
              </a:r>
            </a:p>
          </p:txBody>
        </p:sp>
      </p:grpSp>
      <p:grpSp>
        <p:nvGrpSpPr>
          <p:cNvPr id="9" name="组合 8">
            <a:extLst>
              <a:ext uri="{FF2B5EF4-FFF2-40B4-BE49-F238E27FC236}">
                <a16:creationId xmlns:a16="http://schemas.microsoft.com/office/drawing/2014/main" xmlns="" id="{C5D80B63-108C-461F-86C9-E56EADDE5972}"/>
              </a:ext>
            </a:extLst>
          </p:cNvPr>
          <p:cNvGrpSpPr/>
          <p:nvPr/>
        </p:nvGrpSpPr>
        <p:grpSpPr>
          <a:xfrm>
            <a:off x="8498905" y="2802819"/>
            <a:ext cx="2052000" cy="1260000"/>
            <a:chOff x="8252136" y="3078099"/>
            <a:chExt cx="2052000" cy="1260000"/>
          </a:xfrm>
        </p:grpSpPr>
        <p:sp>
          <p:nvSpPr>
            <p:cNvPr id="272" name="圆角矩形 271"/>
            <p:cNvSpPr/>
            <p:nvPr/>
          </p:nvSpPr>
          <p:spPr>
            <a:xfrm>
              <a:off x="8252136" y="3078099"/>
              <a:ext cx="2052000" cy="1260000"/>
            </a:xfrm>
            <a:prstGeom prst="roundRect">
              <a:avLst>
                <a:gd name="adj" fmla="val 11937"/>
              </a:avLst>
            </a:prstGeom>
            <a:solidFill>
              <a:srgbClr val="7CC2C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274" name="圆角矩形 273"/>
            <p:cNvSpPr/>
            <p:nvPr/>
          </p:nvSpPr>
          <p:spPr>
            <a:xfrm>
              <a:off x="8450136" y="3741742"/>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知网情感极性词典</a:t>
              </a:r>
            </a:p>
          </p:txBody>
        </p:sp>
        <p:sp>
          <p:nvSpPr>
            <p:cNvPr id="275" name="圆角矩形 274"/>
            <p:cNvSpPr/>
            <p:nvPr/>
          </p:nvSpPr>
          <p:spPr>
            <a:xfrm>
              <a:off x="8450136" y="4016603"/>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支持向量机算法</a:t>
              </a:r>
            </a:p>
          </p:txBody>
        </p:sp>
        <p:sp>
          <p:nvSpPr>
            <p:cNvPr id="278" name="圆角矩形 277"/>
            <p:cNvSpPr/>
            <p:nvPr/>
          </p:nvSpPr>
          <p:spPr>
            <a:xfrm>
              <a:off x="8450136" y="3192020"/>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zh-CN" sz="1050" dirty="0">
                  <a:latin typeface="微软雅黑" panose="020B0503020204020204" pitchFamily="34" charset="-122"/>
                  <a:ea typeface="微软雅黑" panose="020B0503020204020204" pitchFamily="34" charset="-122"/>
                </a:rPr>
                <a:t>GI</a:t>
              </a:r>
              <a:r>
                <a:rPr lang="zh-CN" altLang="en-US" sz="1050" dirty="0">
                  <a:latin typeface="微软雅黑" panose="020B0503020204020204" pitchFamily="34" charset="-122"/>
                  <a:ea typeface="微软雅黑" panose="020B0503020204020204" pitchFamily="34" charset="-122"/>
                </a:rPr>
                <a:t>英文情感词库</a:t>
              </a:r>
            </a:p>
          </p:txBody>
        </p:sp>
        <p:sp>
          <p:nvSpPr>
            <p:cNvPr id="279" name="圆角矩形 278"/>
            <p:cNvSpPr/>
            <p:nvPr/>
          </p:nvSpPr>
          <p:spPr>
            <a:xfrm>
              <a:off x="8450136" y="3466881"/>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卷积神经网络算法</a:t>
              </a:r>
            </a:p>
          </p:txBody>
        </p:sp>
      </p:grpSp>
      <p:grpSp>
        <p:nvGrpSpPr>
          <p:cNvPr id="281" name="组合 280"/>
          <p:cNvGrpSpPr/>
          <p:nvPr/>
        </p:nvGrpSpPr>
        <p:grpSpPr>
          <a:xfrm>
            <a:off x="4131969" y="1983305"/>
            <a:ext cx="3852078" cy="3256098"/>
            <a:chOff x="4155915" y="1571166"/>
            <a:chExt cx="3880169" cy="3900149"/>
          </a:xfrm>
        </p:grpSpPr>
        <p:grpSp>
          <p:nvGrpSpPr>
            <p:cNvPr id="282" name="组合 281"/>
            <p:cNvGrpSpPr/>
            <p:nvPr/>
          </p:nvGrpSpPr>
          <p:grpSpPr>
            <a:xfrm>
              <a:off x="4155915" y="1571166"/>
              <a:ext cx="3880169" cy="3900149"/>
              <a:chOff x="6046371" y="1266366"/>
              <a:chExt cx="3880169" cy="3900149"/>
            </a:xfrm>
          </p:grpSpPr>
          <p:sp>
            <p:nvSpPr>
              <p:cNvPr id="302" name="Freeform 9"/>
              <p:cNvSpPr>
                <a:spLocks/>
              </p:cNvSpPr>
              <p:nvPr/>
            </p:nvSpPr>
            <p:spPr bwMode="auto">
              <a:xfrm rot="17217288">
                <a:off x="7920790" y="1581883"/>
                <a:ext cx="305682" cy="297733"/>
              </a:xfrm>
              <a:custGeom>
                <a:avLst/>
                <a:gdLst>
                  <a:gd name="T0" fmla="*/ 277 w 303"/>
                  <a:gd name="T1" fmla="*/ 186 h 295"/>
                  <a:gd name="T2" fmla="*/ 259 w 303"/>
                  <a:gd name="T3" fmla="*/ 153 h 295"/>
                  <a:gd name="T4" fmla="*/ 197 w 303"/>
                  <a:gd name="T5" fmla="*/ 36 h 295"/>
                  <a:gd name="T6" fmla="*/ 171 w 303"/>
                  <a:gd name="T7" fmla="*/ 0 h 295"/>
                  <a:gd name="T8" fmla="*/ 36 w 303"/>
                  <a:gd name="T9" fmla="*/ 233 h 295"/>
                  <a:gd name="T10" fmla="*/ 303 w 303"/>
                  <a:gd name="T11" fmla="*/ 234 h 295"/>
                  <a:gd name="T12" fmla="*/ 277 w 303"/>
                  <a:gd name="T13" fmla="*/ 186 h 295"/>
                </a:gdLst>
                <a:ahLst/>
                <a:cxnLst>
                  <a:cxn ang="0">
                    <a:pos x="T0" y="T1"/>
                  </a:cxn>
                  <a:cxn ang="0">
                    <a:pos x="T2" y="T3"/>
                  </a:cxn>
                  <a:cxn ang="0">
                    <a:pos x="T4" y="T5"/>
                  </a:cxn>
                  <a:cxn ang="0">
                    <a:pos x="T6" y="T7"/>
                  </a:cxn>
                  <a:cxn ang="0">
                    <a:pos x="T8" y="T9"/>
                  </a:cxn>
                  <a:cxn ang="0">
                    <a:pos x="T10" y="T11"/>
                  </a:cxn>
                  <a:cxn ang="0">
                    <a:pos x="T12" y="T13"/>
                  </a:cxn>
                </a:cxnLst>
                <a:rect l="0" t="0" r="r" b="b"/>
                <a:pathLst>
                  <a:path w="303" h="295">
                    <a:moveTo>
                      <a:pt x="277" y="186"/>
                    </a:moveTo>
                    <a:cubicBezTo>
                      <a:pt x="270" y="175"/>
                      <a:pt x="264" y="165"/>
                      <a:pt x="259" y="153"/>
                    </a:cubicBezTo>
                    <a:cubicBezTo>
                      <a:pt x="239" y="114"/>
                      <a:pt x="217" y="75"/>
                      <a:pt x="197" y="36"/>
                    </a:cubicBezTo>
                    <a:cubicBezTo>
                      <a:pt x="189" y="24"/>
                      <a:pt x="180" y="12"/>
                      <a:pt x="171" y="0"/>
                    </a:cubicBezTo>
                    <a:cubicBezTo>
                      <a:pt x="60" y="69"/>
                      <a:pt x="0" y="171"/>
                      <a:pt x="36" y="233"/>
                    </a:cubicBezTo>
                    <a:cubicBezTo>
                      <a:pt x="71" y="295"/>
                      <a:pt x="189" y="294"/>
                      <a:pt x="303" y="234"/>
                    </a:cubicBezTo>
                    <a:cubicBezTo>
                      <a:pt x="294" y="218"/>
                      <a:pt x="285" y="202"/>
                      <a:pt x="277" y="186"/>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03" name="Freeform 10"/>
              <p:cNvSpPr>
                <a:spLocks/>
              </p:cNvSpPr>
              <p:nvPr/>
            </p:nvSpPr>
            <p:spPr bwMode="auto">
              <a:xfrm rot="17217288">
                <a:off x="9164182" y="1897211"/>
                <a:ext cx="284003" cy="264491"/>
              </a:xfrm>
              <a:custGeom>
                <a:avLst/>
                <a:gdLst>
                  <a:gd name="T0" fmla="*/ 137 w 281"/>
                  <a:gd name="T1" fmla="*/ 41 h 262"/>
                  <a:gd name="T2" fmla="*/ 0 w 281"/>
                  <a:gd name="T3" fmla="*/ 211 h 262"/>
                  <a:gd name="T4" fmla="*/ 250 w 281"/>
                  <a:gd name="T5" fmla="*/ 201 h 262"/>
                  <a:gd name="T6" fmla="*/ 160 w 281"/>
                  <a:gd name="T7" fmla="*/ 0 h 262"/>
                  <a:gd name="T8" fmla="*/ 137 w 281"/>
                  <a:gd name="T9" fmla="*/ 41 h 262"/>
                </a:gdLst>
                <a:ahLst/>
                <a:cxnLst>
                  <a:cxn ang="0">
                    <a:pos x="T0" y="T1"/>
                  </a:cxn>
                  <a:cxn ang="0">
                    <a:pos x="T2" y="T3"/>
                  </a:cxn>
                  <a:cxn ang="0">
                    <a:pos x="T4" y="T5"/>
                  </a:cxn>
                  <a:cxn ang="0">
                    <a:pos x="T6" y="T7"/>
                  </a:cxn>
                  <a:cxn ang="0">
                    <a:pos x="T8" y="T9"/>
                  </a:cxn>
                </a:cxnLst>
                <a:rect l="0" t="0" r="r" b="b"/>
                <a:pathLst>
                  <a:path w="281" h="262">
                    <a:moveTo>
                      <a:pt x="137" y="41"/>
                    </a:moveTo>
                    <a:cubicBezTo>
                      <a:pt x="102" y="97"/>
                      <a:pt x="57" y="165"/>
                      <a:pt x="0" y="211"/>
                    </a:cubicBezTo>
                    <a:cubicBezTo>
                      <a:pt x="109" y="262"/>
                      <a:pt x="217" y="260"/>
                      <a:pt x="250" y="201"/>
                    </a:cubicBezTo>
                    <a:cubicBezTo>
                      <a:pt x="281" y="148"/>
                      <a:pt x="241" y="66"/>
                      <a:pt x="160" y="0"/>
                    </a:cubicBezTo>
                    <a:cubicBezTo>
                      <a:pt x="153" y="15"/>
                      <a:pt x="144" y="29"/>
                      <a:pt x="137" y="41"/>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04" name="Freeform 10"/>
              <p:cNvSpPr>
                <a:spLocks/>
              </p:cNvSpPr>
              <p:nvPr/>
            </p:nvSpPr>
            <p:spPr bwMode="auto">
              <a:xfrm rot="14082142">
                <a:off x="7748078" y="1276122"/>
                <a:ext cx="284003" cy="264491"/>
              </a:xfrm>
              <a:custGeom>
                <a:avLst/>
                <a:gdLst>
                  <a:gd name="T0" fmla="*/ 137 w 281"/>
                  <a:gd name="T1" fmla="*/ 41 h 262"/>
                  <a:gd name="T2" fmla="*/ 0 w 281"/>
                  <a:gd name="T3" fmla="*/ 211 h 262"/>
                  <a:gd name="T4" fmla="*/ 250 w 281"/>
                  <a:gd name="T5" fmla="*/ 201 h 262"/>
                  <a:gd name="T6" fmla="*/ 160 w 281"/>
                  <a:gd name="T7" fmla="*/ 0 h 262"/>
                  <a:gd name="T8" fmla="*/ 137 w 281"/>
                  <a:gd name="T9" fmla="*/ 41 h 262"/>
                </a:gdLst>
                <a:ahLst/>
                <a:cxnLst>
                  <a:cxn ang="0">
                    <a:pos x="T0" y="T1"/>
                  </a:cxn>
                  <a:cxn ang="0">
                    <a:pos x="T2" y="T3"/>
                  </a:cxn>
                  <a:cxn ang="0">
                    <a:pos x="T4" y="T5"/>
                  </a:cxn>
                  <a:cxn ang="0">
                    <a:pos x="T6" y="T7"/>
                  </a:cxn>
                  <a:cxn ang="0">
                    <a:pos x="T8" y="T9"/>
                  </a:cxn>
                </a:cxnLst>
                <a:rect l="0" t="0" r="r" b="b"/>
                <a:pathLst>
                  <a:path w="281" h="262">
                    <a:moveTo>
                      <a:pt x="137" y="41"/>
                    </a:moveTo>
                    <a:cubicBezTo>
                      <a:pt x="102" y="97"/>
                      <a:pt x="57" y="165"/>
                      <a:pt x="0" y="211"/>
                    </a:cubicBezTo>
                    <a:cubicBezTo>
                      <a:pt x="109" y="262"/>
                      <a:pt x="217" y="260"/>
                      <a:pt x="250" y="201"/>
                    </a:cubicBezTo>
                    <a:cubicBezTo>
                      <a:pt x="281" y="148"/>
                      <a:pt x="241" y="66"/>
                      <a:pt x="160" y="0"/>
                    </a:cubicBezTo>
                    <a:cubicBezTo>
                      <a:pt x="153" y="15"/>
                      <a:pt x="144" y="29"/>
                      <a:pt x="137" y="41"/>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05" name="Freeform 10"/>
              <p:cNvSpPr>
                <a:spLocks/>
              </p:cNvSpPr>
              <p:nvPr/>
            </p:nvSpPr>
            <p:spPr bwMode="auto">
              <a:xfrm rot="11051462">
                <a:off x="6396239" y="2006566"/>
                <a:ext cx="284003" cy="264491"/>
              </a:xfrm>
              <a:custGeom>
                <a:avLst/>
                <a:gdLst>
                  <a:gd name="T0" fmla="*/ 137 w 281"/>
                  <a:gd name="T1" fmla="*/ 41 h 262"/>
                  <a:gd name="T2" fmla="*/ 0 w 281"/>
                  <a:gd name="T3" fmla="*/ 211 h 262"/>
                  <a:gd name="T4" fmla="*/ 250 w 281"/>
                  <a:gd name="T5" fmla="*/ 201 h 262"/>
                  <a:gd name="T6" fmla="*/ 160 w 281"/>
                  <a:gd name="T7" fmla="*/ 0 h 262"/>
                  <a:gd name="T8" fmla="*/ 137 w 281"/>
                  <a:gd name="T9" fmla="*/ 41 h 262"/>
                </a:gdLst>
                <a:ahLst/>
                <a:cxnLst>
                  <a:cxn ang="0">
                    <a:pos x="T0" y="T1"/>
                  </a:cxn>
                  <a:cxn ang="0">
                    <a:pos x="T2" y="T3"/>
                  </a:cxn>
                  <a:cxn ang="0">
                    <a:pos x="T4" y="T5"/>
                  </a:cxn>
                  <a:cxn ang="0">
                    <a:pos x="T6" y="T7"/>
                  </a:cxn>
                  <a:cxn ang="0">
                    <a:pos x="T8" y="T9"/>
                  </a:cxn>
                </a:cxnLst>
                <a:rect l="0" t="0" r="r" b="b"/>
                <a:pathLst>
                  <a:path w="281" h="262">
                    <a:moveTo>
                      <a:pt x="137" y="41"/>
                    </a:moveTo>
                    <a:cubicBezTo>
                      <a:pt x="102" y="97"/>
                      <a:pt x="57" y="165"/>
                      <a:pt x="0" y="211"/>
                    </a:cubicBezTo>
                    <a:cubicBezTo>
                      <a:pt x="109" y="262"/>
                      <a:pt x="217" y="260"/>
                      <a:pt x="250" y="201"/>
                    </a:cubicBezTo>
                    <a:cubicBezTo>
                      <a:pt x="281" y="148"/>
                      <a:pt x="241" y="66"/>
                      <a:pt x="160" y="0"/>
                    </a:cubicBezTo>
                    <a:cubicBezTo>
                      <a:pt x="153" y="15"/>
                      <a:pt x="144" y="29"/>
                      <a:pt x="137" y="41"/>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06" name="Freeform 10"/>
              <p:cNvSpPr>
                <a:spLocks/>
              </p:cNvSpPr>
              <p:nvPr/>
            </p:nvSpPr>
            <p:spPr bwMode="auto">
              <a:xfrm rot="8107987">
                <a:off x="6136067" y="3500549"/>
                <a:ext cx="284003" cy="264491"/>
              </a:xfrm>
              <a:custGeom>
                <a:avLst/>
                <a:gdLst>
                  <a:gd name="T0" fmla="*/ 137 w 281"/>
                  <a:gd name="T1" fmla="*/ 41 h 262"/>
                  <a:gd name="T2" fmla="*/ 0 w 281"/>
                  <a:gd name="T3" fmla="*/ 211 h 262"/>
                  <a:gd name="T4" fmla="*/ 250 w 281"/>
                  <a:gd name="T5" fmla="*/ 201 h 262"/>
                  <a:gd name="T6" fmla="*/ 160 w 281"/>
                  <a:gd name="T7" fmla="*/ 0 h 262"/>
                  <a:gd name="T8" fmla="*/ 137 w 281"/>
                  <a:gd name="T9" fmla="*/ 41 h 262"/>
                </a:gdLst>
                <a:ahLst/>
                <a:cxnLst>
                  <a:cxn ang="0">
                    <a:pos x="T0" y="T1"/>
                  </a:cxn>
                  <a:cxn ang="0">
                    <a:pos x="T2" y="T3"/>
                  </a:cxn>
                  <a:cxn ang="0">
                    <a:pos x="T4" y="T5"/>
                  </a:cxn>
                  <a:cxn ang="0">
                    <a:pos x="T6" y="T7"/>
                  </a:cxn>
                  <a:cxn ang="0">
                    <a:pos x="T8" y="T9"/>
                  </a:cxn>
                </a:cxnLst>
                <a:rect l="0" t="0" r="r" b="b"/>
                <a:pathLst>
                  <a:path w="281" h="262">
                    <a:moveTo>
                      <a:pt x="137" y="41"/>
                    </a:moveTo>
                    <a:cubicBezTo>
                      <a:pt x="102" y="97"/>
                      <a:pt x="57" y="165"/>
                      <a:pt x="0" y="211"/>
                    </a:cubicBezTo>
                    <a:cubicBezTo>
                      <a:pt x="109" y="262"/>
                      <a:pt x="217" y="260"/>
                      <a:pt x="250" y="201"/>
                    </a:cubicBezTo>
                    <a:cubicBezTo>
                      <a:pt x="281" y="148"/>
                      <a:pt x="241" y="66"/>
                      <a:pt x="160" y="0"/>
                    </a:cubicBezTo>
                    <a:cubicBezTo>
                      <a:pt x="153" y="15"/>
                      <a:pt x="144" y="29"/>
                      <a:pt x="137" y="41"/>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07" name="Freeform 10"/>
              <p:cNvSpPr>
                <a:spLocks/>
              </p:cNvSpPr>
              <p:nvPr/>
            </p:nvSpPr>
            <p:spPr bwMode="auto">
              <a:xfrm rot="5079709">
                <a:off x="7120927" y="4640501"/>
                <a:ext cx="284003" cy="264491"/>
              </a:xfrm>
              <a:custGeom>
                <a:avLst/>
                <a:gdLst>
                  <a:gd name="T0" fmla="*/ 137 w 281"/>
                  <a:gd name="T1" fmla="*/ 41 h 262"/>
                  <a:gd name="T2" fmla="*/ 0 w 281"/>
                  <a:gd name="T3" fmla="*/ 211 h 262"/>
                  <a:gd name="T4" fmla="*/ 250 w 281"/>
                  <a:gd name="T5" fmla="*/ 201 h 262"/>
                  <a:gd name="T6" fmla="*/ 160 w 281"/>
                  <a:gd name="T7" fmla="*/ 0 h 262"/>
                  <a:gd name="T8" fmla="*/ 137 w 281"/>
                  <a:gd name="T9" fmla="*/ 41 h 262"/>
                </a:gdLst>
                <a:ahLst/>
                <a:cxnLst>
                  <a:cxn ang="0">
                    <a:pos x="T0" y="T1"/>
                  </a:cxn>
                  <a:cxn ang="0">
                    <a:pos x="T2" y="T3"/>
                  </a:cxn>
                  <a:cxn ang="0">
                    <a:pos x="T4" y="T5"/>
                  </a:cxn>
                  <a:cxn ang="0">
                    <a:pos x="T6" y="T7"/>
                  </a:cxn>
                  <a:cxn ang="0">
                    <a:pos x="T8" y="T9"/>
                  </a:cxn>
                </a:cxnLst>
                <a:rect l="0" t="0" r="r" b="b"/>
                <a:pathLst>
                  <a:path w="281" h="262">
                    <a:moveTo>
                      <a:pt x="137" y="41"/>
                    </a:moveTo>
                    <a:cubicBezTo>
                      <a:pt x="102" y="97"/>
                      <a:pt x="57" y="165"/>
                      <a:pt x="0" y="211"/>
                    </a:cubicBezTo>
                    <a:cubicBezTo>
                      <a:pt x="109" y="262"/>
                      <a:pt x="217" y="260"/>
                      <a:pt x="250" y="201"/>
                    </a:cubicBezTo>
                    <a:cubicBezTo>
                      <a:pt x="281" y="148"/>
                      <a:pt x="241" y="66"/>
                      <a:pt x="160" y="0"/>
                    </a:cubicBezTo>
                    <a:cubicBezTo>
                      <a:pt x="153" y="15"/>
                      <a:pt x="144" y="29"/>
                      <a:pt x="137" y="41"/>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08" name="Freeform 10"/>
              <p:cNvSpPr>
                <a:spLocks/>
              </p:cNvSpPr>
              <p:nvPr/>
            </p:nvSpPr>
            <p:spPr bwMode="auto">
              <a:xfrm rot="2037348">
                <a:off x="8619506" y="4586459"/>
                <a:ext cx="284003" cy="264490"/>
              </a:xfrm>
              <a:custGeom>
                <a:avLst/>
                <a:gdLst>
                  <a:gd name="T0" fmla="*/ 137 w 281"/>
                  <a:gd name="T1" fmla="*/ 41 h 262"/>
                  <a:gd name="T2" fmla="*/ 0 w 281"/>
                  <a:gd name="T3" fmla="*/ 211 h 262"/>
                  <a:gd name="T4" fmla="*/ 250 w 281"/>
                  <a:gd name="T5" fmla="*/ 201 h 262"/>
                  <a:gd name="T6" fmla="*/ 160 w 281"/>
                  <a:gd name="T7" fmla="*/ 0 h 262"/>
                  <a:gd name="T8" fmla="*/ 137 w 281"/>
                  <a:gd name="T9" fmla="*/ 41 h 262"/>
                </a:gdLst>
                <a:ahLst/>
                <a:cxnLst>
                  <a:cxn ang="0">
                    <a:pos x="T0" y="T1"/>
                  </a:cxn>
                  <a:cxn ang="0">
                    <a:pos x="T2" y="T3"/>
                  </a:cxn>
                  <a:cxn ang="0">
                    <a:pos x="T4" y="T5"/>
                  </a:cxn>
                  <a:cxn ang="0">
                    <a:pos x="T6" y="T7"/>
                  </a:cxn>
                  <a:cxn ang="0">
                    <a:pos x="T8" y="T9"/>
                  </a:cxn>
                </a:cxnLst>
                <a:rect l="0" t="0" r="r" b="b"/>
                <a:pathLst>
                  <a:path w="281" h="262">
                    <a:moveTo>
                      <a:pt x="137" y="41"/>
                    </a:moveTo>
                    <a:cubicBezTo>
                      <a:pt x="102" y="97"/>
                      <a:pt x="57" y="165"/>
                      <a:pt x="0" y="211"/>
                    </a:cubicBezTo>
                    <a:cubicBezTo>
                      <a:pt x="109" y="262"/>
                      <a:pt x="217" y="260"/>
                      <a:pt x="250" y="201"/>
                    </a:cubicBezTo>
                    <a:cubicBezTo>
                      <a:pt x="281" y="148"/>
                      <a:pt x="241" y="66"/>
                      <a:pt x="160" y="0"/>
                    </a:cubicBezTo>
                    <a:cubicBezTo>
                      <a:pt x="153" y="15"/>
                      <a:pt x="144" y="29"/>
                      <a:pt x="137" y="41"/>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09" name="Freeform 10"/>
              <p:cNvSpPr>
                <a:spLocks/>
              </p:cNvSpPr>
              <p:nvPr/>
            </p:nvSpPr>
            <p:spPr bwMode="auto">
              <a:xfrm rot="20517173">
                <a:off x="9524025" y="3385875"/>
                <a:ext cx="284003" cy="264490"/>
              </a:xfrm>
              <a:custGeom>
                <a:avLst/>
                <a:gdLst>
                  <a:gd name="T0" fmla="*/ 137 w 281"/>
                  <a:gd name="T1" fmla="*/ 41 h 262"/>
                  <a:gd name="T2" fmla="*/ 0 w 281"/>
                  <a:gd name="T3" fmla="*/ 211 h 262"/>
                  <a:gd name="T4" fmla="*/ 250 w 281"/>
                  <a:gd name="T5" fmla="*/ 201 h 262"/>
                  <a:gd name="T6" fmla="*/ 160 w 281"/>
                  <a:gd name="T7" fmla="*/ 0 h 262"/>
                  <a:gd name="T8" fmla="*/ 137 w 281"/>
                  <a:gd name="T9" fmla="*/ 41 h 262"/>
                </a:gdLst>
                <a:ahLst/>
                <a:cxnLst>
                  <a:cxn ang="0">
                    <a:pos x="T0" y="T1"/>
                  </a:cxn>
                  <a:cxn ang="0">
                    <a:pos x="T2" y="T3"/>
                  </a:cxn>
                  <a:cxn ang="0">
                    <a:pos x="T4" y="T5"/>
                  </a:cxn>
                  <a:cxn ang="0">
                    <a:pos x="T6" y="T7"/>
                  </a:cxn>
                  <a:cxn ang="0">
                    <a:pos x="T8" y="T9"/>
                  </a:cxn>
                </a:cxnLst>
                <a:rect l="0" t="0" r="r" b="b"/>
                <a:pathLst>
                  <a:path w="281" h="262">
                    <a:moveTo>
                      <a:pt x="137" y="41"/>
                    </a:moveTo>
                    <a:cubicBezTo>
                      <a:pt x="102" y="97"/>
                      <a:pt x="57" y="165"/>
                      <a:pt x="0" y="211"/>
                    </a:cubicBezTo>
                    <a:cubicBezTo>
                      <a:pt x="109" y="262"/>
                      <a:pt x="217" y="260"/>
                      <a:pt x="250" y="201"/>
                    </a:cubicBezTo>
                    <a:cubicBezTo>
                      <a:pt x="281" y="148"/>
                      <a:pt x="241" y="66"/>
                      <a:pt x="160" y="0"/>
                    </a:cubicBezTo>
                    <a:cubicBezTo>
                      <a:pt x="153" y="15"/>
                      <a:pt x="144" y="29"/>
                      <a:pt x="137" y="41"/>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10" name="Freeform 9"/>
              <p:cNvSpPr>
                <a:spLocks/>
              </p:cNvSpPr>
              <p:nvPr/>
            </p:nvSpPr>
            <p:spPr bwMode="auto">
              <a:xfrm rot="11051462">
                <a:off x="6366384" y="3258033"/>
                <a:ext cx="305682" cy="297733"/>
              </a:xfrm>
              <a:custGeom>
                <a:avLst/>
                <a:gdLst>
                  <a:gd name="T0" fmla="*/ 277 w 303"/>
                  <a:gd name="T1" fmla="*/ 186 h 295"/>
                  <a:gd name="T2" fmla="*/ 259 w 303"/>
                  <a:gd name="T3" fmla="*/ 153 h 295"/>
                  <a:gd name="T4" fmla="*/ 197 w 303"/>
                  <a:gd name="T5" fmla="*/ 36 h 295"/>
                  <a:gd name="T6" fmla="*/ 171 w 303"/>
                  <a:gd name="T7" fmla="*/ 0 h 295"/>
                  <a:gd name="T8" fmla="*/ 36 w 303"/>
                  <a:gd name="T9" fmla="*/ 233 h 295"/>
                  <a:gd name="T10" fmla="*/ 303 w 303"/>
                  <a:gd name="T11" fmla="*/ 234 h 295"/>
                  <a:gd name="T12" fmla="*/ 277 w 303"/>
                  <a:gd name="T13" fmla="*/ 186 h 295"/>
                </a:gdLst>
                <a:ahLst/>
                <a:cxnLst>
                  <a:cxn ang="0">
                    <a:pos x="T0" y="T1"/>
                  </a:cxn>
                  <a:cxn ang="0">
                    <a:pos x="T2" y="T3"/>
                  </a:cxn>
                  <a:cxn ang="0">
                    <a:pos x="T4" y="T5"/>
                  </a:cxn>
                  <a:cxn ang="0">
                    <a:pos x="T6" y="T7"/>
                  </a:cxn>
                  <a:cxn ang="0">
                    <a:pos x="T8" y="T9"/>
                  </a:cxn>
                  <a:cxn ang="0">
                    <a:pos x="T10" y="T11"/>
                  </a:cxn>
                  <a:cxn ang="0">
                    <a:pos x="T12" y="T13"/>
                  </a:cxn>
                </a:cxnLst>
                <a:rect l="0" t="0" r="r" b="b"/>
                <a:pathLst>
                  <a:path w="303" h="295">
                    <a:moveTo>
                      <a:pt x="277" y="186"/>
                    </a:moveTo>
                    <a:cubicBezTo>
                      <a:pt x="270" y="175"/>
                      <a:pt x="264" y="165"/>
                      <a:pt x="259" y="153"/>
                    </a:cubicBezTo>
                    <a:cubicBezTo>
                      <a:pt x="239" y="114"/>
                      <a:pt x="217" y="75"/>
                      <a:pt x="197" y="36"/>
                    </a:cubicBezTo>
                    <a:cubicBezTo>
                      <a:pt x="189" y="24"/>
                      <a:pt x="180" y="12"/>
                      <a:pt x="171" y="0"/>
                    </a:cubicBezTo>
                    <a:cubicBezTo>
                      <a:pt x="60" y="69"/>
                      <a:pt x="0" y="171"/>
                      <a:pt x="36" y="233"/>
                    </a:cubicBezTo>
                    <a:cubicBezTo>
                      <a:pt x="71" y="295"/>
                      <a:pt x="189" y="294"/>
                      <a:pt x="303" y="234"/>
                    </a:cubicBezTo>
                    <a:cubicBezTo>
                      <a:pt x="294" y="218"/>
                      <a:pt x="285" y="202"/>
                      <a:pt x="277" y="186"/>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11" name="Freeform 9"/>
              <p:cNvSpPr>
                <a:spLocks/>
              </p:cNvSpPr>
              <p:nvPr/>
            </p:nvSpPr>
            <p:spPr bwMode="auto">
              <a:xfrm rot="8107987">
                <a:off x="7070646" y="4329264"/>
                <a:ext cx="305682" cy="297733"/>
              </a:xfrm>
              <a:custGeom>
                <a:avLst/>
                <a:gdLst>
                  <a:gd name="T0" fmla="*/ 277 w 303"/>
                  <a:gd name="T1" fmla="*/ 186 h 295"/>
                  <a:gd name="T2" fmla="*/ 259 w 303"/>
                  <a:gd name="T3" fmla="*/ 153 h 295"/>
                  <a:gd name="T4" fmla="*/ 197 w 303"/>
                  <a:gd name="T5" fmla="*/ 36 h 295"/>
                  <a:gd name="T6" fmla="*/ 171 w 303"/>
                  <a:gd name="T7" fmla="*/ 0 h 295"/>
                  <a:gd name="T8" fmla="*/ 36 w 303"/>
                  <a:gd name="T9" fmla="*/ 233 h 295"/>
                  <a:gd name="T10" fmla="*/ 303 w 303"/>
                  <a:gd name="T11" fmla="*/ 234 h 295"/>
                  <a:gd name="T12" fmla="*/ 277 w 303"/>
                  <a:gd name="T13" fmla="*/ 186 h 295"/>
                </a:gdLst>
                <a:ahLst/>
                <a:cxnLst>
                  <a:cxn ang="0">
                    <a:pos x="T0" y="T1"/>
                  </a:cxn>
                  <a:cxn ang="0">
                    <a:pos x="T2" y="T3"/>
                  </a:cxn>
                  <a:cxn ang="0">
                    <a:pos x="T4" y="T5"/>
                  </a:cxn>
                  <a:cxn ang="0">
                    <a:pos x="T6" y="T7"/>
                  </a:cxn>
                  <a:cxn ang="0">
                    <a:pos x="T8" y="T9"/>
                  </a:cxn>
                  <a:cxn ang="0">
                    <a:pos x="T10" y="T11"/>
                  </a:cxn>
                  <a:cxn ang="0">
                    <a:pos x="T12" y="T13"/>
                  </a:cxn>
                </a:cxnLst>
                <a:rect l="0" t="0" r="r" b="b"/>
                <a:pathLst>
                  <a:path w="303" h="295">
                    <a:moveTo>
                      <a:pt x="277" y="186"/>
                    </a:moveTo>
                    <a:cubicBezTo>
                      <a:pt x="270" y="175"/>
                      <a:pt x="264" y="165"/>
                      <a:pt x="259" y="153"/>
                    </a:cubicBezTo>
                    <a:cubicBezTo>
                      <a:pt x="239" y="114"/>
                      <a:pt x="217" y="75"/>
                      <a:pt x="197" y="36"/>
                    </a:cubicBezTo>
                    <a:cubicBezTo>
                      <a:pt x="189" y="24"/>
                      <a:pt x="180" y="12"/>
                      <a:pt x="171" y="0"/>
                    </a:cubicBezTo>
                    <a:cubicBezTo>
                      <a:pt x="60" y="69"/>
                      <a:pt x="0" y="171"/>
                      <a:pt x="36" y="233"/>
                    </a:cubicBezTo>
                    <a:cubicBezTo>
                      <a:pt x="71" y="295"/>
                      <a:pt x="189" y="294"/>
                      <a:pt x="303" y="234"/>
                    </a:cubicBezTo>
                    <a:cubicBezTo>
                      <a:pt x="294" y="218"/>
                      <a:pt x="285" y="202"/>
                      <a:pt x="277" y="186"/>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12" name="Freeform 9"/>
              <p:cNvSpPr>
                <a:spLocks/>
              </p:cNvSpPr>
              <p:nvPr/>
            </p:nvSpPr>
            <p:spPr bwMode="auto">
              <a:xfrm rot="5079709">
                <a:off x="8363826" y="4432700"/>
                <a:ext cx="305682" cy="297733"/>
              </a:xfrm>
              <a:custGeom>
                <a:avLst/>
                <a:gdLst>
                  <a:gd name="T0" fmla="*/ 277 w 303"/>
                  <a:gd name="T1" fmla="*/ 186 h 295"/>
                  <a:gd name="T2" fmla="*/ 259 w 303"/>
                  <a:gd name="T3" fmla="*/ 153 h 295"/>
                  <a:gd name="T4" fmla="*/ 197 w 303"/>
                  <a:gd name="T5" fmla="*/ 36 h 295"/>
                  <a:gd name="T6" fmla="*/ 171 w 303"/>
                  <a:gd name="T7" fmla="*/ 0 h 295"/>
                  <a:gd name="T8" fmla="*/ 36 w 303"/>
                  <a:gd name="T9" fmla="*/ 233 h 295"/>
                  <a:gd name="T10" fmla="*/ 303 w 303"/>
                  <a:gd name="T11" fmla="*/ 234 h 295"/>
                  <a:gd name="T12" fmla="*/ 277 w 303"/>
                  <a:gd name="T13" fmla="*/ 186 h 295"/>
                </a:gdLst>
                <a:ahLst/>
                <a:cxnLst>
                  <a:cxn ang="0">
                    <a:pos x="T0" y="T1"/>
                  </a:cxn>
                  <a:cxn ang="0">
                    <a:pos x="T2" y="T3"/>
                  </a:cxn>
                  <a:cxn ang="0">
                    <a:pos x="T4" y="T5"/>
                  </a:cxn>
                  <a:cxn ang="0">
                    <a:pos x="T6" y="T7"/>
                  </a:cxn>
                  <a:cxn ang="0">
                    <a:pos x="T8" y="T9"/>
                  </a:cxn>
                  <a:cxn ang="0">
                    <a:pos x="T10" y="T11"/>
                  </a:cxn>
                  <a:cxn ang="0">
                    <a:pos x="T12" y="T13"/>
                  </a:cxn>
                </a:cxnLst>
                <a:rect l="0" t="0" r="r" b="b"/>
                <a:pathLst>
                  <a:path w="303" h="295">
                    <a:moveTo>
                      <a:pt x="277" y="186"/>
                    </a:moveTo>
                    <a:cubicBezTo>
                      <a:pt x="270" y="175"/>
                      <a:pt x="264" y="165"/>
                      <a:pt x="259" y="153"/>
                    </a:cubicBezTo>
                    <a:cubicBezTo>
                      <a:pt x="239" y="114"/>
                      <a:pt x="217" y="75"/>
                      <a:pt x="197" y="36"/>
                    </a:cubicBezTo>
                    <a:cubicBezTo>
                      <a:pt x="189" y="24"/>
                      <a:pt x="180" y="12"/>
                      <a:pt x="171" y="0"/>
                    </a:cubicBezTo>
                    <a:cubicBezTo>
                      <a:pt x="60" y="69"/>
                      <a:pt x="0" y="171"/>
                      <a:pt x="36" y="233"/>
                    </a:cubicBezTo>
                    <a:cubicBezTo>
                      <a:pt x="71" y="295"/>
                      <a:pt x="189" y="294"/>
                      <a:pt x="303" y="234"/>
                    </a:cubicBezTo>
                    <a:cubicBezTo>
                      <a:pt x="294" y="218"/>
                      <a:pt x="285" y="202"/>
                      <a:pt x="277" y="186"/>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13" name="Freeform 9"/>
              <p:cNvSpPr>
                <a:spLocks/>
              </p:cNvSpPr>
              <p:nvPr/>
            </p:nvSpPr>
            <p:spPr bwMode="auto">
              <a:xfrm rot="2037348">
                <a:off x="9254702" y="3478488"/>
                <a:ext cx="305682" cy="297733"/>
              </a:xfrm>
              <a:custGeom>
                <a:avLst/>
                <a:gdLst>
                  <a:gd name="T0" fmla="*/ 277 w 303"/>
                  <a:gd name="T1" fmla="*/ 186 h 295"/>
                  <a:gd name="T2" fmla="*/ 259 w 303"/>
                  <a:gd name="T3" fmla="*/ 153 h 295"/>
                  <a:gd name="T4" fmla="*/ 197 w 303"/>
                  <a:gd name="T5" fmla="*/ 36 h 295"/>
                  <a:gd name="T6" fmla="*/ 171 w 303"/>
                  <a:gd name="T7" fmla="*/ 0 h 295"/>
                  <a:gd name="T8" fmla="*/ 36 w 303"/>
                  <a:gd name="T9" fmla="*/ 233 h 295"/>
                  <a:gd name="T10" fmla="*/ 303 w 303"/>
                  <a:gd name="T11" fmla="*/ 234 h 295"/>
                  <a:gd name="T12" fmla="*/ 277 w 303"/>
                  <a:gd name="T13" fmla="*/ 186 h 295"/>
                </a:gdLst>
                <a:ahLst/>
                <a:cxnLst>
                  <a:cxn ang="0">
                    <a:pos x="T0" y="T1"/>
                  </a:cxn>
                  <a:cxn ang="0">
                    <a:pos x="T2" y="T3"/>
                  </a:cxn>
                  <a:cxn ang="0">
                    <a:pos x="T4" y="T5"/>
                  </a:cxn>
                  <a:cxn ang="0">
                    <a:pos x="T6" y="T7"/>
                  </a:cxn>
                  <a:cxn ang="0">
                    <a:pos x="T8" y="T9"/>
                  </a:cxn>
                  <a:cxn ang="0">
                    <a:pos x="T10" y="T11"/>
                  </a:cxn>
                  <a:cxn ang="0">
                    <a:pos x="T12" y="T13"/>
                  </a:cxn>
                </a:cxnLst>
                <a:rect l="0" t="0" r="r" b="b"/>
                <a:pathLst>
                  <a:path w="303" h="295">
                    <a:moveTo>
                      <a:pt x="277" y="186"/>
                    </a:moveTo>
                    <a:cubicBezTo>
                      <a:pt x="270" y="175"/>
                      <a:pt x="264" y="165"/>
                      <a:pt x="259" y="153"/>
                    </a:cubicBezTo>
                    <a:cubicBezTo>
                      <a:pt x="239" y="114"/>
                      <a:pt x="217" y="75"/>
                      <a:pt x="197" y="36"/>
                    </a:cubicBezTo>
                    <a:cubicBezTo>
                      <a:pt x="189" y="24"/>
                      <a:pt x="180" y="12"/>
                      <a:pt x="171" y="0"/>
                    </a:cubicBezTo>
                    <a:cubicBezTo>
                      <a:pt x="60" y="69"/>
                      <a:pt x="0" y="171"/>
                      <a:pt x="36" y="233"/>
                    </a:cubicBezTo>
                    <a:cubicBezTo>
                      <a:pt x="71" y="295"/>
                      <a:pt x="189" y="294"/>
                      <a:pt x="303" y="234"/>
                    </a:cubicBezTo>
                    <a:cubicBezTo>
                      <a:pt x="294" y="218"/>
                      <a:pt x="285" y="202"/>
                      <a:pt x="277" y="186"/>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14" name="Freeform 9"/>
              <p:cNvSpPr>
                <a:spLocks/>
              </p:cNvSpPr>
              <p:nvPr/>
            </p:nvSpPr>
            <p:spPr bwMode="auto">
              <a:xfrm rot="20517173">
                <a:off x="9050869" y="2188292"/>
                <a:ext cx="305682" cy="297733"/>
              </a:xfrm>
              <a:custGeom>
                <a:avLst/>
                <a:gdLst>
                  <a:gd name="T0" fmla="*/ 277 w 303"/>
                  <a:gd name="T1" fmla="*/ 186 h 295"/>
                  <a:gd name="T2" fmla="*/ 259 w 303"/>
                  <a:gd name="T3" fmla="*/ 153 h 295"/>
                  <a:gd name="T4" fmla="*/ 197 w 303"/>
                  <a:gd name="T5" fmla="*/ 36 h 295"/>
                  <a:gd name="T6" fmla="*/ 171 w 303"/>
                  <a:gd name="T7" fmla="*/ 0 h 295"/>
                  <a:gd name="T8" fmla="*/ 36 w 303"/>
                  <a:gd name="T9" fmla="*/ 233 h 295"/>
                  <a:gd name="T10" fmla="*/ 303 w 303"/>
                  <a:gd name="T11" fmla="*/ 234 h 295"/>
                  <a:gd name="T12" fmla="*/ 277 w 303"/>
                  <a:gd name="T13" fmla="*/ 186 h 295"/>
                </a:gdLst>
                <a:ahLst/>
                <a:cxnLst>
                  <a:cxn ang="0">
                    <a:pos x="T0" y="T1"/>
                  </a:cxn>
                  <a:cxn ang="0">
                    <a:pos x="T2" y="T3"/>
                  </a:cxn>
                  <a:cxn ang="0">
                    <a:pos x="T4" y="T5"/>
                  </a:cxn>
                  <a:cxn ang="0">
                    <a:pos x="T6" y="T7"/>
                  </a:cxn>
                  <a:cxn ang="0">
                    <a:pos x="T8" y="T9"/>
                  </a:cxn>
                  <a:cxn ang="0">
                    <a:pos x="T10" y="T11"/>
                  </a:cxn>
                  <a:cxn ang="0">
                    <a:pos x="T12" y="T13"/>
                  </a:cxn>
                </a:cxnLst>
                <a:rect l="0" t="0" r="r" b="b"/>
                <a:pathLst>
                  <a:path w="303" h="295">
                    <a:moveTo>
                      <a:pt x="277" y="186"/>
                    </a:moveTo>
                    <a:cubicBezTo>
                      <a:pt x="270" y="175"/>
                      <a:pt x="264" y="165"/>
                      <a:pt x="259" y="153"/>
                    </a:cubicBezTo>
                    <a:cubicBezTo>
                      <a:pt x="239" y="114"/>
                      <a:pt x="217" y="75"/>
                      <a:pt x="197" y="36"/>
                    </a:cubicBezTo>
                    <a:cubicBezTo>
                      <a:pt x="189" y="24"/>
                      <a:pt x="180" y="12"/>
                      <a:pt x="171" y="0"/>
                    </a:cubicBezTo>
                    <a:cubicBezTo>
                      <a:pt x="60" y="69"/>
                      <a:pt x="0" y="171"/>
                      <a:pt x="36" y="233"/>
                    </a:cubicBezTo>
                    <a:cubicBezTo>
                      <a:pt x="71" y="295"/>
                      <a:pt x="189" y="294"/>
                      <a:pt x="303" y="234"/>
                    </a:cubicBezTo>
                    <a:cubicBezTo>
                      <a:pt x="294" y="218"/>
                      <a:pt x="285" y="202"/>
                      <a:pt x="277" y="186"/>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15" name="任意多边形 314"/>
              <p:cNvSpPr/>
              <p:nvPr/>
            </p:nvSpPr>
            <p:spPr>
              <a:xfrm>
                <a:off x="6234131" y="1460034"/>
                <a:ext cx="3485264" cy="3485264"/>
              </a:xfrm>
              <a:custGeom>
                <a:avLst/>
                <a:gdLst>
                  <a:gd name="connsiteX0" fmla="*/ 1742632 w 3485264"/>
                  <a:gd name="connsiteY0" fmla="*/ 0 h 3485264"/>
                  <a:gd name="connsiteX1" fmla="*/ 3485264 w 3485264"/>
                  <a:gd name="connsiteY1" fmla="*/ 1742632 h 3485264"/>
                  <a:gd name="connsiteX2" fmla="*/ 1742632 w 3485264"/>
                  <a:gd name="connsiteY2" fmla="*/ 3485264 h 3485264"/>
                  <a:gd name="connsiteX3" fmla="*/ 0 w 3485264"/>
                  <a:gd name="connsiteY3" fmla="*/ 1742632 h 3485264"/>
                  <a:gd name="connsiteX4" fmla="*/ 1742632 w 3485264"/>
                  <a:gd name="connsiteY4" fmla="*/ 0 h 3485264"/>
                  <a:gd name="connsiteX5" fmla="*/ 1742632 w 3485264"/>
                  <a:gd name="connsiteY5" fmla="*/ 205099 h 3485264"/>
                  <a:gd name="connsiteX6" fmla="*/ 205099 w 3485264"/>
                  <a:gd name="connsiteY6" fmla="*/ 1742632 h 3485264"/>
                  <a:gd name="connsiteX7" fmla="*/ 1742632 w 3485264"/>
                  <a:gd name="connsiteY7" fmla="*/ 3280165 h 3485264"/>
                  <a:gd name="connsiteX8" fmla="*/ 3280165 w 3485264"/>
                  <a:gd name="connsiteY8" fmla="*/ 1742632 h 3485264"/>
                  <a:gd name="connsiteX9" fmla="*/ 1742632 w 3485264"/>
                  <a:gd name="connsiteY9" fmla="*/ 205099 h 348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5264" h="3485264">
                    <a:moveTo>
                      <a:pt x="1742632" y="0"/>
                    </a:moveTo>
                    <a:cubicBezTo>
                      <a:pt x="2705061" y="0"/>
                      <a:pt x="3485264" y="780203"/>
                      <a:pt x="3485264" y="1742632"/>
                    </a:cubicBezTo>
                    <a:cubicBezTo>
                      <a:pt x="3485264" y="2705061"/>
                      <a:pt x="2705061" y="3485264"/>
                      <a:pt x="1742632" y="3485264"/>
                    </a:cubicBezTo>
                    <a:cubicBezTo>
                      <a:pt x="780203" y="3485264"/>
                      <a:pt x="0" y="2705061"/>
                      <a:pt x="0" y="1742632"/>
                    </a:cubicBezTo>
                    <a:cubicBezTo>
                      <a:pt x="0" y="780203"/>
                      <a:pt x="780203" y="0"/>
                      <a:pt x="1742632" y="0"/>
                    </a:cubicBezTo>
                    <a:close/>
                    <a:moveTo>
                      <a:pt x="1742632" y="205099"/>
                    </a:moveTo>
                    <a:cubicBezTo>
                      <a:pt x="893476" y="205099"/>
                      <a:pt x="205099" y="893476"/>
                      <a:pt x="205099" y="1742632"/>
                    </a:cubicBezTo>
                    <a:cubicBezTo>
                      <a:pt x="205099" y="2591788"/>
                      <a:pt x="893476" y="3280165"/>
                      <a:pt x="1742632" y="3280165"/>
                    </a:cubicBezTo>
                    <a:cubicBezTo>
                      <a:pt x="2591788" y="3280165"/>
                      <a:pt x="3280165" y="2591788"/>
                      <a:pt x="3280165" y="1742632"/>
                    </a:cubicBezTo>
                    <a:cubicBezTo>
                      <a:pt x="3280165" y="893476"/>
                      <a:pt x="2591788" y="205099"/>
                      <a:pt x="1742632" y="20509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16" name="Freeform 17"/>
              <p:cNvSpPr>
                <a:spLocks/>
              </p:cNvSpPr>
              <p:nvPr/>
            </p:nvSpPr>
            <p:spPr bwMode="auto">
              <a:xfrm rot="8107987">
                <a:off x="6280466" y="3475554"/>
                <a:ext cx="652556" cy="1323177"/>
              </a:xfrm>
              <a:custGeom>
                <a:avLst/>
                <a:gdLst>
                  <a:gd name="T0" fmla="*/ 13 w 646"/>
                  <a:gd name="T1" fmla="*/ 71 h 1310"/>
                  <a:gd name="T2" fmla="*/ 297 w 646"/>
                  <a:gd name="T3" fmla="*/ 63 h 1310"/>
                  <a:gd name="T4" fmla="*/ 514 w 646"/>
                  <a:gd name="T5" fmla="*/ 10 h 1310"/>
                  <a:gd name="T6" fmla="*/ 593 w 646"/>
                  <a:gd name="T7" fmla="*/ 83 h 1310"/>
                  <a:gd name="T8" fmla="*/ 646 w 646"/>
                  <a:gd name="T9" fmla="*/ 449 h 1310"/>
                  <a:gd name="T10" fmla="*/ 311 w 646"/>
                  <a:gd name="T11" fmla="*/ 1310 h 1310"/>
                  <a:gd name="T12" fmla="*/ 162 w 646"/>
                  <a:gd name="T13" fmla="*/ 1068 h 1310"/>
                  <a:gd name="T14" fmla="*/ 5 w 646"/>
                  <a:gd name="T15" fmla="*/ 889 h 1310"/>
                  <a:gd name="T16" fmla="*/ 17 w 646"/>
                  <a:gd name="T17" fmla="*/ 820 h 1310"/>
                  <a:gd name="T18" fmla="*/ 115 w 646"/>
                  <a:gd name="T19" fmla="*/ 449 h 1310"/>
                  <a:gd name="T20" fmla="*/ 13 w 646"/>
                  <a:gd name="T21" fmla="*/ 71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6" h="1310">
                    <a:moveTo>
                      <a:pt x="13" y="71"/>
                    </a:moveTo>
                    <a:cubicBezTo>
                      <a:pt x="50" y="135"/>
                      <a:pt x="177" y="132"/>
                      <a:pt x="297" y="63"/>
                    </a:cubicBezTo>
                    <a:cubicBezTo>
                      <a:pt x="374" y="18"/>
                      <a:pt x="456" y="0"/>
                      <a:pt x="514" y="10"/>
                    </a:cubicBezTo>
                    <a:cubicBezTo>
                      <a:pt x="552" y="17"/>
                      <a:pt x="582" y="46"/>
                      <a:pt x="593" y="83"/>
                    </a:cubicBezTo>
                    <a:cubicBezTo>
                      <a:pt x="627" y="199"/>
                      <a:pt x="646" y="322"/>
                      <a:pt x="646" y="449"/>
                    </a:cubicBezTo>
                    <a:cubicBezTo>
                      <a:pt x="646" y="788"/>
                      <a:pt x="525" y="1080"/>
                      <a:pt x="311" y="1310"/>
                    </a:cubicBezTo>
                    <a:cubicBezTo>
                      <a:pt x="348" y="1245"/>
                      <a:pt x="281" y="1137"/>
                      <a:pt x="162" y="1068"/>
                    </a:cubicBezTo>
                    <a:cubicBezTo>
                      <a:pt x="76" y="1018"/>
                      <a:pt x="17" y="948"/>
                      <a:pt x="5" y="889"/>
                    </a:cubicBezTo>
                    <a:cubicBezTo>
                      <a:pt x="0" y="865"/>
                      <a:pt x="5" y="841"/>
                      <a:pt x="17" y="820"/>
                    </a:cubicBezTo>
                    <a:cubicBezTo>
                      <a:pt x="79" y="710"/>
                      <a:pt x="115" y="584"/>
                      <a:pt x="115" y="449"/>
                    </a:cubicBezTo>
                    <a:cubicBezTo>
                      <a:pt x="115" y="311"/>
                      <a:pt x="77" y="182"/>
                      <a:pt x="13" y="71"/>
                    </a:cubicBezTo>
                    <a:close/>
                  </a:path>
                </a:pathLst>
              </a:custGeom>
              <a:solidFill>
                <a:srgbClr val="7C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sp>
            <p:nvSpPr>
              <p:cNvPr id="317" name="Freeform 25"/>
              <p:cNvSpPr>
                <a:spLocks/>
              </p:cNvSpPr>
              <p:nvPr/>
            </p:nvSpPr>
            <p:spPr bwMode="auto">
              <a:xfrm rot="8107987">
                <a:off x="6577212" y="3595852"/>
                <a:ext cx="380115" cy="1018940"/>
              </a:xfrm>
              <a:custGeom>
                <a:avLst/>
                <a:gdLst>
                  <a:gd name="T0" fmla="*/ 299 w 376"/>
                  <a:gd name="T1" fmla="*/ 0 h 1009"/>
                  <a:gd name="T2" fmla="*/ 297 w 376"/>
                  <a:gd name="T3" fmla="*/ 2 h 1009"/>
                  <a:gd name="T4" fmla="*/ 13 w 376"/>
                  <a:gd name="T5" fmla="*/ 10 h 1009"/>
                  <a:gd name="T6" fmla="*/ 115 w 376"/>
                  <a:gd name="T7" fmla="*/ 388 h 1009"/>
                  <a:gd name="T8" fmla="*/ 17 w 376"/>
                  <a:gd name="T9" fmla="*/ 759 h 1009"/>
                  <a:gd name="T10" fmla="*/ 5 w 376"/>
                  <a:gd name="T11" fmla="*/ 828 h 1009"/>
                  <a:gd name="T12" fmla="*/ 162 w 376"/>
                  <a:gd name="T13" fmla="*/ 1007 h 1009"/>
                  <a:gd name="T14" fmla="*/ 164 w 376"/>
                  <a:gd name="T15" fmla="*/ 1009 h 1009"/>
                  <a:gd name="T16" fmla="*/ 376 w 376"/>
                  <a:gd name="T17" fmla="*/ 388 h 1009"/>
                  <a:gd name="T18" fmla="*/ 299 w 376"/>
                  <a:gd name="T19"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1009">
                    <a:moveTo>
                      <a:pt x="299" y="0"/>
                    </a:moveTo>
                    <a:cubicBezTo>
                      <a:pt x="298" y="1"/>
                      <a:pt x="298" y="1"/>
                      <a:pt x="297" y="2"/>
                    </a:cubicBezTo>
                    <a:cubicBezTo>
                      <a:pt x="177" y="71"/>
                      <a:pt x="50" y="74"/>
                      <a:pt x="13" y="10"/>
                    </a:cubicBezTo>
                    <a:cubicBezTo>
                      <a:pt x="77" y="121"/>
                      <a:pt x="115" y="250"/>
                      <a:pt x="115" y="388"/>
                    </a:cubicBezTo>
                    <a:cubicBezTo>
                      <a:pt x="115" y="523"/>
                      <a:pt x="79" y="649"/>
                      <a:pt x="17" y="759"/>
                    </a:cubicBezTo>
                    <a:cubicBezTo>
                      <a:pt x="5" y="780"/>
                      <a:pt x="0" y="804"/>
                      <a:pt x="5" y="828"/>
                    </a:cubicBezTo>
                    <a:cubicBezTo>
                      <a:pt x="17" y="887"/>
                      <a:pt x="76" y="957"/>
                      <a:pt x="162" y="1007"/>
                    </a:cubicBezTo>
                    <a:cubicBezTo>
                      <a:pt x="162" y="1008"/>
                      <a:pt x="163" y="1008"/>
                      <a:pt x="164" y="1009"/>
                    </a:cubicBezTo>
                    <a:cubicBezTo>
                      <a:pt x="297" y="837"/>
                      <a:pt x="376" y="622"/>
                      <a:pt x="376" y="388"/>
                    </a:cubicBezTo>
                    <a:cubicBezTo>
                      <a:pt x="376" y="250"/>
                      <a:pt x="349" y="120"/>
                      <a:pt x="299" y="0"/>
                    </a:cubicBezTo>
                    <a:close/>
                  </a:path>
                </a:pathLst>
              </a:custGeom>
              <a:solidFill>
                <a:srgbClr val="6F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sp>
            <p:nvSpPr>
              <p:cNvPr id="318" name="Freeform 17"/>
              <p:cNvSpPr>
                <a:spLocks/>
              </p:cNvSpPr>
              <p:nvPr/>
            </p:nvSpPr>
            <p:spPr bwMode="auto">
              <a:xfrm rot="20517173">
                <a:off x="9273984" y="2258144"/>
                <a:ext cx="652556" cy="1323177"/>
              </a:xfrm>
              <a:custGeom>
                <a:avLst/>
                <a:gdLst>
                  <a:gd name="T0" fmla="*/ 13 w 646"/>
                  <a:gd name="T1" fmla="*/ 71 h 1310"/>
                  <a:gd name="T2" fmla="*/ 297 w 646"/>
                  <a:gd name="T3" fmla="*/ 63 h 1310"/>
                  <a:gd name="T4" fmla="*/ 514 w 646"/>
                  <a:gd name="T5" fmla="*/ 10 h 1310"/>
                  <a:gd name="T6" fmla="*/ 593 w 646"/>
                  <a:gd name="T7" fmla="*/ 83 h 1310"/>
                  <a:gd name="T8" fmla="*/ 646 w 646"/>
                  <a:gd name="T9" fmla="*/ 449 h 1310"/>
                  <a:gd name="T10" fmla="*/ 311 w 646"/>
                  <a:gd name="T11" fmla="*/ 1310 h 1310"/>
                  <a:gd name="T12" fmla="*/ 162 w 646"/>
                  <a:gd name="T13" fmla="*/ 1068 h 1310"/>
                  <a:gd name="T14" fmla="*/ 5 w 646"/>
                  <a:gd name="T15" fmla="*/ 889 h 1310"/>
                  <a:gd name="T16" fmla="*/ 17 w 646"/>
                  <a:gd name="T17" fmla="*/ 820 h 1310"/>
                  <a:gd name="T18" fmla="*/ 115 w 646"/>
                  <a:gd name="T19" fmla="*/ 449 h 1310"/>
                  <a:gd name="T20" fmla="*/ 13 w 646"/>
                  <a:gd name="T21" fmla="*/ 71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6" h="1310">
                    <a:moveTo>
                      <a:pt x="13" y="71"/>
                    </a:moveTo>
                    <a:cubicBezTo>
                      <a:pt x="50" y="135"/>
                      <a:pt x="177" y="132"/>
                      <a:pt x="297" y="63"/>
                    </a:cubicBezTo>
                    <a:cubicBezTo>
                      <a:pt x="374" y="18"/>
                      <a:pt x="456" y="0"/>
                      <a:pt x="514" y="10"/>
                    </a:cubicBezTo>
                    <a:cubicBezTo>
                      <a:pt x="552" y="17"/>
                      <a:pt x="582" y="46"/>
                      <a:pt x="593" y="83"/>
                    </a:cubicBezTo>
                    <a:cubicBezTo>
                      <a:pt x="627" y="199"/>
                      <a:pt x="646" y="322"/>
                      <a:pt x="646" y="449"/>
                    </a:cubicBezTo>
                    <a:cubicBezTo>
                      <a:pt x="646" y="788"/>
                      <a:pt x="525" y="1080"/>
                      <a:pt x="311" y="1310"/>
                    </a:cubicBezTo>
                    <a:cubicBezTo>
                      <a:pt x="348" y="1245"/>
                      <a:pt x="281" y="1137"/>
                      <a:pt x="162" y="1068"/>
                    </a:cubicBezTo>
                    <a:cubicBezTo>
                      <a:pt x="76" y="1018"/>
                      <a:pt x="17" y="948"/>
                      <a:pt x="5" y="889"/>
                    </a:cubicBezTo>
                    <a:cubicBezTo>
                      <a:pt x="0" y="865"/>
                      <a:pt x="5" y="841"/>
                      <a:pt x="17" y="820"/>
                    </a:cubicBezTo>
                    <a:cubicBezTo>
                      <a:pt x="79" y="710"/>
                      <a:pt x="115" y="584"/>
                      <a:pt x="115" y="449"/>
                    </a:cubicBezTo>
                    <a:cubicBezTo>
                      <a:pt x="115" y="311"/>
                      <a:pt x="77" y="182"/>
                      <a:pt x="13" y="71"/>
                    </a:cubicBezTo>
                    <a:close/>
                  </a:path>
                </a:pathLst>
              </a:custGeom>
              <a:solidFill>
                <a:srgbClr val="7C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sp>
            <p:nvSpPr>
              <p:cNvPr id="319" name="Freeform 25"/>
              <p:cNvSpPr>
                <a:spLocks/>
              </p:cNvSpPr>
              <p:nvPr/>
            </p:nvSpPr>
            <p:spPr bwMode="auto">
              <a:xfrm rot="20517173">
                <a:off x="9252589" y="2366232"/>
                <a:ext cx="380115" cy="1018940"/>
              </a:xfrm>
              <a:custGeom>
                <a:avLst/>
                <a:gdLst>
                  <a:gd name="T0" fmla="*/ 299 w 376"/>
                  <a:gd name="T1" fmla="*/ 0 h 1009"/>
                  <a:gd name="T2" fmla="*/ 297 w 376"/>
                  <a:gd name="T3" fmla="*/ 2 h 1009"/>
                  <a:gd name="T4" fmla="*/ 13 w 376"/>
                  <a:gd name="T5" fmla="*/ 10 h 1009"/>
                  <a:gd name="T6" fmla="*/ 115 w 376"/>
                  <a:gd name="T7" fmla="*/ 388 h 1009"/>
                  <a:gd name="T8" fmla="*/ 17 w 376"/>
                  <a:gd name="T9" fmla="*/ 759 h 1009"/>
                  <a:gd name="T10" fmla="*/ 5 w 376"/>
                  <a:gd name="T11" fmla="*/ 828 h 1009"/>
                  <a:gd name="T12" fmla="*/ 162 w 376"/>
                  <a:gd name="T13" fmla="*/ 1007 h 1009"/>
                  <a:gd name="T14" fmla="*/ 164 w 376"/>
                  <a:gd name="T15" fmla="*/ 1009 h 1009"/>
                  <a:gd name="T16" fmla="*/ 376 w 376"/>
                  <a:gd name="T17" fmla="*/ 388 h 1009"/>
                  <a:gd name="T18" fmla="*/ 299 w 376"/>
                  <a:gd name="T19"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1009">
                    <a:moveTo>
                      <a:pt x="299" y="0"/>
                    </a:moveTo>
                    <a:cubicBezTo>
                      <a:pt x="298" y="1"/>
                      <a:pt x="298" y="1"/>
                      <a:pt x="297" y="2"/>
                    </a:cubicBezTo>
                    <a:cubicBezTo>
                      <a:pt x="177" y="71"/>
                      <a:pt x="50" y="74"/>
                      <a:pt x="13" y="10"/>
                    </a:cubicBezTo>
                    <a:cubicBezTo>
                      <a:pt x="77" y="121"/>
                      <a:pt x="115" y="250"/>
                      <a:pt x="115" y="388"/>
                    </a:cubicBezTo>
                    <a:cubicBezTo>
                      <a:pt x="115" y="523"/>
                      <a:pt x="79" y="649"/>
                      <a:pt x="17" y="759"/>
                    </a:cubicBezTo>
                    <a:cubicBezTo>
                      <a:pt x="5" y="780"/>
                      <a:pt x="0" y="804"/>
                      <a:pt x="5" y="828"/>
                    </a:cubicBezTo>
                    <a:cubicBezTo>
                      <a:pt x="17" y="887"/>
                      <a:pt x="76" y="957"/>
                      <a:pt x="162" y="1007"/>
                    </a:cubicBezTo>
                    <a:cubicBezTo>
                      <a:pt x="162" y="1008"/>
                      <a:pt x="163" y="1008"/>
                      <a:pt x="164" y="1009"/>
                    </a:cubicBezTo>
                    <a:cubicBezTo>
                      <a:pt x="297" y="837"/>
                      <a:pt x="376" y="622"/>
                      <a:pt x="376" y="388"/>
                    </a:cubicBezTo>
                    <a:cubicBezTo>
                      <a:pt x="376" y="250"/>
                      <a:pt x="349" y="120"/>
                      <a:pt x="299" y="0"/>
                    </a:cubicBezTo>
                    <a:close/>
                  </a:path>
                </a:pathLst>
              </a:custGeom>
              <a:solidFill>
                <a:srgbClr val="6F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grpSp>
            <p:nvGrpSpPr>
              <p:cNvPr id="320" name="Group 23"/>
              <p:cNvGrpSpPr/>
              <p:nvPr/>
            </p:nvGrpSpPr>
            <p:grpSpPr>
              <a:xfrm rot="15117173">
                <a:off x="9379327" y="2739605"/>
                <a:ext cx="467662" cy="193263"/>
                <a:chOff x="5861630" y="959232"/>
                <a:chExt cx="1027345" cy="424555"/>
              </a:xfrm>
            </p:grpSpPr>
            <p:sp>
              <p:nvSpPr>
                <p:cNvPr id="347" name="Rectangle 26"/>
                <p:cNvSpPr>
                  <a:spLocks noChangeArrowheads="1"/>
                </p:cNvSpPr>
                <p:nvPr/>
              </p:nvSpPr>
              <p:spPr bwMode="auto">
                <a:xfrm rot="900000">
                  <a:off x="5861630" y="959232"/>
                  <a:ext cx="143" cy="27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348" name="Rectangle 99"/>
                <p:cNvSpPr>
                  <a:spLocks noChangeArrowheads="1"/>
                </p:cNvSpPr>
                <p:nvPr/>
              </p:nvSpPr>
              <p:spPr bwMode="auto">
                <a:xfrm rot="21293913">
                  <a:off x="6888832" y="1045730"/>
                  <a:ext cx="143" cy="33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endParaRPr>
                </a:p>
              </p:txBody>
            </p:sp>
          </p:grpSp>
          <p:sp>
            <p:nvSpPr>
              <p:cNvPr id="321" name="Freeform 17"/>
              <p:cNvSpPr>
                <a:spLocks/>
              </p:cNvSpPr>
              <p:nvPr/>
            </p:nvSpPr>
            <p:spPr bwMode="auto">
              <a:xfrm rot="2037348">
                <a:off x="8866299" y="3636910"/>
                <a:ext cx="652556" cy="1323177"/>
              </a:xfrm>
              <a:custGeom>
                <a:avLst/>
                <a:gdLst>
                  <a:gd name="T0" fmla="*/ 13 w 646"/>
                  <a:gd name="T1" fmla="*/ 71 h 1310"/>
                  <a:gd name="T2" fmla="*/ 297 w 646"/>
                  <a:gd name="T3" fmla="*/ 63 h 1310"/>
                  <a:gd name="T4" fmla="*/ 514 w 646"/>
                  <a:gd name="T5" fmla="*/ 10 h 1310"/>
                  <a:gd name="T6" fmla="*/ 593 w 646"/>
                  <a:gd name="T7" fmla="*/ 83 h 1310"/>
                  <a:gd name="T8" fmla="*/ 646 w 646"/>
                  <a:gd name="T9" fmla="*/ 449 h 1310"/>
                  <a:gd name="T10" fmla="*/ 311 w 646"/>
                  <a:gd name="T11" fmla="*/ 1310 h 1310"/>
                  <a:gd name="T12" fmla="*/ 162 w 646"/>
                  <a:gd name="T13" fmla="*/ 1068 h 1310"/>
                  <a:gd name="T14" fmla="*/ 5 w 646"/>
                  <a:gd name="T15" fmla="*/ 889 h 1310"/>
                  <a:gd name="T16" fmla="*/ 17 w 646"/>
                  <a:gd name="T17" fmla="*/ 820 h 1310"/>
                  <a:gd name="T18" fmla="*/ 115 w 646"/>
                  <a:gd name="T19" fmla="*/ 449 h 1310"/>
                  <a:gd name="T20" fmla="*/ 13 w 646"/>
                  <a:gd name="T21" fmla="*/ 71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6" h="1310">
                    <a:moveTo>
                      <a:pt x="13" y="71"/>
                    </a:moveTo>
                    <a:cubicBezTo>
                      <a:pt x="50" y="135"/>
                      <a:pt x="177" y="132"/>
                      <a:pt x="297" y="63"/>
                    </a:cubicBezTo>
                    <a:cubicBezTo>
                      <a:pt x="374" y="18"/>
                      <a:pt x="456" y="0"/>
                      <a:pt x="514" y="10"/>
                    </a:cubicBezTo>
                    <a:cubicBezTo>
                      <a:pt x="552" y="17"/>
                      <a:pt x="582" y="46"/>
                      <a:pt x="593" y="83"/>
                    </a:cubicBezTo>
                    <a:cubicBezTo>
                      <a:pt x="627" y="199"/>
                      <a:pt x="646" y="322"/>
                      <a:pt x="646" y="449"/>
                    </a:cubicBezTo>
                    <a:cubicBezTo>
                      <a:pt x="646" y="788"/>
                      <a:pt x="525" y="1080"/>
                      <a:pt x="311" y="1310"/>
                    </a:cubicBezTo>
                    <a:cubicBezTo>
                      <a:pt x="348" y="1245"/>
                      <a:pt x="281" y="1137"/>
                      <a:pt x="162" y="1068"/>
                    </a:cubicBezTo>
                    <a:cubicBezTo>
                      <a:pt x="76" y="1018"/>
                      <a:pt x="17" y="948"/>
                      <a:pt x="5" y="889"/>
                    </a:cubicBezTo>
                    <a:cubicBezTo>
                      <a:pt x="0" y="865"/>
                      <a:pt x="5" y="841"/>
                      <a:pt x="17" y="820"/>
                    </a:cubicBezTo>
                    <a:cubicBezTo>
                      <a:pt x="79" y="710"/>
                      <a:pt x="115" y="584"/>
                      <a:pt x="115" y="449"/>
                    </a:cubicBezTo>
                    <a:cubicBezTo>
                      <a:pt x="115" y="311"/>
                      <a:pt x="77" y="182"/>
                      <a:pt x="13" y="71"/>
                    </a:cubicBezTo>
                    <a:close/>
                  </a:path>
                </a:pathLst>
              </a:custGeom>
              <a:solidFill>
                <a:srgbClr val="7C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sp>
            <p:nvSpPr>
              <p:cNvPr id="322" name="Freeform 25"/>
              <p:cNvSpPr>
                <a:spLocks/>
              </p:cNvSpPr>
              <p:nvPr/>
            </p:nvSpPr>
            <p:spPr bwMode="auto">
              <a:xfrm rot="2037348">
                <a:off x="8940185" y="3637715"/>
                <a:ext cx="380115" cy="1018940"/>
              </a:xfrm>
              <a:custGeom>
                <a:avLst/>
                <a:gdLst>
                  <a:gd name="T0" fmla="*/ 299 w 376"/>
                  <a:gd name="T1" fmla="*/ 0 h 1009"/>
                  <a:gd name="T2" fmla="*/ 297 w 376"/>
                  <a:gd name="T3" fmla="*/ 2 h 1009"/>
                  <a:gd name="T4" fmla="*/ 13 w 376"/>
                  <a:gd name="T5" fmla="*/ 10 h 1009"/>
                  <a:gd name="T6" fmla="*/ 115 w 376"/>
                  <a:gd name="T7" fmla="*/ 388 h 1009"/>
                  <a:gd name="T8" fmla="*/ 17 w 376"/>
                  <a:gd name="T9" fmla="*/ 759 h 1009"/>
                  <a:gd name="T10" fmla="*/ 5 w 376"/>
                  <a:gd name="T11" fmla="*/ 828 h 1009"/>
                  <a:gd name="T12" fmla="*/ 162 w 376"/>
                  <a:gd name="T13" fmla="*/ 1007 h 1009"/>
                  <a:gd name="T14" fmla="*/ 164 w 376"/>
                  <a:gd name="T15" fmla="*/ 1009 h 1009"/>
                  <a:gd name="T16" fmla="*/ 376 w 376"/>
                  <a:gd name="T17" fmla="*/ 388 h 1009"/>
                  <a:gd name="T18" fmla="*/ 299 w 376"/>
                  <a:gd name="T19"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1009">
                    <a:moveTo>
                      <a:pt x="299" y="0"/>
                    </a:moveTo>
                    <a:cubicBezTo>
                      <a:pt x="298" y="1"/>
                      <a:pt x="298" y="1"/>
                      <a:pt x="297" y="2"/>
                    </a:cubicBezTo>
                    <a:cubicBezTo>
                      <a:pt x="177" y="71"/>
                      <a:pt x="50" y="74"/>
                      <a:pt x="13" y="10"/>
                    </a:cubicBezTo>
                    <a:cubicBezTo>
                      <a:pt x="77" y="121"/>
                      <a:pt x="115" y="250"/>
                      <a:pt x="115" y="388"/>
                    </a:cubicBezTo>
                    <a:cubicBezTo>
                      <a:pt x="115" y="523"/>
                      <a:pt x="79" y="649"/>
                      <a:pt x="17" y="759"/>
                    </a:cubicBezTo>
                    <a:cubicBezTo>
                      <a:pt x="5" y="780"/>
                      <a:pt x="0" y="804"/>
                      <a:pt x="5" y="828"/>
                    </a:cubicBezTo>
                    <a:cubicBezTo>
                      <a:pt x="17" y="887"/>
                      <a:pt x="76" y="957"/>
                      <a:pt x="162" y="1007"/>
                    </a:cubicBezTo>
                    <a:cubicBezTo>
                      <a:pt x="162" y="1008"/>
                      <a:pt x="163" y="1008"/>
                      <a:pt x="164" y="1009"/>
                    </a:cubicBezTo>
                    <a:cubicBezTo>
                      <a:pt x="297" y="837"/>
                      <a:pt x="376" y="622"/>
                      <a:pt x="376" y="388"/>
                    </a:cubicBezTo>
                    <a:cubicBezTo>
                      <a:pt x="376" y="250"/>
                      <a:pt x="349" y="120"/>
                      <a:pt x="299" y="0"/>
                    </a:cubicBezTo>
                    <a:close/>
                  </a:path>
                </a:pathLst>
              </a:custGeom>
              <a:solidFill>
                <a:srgbClr val="6F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grpSp>
            <p:nvGrpSpPr>
              <p:cNvPr id="323" name="Group 23"/>
              <p:cNvGrpSpPr/>
              <p:nvPr/>
            </p:nvGrpSpPr>
            <p:grpSpPr>
              <a:xfrm rot="18237348">
                <a:off x="9032483" y="4160626"/>
                <a:ext cx="467662" cy="193263"/>
                <a:chOff x="5861631" y="959229"/>
                <a:chExt cx="1027345" cy="424555"/>
              </a:xfrm>
            </p:grpSpPr>
            <p:sp>
              <p:nvSpPr>
                <p:cNvPr id="345" name="Rectangle 26"/>
                <p:cNvSpPr>
                  <a:spLocks noChangeArrowheads="1"/>
                </p:cNvSpPr>
                <p:nvPr/>
              </p:nvSpPr>
              <p:spPr bwMode="auto">
                <a:xfrm rot="900000">
                  <a:off x="5861631" y="959229"/>
                  <a:ext cx="143" cy="27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346" name="Rectangle 99"/>
                <p:cNvSpPr>
                  <a:spLocks noChangeArrowheads="1"/>
                </p:cNvSpPr>
                <p:nvPr/>
              </p:nvSpPr>
              <p:spPr bwMode="auto">
                <a:xfrm rot="21293913">
                  <a:off x="6888833" y="1045727"/>
                  <a:ext cx="143" cy="33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endParaRPr>
                </a:p>
              </p:txBody>
            </p:sp>
          </p:grpSp>
          <p:sp>
            <p:nvSpPr>
              <p:cNvPr id="324" name="Freeform 17"/>
              <p:cNvSpPr>
                <a:spLocks/>
              </p:cNvSpPr>
              <p:nvPr/>
            </p:nvSpPr>
            <p:spPr bwMode="auto">
              <a:xfrm rot="5079709">
                <a:off x="7534848" y="4178648"/>
                <a:ext cx="652556" cy="1323177"/>
              </a:xfrm>
              <a:custGeom>
                <a:avLst/>
                <a:gdLst>
                  <a:gd name="T0" fmla="*/ 13 w 646"/>
                  <a:gd name="T1" fmla="*/ 71 h 1310"/>
                  <a:gd name="T2" fmla="*/ 297 w 646"/>
                  <a:gd name="T3" fmla="*/ 63 h 1310"/>
                  <a:gd name="T4" fmla="*/ 514 w 646"/>
                  <a:gd name="T5" fmla="*/ 10 h 1310"/>
                  <a:gd name="T6" fmla="*/ 593 w 646"/>
                  <a:gd name="T7" fmla="*/ 83 h 1310"/>
                  <a:gd name="T8" fmla="*/ 646 w 646"/>
                  <a:gd name="T9" fmla="*/ 449 h 1310"/>
                  <a:gd name="T10" fmla="*/ 311 w 646"/>
                  <a:gd name="T11" fmla="*/ 1310 h 1310"/>
                  <a:gd name="T12" fmla="*/ 162 w 646"/>
                  <a:gd name="T13" fmla="*/ 1068 h 1310"/>
                  <a:gd name="T14" fmla="*/ 5 w 646"/>
                  <a:gd name="T15" fmla="*/ 889 h 1310"/>
                  <a:gd name="T16" fmla="*/ 17 w 646"/>
                  <a:gd name="T17" fmla="*/ 820 h 1310"/>
                  <a:gd name="T18" fmla="*/ 115 w 646"/>
                  <a:gd name="T19" fmla="*/ 449 h 1310"/>
                  <a:gd name="T20" fmla="*/ 13 w 646"/>
                  <a:gd name="T21" fmla="*/ 71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6" h="1310">
                    <a:moveTo>
                      <a:pt x="13" y="71"/>
                    </a:moveTo>
                    <a:cubicBezTo>
                      <a:pt x="50" y="135"/>
                      <a:pt x="177" y="132"/>
                      <a:pt x="297" y="63"/>
                    </a:cubicBezTo>
                    <a:cubicBezTo>
                      <a:pt x="374" y="18"/>
                      <a:pt x="456" y="0"/>
                      <a:pt x="514" y="10"/>
                    </a:cubicBezTo>
                    <a:cubicBezTo>
                      <a:pt x="552" y="17"/>
                      <a:pt x="582" y="46"/>
                      <a:pt x="593" y="83"/>
                    </a:cubicBezTo>
                    <a:cubicBezTo>
                      <a:pt x="627" y="199"/>
                      <a:pt x="646" y="322"/>
                      <a:pt x="646" y="449"/>
                    </a:cubicBezTo>
                    <a:cubicBezTo>
                      <a:pt x="646" y="788"/>
                      <a:pt x="525" y="1080"/>
                      <a:pt x="311" y="1310"/>
                    </a:cubicBezTo>
                    <a:cubicBezTo>
                      <a:pt x="348" y="1245"/>
                      <a:pt x="281" y="1137"/>
                      <a:pt x="162" y="1068"/>
                    </a:cubicBezTo>
                    <a:cubicBezTo>
                      <a:pt x="76" y="1018"/>
                      <a:pt x="17" y="948"/>
                      <a:pt x="5" y="889"/>
                    </a:cubicBezTo>
                    <a:cubicBezTo>
                      <a:pt x="0" y="865"/>
                      <a:pt x="5" y="841"/>
                      <a:pt x="17" y="820"/>
                    </a:cubicBezTo>
                    <a:cubicBezTo>
                      <a:pt x="79" y="710"/>
                      <a:pt x="115" y="584"/>
                      <a:pt x="115" y="449"/>
                    </a:cubicBezTo>
                    <a:cubicBezTo>
                      <a:pt x="115" y="311"/>
                      <a:pt x="77" y="182"/>
                      <a:pt x="13" y="71"/>
                    </a:cubicBezTo>
                    <a:close/>
                  </a:path>
                </a:pathLst>
              </a:custGeom>
              <a:solidFill>
                <a:srgbClr val="7C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sp>
            <p:nvSpPr>
              <p:cNvPr id="325" name="Freeform 25"/>
              <p:cNvSpPr>
                <a:spLocks/>
              </p:cNvSpPr>
              <p:nvPr/>
            </p:nvSpPr>
            <p:spPr bwMode="auto">
              <a:xfrm rot="5079709">
                <a:off x="7748694" y="4186700"/>
                <a:ext cx="380115" cy="1018940"/>
              </a:xfrm>
              <a:custGeom>
                <a:avLst/>
                <a:gdLst>
                  <a:gd name="T0" fmla="*/ 299 w 376"/>
                  <a:gd name="T1" fmla="*/ 0 h 1009"/>
                  <a:gd name="T2" fmla="*/ 297 w 376"/>
                  <a:gd name="T3" fmla="*/ 2 h 1009"/>
                  <a:gd name="T4" fmla="*/ 13 w 376"/>
                  <a:gd name="T5" fmla="*/ 10 h 1009"/>
                  <a:gd name="T6" fmla="*/ 115 w 376"/>
                  <a:gd name="T7" fmla="*/ 388 h 1009"/>
                  <a:gd name="T8" fmla="*/ 17 w 376"/>
                  <a:gd name="T9" fmla="*/ 759 h 1009"/>
                  <a:gd name="T10" fmla="*/ 5 w 376"/>
                  <a:gd name="T11" fmla="*/ 828 h 1009"/>
                  <a:gd name="T12" fmla="*/ 162 w 376"/>
                  <a:gd name="T13" fmla="*/ 1007 h 1009"/>
                  <a:gd name="T14" fmla="*/ 164 w 376"/>
                  <a:gd name="T15" fmla="*/ 1009 h 1009"/>
                  <a:gd name="T16" fmla="*/ 376 w 376"/>
                  <a:gd name="T17" fmla="*/ 388 h 1009"/>
                  <a:gd name="T18" fmla="*/ 299 w 376"/>
                  <a:gd name="T19"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1009">
                    <a:moveTo>
                      <a:pt x="299" y="0"/>
                    </a:moveTo>
                    <a:cubicBezTo>
                      <a:pt x="298" y="1"/>
                      <a:pt x="298" y="1"/>
                      <a:pt x="297" y="2"/>
                    </a:cubicBezTo>
                    <a:cubicBezTo>
                      <a:pt x="177" y="71"/>
                      <a:pt x="50" y="74"/>
                      <a:pt x="13" y="10"/>
                    </a:cubicBezTo>
                    <a:cubicBezTo>
                      <a:pt x="77" y="121"/>
                      <a:pt x="115" y="250"/>
                      <a:pt x="115" y="388"/>
                    </a:cubicBezTo>
                    <a:cubicBezTo>
                      <a:pt x="115" y="523"/>
                      <a:pt x="79" y="649"/>
                      <a:pt x="17" y="759"/>
                    </a:cubicBezTo>
                    <a:cubicBezTo>
                      <a:pt x="5" y="780"/>
                      <a:pt x="0" y="804"/>
                      <a:pt x="5" y="828"/>
                    </a:cubicBezTo>
                    <a:cubicBezTo>
                      <a:pt x="17" y="887"/>
                      <a:pt x="76" y="957"/>
                      <a:pt x="162" y="1007"/>
                    </a:cubicBezTo>
                    <a:cubicBezTo>
                      <a:pt x="162" y="1008"/>
                      <a:pt x="163" y="1008"/>
                      <a:pt x="164" y="1009"/>
                    </a:cubicBezTo>
                    <a:cubicBezTo>
                      <a:pt x="297" y="837"/>
                      <a:pt x="376" y="622"/>
                      <a:pt x="376" y="388"/>
                    </a:cubicBezTo>
                    <a:cubicBezTo>
                      <a:pt x="376" y="250"/>
                      <a:pt x="349" y="120"/>
                      <a:pt x="299" y="0"/>
                    </a:cubicBezTo>
                    <a:close/>
                  </a:path>
                </a:pathLst>
              </a:custGeom>
              <a:solidFill>
                <a:srgbClr val="6F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grpSp>
            <p:nvGrpSpPr>
              <p:cNvPr id="326" name="Group 23"/>
              <p:cNvGrpSpPr/>
              <p:nvPr/>
            </p:nvGrpSpPr>
            <p:grpSpPr>
              <a:xfrm rot="21279709">
                <a:off x="7705909" y="4774557"/>
                <a:ext cx="467662" cy="193261"/>
                <a:chOff x="5861632" y="959232"/>
                <a:chExt cx="1027344" cy="424549"/>
              </a:xfrm>
            </p:grpSpPr>
            <p:sp>
              <p:nvSpPr>
                <p:cNvPr id="343" name="Rectangle 26"/>
                <p:cNvSpPr>
                  <a:spLocks noChangeArrowheads="1"/>
                </p:cNvSpPr>
                <p:nvPr/>
              </p:nvSpPr>
              <p:spPr bwMode="auto">
                <a:xfrm rot="900000">
                  <a:off x="5861632" y="959232"/>
                  <a:ext cx="143" cy="27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344" name="Rectangle 99"/>
                <p:cNvSpPr>
                  <a:spLocks noChangeArrowheads="1"/>
                </p:cNvSpPr>
                <p:nvPr/>
              </p:nvSpPr>
              <p:spPr bwMode="auto">
                <a:xfrm rot="21293913">
                  <a:off x="6888833" y="1045725"/>
                  <a:ext cx="143" cy="33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endParaRPr>
                </a:p>
              </p:txBody>
            </p:sp>
          </p:grpSp>
          <p:sp>
            <p:nvSpPr>
              <p:cNvPr id="327" name="Freeform 17"/>
              <p:cNvSpPr>
                <a:spLocks/>
              </p:cNvSpPr>
              <p:nvPr/>
            </p:nvSpPr>
            <p:spPr bwMode="auto">
              <a:xfrm rot="11051462">
                <a:off x="6046371" y="2055992"/>
                <a:ext cx="652556" cy="1323177"/>
              </a:xfrm>
              <a:custGeom>
                <a:avLst/>
                <a:gdLst>
                  <a:gd name="T0" fmla="*/ 13 w 646"/>
                  <a:gd name="T1" fmla="*/ 71 h 1310"/>
                  <a:gd name="T2" fmla="*/ 297 w 646"/>
                  <a:gd name="T3" fmla="*/ 63 h 1310"/>
                  <a:gd name="T4" fmla="*/ 514 w 646"/>
                  <a:gd name="T5" fmla="*/ 10 h 1310"/>
                  <a:gd name="T6" fmla="*/ 593 w 646"/>
                  <a:gd name="T7" fmla="*/ 83 h 1310"/>
                  <a:gd name="T8" fmla="*/ 646 w 646"/>
                  <a:gd name="T9" fmla="*/ 449 h 1310"/>
                  <a:gd name="T10" fmla="*/ 311 w 646"/>
                  <a:gd name="T11" fmla="*/ 1310 h 1310"/>
                  <a:gd name="T12" fmla="*/ 162 w 646"/>
                  <a:gd name="T13" fmla="*/ 1068 h 1310"/>
                  <a:gd name="T14" fmla="*/ 5 w 646"/>
                  <a:gd name="T15" fmla="*/ 889 h 1310"/>
                  <a:gd name="T16" fmla="*/ 17 w 646"/>
                  <a:gd name="T17" fmla="*/ 820 h 1310"/>
                  <a:gd name="T18" fmla="*/ 115 w 646"/>
                  <a:gd name="T19" fmla="*/ 449 h 1310"/>
                  <a:gd name="T20" fmla="*/ 13 w 646"/>
                  <a:gd name="T21" fmla="*/ 71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6" h="1310">
                    <a:moveTo>
                      <a:pt x="13" y="71"/>
                    </a:moveTo>
                    <a:cubicBezTo>
                      <a:pt x="50" y="135"/>
                      <a:pt x="177" y="132"/>
                      <a:pt x="297" y="63"/>
                    </a:cubicBezTo>
                    <a:cubicBezTo>
                      <a:pt x="374" y="18"/>
                      <a:pt x="456" y="0"/>
                      <a:pt x="514" y="10"/>
                    </a:cubicBezTo>
                    <a:cubicBezTo>
                      <a:pt x="552" y="17"/>
                      <a:pt x="582" y="46"/>
                      <a:pt x="593" y="83"/>
                    </a:cubicBezTo>
                    <a:cubicBezTo>
                      <a:pt x="627" y="199"/>
                      <a:pt x="646" y="322"/>
                      <a:pt x="646" y="449"/>
                    </a:cubicBezTo>
                    <a:cubicBezTo>
                      <a:pt x="646" y="788"/>
                      <a:pt x="525" y="1080"/>
                      <a:pt x="311" y="1310"/>
                    </a:cubicBezTo>
                    <a:cubicBezTo>
                      <a:pt x="348" y="1245"/>
                      <a:pt x="281" y="1137"/>
                      <a:pt x="162" y="1068"/>
                    </a:cubicBezTo>
                    <a:cubicBezTo>
                      <a:pt x="76" y="1018"/>
                      <a:pt x="17" y="948"/>
                      <a:pt x="5" y="889"/>
                    </a:cubicBezTo>
                    <a:cubicBezTo>
                      <a:pt x="0" y="865"/>
                      <a:pt x="5" y="841"/>
                      <a:pt x="17" y="820"/>
                    </a:cubicBezTo>
                    <a:cubicBezTo>
                      <a:pt x="79" y="710"/>
                      <a:pt x="115" y="584"/>
                      <a:pt x="115" y="449"/>
                    </a:cubicBezTo>
                    <a:cubicBezTo>
                      <a:pt x="115" y="311"/>
                      <a:pt x="77" y="182"/>
                      <a:pt x="13" y="71"/>
                    </a:cubicBezTo>
                    <a:close/>
                  </a:path>
                </a:pathLst>
              </a:custGeom>
              <a:solidFill>
                <a:srgbClr val="7C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sp>
            <p:nvSpPr>
              <p:cNvPr id="328" name="Freeform 25"/>
              <p:cNvSpPr>
                <a:spLocks/>
              </p:cNvSpPr>
              <p:nvPr/>
            </p:nvSpPr>
            <p:spPr bwMode="auto">
              <a:xfrm rot="11051462">
                <a:off x="6311819" y="2308516"/>
                <a:ext cx="380115" cy="1018940"/>
              </a:xfrm>
              <a:custGeom>
                <a:avLst/>
                <a:gdLst>
                  <a:gd name="T0" fmla="*/ 299 w 376"/>
                  <a:gd name="T1" fmla="*/ 0 h 1009"/>
                  <a:gd name="T2" fmla="*/ 297 w 376"/>
                  <a:gd name="T3" fmla="*/ 2 h 1009"/>
                  <a:gd name="T4" fmla="*/ 13 w 376"/>
                  <a:gd name="T5" fmla="*/ 10 h 1009"/>
                  <a:gd name="T6" fmla="*/ 115 w 376"/>
                  <a:gd name="T7" fmla="*/ 388 h 1009"/>
                  <a:gd name="T8" fmla="*/ 17 w 376"/>
                  <a:gd name="T9" fmla="*/ 759 h 1009"/>
                  <a:gd name="T10" fmla="*/ 5 w 376"/>
                  <a:gd name="T11" fmla="*/ 828 h 1009"/>
                  <a:gd name="T12" fmla="*/ 162 w 376"/>
                  <a:gd name="T13" fmla="*/ 1007 h 1009"/>
                  <a:gd name="T14" fmla="*/ 164 w 376"/>
                  <a:gd name="T15" fmla="*/ 1009 h 1009"/>
                  <a:gd name="T16" fmla="*/ 376 w 376"/>
                  <a:gd name="T17" fmla="*/ 388 h 1009"/>
                  <a:gd name="T18" fmla="*/ 299 w 376"/>
                  <a:gd name="T19"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1009">
                    <a:moveTo>
                      <a:pt x="299" y="0"/>
                    </a:moveTo>
                    <a:cubicBezTo>
                      <a:pt x="298" y="1"/>
                      <a:pt x="298" y="1"/>
                      <a:pt x="297" y="2"/>
                    </a:cubicBezTo>
                    <a:cubicBezTo>
                      <a:pt x="177" y="71"/>
                      <a:pt x="50" y="74"/>
                      <a:pt x="13" y="10"/>
                    </a:cubicBezTo>
                    <a:cubicBezTo>
                      <a:pt x="77" y="121"/>
                      <a:pt x="115" y="250"/>
                      <a:pt x="115" y="388"/>
                    </a:cubicBezTo>
                    <a:cubicBezTo>
                      <a:pt x="115" y="523"/>
                      <a:pt x="79" y="649"/>
                      <a:pt x="17" y="759"/>
                    </a:cubicBezTo>
                    <a:cubicBezTo>
                      <a:pt x="5" y="780"/>
                      <a:pt x="0" y="804"/>
                      <a:pt x="5" y="828"/>
                    </a:cubicBezTo>
                    <a:cubicBezTo>
                      <a:pt x="17" y="887"/>
                      <a:pt x="76" y="957"/>
                      <a:pt x="162" y="1007"/>
                    </a:cubicBezTo>
                    <a:cubicBezTo>
                      <a:pt x="162" y="1008"/>
                      <a:pt x="163" y="1008"/>
                      <a:pt x="164" y="1009"/>
                    </a:cubicBezTo>
                    <a:cubicBezTo>
                      <a:pt x="297" y="837"/>
                      <a:pt x="376" y="622"/>
                      <a:pt x="376" y="388"/>
                    </a:cubicBezTo>
                    <a:cubicBezTo>
                      <a:pt x="376" y="250"/>
                      <a:pt x="349" y="120"/>
                      <a:pt x="299" y="0"/>
                    </a:cubicBezTo>
                    <a:close/>
                  </a:path>
                </a:pathLst>
              </a:custGeom>
              <a:solidFill>
                <a:srgbClr val="6F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grpSp>
            <p:nvGrpSpPr>
              <p:cNvPr id="329" name="Group 23"/>
              <p:cNvGrpSpPr/>
              <p:nvPr/>
            </p:nvGrpSpPr>
            <p:grpSpPr>
              <a:xfrm rot="5651462">
                <a:off x="6095286" y="2693349"/>
                <a:ext cx="467658" cy="193263"/>
                <a:chOff x="5861634" y="959230"/>
                <a:chExt cx="1027337" cy="424555"/>
              </a:xfrm>
            </p:grpSpPr>
            <p:sp>
              <p:nvSpPr>
                <p:cNvPr id="341" name="Rectangle 26"/>
                <p:cNvSpPr>
                  <a:spLocks noChangeArrowheads="1"/>
                </p:cNvSpPr>
                <p:nvPr/>
              </p:nvSpPr>
              <p:spPr bwMode="auto">
                <a:xfrm rot="900000">
                  <a:off x="5861634" y="959230"/>
                  <a:ext cx="143" cy="27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342" name="Rectangle 99"/>
                <p:cNvSpPr>
                  <a:spLocks noChangeArrowheads="1"/>
                </p:cNvSpPr>
                <p:nvPr/>
              </p:nvSpPr>
              <p:spPr bwMode="auto">
                <a:xfrm rot="21293913">
                  <a:off x="6888828" y="1045728"/>
                  <a:ext cx="143" cy="33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endParaRPr>
                </a:p>
              </p:txBody>
            </p:sp>
          </p:grpSp>
          <p:sp>
            <p:nvSpPr>
              <p:cNvPr id="330" name="Freeform 9"/>
              <p:cNvSpPr>
                <a:spLocks/>
              </p:cNvSpPr>
              <p:nvPr/>
            </p:nvSpPr>
            <p:spPr bwMode="auto">
              <a:xfrm rot="14082142">
                <a:off x="6746499" y="2051236"/>
                <a:ext cx="305682" cy="297733"/>
              </a:xfrm>
              <a:custGeom>
                <a:avLst/>
                <a:gdLst>
                  <a:gd name="T0" fmla="*/ 277 w 303"/>
                  <a:gd name="T1" fmla="*/ 186 h 295"/>
                  <a:gd name="T2" fmla="*/ 259 w 303"/>
                  <a:gd name="T3" fmla="*/ 153 h 295"/>
                  <a:gd name="T4" fmla="*/ 197 w 303"/>
                  <a:gd name="T5" fmla="*/ 36 h 295"/>
                  <a:gd name="T6" fmla="*/ 171 w 303"/>
                  <a:gd name="T7" fmla="*/ 0 h 295"/>
                  <a:gd name="T8" fmla="*/ 36 w 303"/>
                  <a:gd name="T9" fmla="*/ 233 h 295"/>
                  <a:gd name="T10" fmla="*/ 303 w 303"/>
                  <a:gd name="T11" fmla="*/ 234 h 295"/>
                  <a:gd name="T12" fmla="*/ 277 w 303"/>
                  <a:gd name="T13" fmla="*/ 186 h 295"/>
                </a:gdLst>
                <a:ahLst/>
                <a:cxnLst>
                  <a:cxn ang="0">
                    <a:pos x="T0" y="T1"/>
                  </a:cxn>
                  <a:cxn ang="0">
                    <a:pos x="T2" y="T3"/>
                  </a:cxn>
                  <a:cxn ang="0">
                    <a:pos x="T4" y="T5"/>
                  </a:cxn>
                  <a:cxn ang="0">
                    <a:pos x="T6" y="T7"/>
                  </a:cxn>
                  <a:cxn ang="0">
                    <a:pos x="T8" y="T9"/>
                  </a:cxn>
                  <a:cxn ang="0">
                    <a:pos x="T10" y="T11"/>
                  </a:cxn>
                  <a:cxn ang="0">
                    <a:pos x="T12" y="T13"/>
                  </a:cxn>
                </a:cxnLst>
                <a:rect l="0" t="0" r="r" b="b"/>
                <a:pathLst>
                  <a:path w="303" h="295">
                    <a:moveTo>
                      <a:pt x="277" y="186"/>
                    </a:moveTo>
                    <a:cubicBezTo>
                      <a:pt x="270" y="175"/>
                      <a:pt x="264" y="165"/>
                      <a:pt x="259" y="153"/>
                    </a:cubicBezTo>
                    <a:cubicBezTo>
                      <a:pt x="239" y="114"/>
                      <a:pt x="217" y="75"/>
                      <a:pt x="197" y="36"/>
                    </a:cubicBezTo>
                    <a:cubicBezTo>
                      <a:pt x="189" y="24"/>
                      <a:pt x="180" y="12"/>
                      <a:pt x="171" y="0"/>
                    </a:cubicBezTo>
                    <a:cubicBezTo>
                      <a:pt x="60" y="69"/>
                      <a:pt x="0" y="171"/>
                      <a:pt x="36" y="233"/>
                    </a:cubicBezTo>
                    <a:cubicBezTo>
                      <a:pt x="71" y="295"/>
                      <a:pt x="189" y="294"/>
                      <a:pt x="303" y="234"/>
                    </a:cubicBezTo>
                    <a:cubicBezTo>
                      <a:pt x="294" y="218"/>
                      <a:pt x="285" y="202"/>
                      <a:pt x="277" y="186"/>
                    </a:cubicBezTo>
                    <a:close/>
                  </a:path>
                </a:pathLst>
              </a:custGeom>
              <a:solidFill>
                <a:srgbClr val="006666"/>
              </a:solidFill>
              <a:ln>
                <a:noFill/>
              </a:ln>
              <a:extLst/>
            </p:spPr>
            <p:txBody>
              <a:bodyPr vert="horz" wrap="square" lIns="91440" tIns="45720" rIns="91440" bIns="45720" numCol="1" anchor="t" anchorCtr="0" compatLnSpc="1">
                <a:prstTxWarp prst="textNoShape">
                  <a:avLst/>
                </a:prstTxWarp>
              </a:bodyPr>
              <a:lstStyle/>
              <a:p>
                <a:endParaRPr lang="en-AU" sz="800"/>
              </a:p>
            </p:txBody>
          </p:sp>
          <p:sp>
            <p:nvSpPr>
              <p:cNvPr id="331" name="Freeform 17"/>
              <p:cNvSpPr>
                <a:spLocks/>
              </p:cNvSpPr>
              <p:nvPr/>
            </p:nvSpPr>
            <p:spPr bwMode="auto">
              <a:xfrm rot="14082142">
                <a:off x="7011833" y="987037"/>
                <a:ext cx="652556" cy="1323177"/>
              </a:xfrm>
              <a:custGeom>
                <a:avLst/>
                <a:gdLst>
                  <a:gd name="T0" fmla="*/ 13 w 646"/>
                  <a:gd name="T1" fmla="*/ 71 h 1310"/>
                  <a:gd name="T2" fmla="*/ 297 w 646"/>
                  <a:gd name="T3" fmla="*/ 63 h 1310"/>
                  <a:gd name="T4" fmla="*/ 514 w 646"/>
                  <a:gd name="T5" fmla="*/ 10 h 1310"/>
                  <a:gd name="T6" fmla="*/ 593 w 646"/>
                  <a:gd name="T7" fmla="*/ 83 h 1310"/>
                  <a:gd name="T8" fmla="*/ 646 w 646"/>
                  <a:gd name="T9" fmla="*/ 449 h 1310"/>
                  <a:gd name="T10" fmla="*/ 311 w 646"/>
                  <a:gd name="T11" fmla="*/ 1310 h 1310"/>
                  <a:gd name="T12" fmla="*/ 162 w 646"/>
                  <a:gd name="T13" fmla="*/ 1068 h 1310"/>
                  <a:gd name="T14" fmla="*/ 5 w 646"/>
                  <a:gd name="T15" fmla="*/ 889 h 1310"/>
                  <a:gd name="T16" fmla="*/ 17 w 646"/>
                  <a:gd name="T17" fmla="*/ 820 h 1310"/>
                  <a:gd name="T18" fmla="*/ 115 w 646"/>
                  <a:gd name="T19" fmla="*/ 449 h 1310"/>
                  <a:gd name="T20" fmla="*/ 13 w 646"/>
                  <a:gd name="T21" fmla="*/ 71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6" h="1310">
                    <a:moveTo>
                      <a:pt x="13" y="71"/>
                    </a:moveTo>
                    <a:cubicBezTo>
                      <a:pt x="50" y="135"/>
                      <a:pt x="177" y="132"/>
                      <a:pt x="297" y="63"/>
                    </a:cubicBezTo>
                    <a:cubicBezTo>
                      <a:pt x="374" y="18"/>
                      <a:pt x="456" y="0"/>
                      <a:pt x="514" y="10"/>
                    </a:cubicBezTo>
                    <a:cubicBezTo>
                      <a:pt x="552" y="17"/>
                      <a:pt x="582" y="46"/>
                      <a:pt x="593" y="83"/>
                    </a:cubicBezTo>
                    <a:cubicBezTo>
                      <a:pt x="627" y="199"/>
                      <a:pt x="646" y="322"/>
                      <a:pt x="646" y="449"/>
                    </a:cubicBezTo>
                    <a:cubicBezTo>
                      <a:pt x="646" y="788"/>
                      <a:pt x="525" y="1080"/>
                      <a:pt x="311" y="1310"/>
                    </a:cubicBezTo>
                    <a:cubicBezTo>
                      <a:pt x="348" y="1245"/>
                      <a:pt x="281" y="1137"/>
                      <a:pt x="162" y="1068"/>
                    </a:cubicBezTo>
                    <a:cubicBezTo>
                      <a:pt x="76" y="1018"/>
                      <a:pt x="17" y="948"/>
                      <a:pt x="5" y="889"/>
                    </a:cubicBezTo>
                    <a:cubicBezTo>
                      <a:pt x="0" y="865"/>
                      <a:pt x="5" y="841"/>
                      <a:pt x="17" y="820"/>
                    </a:cubicBezTo>
                    <a:cubicBezTo>
                      <a:pt x="79" y="710"/>
                      <a:pt x="115" y="584"/>
                      <a:pt x="115" y="449"/>
                    </a:cubicBezTo>
                    <a:cubicBezTo>
                      <a:pt x="115" y="311"/>
                      <a:pt x="77" y="182"/>
                      <a:pt x="13" y="71"/>
                    </a:cubicBezTo>
                    <a:close/>
                  </a:path>
                </a:pathLst>
              </a:custGeom>
              <a:solidFill>
                <a:srgbClr val="7C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sp>
            <p:nvSpPr>
              <p:cNvPr id="332" name="Freeform 25"/>
              <p:cNvSpPr>
                <a:spLocks/>
              </p:cNvSpPr>
              <p:nvPr/>
            </p:nvSpPr>
            <p:spPr bwMode="auto">
              <a:xfrm rot="14082142">
                <a:off x="7152744" y="1302738"/>
                <a:ext cx="380115" cy="1018940"/>
              </a:xfrm>
              <a:custGeom>
                <a:avLst/>
                <a:gdLst>
                  <a:gd name="T0" fmla="*/ 299 w 376"/>
                  <a:gd name="T1" fmla="*/ 0 h 1009"/>
                  <a:gd name="T2" fmla="*/ 297 w 376"/>
                  <a:gd name="T3" fmla="*/ 2 h 1009"/>
                  <a:gd name="T4" fmla="*/ 13 w 376"/>
                  <a:gd name="T5" fmla="*/ 10 h 1009"/>
                  <a:gd name="T6" fmla="*/ 115 w 376"/>
                  <a:gd name="T7" fmla="*/ 388 h 1009"/>
                  <a:gd name="T8" fmla="*/ 17 w 376"/>
                  <a:gd name="T9" fmla="*/ 759 h 1009"/>
                  <a:gd name="T10" fmla="*/ 5 w 376"/>
                  <a:gd name="T11" fmla="*/ 828 h 1009"/>
                  <a:gd name="T12" fmla="*/ 162 w 376"/>
                  <a:gd name="T13" fmla="*/ 1007 h 1009"/>
                  <a:gd name="T14" fmla="*/ 164 w 376"/>
                  <a:gd name="T15" fmla="*/ 1009 h 1009"/>
                  <a:gd name="T16" fmla="*/ 376 w 376"/>
                  <a:gd name="T17" fmla="*/ 388 h 1009"/>
                  <a:gd name="T18" fmla="*/ 299 w 376"/>
                  <a:gd name="T19"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1009">
                    <a:moveTo>
                      <a:pt x="299" y="0"/>
                    </a:moveTo>
                    <a:cubicBezTo>
                      <a:pt x="298" y="1"/>
                      <a:pt x="298" y="1"/>
                      <a:pt x="297" y="2"/>
                    </a:cubicBezTo>
                    <a:cubicBezTo>
                      <a:pt x="177" y="71"/>
                      <a:pt x="50" y="74"/>
                      <a:pt x="13" y="10"/>
                    </a:cubicBezTo>
                    <a:cubicBezTo>
                      <a:pt x="77" y="121"/>
                      <a:pt x="115" y="250"/>
                      <a:pt x="115" y="388"/>
                    </a:cubicBezTo>
                    <a:cubicBezTo>
                      <a:pt x="115" y="523"/>
                      <a:pt x="79" y="649"/>
                      <a:pt x="17" y="759"/>
                    </a:cubicBezTo>
                    <a:cubicBezTo>
                      <a:pt x="5" y="780"/>
                      <a:pt x="0" y="804"/>
                      <a:pt x="5" y="828"/>
                    </a:cubicBezTo>
                    <a:cubicBezTo>
                      <a:pt x="17" y="887"/>
                      <a:pt x="76" y="957"/>
                      <a:pt x="162" y="1007"/>
                    </a:cubicBezTo>
                    <a:cubicBezTo>
                      <a:pt x="162" y="1008"/>
                      <a:pt x="163" y="1008"/>
                      <a:pt x="164" y="1009"/>
                    </a:cubicBezTo>
                    <a:cubicBezTo>
                      <a:pt x="297" y="837"/>
                      <a:pt x="376" y="622"/>
                      <a:pt x="376" y="388"/>
                    </a:cubicBezTo>
                    <a:cubicBezTo>
                      <a:pt x="376" y="250"/>
                      <a:pt x="349" y="120"/>
                      <a:pt x="299" y="0"/>
                    </a:cubicBezTo>
                    <a:close/>
                  </a:path>
                </a:pathLst>
              </a:custGeom>
              <a:solidFill>
                <a:srgbClr val="6F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grpSp>
            <p:nvGrpSpPr>
              <p:cNvPr id="333" name="Group 23"/>
              <p:cNvGrpSpPr/>
              <p:nvPr/>
            </p:nvGrpSpPr>
            <p:grpSpPr>
              <a:xfrm rot="8682142">
                <a:off x="7020714" y="1564443"/>
                <a:ext cx="467662" cy="193262"/>
                <a:chOff x="5861631" y="959228"/>
                <a:chExt cx="1027344" cy="424553"/>
              </a:xfrm>
            </p:grpSpPr>
            <p:sp>
              <p:nvSpPr>
                <p:cNvPr id="339" name="Rectangle 26"/>
                <p:cNvSpPr>
                  <a:spLocks noChangeArrowheads="1"/>
                </p:cNvSpPr>
                <p:nvPr/>
              </p:nvSpPr>
              <p:spPr bwMode="auto">
                <a:xfrm rot="900000">
                  <a:off x="5861631" y="959228"/>
                  <a:ext cx="143" cy="27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340" name="Rectangle 99"/>
                <p:cNvSpPr>
                  <a:spLocks noChangeArrowheads="1"/>
                </p:cNvSpPr>
                <p:nvPr/>
              </p:nvSpPr>
              <p:spPr bwMode="auto">
                <a:xfrm rot="21293913">
                  <a:off x="6888832" y="1045725"/>
                  <a:ext cx="143" cy="33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endParaRPr>
                </a:p>
              </p:txBody>
            </p:sp>
          </p:grpSp>
          <p:sp>
            <p:nvSpPr>
              <p:cNvPr id="334" name="Freeform 17"/>
              <p:cNvSpPr>
                <a:spLocks/>
              </p:cNvSpPr>
              <p:nvPr/>
            </p:nvSpPr>
            <p:spPr bwMode="auto">
              <a:xfrm rot="17217288">
                <a:off x="8452022" y="1078499"/>
                <a:ext cx="652556" cy="1323177"/>
              </a:xfrm>
              <a:custGeom>
                <a:avLst/>
                <a:gdLst>
                  <a:gd name="T0" fmla="*/ 13 w 646"/>
                  <a:gd name="T1" fmla="*/ 71 h 1310"/>
                  <a:gd name="T2" fmla="*/ 297 w 646"/>
                  <a:gd name="T3" fmla="*/ 63 h 1310"/>
                  <a:gd name="T4" fmla="*/ 514 w 646"/>
                  <a:gd name="T5" fmla="*/ 10 h 1310"/>
                  <a:gd name="T6" fmla="*/ 593 w 646"/>
                  <a:gd name="T7" fmla="*/ 83 h 1310"/>
                  <a:gd name="T8" fmla="*/ 646 w 646"/>
                  <a:gd name="T9" fmla="*/ 449 h 1310"/>
                  <a:gd name="T10" fmla="*/ 311 w 646"/>
                  <a:gd name="T11" fmla="*/ 1310 h 1310"/>
                  <a:gd name="T12" fmla="*/ 162 w 646"/>
                  <a:gd name="T13" fmla="*/ 1068 h 1310"/>
                  <a:gd name="T14" fmla="*/ 5 w 646"/>
                  <a:gd name="T15" fmla="*/ 889 h 1310"/>
                  <a:gd name="T16" fmla="*/ 17 w 646"/>
                  <a:gd name="T17" fmla="*/ 820 h 1310"/>
                  <a:gd name="T18" fmla="*/ 115 w 646"/>
                  <a:gd name="T19" fmla="*/ 449 h 1310"/>
                  <a:gd name="T20" fmla="*/ 13 w 646"/>
                  <a:gd name="T21" fmla="*/ 71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6" h="1310">
                    <a:moveTo>
                      <a:pt x="13" y="71"/>
                    </a:moveTo>
                    <a:cubicBezTo>
                      <a:pt x="50" y="135"/>
                      <a:pt x="177" y="132"/>
                      <a:pt x="297" y="63"/>
                    </a:cubicBezTo>
                    <a:cubicBezTo>
                      <a:pt x="374" y="18"/>
                      <a:pt x="456" y="0"/>
                      <a:pt x="514" y="10"/>
                    </a:cubicBezTo>
                    <a:cubicBezTo>
                      <a:pt x="552" y="17"/>
                      <a:pt x="582" y="46"/>
                      <a:pt x="593" y="83"/>
                    </a:cubicBezTo>
                    <a:cubicBezTo>
                      <a:pt x="627" y="199"/>
                      <a:pt x="646" y="322"/>
                      <a:pt x="646" y="449"/>
                    </a:cubicBezTo>
                    <a:cubicBezTo>
                      <a:pt x="646" y="788"/>
                      <a:pt x="525" y="1080"/>
                      <a:pt x="311" y="1310"/>
                    </a:cubicBezTo>
                    <a:cubicBezTo>
                      <a:pt x="348" y="1245"/>
                      <a:pt x="281" y="1137"/>
                      <a:pt x="162" y="1068"/>
                    </a:cubicBezTo>
                    <a:cubicBezTo>
                      <a:pt x="76" y="1018"/>
                      <a:pt x="17" y="948"/>
                      <a:pt x="5" y="889"/>
                    </a:cubicBezTo>
                    <a:cubicBezTo>
                      <a:pt x="0" y="865"/>
                      <a:pt x="5" y="841"/>
                      <a:pt x="17" y="820"/>
                    </a:cubicBezTo>
                    <a:cubicBezTo>
                      <a:pt x="79" y="710"/>
                      <a:pt x="115" y="584"/>
                      <a:pt x="115" y="449"/>
                    </a:cubicBezTo>
                    <a:cubicBezTo>
                      <a:pt x="115" y="311"/>
                      <a:pt x="77" y="182"/>
                      <a:pt x="13" y="71"/>
                    </a:cubicBezTo>
                    <a:close/>
                  </a:path>
                </a:pathLst>
              </a:custGeom>
              <a:solidFill>
                <a:srgbClr val="7C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sp>
            <p:nvSpPr>
              <p:cNvPr id="335" name="Freeform 25"/>
              <p:cNvSpPr>
                <a:spLocks/>
              </p:cNvSpPr>
              <p:nvPr/>
            </p:nvSpPr>
            <p:spPr bwMode="auto">
              <a:xfrm rot="17217288">
                <a:off x="8461767" y="1334470"/>
                <a:ext cx="380115" cy="1018940"/>
              </a:xfrm>
              <a:custGeom>
                <a:avLst/>
                <a:gdLst>
                  <a:gd name="T0" fmla="*/ 299 w 376"/>
                  <a:gd name="T1" fmla="*/ 0 h 1009"/>
                  <a:gd name="T2" fmla="*/ 297 w 376"/>
                  <a:gd name="T3" fmla="*/ 2 h 1009"/>
                  <a:gd name="T4" fmla="*/ 13 w 376"/>
                  <a:gd name="T5" fmla="*/ 10 h 1009"/>
                  <a:gd name="T6" fmla="*/ 115 w 376"/>
                  <a:gd name="T7" fmla="*/ 388 h 1009"/>
                  <a:gd name="T8" fmla="*/ 17 w 376"/>
                  <a:gd name="T9" fmla="*/ 759 h 1009"/>
                  <a:gd name="T10" fmla="*/ 5 w 376"/>
                  <a:gd name="T11" fmla="*/ 828 h 1009"/>
                  <a:gd name="T12" fmla="*/ 162 w 376"/>
                  <a:gd name="T13" fmla="*/ 1007 h 1009"/>
                  <a:gd name="T14" fmla="*/ 164 w 376"/>
                  <a:gd name="T15" fmla="*/ 1009 h 1009"/>
                  <a:gd name="T16" fmla="*/ 376 w 376"/>
                  <a:gd name="T17" fmla="*/ 388 h 1009"/>
                  <a:gd name="T18" fmla="*/ 299 w 376"/>
                  <a:gd name="T19"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1009">
                    <a:moveTo>
                      <a:pt x="299" y="0"/>
                    </a:moveTo>
                    <a:cubicBezTo>
                      <a:pt x="298" y="1"/>
                      <a:pt x="298" y="1"/>
                      <a:pt x="297" y="2"/>
                    </a:cubicBezTo>
                    <a:cubicBezTo>
                      <a:pt x="177" y="71"/>
                      <a:pt x="50" y="74"/>
                      <a:pt x="13" y="10"/>
                    </a:cubicBezTo>
                    <a:cubicBezTo>
                      <a:pt x="77" y="121"/>
                      <a:pt x="115" y="250"/>
                      <a:pt x="115" y="388"/>
                    </a:cubicBezTo>
                    <a:cubicBezTo>
                      <a:pt x="115" y="523"/>
                      <a:pt x="79" y="649"/>
                      <a:pt x="17" y="759"/>
                    </a:cubicBezTo>
                    <a:cubicBezTo>
                      <a:pt x="5" y="780"/>
                      <a:pt x="0" y="804"/>
                      <a:pt x="5" y="828"/>
                    </a:cubicBezTo>
                    <a:cubicBezTo>
                      <a:pt x="17" y="887"/>
                      <a:pt x="76" y="957"/>
                      <a:pt x="162" y="1007"/>
                    </a:cubicBezTo>
                    <a:cubicBezTo>
                      <a:pt x="162" y="1008"/>
                      <a:pt x="163" y="1008"/>
                      <a:pt x="164" y="1009"/>
                    </a:cubicBezTo>
                    <a:cubicBezTo>
                      <a:pt x="297" y="837"/>
                      <a:pt x="376" y="622"/>
                      <a:pt x="376" y="388"/>
                    </a:cubicBezTo>
                    <a:cubicBezTo>
                      <a:pt x="376" y="250"/>
                      <a:pt x="349" y="120"/>
                      <a:pt x="299" y="0"/>
                    </a:cubicBezTo>
                    <a:close/>
                  </a:path>
                </a:pathLst>
              </a:custGeom>
              <a:solidFill>
                <a:srgbClr val="6F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800"/>
              </a:p>
            </p:txBody>
          </p:sp>
          <p:grpSp>
            <p:nvGrpSpPr>
              <p:cNvPr id="336" name="Group 23"/>
              <p:cNvGrpSpPr/>
              <p:nvPr/>
            </p:nvGrpSpPr>
            <p:grpSpPr>
              <a:xfrm rot="11817288">
                <a:off x="8483476" y="1585001"/>
                <a:ext cx="467661" cy="193263"/>
                <a:chOff x="5861632" y="959229"/>
                <a:chExt cx="1027343" cy="424555"/>
              </a:xfrm>
            </p:grpSpPr>
            <p:sp>
              <p:nvSpPr>
                <p:cNvPr id="337" name="Rectangle 26"/>
                <p:cNvSpPr>
                  <a:spLocks noChangeArrowheads="1"/>
                </p:cNvSpPr>
                <p:nvPr/>
              </p:nvSpPr>
              <p:spPr bwMode="auto">
                <a:xfrm rot="900000">
                  <a:off x="5861632" y="959229"/>
                  <a:ext cx="143" cy="27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338" name="Rectangle 99"/>
                <p:cNvSpPr>
                  <a:spLocks noChangeArrowheads="1"/>
                </p:cNvSpPr>
                <p:nvPr/>
              </p:nvSpPr>
              <p:spPr bwMode="auto">
                <a:xfrm rot="21293913">
                  <a:off x="6888832" y="1045728"/>
                  <a:ext cx="143" cy="33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endParaRPr>
                </a:p>
              </p:txBody>
            </p:sp>
          </p:grpSp>
        </p:grpSp>
        <p:grpSp>
          <p:nvGrpSpPr>
            <p:cNvPr id="283" name="组合 282"/>
            <p:cNvGrpSpPr/>
            <p:nvPr/>
          </p:nvGrpSpPr>
          <p:grpSpPr>
            <a:xfrm>
              <a:off x="4915711" y="2340952"/>
              <a:ext cx="2360577" cy="2360577"/>
              <a:chOff x="3644900" y="3340100"/>
              <a:chExt cx="3517900" cy="3517900"/>
            </a:xfrm>
          </p:grpSpPr>
          <p:grpSp>
            <p:nvGrpSpPr>
              <p:cNvPr id="291" name="组合 290"/>
              <p:cNvGrpSpPr/>
              <p:nvPr/>
            </p:nvGrpSpPr>
            <p:grpSpPr>
              <a:xfrm>
                <a:off x="3644900" y="3340100"/>
                <a:ext cx="3517900" cy="3517900"/>
                <a:chOff x="3644900" y="1987550"/>
                <a:chExt cx="4870450" cy="4870450"/>
              </a:xfrm>
            </p:grpSpPr>
            <p:grpSp>
              <p:nvGrpSpPr>
                <p:cNvPr id="293" name="组合 31"/>
                <p:cNvGrpSpPr>
                  <a:grpSpLocks/>
                </p:cNvGrpSpPr>
                <p:nvPr/>
              </p:nvGrpSpPr>
              <p:grpSpPr bwMode="auto">
                <a:xfrm>
                  <a:off x="3644900" y="1987550"/>
                  <a:ext cx="4870450" cy="4870450"/>
                  <a:chOff x="0" y="0"/>
                  <a:chExt cx="4680000" cy="4680000"/>
                </a:xfrm>
              </p:grpSpPr>
              <p:sp>
                <p:nvSpPr>
                  <p:cNvPr id="300" name="椭圆 28"/>
                  <p:cNvSpPr>
                    <a:spLocks noChangeArrowheads="1"/>
                  </p:cNvSpPr>
                  <p:nvPr/>
                </p:nvSpPr>
                <p:spPr bwMode="auto">
                  <a:xfrm>
                    <a:off x="360000" y="360000"/>
                    <a:ext cx="3960000" cy="3960000"/>
                  </a:xfrm>
                  <a:prstGeom prst="ellipse">
                    <a:avLst/>
                  </a:prstGeom>
                  <a:noFill/>
                  <a:ln w="127000" cap="flat" cmpd="sng">
                    <a:solidFill>
                      <a:srgbClr val="F2F2F2"/>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1600">
                      <a:solidFill>
                        <a:srgbClr val="FFFFFF"/>
                      </a:solidFill>
                    </a:endParaRPr>
                  </a:p>
                </p:txBody>
              </p:sp>
              <p:sp>
                <p:nvSpPr>
                  <p:cNvPr id="301" name="椭圆 29"/>
                  <p:cNvSpPr>
                    <a:spLocks noChangeArrowheads="1"/>
                  </p:cNvSpPr>
                  <p:nvPr/>
                </p:nvSpPr>
                <p:spPr bwMode="auto">
                  <a:xfrm>
                    <a:off x="0" y="0"/>
                    <a:ext cx="4680000" cy="4680000"/>
                  </a:xfrm>
                  <a:prstGeom prst="ellipse">
                    <a:avLst/>
                  </a:prstGeom>
                  <a:noFill/>
                  <a:ln w="127000" cap="flat" cmpd="sng">
                    <a:solidFill>
                      <a:srgbClr val="F2F2F2"/>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1600">
                      <a:solidFill>
                        <a:srgbClr val="FFFFFF"/>
                      </a:solidFill>
                    </a:endParaRPr>
                  </a:p>
                </p:txBody>
              </p:sp>
            </p:grpSp>
            <p:sp>
              <p:nvSpPr>
                <p:cNvPr id="294" name="Freeform 5"/>
                <p:cNvSpPr>
                  <a:spLocks noChangeArrowheads="1"/>
                </p:cNvSpPr>
                <p:nvPr/>
              </p:nvSpPr>
              <p:spPr bwMode="auto">
                <a:xfrm>
                  <a:off x="3784600" y="3978275"/>
                  <a:ext cx="1425575" cy="2568575"/>
                </a:xfrm>
                <a:custGeom>
                  <a:avLst/>
                  <a:gdLst>
                    <a:gd name="T0" fmla="*/ 280 w 898"/>
                    <a:gd name="T1" fmla="*/ 918 h 1618"/>
                    <a:gd name="T2" fmla="*/ 232 w 898"/>
                    <a:gd name="T3" fmla="*/ 820 h 1618"/>
                    <a:gd name="T4" fmla="*/ 192 w 898"/>
                    <a:gd name="T5" fmla="*/ 718 h 1618"/>
                    <a:gd name="T6" fmla="*/ 160 w 898"/>
                    <a:gd name="T7" fmla="*/ 612 h 1618"/>
                    <a:gd name="T8" fmla="*/ 136 w 898"/>
                    <a:gd name="T9" fmla="*/ 504 h 1618"/>
                    <a:gd name="T10" fmla="*/ 120 w 898"/>
                    <a:gd name="T11" fmla="*/ 396 h 1618"/>
                    <a:gd name="T12" fmla="*/ 114 w 898"/>
                    <a:gd name="T13" fmla="*/ 288 h 1618"/>
                    <a:gd name="T14" fmla="*/ 116 w 898"/>
                    <a:gd name="T15" fmla="*/ 178 h 1618"/>
                    <a:gd name="T16" fmla="*/ 128 w 898"/>
                    <a:gd name="T17" fmla="*/ 70 h 1618"/>
                    <a:gd name="T18" fmla="*/ 128 w 898"/>
                    <a:gd name="T19" fmla="*/ 60 h 1618"/>
                    <a:gd name="T20" fmla="*/ 128 w 898"/>
                    <a:gd name="T21" fmla="*/ 48 h 1618"/>
                    <a:gd name="T22" fmla="*/ 120 w 898"/>
                    <a:gd name="T23" fmla="*/ 28 h 1618"/>
                    <a:gd name="T24" fmla="*/ 106 w 898"/>
                    <a:gd name="T25" fmla="*/ 12 h 1618"/>
                    <a:gd name="T26" fmla="*/ 86 w 898"/>
                    <a:gd name="T27" fmla="*/ 2 h 1618"/>
                    <a:gd name="T28" fmla="*/ 76 w 898"/>
                    <a:gd name="T29" fmla="*/ 0 h 1618"/>
                    <a:gd name="T30" fmla="*/ 54 w 898"/>
                    <a:gd name="T31" fmla="*/ 6 h 1618"/>
                    <a:gd name="T32" fmla="*/ 38 w 898"/>
                    <a:gd name="T33" fmla="*/ 16 h 1618"/>
                    <a:gd name="T34" fmla="*/ 30 w 898"/>
                    <a:gd name="T35" fmla="*/ 30 h 1618"/>
                    <a:gd name="T36" fmla="*/ 26 w 898"/>
                    <a:gd name="T37" fmla="*/ 44 h 1618"/>
                    <a:gd name="T38" fmla="*/ 26 w 898"/>
                    <a:gd name="T39" fmla="*/ 44 h 1618"/>
                    <a:gd name="T40" fmla="*/ 26 w 898"/>
                    <a:gd name="T41" fmla="*/ 60 h 1618"/>
                    <a:gd name="T42" fmla="*/ 14 w 898"/>
                    <a:gd name="T43" fmla="*/ 120 h 1618"/>
                    <a:gd name="T44" fmla="*/ 2 w 898"/>
                    <a:gd name="T45" fmla="*/ 240 h 1618"/>
                    <a:gd name="T46" fmla="*/ 0 w 898"/>
                    <a:gd name="T47" fmla="*/ 358 h 1618"/>
                    <a:gd name="T48" fmla="*/ 10 w 898"/>
                    <a:gd name="T49" fmla="*/ 474 h 1618"/>
                    <a:gd name="T50" fmla="*/ 30 w 898"/>
                    <a:gd name="T51" fmla="*/ 588 h 1618"/>
                    <a:gd name="T52" fmla="*/ 60 w 898"/>
                    <a:gd name="T53" fmla="*/ 700 h 1618"/>
                    <a:gd name="T54" fmla="*/ 100 w 898"/>
                    <a:gd name="T55" fmla="*/ 810 h 1618"/>
                    <a:gd name="T56" fmla="*/ 146 w 898"/>
                    <a:gd name="T57" fmla="*/ 918 h 1618"/>
                    <a:gd name="T58" fmla="*/ 174 w 898"/>
                    <a:gd name="T59" fmla="*/ 970 h 1618"/>
                    <a:gd name="T60" fmla="*/ 236 w 898"/>
                    <a:gd name="T61" fmla="*/ 1074 h 1618"/>
                    <a:gd name="T62" fmla="*/ 306 w 898"/>
                    <a:gd name="T63" fmla="*/ 1172 h 1618"/>
                    <a:gd name="T64" fmla="*/ 384 w 898"/>
                    <a:gd name="T65" fmla="*/ 1266 h 1618"/>
                    <a:gd name="T66" fmla="*/ 472 w 898"/>
                    <a:gd name="T67" fmla="*/ 1352 h 1618"/>
                    <a:gd name="T68" fmla="*/ 568 w 898"/>
                    <a:gd name="T69" fmla="*/ 1432 h 1618"/>
                    <a:gd name="T70" fmla="*/ 670 w 898"/>
                    <a:gd name="T71" fmla="*/ 1504 h 1618"/>
                    <a:gd name="T72" fmla="*/ 780 w 898"/>
                    <a:gd name="T73" fmla="*/ 1566 h 1618"/>
                    <a:gd name="T74" fmla="*/ 898 w 898"/>
                    <a:gd name="T75" fmla="*/ 1618 h 1618"/>
                    <a:gd name="T76" fmla="*/ 898 w 898"/>
                    <a:gd name="T77" fmla="*/ 1502 h 1618"/>
                    <a:gd name="T78" fmla="*/ 800 w 898"/>
                    <a:gd name="T79" fmla="*/ 1454 h 1618"/>
                    <a:gd name="T80" fmla="*/ 706 w 898"/>
                    <a:gd name="T81" fmla="*/ 1396 h 1618"/>
                    <a:gd name="T82" fmla="*/ 618 w 898"/>
                    <a:gd name="T83" fmla="*/ 1332 h 1618"/>
                    <a:gd name="T84" fmla="*/ 536 w 898"/>
                    <a:gd name="T85" fmla="*/ 1260 h 1618"/>
                    <a:gd name="T86" fmla="*/ 460 w 898"/>
                    <a:gd name="T87" fmla="*/ 1182 h 1618"/>
                    <a:gd name="T88" fmla="*/ 392 w 898"/>
                    <a:gd name="T89" fmla="*/ 1098 h 1618"/>
                    <a:gd name="T90" fmla="*/ 332 w 898"/>
                    <a:gd name="T91" fmla="*/ 1010 h 1618"/>
                    <a:gd name="T92" fmla="*/ 280 w 898"/>
                    <a:gd name="T93" fmla="*/ 918 h 16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8"/>
                    <a:gd name="T142" fmla="*/ 0 h 1618"/>
                    <a:gd name="T143" fmla="*/ 898 w 898"/>
                    <a:gd name="T144" fmla="*/ 1618 h 16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8" h="1618">
                      <a:moveTo>
                        <a:pt x="280" y="918"/>
                      </a:moveTo>
                      <a:lnTo>
                        <a:pt x="280" y="918"/>
                      </a:lnTo>
                      <a:lnTo>
                        <a:pt x="254" y="870"/>
                      </a:lnTo>
                      <a:lnTo>
                        <a:pt x="232" y="820"/>
                      </a:lnTo>
                      <a:lnTo>
                        <a:pt x="210" y="768"/>
                      </a:lnTo>
                      <a:lnTo>
                        <a:pt x="192" y="718"/>
                      </a:lnTo>
                      <a:lnTo>
                        <a:pt x="174" y="664"/>
                      </a:lnTo>
                      <a:lnTo>
                        <a:pt x="160" y="612"/>
                      </a:lnTo>
                      <a:lnTo>
                        <a:pt x="146" y="558"/>
                      </a:lnTo>
                      <a:lnTo>
                        <a:pt x="136" y="504"/>
                      </a:lnTo>
                      <a:lnTo>
                        <a:pt x="128" y="450"/>
                      </a:lnTo>
                      <a:lnTo>
                        <a:pt x="120" y="396"/>
                      </a:lnTo>
                      <a:lnTo>
                        <a:pt x="116" y="342"/>
                      </a:lnTo>
                      <a:lnTo>
                        <a:pt x="114" y="288"/>
                      </a:lnTo>
                      <a:lnTo>
                        <a:pt x="114" y="232"/>
                      </a:lnTo>
                      <a:lnTo>
                        <a:pt x="116" y="178"/>
                      </a:lnTo>
                      <a:lnTo>
                        <a:pt x="122" y="124"/>
                      </a:lnTo>
                      <a:lnTo>
                        <a:pt x="128" y="70"/>
                      </a:lnTo>
                      <a:lnTo>
                        <a:pt x="128" y="70"/>
                      </a:lnTo>
                      <a:lnTo>
                        <a:pt x="128" y="60"/>
                      </a:lnTo>
                      <a:lnTo>
                        <a:pt x="128" y="60"/>
                      </a:lnTo>
                      <a:lnTo>
                        <a:pt x="128" y="48"/>
                      </a:lnTo>
                      <a:lnTo>
                        <a:pt x="124" y="38"/>
                      </a:lnTo>
                      <a:lnTo>
                        <a:pt x="120" y="28"/>
                      </a:lnTo>
                      <a:lnTo>
                        <a:pt x="114" y="18"/>
                      </a:lnTo>
                      <a:lnTo>
                        <a:pt x="106" y="12"/>
                      </a:lnTo>
                      <a:lnTo>
                        <a:pt x="96" y="6"/>
                      </a:lnTo>
                      <a:lnTo>
                        <a:pt x="86" y="2"/>
                      </a:lnTo>
                      <a:lnTo>
                        <a:pt x="76" y="0"/>
                      </a:lnTo>
                      <a:lnTo>
                        <a:pt x="76" y="0"/>
                      </a:lnTo>
                      <a:lnTo>
                        <a:pt x="64" y="2"/>
                      </a:lnTo>
                      <a:lnTo>
                        <a:pt x="54" y="6"/>
                      </a:lnTo>
                      <a:lnTo>
                        <a:pt x="46" y="10"/>
                      </a:lnTo>
                      <a:lnTo>
                        <a:pt x="38" y="16"/>
                      </a:lnTo>
                      <a:lnTo>
                        <a:pt x="34" y="24"/>
                      </a:lnTo>
                      <a:lnTo>
                        <a:pt x="30" y="30"/>
                      </a:lnTo>
                      <a:lnTo>
                        <a:pt x="28" y="38"/>
                      </a:lnTo>
                      <a:lnTo>
                        <a:pt x="26" y="44"/>
                      </a:lnTo>
                      <a:lnTo>
                        <a:pt x="26" y="44"/>
                      </a:lnTo>
                      <a:lnTo>
                        <a:pt x="26" y="44"/>
                      </a:lnTo>
                      <a:lnTo>
                        <a:pt x="26" y="44"/>
                      </a:lnTo>
                      <a:lnTo>
                        <a:pt x="26" y="60"/>
                      </a:lnTo>
                      <a:lnTo>
                        <a:pt x="26" y="60"/>
                      </a:lnTo>
                      <a:lnTo>
                        <a:pt x="14" y="120"/>
                      </a:lnTo>
                      <a:lnTo>
                        <a:pt x="6" y="180"/>
                      </a:lnTo>
                      <a:lnTo>
                        <a:pt x="2" y="240"/>
                      </a:lnTo>
                      <a:lnTo>
                        <a:pt x="0" y="298"/>
                      </a:lnTo>
                      <a:lnTo>
                        <a:pt x="0" y="358"/>
                      </a:lnTo>
                      <a:lnTo>
                        <a:pt x="4" y="416"/>
                      </a:lnTo>
                      <a:lnTo>
                        <a:pt x="10" y="474"/>
                      </a:lnTo>
                      <a:lnTo>
                        <a:pt x="18" y="532"/>
                      </a:lnTo>
                      <a:lnTo>
                        <a:pt x="30" y="588"/>
                      </a:lnTo>
                      <a:lnTo>
                        <a:pt x="44" y="644"/>
                      </a:lnTo>
                      <a:lnTo>
                        <a:pt x="60" y="700"/>
                      </a:lnTo>
                      <a:lnTo>
                        <a:pt x="78" y="756"/>
                      </a:lnTo>
                      <a:lnTo>
                        <a:pt x="100" y="810"/>
                      </a:lnTo>
                      <a:lnTo>
                        <a:pt x="122" y="864"/>
                      </a:lnTo>
                      <a:lnTo>
                        <a:pt x="146" y="918"/>
                      </a:lnTo>
                      <a:lnTo>
                        <a:pt x="174" y="970"/>
                      </a:lnTo>
                      <a:lnTo>
                        <a:pt x="174" y="970"/>
                      </a:lnTo>
                      <a:lnTo>
                        <a:pt x="204" y="1022"/>
                      </a:lnTo>
                      <a:lnTo>
                        <a:pt x="236" y="1074"/>
                      </a:lnTo>
                      <a:lnTo>
                        <a:pt x="270" y="1124"/>
                      </a:lnTo>
                      <a:lnTo>
                        <a:pt x="306" y="1172"/>
                      </a:lnTo>
                      <a:lnTo>
                        <a:pt x="344" y="1220"/>
                      </a:lnTo>
                      <a:lnTo>
                        <a:pt x="384" y="1266"/>
                      </a:lnTo>
                      <a:lnTo>
                        <a:pt x="428" y="1310"/>
                      </a:lnTo>
                      <a:lnTo>
                        <a:pt x="472" y="1352"/>
                      </a:lnTo>
                      <a:lnTo>
                        <a:pt x="518" y="1394"/>
                      </a:lnTo>
                      <a:lnTo>
                        <a:pt x="568" y="1432"/>
                      </a:lnTo>
                      <a:lnTo>
                        <a:pt x="618" y="1468"/>
                      </a:lnTo>
                      <a:lnTo>
                        <a:pt x="670" y="1504"/>
                      </a:lnTo>
                      <a:lnTo>
                        <a:pt x="724" y="1536"/>
                      </a:lnTo>
                      <a:lnTo>
                        <a:pt x="780" y="1566"/>
                      </a:lnTo>
                      <a:lnTo>
                        <a:pt x="838" y="1592"/>
                      </a:lnTo>
                      <a:lnTo>
                        <a:pt x="898" y="1618"/>
                      </a:lnTo>
                      <a:lnTo>
                        <a:pt x="898" y="1502"/>
                      </a:lnTo>
                      <a:lnTo>
                        <a:pt x="898" y="1502"/>
                      </a:lnTo>
                      <a:lnTo>
                        <a:pt x="848" y="1480"/>
                      </a:lnTo>
                      <a:lnTo>
                        <a:pt x="800" y="1454"/>
                      </a:lnTo>
                      <a:lnTo>
                        <a:pt x="752" y="1426"/>
                      </a:lnTo>
                      <a:lnTo>
                        <a:pt x="706" y="1396"/>
                      </a:lnTo>
                      <a:lnTo>
                        <a:pt x="660" y="1364"/>
                      </a:lnTo>
                      <a:lnTo>
                        <a:pt x="618" y="1332"/>
                      </a:lnTo>
                      <a:lnTo>
                        <a:pt x="576" y="1296"/>
                      </a:lnTo>
                      <a:lnTo>
                        <a:pt x="536" y="1260"/>
                      </a:lnTo>
                      <a:lnTo>
                        <a:pt x="496" y="1222"/>
                      </a:lnTo>
                      <a:lnTo>
                        <a:pt x="460" y="1182"/>
                      </a:lnTo>
                      <a:lnTo>
                        <a:pt x="424" y="1142"/>
                      </a:lnTo>
                      <a:lnTo>
                        <a:pt x="392" y="1098"/>
                      </a:lnTo>
                      <a:lnTo>
                        <a:pt x="360" y="1056"/>
                      </a:lnTo>
                      <a:lnTo>
                        <a:pt x="332" y="1010"/>
                      </a:lnTo>
                      <a:lnTo>
                        <a:pt x="304" y="964"/>
                      </a:lnTo>
                      <a:lnTo>
                        <a:pt x="280" y="918"/>
                      </a:lnTo>
                      <a:lnTo>
                        <a:pt x="280" y="918"/>
                      </a:lnTo>
                      <a:close/>
                    </a:path>
                  </a:pathLst>
                </a:custGeom>
                <a:solidFill>
                  <a:srgbClr val="4BB0D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60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95" name="Freeform 6"/>
                <p:cNvSpPr>
                  <a:spLocks noChangeArrowheads="1"/>
                </p:cNvSpPr>
                <p:nvPr/>
              </p:nvSpPr>
              <p:spPr bwMode="auto">
                <a:xfrm>
                  <a:off x="3965575" y="2901950"/>
                  <a:ext cx="1263650" cy="3460750"/>
                </a:xfrm>
                <a:custGeom>
                  <a:avLst/>
                  <a:gdLst>
                    <a:gd name="T0" fmla="*/ 258 w 796"/>
                    <a:gd name="T1" fmla="*/ 1536 h 2180"/>
                    <a:gd name="T2" fmla="*/ 216 w 796"/>
                    <a:gd name="T3" fmla="*/ 1448 h 2180"/>
                    <a:gd name="T4" fmla="*/ 184 w 796"/>
                    <a:gd name="T5" fmla="*/ 1356 h 2180"/>
                    <a:gd name="T6" fmla="*/ 158 w 796"/>
                    <a:gd name="T7" fmla="*/ 1262 h 2180"/>
                    <a:gd name="T8" fmla="*/ 140 w 796"/>
                    <a:gd name="T9" fmla="*/ 1166 h 2180"/>
                    <a:gd name="T10" fmla="*/ 128 w 796"/>
                    <a:gd name="T11" fmla="*/ 1068 h 2180"/>
                    <a:gd name="T12" fmla="*/ 124 w 796"/>
                    <a:gd name="T13" fmla="*/ 968 h 2180"/>
                    <a:gd name="T14" fmla="*/ 128 w 796"/>
                    <a:gd name="T15" fmla="*/ 868 h 2180"/>
                    <a:gd name="T16" fmla="*/ 136 w 796"/>
                    <a:gd name="T17" fmla="*/ 768 h 2180"/>
                    <a:gd name="T18" fmla="*/ 148 w 796"/>
                    <a:gd name="T19" fmla="*/ 720 h 2180"/>
                    <a:gd name="T20" fmla="*/ 172 w 796"/>
                    <a:gd name="T21" fmla="*/ 628 h 2180"/>
                    <a:gd name="T22" fmla="*/ 180 w 796"/>
                    <a:gd name="T23" fmla="*/ 586 h 2180"/>
                    <a:gd name="T24" fmla="*/ 208 w 796"/>
                    <a:gd name="T25" fmla="*/ 516 h 2180"/>
                    <a:gd name="T26" fmla="*/ 238 w 796"/>
                    <a:gd name="T27" fmla="*/ 450 h 2180"/>
                    <a:gd name="T28" fmla="*/ 310 w 796"/>
                    <a:gd name="T29" fmla="*/ 324 h 2180"/>
                    <a:gd name="T30" fmla="*/ 394 w 796"/>
                    <a:gd name="T31" fmla="*/ 208 h 2180"/>
                    <a:gd name="T32" fmla="*/ 486 w 796"/>
                    <a:gd name="T33" fmla="*/ 98 h 2180"/>
                    <a:gd name="T34" fmla="*/ 486 w 796"/>
                    <a:gd name="T35" fmla="*/ 98 h 2180"/>
                    <a:gd name="T36" fmla="*/ 502 w 796"/>
                    <a:gd name="T37" fmla="*/ 82 h 2180"/>
                    <a:gd name="T38" fmla="*/ 504 w 796"/>
                    <a:gd name="T39" fmla="*/ 54 h 2180"/>
                    <a:gd name="T40" fmla="*/ 504 w 796"/>
                    <a:gd name="T41" fmla="*/ 44 h 2180"/>
                    <a:gd name="T42" fmla="*/ 496 w 796"/>
                    <a:gd name="T43" fmla="*/ 26 h 2180"/>
                    <a:gd name="T44" fmla="*/ 482 w 796"/>
                    <a:gd name="T45" fmla="*/ 10 h 2180"/>
                    <a:gd name="T46" fmla="*/ 458 w 796"/>
                    <a:gd name="T47" fmla="*/ 0 h 2180"/>
                    <a:gd name="T48" fmla="*/ 442 w 796"/>
                    <a:gd name="T49" fmla="*/ 0 h 2180"/>
                    <a:gd name="T50" fmla="*/ 416 w 796"/>
                    <a:gd name="T51" fmla="*/ 2 h 2180"/>
                    <a:gd name="T52" fmla="*/ 400 w 796"/>
                    <a:gd name="T53" fmla="*/ 14 h 2180"/>
                    <a:gd name="T54" fmla="*/ 348 w 796"/>
                    <a:gd name="T55" fmla="*/ 72 h 2180"/>
                    <a:gd name="T56" fmla="*/ 250 w 796"/>
                    <a:gd name="T57" fmla="*/ 194 h 2180"/>
                    <a:gd name="T58" fmla="*/ 164 w 796"/>
                    <a:gd name="T59" fmla="*/ 326 h 2180"/>
                    <a:gd name="T60" fmla="*/ 108 w 796"/>
                    <a:gd name="T61" fmla="*/ 432 h 2180"/>
                    <a:gd name="T62" fmla="*/ 76 w 796"/>
                    <a:gd name="T63" fmla="*/ 508 h 2180"/>
                    <a:gd name="T64" fmla="*/ 62 w 796"/>
                    <a:gd name="T65" fmla="*/ 546 h 2180"/>
                    <a:gd name="T66" fmla="*/ 26 w 796"/>
                    <a:gd name="T67" fmla="*/ 694 h 2180"/>
                    <a:gd name="T68" fmla="*/ 14 w 796"/>
                    <a:gd name="T69" fmla="*/ 748 h 2180"/>
                    <a:gd name="T70" fmla="*/ 2 w 796"/>
                    <a:gd name="T71" fmla="*/ 856 h 2180"/>
                    <a:gd name="T72" fmla="*/ 0 w 796"/>
                    <a:gd name="T73" fmla="*/ 966 h 2180"/>
                    <a:gd name="T74" fmla="*/ 6 w 796"/>
                    <a:gd name="T75" fmla="*/ 1074 h 2180"/>
                    <a:gd name="T76" fmla="*/ 22 w 796"/>
                    <a:gd name="T77" fmla="*/ 1182 h 2180"/>
                    <a:gd name="T78" fmla="*/ 46 w 796"/>
                    <a:gd name="T79" fmla="*/ 1290 h 2180"/>
                    <a:gd name="T80" fmla="*/ 78 w 796"/>
                    <a:gd name="T81" fmla="*/ 1396 h 2180"/>
                    <a:gd name="T82" fmla="*/ 118 w 796"/>
                    <a:gd name="T83" fmla="*/ 1498 h 2180"/>
                    <a:gd name="T84" fmla="*/ 166 w 796"/>
                    <a:gd name="T85" fmla="*/ 1596 h 2180"/>
                    <a:gd name="T86" fmla="*/ 190 w 796"/>
                    <a:gd name="T87" fmla="*/ 1642 h 2180"/>
                    <a:gd name="T88" fmla="*/ 246 w 796"/>
                    <a:gd name="T89" fmla="*/ 1734 h 2180"/>
                    <a:gd name="T90" fmla="*/ 310 w 796"/>
                    <a:gd name="T91" fmla="*/ 1820 h 2180"/>
                    <a:gd name="T92" fmla="*/ 382 w 796"/>
                    <a:gd name="T93" fmla="*/ 1900 h 2180"/>
                    <a:gd name="T94" fmla="*/ 462 w 796"/>
                    <a:gd name="T95" fmla="*/ 1974 h 2180"/>
                    <a:gd name="T96" fmla="*/ 546 w 796"/>
                    <a:gd name="T97" fmla="*/ 2042 h 2180"/>
                    <a:gd name="T98" fmla="*/ 638 w 796"/>
                    <a:gd name="T99" fmla="*/ 2104 h 2180"/>
                    <a:gd name="T100" fmla="*/ 734 w 796"/>
                    <a:gd name="T101" fmla="*/ 2158 h 2180"/>
                    <a:gd name="T102" fmla="*/ 796 w 796"/>
                    <a:gd name="T103" fmla="*/ 2046 h 2180"/>
                    <a:gd name="T104" fmla="*/ 752 w 796"/>
                    <a:gd name="T105" fmla="*/ 2024 h 2180"/>
                    <a:gd name="T106" fmla="*/ 670 w 796"/>
                    <a:gd name="T107" fmla="*/ 1976 h 2180"/>
                    <a:gd name="T108" fmla="*/ 592 w 796"/>
                    <a:gd name="T109" fmla="*/ 1922 h 2180"/>
                    <a:gd name="T110" fmla="*/ 518 w 796"/>
                    <a:gd name="T111" fmla="*/ 1864 h 2180"/>
                    <a:gd name="T112" fmla="*/ 450 w 796"/>
                    <a:gd name="T113" fmla="*/ 1800 h 2180"/>
                    <a:gd name="T114" fmla="*/ 388 w 796"/>
                    <a:gd name="T115" fmla="*/ 1732 h 2180"/>
                    <a:gd name="T116" fmla="*/ 332 w 796"/>
                    <a:gd name="T117" fmla="*/ 1658 h 2180"/>
                    <a:gd name="T118" fmla="*/ 280 w 796"/>
                    <a:gd name="T119" fmla="*/ 1578 h 2180"/>
                    <a:gd name="T120" fmla="*/ 258 w 796"/>
                    <a:gd name="T121" fmla="*/ 1536 h 21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6"/>
                    <a:gd name="T184" fmla="*/ 0 h 2180"/>
                    <a:gd name="T185" fmla="*/ 796 w 796"/>
                    <a:gd name="T186" fmla="*/ 2180 h 218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6" h="2180">
                      <a:moveTo>
                        <a:pt x="258" y="1536"/>
                      </a:moveTo>
                      <a:lnTo>
                        <a:pt x="258" y="1536"/>
                      </a:lnTo>
                      <a:lnTo>
                        <a:pt x="236" y="1492"/>
                      </a:lnTo>
                      <a:lnTo>
                        <a:pt x="216" y="1448"/>
                      </a:lnTo>
                      <a:lnTo>
                        <a:pt x="200" y="1402"/>
                      </a:lnTo>
                      <a:lnTo>
                        <a:pt x="184" y="1356"/>
                      </a:lnTo>
                      <a:lnTo>
                        <a:pt x="170" y="1310"/>
                      </a:lnTo>
                      <a:lnTo>
                        <a:pt x="158" y="1262"/>
                      </a:lnTo>
                      <a:lnTo>
                        <a:pt x="148" y="1214"/>
                      </a:lnTo>
                      <a:lnTo>
                        <a:pt x="140" y="1166"/>
                      </a:lnTo>
                      <a:lnTo>
                        <a:pt x="132" y="1118"/>
                      </a:lnTo>
                      <a:lnTo>
                        <a:pt x="128" y="1068"/>
                      </a:lnTo>
                      <a:lnTo>
                        <a:pt x="126" y="1018"/>
                      </a:lnTo>
                      <a:lnTo>
                        <a:pt x="124" y="968"/>
                      </a:lnTo>
                      <a:lnTo>
                        <a:pt x="124" y="918"/>
                      </a:lnTo>
                      <a:lnTo>
                        <a:pt x="128" y="868"/>
                      </a:lnTo>
                      <a:lnTo>
                        <a:pt x="132" y="818"/>
                      </a:lnTo>
                      <a:lnTo>
                        <a:pt x="136" y="768"/>
                      </a:lnTo>
                      <a:lnTo>
                        <a:pt x="136" y="768"/>
                      </a:lnTo>
                      <a:lnTo>
                        <a:pt x="148" y="720"/>
                      </a:lnTo>
                      <a:lnTo>
                        <a:pt x="160" y="674"/>
                      </a:lnTo>
                      <a:lnTo>
                        <a:pt x="172" y="628"/>
                      </a:lnTo>
                      <a:lnTo>
                        <a:pt x="180" y="586"/>
                      </a:lnTo>
                      <a:lnTo>
                        <a:pt x="180" y="586"/>
                      </a:lnTo>
                      <a:lnTo>
                        <a:pt x="194" y="550"/>
                      </a:lnTo>
                      <a:lnTo>
                        <a:pt x="208" y="516"/>
                      </a:lnTo>
                      <a:lnTo>
                        <a:pt x="222" y="484"/>
                      </a:lnTo>
                      <a:lnTo>
                        <a:pt x="238" y="450"/>
                      </a:lnTo>
                      <a:lnTo>
                        <a:pt x="272" y="386"/>
                      </a:lnTo>
                      <a:lnTo>
                        <a:pt x="310" y="324"/>
                      </a:lnTo>
                      <a:lnTo>
                        <a:pt x="352" y="266"/>
                      </a:lnTo>
                      <a:lnTo>
                        <a:pt x="394" y="208"/>
                      </a:lnTo>
                      <a:lnTo>
                        <a:pt x="440" y="152"/>
                      </a:lnTo>
                      <a:lnTo>
                        <a:pt x="486" y="98"/>
                      </a:lnTo>
                      <a:lnTo>
                        <a:pt x="486" y="98"/>
                      </a:lnTo>
                      <a:lnTo>
                        <a:pt x="486" y="98"/>
                      </a:lnTo>
                      <a:lnTo>
                        <a:pt x="496" y="90"/>
                      </a:lnTo>
                      <a:lnTo>
                        <a:pt x="502" y="82"/>
                      </a:lnTo>
                      <a:lnTo>
                        <a:pt x="504" y="70"/>
                      </a:lnTo>
                      <a:lnTo>
                        <a:pt x="504" y="54"/>
                      </a:lnTo>
                      <a:lnTo>
                        <a:pt x="504" y="54"/>
                      </a:lnTo>
                      <a:lnTo>
                        <a:pt x="504" y="44"/>
                      </a:lnTo>
                      <a:lnTo>
                        <a:pt x="500" y="34"/>
                      </a:lnTo>
                      <a:lnTo>
                        <a:pt x="496" y="26"/>
                      </a:lnTo>
                      <a:lnTo>
                        <a:pt x="490" y="16"/>
                      </a:lnTo>
                      <a:lnTo>
                        <a:pt x="482" y="10"/>
                      </a:lnTo>
                      <a:lnTo>
                        <a:pt x="470" y="4"/>
                      </a:lnTo>
                      <a:lnTo>
                        <a:pt x="458" y="0"/>
                      </a:lnTo>
                      <a:lnTo>
                        <a:pt x="442" y="0"/>
                      </a:lnTo>
                      <a:lnTo>
                        <a:pt x="442" y="0"/>
                      </a:lnTo>
                      <a:lnTo>
                        <a:pt x="428" y="0"/>
                      </a:lnTo>
                      <a:lnTo>
                        <a:pt x="416" y="2"/>
                      </a:lnTo>
                      <a:lnTo>
                        <a:pt x="408" y="8"/>
                      </a:lnTo>
                      <a:lnTo>
                        <a:pt x="400" y="14"/>
                      </a:lnTo>
                      <a:lnTo>
                        <a:pt x="400" y="14"/>
                      </a:lnTo>
                      <a:lnTo>
                        <a:pt x="348" y="72"/>
                      </a:lnTo>
                      <a:lnTo>
                        <a:pt x="296" y="132"/>
                      </a:lnTo>
                      <a:lnTo>
                        <a:pt x="250" y="194"/>
                      </a:lnTo>
                      <a:lnTo>
                        <a:pt x="206" y="258"/>
                      </a:lnTo>
                      <a:lnTo>
                        <a:pt x="164" y="326"/>
                      </a:lnTo>
                      <a:lnTo>
                        <a:pt x="126" y="396"/>
                      </a:lnTo>
                      <a:lnTo>
                        <a:pt x="108" y="432"/>
                      </a:lnTo>
                      <a:lnTo>
                        <a:pt x="92" y="470"/>
                      </a:lnTo>
                      <a:lnTo>
                        <a:pt x="76" y="508"/>
                      </a:lnTo>
                      <a:lnTo>
                        <a:pt x="62" y="546"/>
                      </a:lnTo>
                      <a:lnTo>
                        <a:pt x="62" y="546"/>
                      </a:lnTo>
                      <a:lnTo>
                        <a:pt x="38" y="644"/>
                      </a:lnTo>
                      <a:lnTo>
                        <a:pt x="26" y="694"/>
                      </a:lnTo>
                      <a:lnTo>
                        <a:pt x="14" y="748"/>
                      </a:lnTo>
                      <a:lnTo>
                        <a:pt x="14" y="748"/>
                      </a:lnTo>
                      <a:lnTo>
                        <a:pt x="8" y="802"/>
                      </a:lnTo>
                      <a:lnTo>
                        <a:pt x="2" y="856"/>
                      </a:lnTo>
                      <a:lnTo>
                        <a:pt x="0" y="910"/>
                      </a:lnTo>
                      <a:lnTo>
                        <a:pt x="0" y="966"/>
                      </a:lnTo>
                      <a:lnTo>
                        <a:pt x="2" y="1020"/>
                      </a:lnTo>
                      <a:lnTo>
                        <a:pt x="6" y="1074"/>
                      </a:lnTo>
                      <a:lnTo>
                        <a:pt x="14" y="1128"/>
                      </a:lnTo>
                      <a:lnTo>
                        <a:pt x="22" y="1182"/>
                      </a:lnTo>
                      <a:lnTo>
                        <a:pt x="32" y="1236"/>
                      </a:lnTo>
                      <a:lnTo>
                        <a:pt x="46" y="1290"/>
                      </a:lnTo>
                      <a:lnTo>
                        <a:pt x="60" y="1342"/>
                      </a:lnTo>
                      <a:lnTo>
                        <a:pt x="78" y="1396"/>
                      </a:lnTo>
                      <a:lnTo>
                        <a:pt x="96" y="1446"/>
                      </a:lnTo>
                      <a:lnTo>
                        <a:pt x="118" y="1498"/>
                      </a:lnTo>
                      <a:lnTo>
                        <a:pt x="140" y="1548"/>
                      </a:lnTo>
                      <a:lnTo>
                        <a:pt x="166" y="1596"/>
                      </a:lnTo>
                      <a:lnTo>
                        <a:pt x="166" y="1596"/>
                      </a:lnTo>
                      <a:lnTo>
                        <a:pt x="190" y="1642"/>
                      </a:lnTo>
                      <a:lnTo>
                        <a:pt x="218" y="1688"/>
                      </a:lnTo>
                      <a:lnTo>
                        <a:pt x="246" y="1734"/>
                      </a:lnTo>
                      <a:lnTo>
                        <a:pt x="278" y="1776"/>
                      </a:lnTo>
                      <a:lnTo>
                        <a:pt x="310" y="1820"/>
                      </a:lnTo>
                      <a:lnTo>
                        <a:pt x="346" y="1860"/>
                      </a:lnTo>
                      <a:lnTo>
                        <a:pt x="382" y="1900"/>
                      </a:lnTo>
                      <a:lnTo>
                        <a:pt x="422" y="1938"/>
                      </a:lnTo>
                      <a:lnTo>
                        <a:pt x="462" y="1974"/>
                      </a:lnTo>
                      <a:lnTo>
                        <a:pt x="504" y="2010"/>
                      </a:lnTo>
                      <a:lnTo>
                        <a:pt x="546" y="2042"/>
                      </a:lnTo>
                      <a:lnTo>
                        <a:pt x="592" y="2074"/>
                      </a:lnTo>
                      <a:lnTo>
                        <a:pt x="638" y="2104"/>
                      </a:lnTo>
                      <a:lnTo>
                        <a:pt x="686" y="2132"/>
                      </a:lnTo>
                      <a:lnTo>
                        <a:pt x="734" y="2158"/>
                      </a:lnTo>
                      <a:lnTo>
                        <a:pt x="784" y="2180"/>
                      </a:lnTo>
                      <a:lnTo>
                        <a:pt x="796" y="2046"/>
                      </a:lnTo>
                      <a:lnTo>
                        <a:pt x="796" y="2046"/>
                      </a:lnTo>
                      <a:lnTo>
                        <a:pt x="752" y="2024"/>
                      </a:lnTo>
                      <a:lnTo>
                        <a:pt x="710" y="2002"/>
                      </a:lnTo>
                      <a:lnTo>
                        <a:pt x="670" y="1976"/>
                      </a:lnTo>
                      <a:lnTo>
                        <a:pt x="630" y="1950"/>
                      </a:lnTo>
                      <a:lnTo>
                        <a:pt x="592" y="1922"/>
                      </a:lnTo>
                      <a:lnTo>
                        <a:pt x="554" y="1894"/>
                      </a:lnTo>
                      <a:lnTo>
                        <a:pt x="518" y="1864"/>
                      </a:lnTo>
                      <a:lnTo>
                        <a:pt x="484" y="1832"/>
                      </a:lnTo>
                      <a:lnTo>
                        <a:pt x="450" y="1800"/>
                      </a:lnTo>
                      <a:lnTo>
                        <a:pt x="418" y="1766"/>
                      </a:lnTo>
                      <a:lnTo>
                        <a:pt x="388" y="1732"/>
                      </a:lnTo>
                      <a:lnTo>
                        <a:pt x="358" y="1694"/>
                      </a:lnTo>
                      <a:lnTo>
                        <a:pt x="332" y="1658"/>
                      </a:lnTo>
                      <a:lnTo>
                        <a:pt x="306" y="1618"/>
                      </a:lnTo>
                      <a:lnTo>
                        <a:pt x="280" y="1578"/>
                      </a:lnTo>
                      <a:lnTo>
                        <a:pt x="258" y="1536"/>
                      </a:lnTo>
                      <a:lnTo>
                        <a:pt x="258" y="1536"/>
                      </a:lnTo>
                      <a:close/>
                    </a:path>
                  </a:pathLst>
                </a:custGeom>
                <a:solidFill>
                  <a:srgbClr val="A6BAB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60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96" name="Freeform 7"/>
                <p:cNvSpPr>
                  <a:spLocks noChangeArrowheads="1"/>
                </p:cNvSpPr>
                <p:nvPr/>
              </p:nvSpPr>
              <p:spPr bwMode="auto">
                <a:xfrm>
                  <a:off x="3879851" y="5480050"/>
                  <a:ext cx="1330325" cy="1282701"/>
                </a:xfrm>
                <a:custGeom>
                  <a:avLst/>
                  <a:gdLst>
                    <a:gd name="T0" fmla="*/ 114 w 838"/>
                    <a:gd name="T1" fmla="*/ 24 h 808"/>
                    <a:gd name="T2" fmla="*/ 114 w 838"/>
                    <a:gd name="T3" fmla="*/ 24 h 808"/>
                    <a:gd name="T4" fmla="*/ 114 w 838"/>
                    <a:gd name="T5" fmla="*/ 24 h 808"/>
                    <a:gd name="T6" fmla="*/ 102 w 838"/>
                    <a:gd name="T7" fmla="*/ 14 h 808"/>
                    <a:gd name="T8" fmla="*/ 88 w 838"/>
                    <a:gd name="T9" fmla="*/ 6 h 808"/>
                    <a:gd name="T10" fmla="*/ 72 w 838"/>
                    <a:gd name="T11" fmla="*/ 2 h 808"/>
                    <a:gd name="T12" fmla="*/ 54 w 838"/>
                    <a:gd name="T13" fmla="*/ 0 h 808"/>
                    <a:gd name="T14" fmla="*/ 54 w 838"/>
                    <a:gd name="T15" fmla="*/ 0 h 808"/>
                    <a:gd name="T16" fmla="*/ 42 w 838"/>
                    <a:gd name="T17" fmla="*/ 0 h 808"/>
                    <a:gd name="T18" fmla="*/ 32 w 838"/>
                    <a:gd name="T19" fmla="*/ 4 h 808"/>
                    <a:gd name="T20" fmla="*/ 24 w 838"/>
                    <a:gd name="T21" fmla="*/ 8 h 808"/>
                    <a:gd name="T22" fmla="*/ 16 w 838"/>
                    <a:gd name="T23" fmla="*/ 16 h 808"/>
                    <a:gd name="T24" fmla="*/ 10 w 838"/>
                    <a:gd name="T25" fmla="*/ 24 h 808"/>
                    <a:gd name="T26" fmla="*/ 4 w 838"/>
                    <a:gd name="T27" fmla="*/ 32 h 808"/>
                    <a:gd name="T28" fmla="*/ 2 w 838"/>
                    <a:gd name="T29" fmla="*/ 42 h 808"/>
                    <a:gd name="T30" fmla="*/ 0 w 838"/>
                    <a:gd name="T31" fmla="*/ 52 h 808"/>
                    <a:gd name="T32" fmla="*/ 0 w 838"/>
                    <a:gd name="T33" fmla="*/ 52 h 808"/>
                    <a:gd name="T34" fmla="*/ 0 w 838"/>
                    <a:gd name="T35" fmla="*/ 64 h 808"/>
                    <a:gd name="T36" fmla="*/ 2 w 838"/>
                    <a:gd name="T37" fmla="*/ 72 h 808"/>
                    <a:gd name="T38" fmla="*/ 6 w 838"/>
                    <a:gd name="T39" fmla="*/ 78 h 808"/>
                    <a:gd name="T40" fmla="*/ 16 w 838"/>
                    <a:gd name="T41" fmla="*/ 84 h 808"/>
                    <a:gd name="T42" fmla="*/ 16 w 838"/>
                    <a:gd name="T43" fmla="*/ 84 h 808"/>
                    <a:gd name="T44" fmla="*/ 48 w 838"/>
                    <a:gd name="T45" fmla="*/ 144 h 808"/>
                    <a:gd name="T46" fmla="*/ 84 w 838"/>
                    <a:gd name="T47" fmla="*/ 204 h 808"/>
                    <a:gd name="T48" fmla="*/ 122 w 838"/>
                    <a:gd name="T49" fmla="*/ 262 h 808"/>
                    <a:gd name="T50" fmla="*/ 162 w 838"/>
                    <a:gd name="T51" fmla="*/ 316 h 808"/>
                    <a:gd name="T52" fmla="*/ 206 w 838"/>
                    <a:gd name="T53" fmla="*/ 370 h 808"/>
                    <a:gd name="T54" fmla="*/ 252 w 838"/>
                    <a:gd name="T55" fmla="*/ 422 h 808"/>
                    <a:gd name="T56" fmla="*/ 302 w 838"/>
                    <a:gd name="T57" fmla="*/ 472 h 808"/>
                    <a:gd name="T58" fmla="*/ 352 w 838"/>
                    <a:gd name="T59" fmla="*/ 518 h 808"/>
                    <a:gd name="T60" fmla="*/ 406 w 838"/>
                    <a:gd name="T61" fmla="*/ 564 h 808"/>
                    <a:gd name="T62" fmla="*/ 462 w 838"/>
                    <a:gd name="T63" fmla="*/ 606 h 808"/>
                    <a:gd name="T64" fmla="*/ 520 w 838"/>
                    <a:gd name="T65" fmla="*/ 646 h 808"/>
                    <a:gd name="T66" fmla="*/ 580 w 838"/>
                    <a:gd name="T67" fmla="*/ 684 h 808"/>
                    <a:gd name="T68" fmla="*/ 642 w 838"/>
                    <a:gd name="T69" fmla="*/ 718 h 808"/>
                    <a:gd name="T70" fmla="*/ 706 w 838"/>
                    <a:gd name="T71" fmla="*/ 750 h 808"/>
                    <a:gd name="T72" fmla="*/ 770 w 838"/>
                    <a:gd name="T73" fmla="*/ 780 h 808"/>
                    <a:gd name="T74" fmla="*/ 838 w 838"/>
                    <a:gd name="T75" fmla="*/ 808 h 808"/>
                    <a:gd name="T76" fmla="*/ 838 w 838"/>
                    <a:gd name="T77" fmla="*/ 672 h 808"/>
                    <a:gd name="T78" fmla="*/ 838 w 838"/>
                    <a:gd name="T79" fmla="*/ 672 h 808"/>
                    <a:gd name="T80" fmla="*/ 778 w 838"/>
                    <a:gd name="T81" fmla="*/ 646 h 808"/>
                    <a:gd name="T82" fmla="*/ 720 w 838"/>
                    <a:gd name="T83" fmla="*/ 620 h 808"/>
                    <a:gd name="T84" fmla="*/ 664 w 838"/>
                    <a:gd name="T85" fmla="*/ 590 h 808"/>
                    <a:gd name="T86" fmla="*/ 610 w 838"/>
                    <a:gd name="T87" fmla="*/ 558 h 808"/>
                    <a:gd name="T88" fmla="*/ 558 w 838"/>
                    <a:gd name="T89" fmla="*/ 522 h 808"/>
                    <a:gd name="T90" fmla="*/ 508 w 838"/>
                    <a:gd name="T91" fmla="*/ 486 h 808"/>
                    <a:gd name="T92" fmla="*/ 458 w 838"/>
                    <a:gd name="T93" fmla="*/ 448 h 808"/>
                    <a:gd name="T94" fmla="*/ 412 w 838"/>
                    <a:gd name="T95" fmla="*/ 406 h 808"/>
                    <a:gd name="T96" fmla="*/ 368 w 838"/>
                    <a:gd name="T97" fmla="*/ 364 h 808"/>
                    <a:gd name="T98" fmla="*/ 324 w 838"/>
                    <a:gd name="T99" fmla="*/ 320 h 808"/>
                    <a:gd name="T100" fmla="*/ 284 w 838"/>
                    <a:gd name="T101" fmla="*/ 274 h 808"/>
                    <a:gd name="T102" fmla="*/ 246 w 838"/>
                    <a:gd name="T103" fmla="*/ 226 h 808"/>
                    <a:gd name="T104" fmla="*/ 210 w 838"/>
                    <a:gd name="T105" fmla="*/ 178 h 808"/>
                    <a:gd name="T106" fmla="*/ 176 w 838"/>
                    <a:gd name="T107" fmla="*/ 128 h 808"/>
                    <a:gd name="T108" fmla="*/ 144 w 838"/>
                    <a:gd name="T109" fmla="*/ 76 h 808"/>
                    <a:gd name="T110" fmla="*/ 114 w 838"/>
                    <a:gd name="T111" fmla="*/ 24 h 808"/>
                    <a:gd name="T112" fmla="*/ 114 w 838"/>
                    <a:gd name="T113" fmla="*/ 24 h 80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38"/>
                    <a:gd name="T172" fmla="*/ 0 h 808"/>
                    <a:gd name="T173" fmla="*/ 838 w 838"/>
                    <a:gd name="T174" fmla="*/ 808 h 80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38" h="808">
                      <a:moveTo>
                        <a:pt x="114" y="24"/>
                      </a:moveTo>
                      <a:lnTo>
                        <a:pt x="114" y="24"/>
                      </a:lnTo>
                      <a:lnTo>
                        <a:pt x="114" y="24"/>
                      </a:lnTo>
                      <a:lnTo>
                        <a:pt x="102" y="14"/>
                      </a:lnTo>
                      <a:lnTo>
                        <a:pt x="88" y="6"/>
                      </a:lnTo>
                      <a:lnTo>
                        <a:pt x="72" y="2"/>
                      </a:lnTo>
                      <a:lnTo>
                        <a:pt x="54" y="0"/>
                      </a:lnTo>
                      <a:lnTo>
                        <a:pt x="54" y="0"/>
                      </a:lnTo>
                      <a:lnTo>
                        <a:pt x="42" y="0"/>
                      </a:lnTo>
                      <a:lnTo>
                        <a:pt x="32" y="4"/>
                      </a:lnTo>
                      <a:lnTo>
                        <a:pt x="24" y="8"/>
                      </a:lnTo>
                      <a:lnTo>
                        <a:pt x="16" y="16"/>
                      </a:lnTo>
                      <a:lnTo>
                        <a:pt x="10" y="24"/>
                      </a:lnTo>
                      <a:lnTo>
                        <a:pt x="4" y="32"/>
                      </a:lnTo>
                      <a:lnTo>
                        <a:pt x="2" y="42"/>
                      </a:lnTo>
                      <a:lnTo>
                        <a:pt x="0" y="52"/>
                      </a:lnTo>
                      <a:lnTo>
                        <a:pt x="0" y="52"/>
                      </a:lnTo>
                      <a:lnTo>
                        <a:pt x="0" y="64"/>
                      </a:lnTo>
                      <a:lnTo>
                        <a:pt x="2" y="72"/>
                      </a:lnTo>
                      <a:lnTo>
                        <a:pt x="6" y="78"/>
                      </a:lnTo>
                      <a:lnTo>
                        <a:pt x="16" y="84"/>
                      </a:lnTo>
                      <a:lnTo>
                        <a:pt x="16" y="84"/>
                      </a:lnTo>
                      <a:lnTo>
                        <a:pt x="48" y="144"/>
                      </a:lnTo>
                      <a:lnTo>
                        <a:pt x="84" y="204"/>
                      </a:lnTo>
                      <a:lnTo>
                        <a:pt x="122" y="262"/>
                      </a:lnTo>
                      <a:lnTo>
                        <a:pt x="162" y="316"/>
                      </a:lnTo>
                      <a:lnTo>
                        <a:pt x="206" y="370"/>
                      </a:lnTo>
                      <a:lnTo>
                        <a:pt x="252" y="422"/>
                      </a:lnTo>
                      <a:lnTo>
                        <a:pt x="302" y="472"/>
                      </a:lnTo>
                      <a:lnTo>
                        <a:pt x="352" y="518"/>
                      </a:lnTo>
                      <a:lnTo>
                        <a:pt x="406" y="564"/>
                      </a:lnTo>
                      <a:lnTo>
                        <a:pt x="462" y="606"/>
                      </a:lnTo>
                      <a:lnTo>
                        <a:pt x="520" y="646"/>
                      </a:lnTo>
                      <a:lnTo>
                        <a:pt x="580" y="684"/>
                      </a:lnTo>
                      <a:lnTo>
                        <a:pt x="642" y="718"/>
                      </a:lnTo>
                      <a:lnTo>
                        <a:pt x="706" y="750"/>
                      </a:lnTo>
                      <a:lnTo>
                        <a:pt x="770" y="780"/>
                      </a:lnTo>
                      <a:lnTo>
                        <a:pt x="838" y="808"/>
                      </a:lnTo>
                      <a:lnTo>
                        <a:pt x="838" y="672"/>
                      </a:lnTo>
                      <a:lnTo>
                        <a:pt x="838" y="672"/>
                      </a:lnTo>
                      <a:lnTo>
                        <a:pt x="778" y="646"/>
                      </a:lnTo>
                      <a:lnTo>
                        <a:pt x="720" y="620"/>
                      </a:lnTo>
                      <a:lnTo>
                        <a:pt x="664" y="590"/>
                      </a:lnTo>
                      <a:lnTo>
                        <a:pt x="610" y="558"/>
                      </a:lnTo>
                      <a:lnTo>
                        <a:pt x="558" y="522"/>
                      </a:lnTo>
                      <a:lnTo>
                        <a:pt x="508" y="486"/>
                      </a:lnTo>
                      <a:lnTo>
                        <a:pt x="458" y="448"/>
                      </a:lnTo>
                      <a:lnTo>
                        <a:pt x="412" y="406"/>
                      </a:lnTo>
                      <a:lnTo>
                        <a:pt x="368" y="364"/>
                      </a:lnTo>
                      <a:lnTo>
                        <a:pt x="324" y="320"/>
                      </a:lnTo>
                      <a:lnTo>
                        <a:pt x="284" y="274"/>
                      </a:lnTo>
                      <a:lnTo>
                        <a:pt x="246" y="226"/>
                      </a:lnTo>
                      <a:lnTo>
                        <a:pt x="210" y="178"/>
                      </a:lnTo>
                      <a:lnTo>
                        <a:pt x="176" y="128"/>
                      </a:lnTo>
                      <a:lnTo>
                        <a:pt x="144" y="76"/>
                      </a:lnTo>
                      <a:lnTo>
                        <a:pt x="114" y="24"/>
                      </a:lnTo>
                      <a:lnTo>
                        <a:pt x="114" y="24"/>
                      </a:lnTo>
                      <a:close/>
                    </a:path>
                  </a:pathLst>
                </a:custGeom>
                <a:solidFill>
                  <a:srgbClr val="EE906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60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97" name="Freeform 8"/>
                <p:cNvSpPr>
                  <a:spLocks noChangeArrowheads="1"/>
                </p:cNvSpPr>
                <p:nvPr/>
              </p:nvSpPr>
              <p:spPr bwMode="auto">
                <a:xfrm>
                  <a:off x="6848475" y="3232150"/>
                  <a:ext cx="1508125" cy="3365500"/>
                </a:xfrm>
                <a:custGeom>
                  <a:avLst/>
                  <a:gdLst>
                    <a:gd name="T0" fmla="*/ 748 w 950"/>
                    <a:gd name="T1" fmla="*/ 14 h 2120"/>
                    <a:gd name="T2" fmla="*/ 748 w 950"/>
                    <a:gd name="T3" fmla="*/ 14 h 2120"/>
                    <a:gd name="T4" fmla="*/ 714 w 950"/>
                    <a:gd name="T5" fmla="*/ 2 h 2120"/>
                    <a:gd name="T6" fmla="*/ 702 w 950"/>
                    <a:gd name="T7" fmla="*/ 0 h 2120"/>
                    <a:gd name="T8" fmla="*/ 682 w 950"/>
                    <a:gd name="T9" fmla="*/ 2 h 2120"/>
                    <a:gd name="T10" fmla="*/ 664 w 950"/>
                    <a:gd name="T11" fmla="*/ 12 h 2120"/>
                    <a:gd name="T12" fmla="*/ 652 w 950"/>
                    <a:gd name="T13" fmla="*/ 26 h 2120"/>
                    <a:gd name="T14" fmla="*/ 646 w 950"/>
                    <a:gd name="T15" fmla="*/ 48 h 2120"/>
                    <a:gd name="T16" fmla="*/ 646 w 950"/>
                    <a:gd name="T17" fmla="*/ 60 h 2120"/>
                    <a:gd name="T18" fmla="*/ 652 w 950"/>
                    <a:gd name="T19" fmla="*/ 72 h 2120"/>
                    <a:gd name="T20" fmla="*/ 658 w 950"/>
                    <a:gd name="T21" fmla="*/ 90 h 2120"/>
                    <a:gd name="T22" fmla="*/ 686 w 950"/>
                    <a:gd name="T23" fmla="*/ 140 h 2120"/>
                    <a:gd name="T24" fmla="*/ 738 w 950"/>
                    <a:gd name="T25" fmla="*/ 248 h 2120"/>
                    <a:gd name="T26" fmla="*/ 780 w 950"/>
                    <a:gd name="T27" fmla="*/ 362 h 2120"/>
                    <a:gd name="T28" fmla="*/ 812 w 950"/>
                    <a:gd name="T29" fmla="*/ 480 h 2120"/>
                    <a:gd name="T30" fmla="*/ 832 w 950"/>
                    <a:gd name="T31" fmla="*/ 600 h 2120"/>
                    <a:gd name="T32" fmla="*/ 842 w 950"/>
                    <a:gd name="T33" fmla="*/ 724 h 2120"/>
                    <a:gd name="T34" fmla="*/ 840 w 950"/>
                    <a:gd name="T35" fmla="*/ 850 h 2120"/>
                    <a:gd name="T36" fmla="*/ 826 w 950"/>
                    <a:gd name="T37" fmla="*/ 976 h 2120"/>
                    <a:gd name="T38" fmla="*/ 814 w 950"/>
                    <a:gd name="T39" fmla="*/ 1040 h 2120"/>
                    <a:gd name="T40" fmla="*/ 800 w 950"/>
                    <a:gd name="T41" fmla="*/ 1108 h 2120"/>
                    <a:gd name="T42" fmla="*/ 786 w 950"/>
                    <a:gd name="T43" fmla="*/ 1140 h 2120"/>
                    <a:gd name="T44" fmla="*/ 766 w 950"/>
                    <a:gd name="T45" fmla="*/ 1172 h 2120"/>
                    <a:gd name="T46" fmla="*/ 742 w 950"/>
                    <a:gd name="T47" fmla="*/ 1244 h 2120"/>
                    <a:gd name="T48" fmla="*/ 682 w 950"/>
                    <a:gd name="T49" fmla="*/ 1380 h 2120"/>
                    <a:gd name="T50" fmla="*/ 608 w 950"/>
                    <a:gd name="T51" fmla="*/ 1506 h 2120"/>
                    <a:gd name="T52" fmla="*/ 520 w 950"/>
                    <a:gd name="T53" fmla="*/ 1622 h 2120"/>
                    <a:gd name="T54" fmla="*/ 422 w 950"/>
                    <a:gd name="T55" fmla="*/ 1726 h 2120"/>
                    <a:gd name="T56" fmla="*/ 314 w 950"/>
                    <a:gd name="T57" fmla="*/ 1818 h 2120"/>
                    <a:gd name="T58" fmla="*/ 198 w 950"/>
                    <a:gd name="T59" fmla="*/ 1898 h 2120"/>
                    <a:gd name="T60" fmla="*/ 74 w 950"/>
                    <a:gd name="T61" fmla="*/ 1964 h 2120"/>
                    <a:gd name="T62" fmla="*/ 0 w 950"/>
                    <a:gd name="T63" fmla="*/ 2120 h 2120"/>
                    <a:gd name="T64" fmla="*/ 72 w 950"/>
                    <a:gd name="T65" fmla="*/ 2090 h 2120"/>
                    <a:gd name="T66" fmla="*/ 214 w 950"/>
                    <a:gd name="T67" fmla="*/ 2018 h 2120"/>
                    <a:gd name="T68" fmla="*/ 346 w 950"/>
                    <a:gd name="T69" fmla="*/ 1932 h 2120"/>
                    <a:gd name="T70" fmla="*/ 470 w 950"/>
                    <a:gd name="T71" fmla="*/ 1832 h 2120"/>
                    <a:gd name="T72" fmla="*/ 582 w 950"/>
                    <a:gd name="T73" fmla="*/ 1716 h 2120"/>
                    <a:gd name="T74" fmla="*/ 682 w 950"/>
                    <a:gd name="T75" fmla="*/ 1588 h 2120"/>
                    <a:gd name="T76" fmla="*/ 770 w 950"/>
                    <a:gd name="T77" fmla="*/ 1448 h 2120"/>
                    <a:gd name="T78" fmla="*/ 844 w 950"/>
                    <a:gd name="T79" fmla="*/ 1296 h 2120"/>
                    <a:gd name="T80" fmla="*/ 874 w 950"/>
                    <a:gd name="T81" fmla="*/ 1214 h 2120"/>
                    <a:gd name="T82" fmla="*/ 886 w 950"/>
                    <a:gd name="T83" fmla="*/ 1190 h 2120"/>
                    <a:gd name="T84" fmla="*/ 886 w 950"/>
                    <a:gd name="T85" fmla="*/ 1172 h 2120"/>
                    <a:gd name="T86" fmla="*/ 886 w 950"/>
                    <a:gd name="T87" fmla="*/ 1164 h 2120"/>
                    <a:gd name="T88" fmla="*/ 892 w 950"/>
                    <a:gd name="T89" fmla="*/ 1144 h 2120"/>
                    <a:gd name="T90" fmla="*/ 900 w 950"/>
                    <a:gd name="T91" fmla="*/ 1130 h 2120"/>
                    <a:gd name="T92" fmla="*/ 900 w 950"/>
                    <a:gd name="T93" fmla="*/ 1122 h 2120"/>
                    <a:gd name="T94" fmla="*/ 910 w 950"/>
                    <a:gd name="T95" fmla="*/ 1104 h 2120"/>
                    <a:gd name="T96" fmla="*/ 922 w 950"/>
                    <a:gd name="T97" fmla="*/ 1060 h 2120"/>
                    <a:gd name="T98" fmla="*/ 928 w 950"/>
                    <a:gd name="T99" fmla="*/ 1028 h 2120"/>
                    <a:gd name="T100" fmla="*/ 938 w 950"/>
                    <a:gd name="T101" fmla="*/ 960 h 2120"/>
                    <a:gd name="T102" fmla="*/ 950 w 950"/>
                    <a:gd name="T103" fmla="*/ 828 h 2120"/>
                    <a:gd name="T104" fmla="*/ 950 w 950"/>
                    <a:gd name="T105" fmla="*/ 698 h 2120"/>
                    <a:gd name="T106" fmla="*/ 938 w 950"/>
                    <a:gd name="T107" fmla="*/ 570 h 2120"/>
                    <a:gd name="T108" fmla="*/ 916 w 950"/>
                    <a:gd name="T109" fmla="*/ 444 h 2120"/>
                    <a:gd name="T110" fmla="*/ 882 w 950"/>
                    <a:gd name="T111" fmla="*/ 322 h 2120"/>
                    <a:gd name="T112" fmla="*/ 838 w 950"/>
                    <a:gd name="T113" fmla="*/ 202 h 2120"/>
                    <a:gd name="T114" fmla="*/ 780 w 950"/>
                    <a:gd name="T115" fmla="*/ 88 h 2120"/>
                    <a:gd name="T116" fmla="*/ 748 w 950"/>
                    <a:gd name="T117" fmla="*/ 30 h 21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50"/>
                    <a:gd name="T178" fmla="*/ 0 h 2120"/>
                    <a:gd name="T179" fmla="*/ 950 w 950"/>
                    <a:gd name="T180" fmla="*/ 2120 h 212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50" h="2120">
                      <a:moveTo>
                        <a:pt x="748" y="30"/>
                      </a:moveTo>
                      <a:lnTo>
                        <a:pt x="748" y="14"/>
                      </a:lnTo>
                      <a:lnTo>
                        <a:pt x="748" y="14"/>
                      </a:lnTo>
                      <a:lnTo>
                        <a:pt x="748" y="14"/>
                      </a:lnTo>
                      <a:lnTo>
                        <a:pt x="728" y="4"/>
                      </a:lnTo>
                      <a:lnTo>
                        <a:pt x="714" y="2"/>
                      </a:lnTo>
                      <a:lnTo>
                        <a:pt x="702" y="0"/>
                      </a:lnTo>
                      <a:lnTo>
                        <a:pt x="702" y="0"/>
                      </a:lnTo>
                      <a:lnTo>
                        <a:pt x="692" y="0"/>
                      </a:lnTo>
                      <a:lnTo>
                        <a:pt x="682" y="2"/>
                      </a:lnTo>
                      <a:lnTo>
                        <a:pt x="674" y="6"/>
                      </a:lnTo>
                      <a:lnTo>
                        <a:pt x="664" y="12"/>
                      </a:lnTo>
                      <a:lnTo>
                        <a:pt x="658" y="18"/>
                      </a:lnTo>
                      <a:lnTo>
                        <a:pt x="652" y="26"/>
                      </a:lnTo>
                      <a:lnTo>
                        <a:pt x="648" y="36"/>
                      </a:lnTo>
                      <a:lnTo>
                        <a:pt x="646" y="48"/>
                      </a:lnTo>
                      <a:lnTo>
                        <a:pt x="646" y="48"/>
                      </a:lnTo>
                      <a:lnTo>
                        <a:pt x="646" y="60"/>
                      </a:lnTo>
                      <a:lnTo>
                        <a:pt x="648" y="68"/>
                      </a:lnTo>
                      <a:lnTo>
                        <a:pt x="652" y="72"/>
                      </a:lnTo>
                      <a:lnTo>
                        <a:pt x="658" y="76"/>
                      </a:lnTo>
                      <a:lnTo>
                        <a:pt x="658" y="90"/>
                      </a:lnTo>
                      <a:lnTo>
                        <a:pt x="658" y="90"/>
                      </a:lnTo>
                      <a:lnTo>
                        <a:pt x="686" y="140"/>
                      </a:lnTo>
                      <a:lnTo>
                        <a:pt x="714" y="194"/>
                      </a:lnTo>
                      <a:lnTo>
                        <a:pt x="738" y="248"/>
                      </a:lnTo>
                      <a:lnTo>
                        <a:pt x="760" y="304"/>
                      </a:lnTo>
                      <a:lnTo>
                        <a:pt x="780" y="362"/>
                      </a:lnTo>
                      <a:lnTo>
                        <a:pt x="798" y="420"/>
                      </a:lnTo>
                      <a:lnTo>
                        <a:pt x="812" y="480"/>
                      </a:lnTo>
                      <a:lnTo>
                        <a:pt x="824" y="540"/>
                      </a:lnTo>
                      <a:lnTo>
                        <a:pt x="832" y="600"/>
                      </a:lnTo>
                      <a:lnTo>
                        <a:pt x="838" y="662"/>
                      </a:lnTo>
                      <a:lnTo>
                        <a:pt x="842" y="724"/>
                      </a:lnTo>
                      <a:lnTo>
                        <a:pt x="842" y="786"/>
                      </a:lnTo>
                      <a:lnTo>
                        <a:pt x="840" y="850"/>
                      </a:lnTo>
                      <a:lnTo>
                        <a:pt x="834" y="912"/>
                      </a:lnTo>
                      <a:lnTo>
                        <a:pt x="826" y="976"/>
                      </a:lnTo>
                      <a:lnTo>
                        <a:pt x="814" y="1040"/>
                      </a:lnTo>
                      <a:lnTo>
                        <a:pt x="814" y="1040"/>
                      </a:lnTo>
                      <a:lnTo>
                        <a:pt x="808" y="1074"/>
                      </a:lnTo>
                      <a:lnTo>
                        <a:pt x="800" y="1108"/>
                      </a:lnTo>
                      <a:lnTo>
                        <a:pt x="792" y="1124"/>
                      </a:lnTo>
                      <a:lnTo>
                        <a:pt x="786" y="1140"/>
                      </a:lnTo>
                      <a:lnTo>
                        <a:pt x="778" y="1156"/>
                      </a:lnTo>
                      <a:lnTo>
                        <a:pt x="766" y="1172"/>
                      </a:lnTo>
                      <a:lnTo>
                        <a:pt x="766" y="1172"/>
                      </a:lnTo>
                      <a:lnTo>
                        <a:pt x="742" y="1244"/>
                      </a:lnTo>
                      <a:lnTo>
                        <a:pt x="714" y="1312"/>
                      </a:lnTo>
                      <a:lnTo>
                        <a:pt x="682" y="1380"/>
                      </a:lnTo>
                      <a:lnTo>
                        <a:pt x="646" y="1444"/>
                      </a:lnTo>
                      <a:lnTo>
                        <a:pt x="608" y="1506"/>
                      </a:lnTo>
                      <a:lnTo>
                        <a:pt x="564" y="1564"/>
                      </a:lnTo>
                      <a:lnTo>
                        <a:pt x="520" y="1622"/>
                      </a:lnTo>
                      <a:lnTo>
                        <a:pt x="472" y="1674"/>
                      </a:lnTo>
                      <a:lnTo>
                        <a:pt x="422" y="1726"/>
                      </a:lnTo>
                      <a:lnTo>
                        <a:pt x="368" y="1774"/>
                      </a:lnTo>
                      <a:lnTo>
                        <a:pt x="314" y="1818"/>
                      </a:lnTo>
                      <a:lnTo>
                        <a:pt x="256" y="1860"/>
                      </a:lnTo>
                      <a:lnTo>
                        <a:pt x="198" y="1898"/>
                      </a:lnTo>
                      <a:lnTo>
                        <a:pt x="136" y="1932"/>
                      </a:lnTo>
                      <a:lnTo>
                        <a:pt x="74" y="1964"/>
                      </a:lnTo>
                      <a:lnTo>
                        <a:pt x="12" y="1992"/>
                      </a:lnTo>
                      <a:lnTo>
                        <a:pt x="0" y="2120"/>
                      </a:lnTo>
                      <a:lnTo>
                        <a:pt x="0" y="2120"/>
                      </a:lnTo>
                      <a:lnTo>
                        <a:pt x="72" y="2090"/>
                      </a:lnTo>
                      <a:lnTo>
                        <a:pt x="144" y="2056"/>
                      </a:lnTo>
                      <a:lnTo>
                        <a:pt x="214" y="2018"/>
                      </a:lnTo>
                      <a:lnTo>
                        <a:pt x="280" y="1978"/>
                      </a:lnTo>
                      <a:lnTo>
                        <a:pt x="346" y="1932"/>
                      </a:lnTo>
                      <a:lnTo>
                        <a:pt x="410" y="1884"/>
                      </a:lnTo>
                      <a:lnTo>
                        <a:pt x="470" y="1832"/>
                      </a:lnTo>
                      <a:lnTo>
                        <a:pt x="528" y="1776"/>
                      </a:lnTo>
                      <a:lnTo>
                        <a:pt x="582" y="1716"/>
                      </a:lnTo>
                      <a:lnTo>
                        <a:pt x="634" y="1654"/>
                      </a:lnTo>
                      <a:lnTo>
                        <a:pt x="682" y="1588"/>
                      </a:lnTo>
                      <a:lnTo>
                        <a:pt x="728" y="1520"/>
                      </a:lnTo>
                      <a:lnTo>
                        <a:pt x="770" y="1448"/>
                      </a:lnTo>
                      <a:lnTo>
                        <a:pt x="808" y="1372"/>
                      </a:lnTo>
                      <a:lnTo>
                        <a:pt x="844" y="1296"/>
                      </a:lnTo>
                      <a:lnTo>
                        <a:pt x="874" y="1214"/>
                      </a:lnTo>
                      <a:lnTo>
                        <a:pt x="874" y="1214"/>
                      </a:lnTo>
                      <a:lnTo>
                        <a:pt x="882" y="1200"/>
                      </a:lnTo>
                      <a:lnTo>
                        <a:pt x="886" y="1190"/>
                      </a:lnTo>
                      <a:lnTo>
                        <a:pt x="886" y="1182"/>
                      </a:lnTo>
                      <a:lnTo>
                        <a:pt x="886" y="1172"/>
                      </a:lnTo>
                      <a:lnTo>
                        <a:pt x="886" y="1172"/>
                      </a:lnTo>
                      <a:lnTo>
                        <a:pt x="886" y="1164"/>
                      </a:lnTo>
                      <a:lnTo>
                        <a:pt x="888" y="1156"/>
                      </a:lnTo>
                      <a:lnTo>
                        <a:pt x="892" y="1144"/>
                      </a:lnTo>
                      <a:lnTo>
                        <a:pt x="900" y="1130"/>
                      </a:lnTo>
                      <a:lnTo>
                        <a:pt x="900" y="1130"/>
                      </a:lnTo>
                      <a:lnTo>
                        <a:pt x="900" y="1122"/>
                      </a:lnTo>
                      <a:lnTo>
                        <a:pt x="900" y="1122"/>
                      </a:lnTo>
                      <a:lnTo>
                        <a:pt x="906" y="1112"/>
                      </a:lnTo>
                      <a:lnTo>
                        <a:pt x="910" y="1104"/>
                      </a:lnTo>
                      <a:lnTo>
                        <a:pt x="916" y="1082"/>
                      </a:lnTo>
                      <a:lnTo>
                        <a:pt x="922" y="1060"/>
                      </a:lnTo>
                      <a:lnTo>
                        <a:pt x="928" y="1040"/>
                      </a:lnTo>
                      <a:lnTo>
                        <a:pt x="928" y="1028"/>
                      </a:lnTo>
                      <a:lnTo>
                        <a:pt x="928" y="1028"/>
                      </a:lnTo>
                      <a:lnTo>
                        <a:pt x="938" y="960"/>
                      </a:lnTo>
                      <a:lnTo>
                        <a:pt x="946" y="894"/>
                      </a:lnTo>
                      <a:lnTo>
                        <a:pt x="950" y="828"/>
                      </a:lnTo>
                      <a:lnTo>
                        <a:pt x="950" y="764"/>
                      </a:lnTo>
                      <a:lnTo>
                        <a:pt x="950" y="698"/>
                      </a:lnTo>
                      <a:lnTo>
                        <a:pt x="946" y="634"/>
                      </a:lnTo>
                      <a:lnTo>
                        <a:pt x="938" y="570"/>
                      </a:lnTo>
                      <a:lnTo>
                        <a:pt x="928" y="508"/>
                      </a:lnTo>
                      <a:lnTo>
                        <a:pt x="916" y="444"/>
                      </a:lnTo>
                      <a:lnTo>
                        <a:pt x="900" y="384"/>
                      </a:lnTo>
                      <a:lnTo>
                        <a:pt x="882" y="322"/>
                      </a:lnTo>
                      <a:lnTo>
                        <a:pt x="860" y="262"/>
                      </a:lnTo>
                      <a:lnTo>
                        <a:pt x="838" y="202"/>
                      </a:lnTo>
                      <a:lnTo>
                        <a:pt x="810" y="144"/>
                      </a:lnTo>
                      <a:lnTo>
                        <a:pt x="780" y="88"/>
                      </a:lnTo>
                      <a:lnTo>
                        <a:pt x="748" y="30"/>
                      </a:lnTo>
                      <a:lnTo>
                        <a:pt x="748" y="30"/>
                      </a:lnTo>
                      <a:close/>
                    </a:path>
                  </a:pathLst>
                </a:custGeom>
                <a:solidFill>
                  <a:srgbClr val="4BB0D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60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98" name="Freeform 9"/>
                <p:cNvSpPr>
                  <a:spLocks noChangeArrowheads="1"/>
                </p:cNvSpPr>
                <p:nvPr/>
              </p:nvSpPr>
              <p:spPr bwMode="auto">
                <a:xfrm>
                  <a:off x="6619875" y="2428875"/>
                  <a:ext cx="1565275" cy="3965575"/>
                </a:xfrm>
                <a:custGeom>
                  <a:avLst/>
                  <a:gdLst>
                    <a:gd name="T0" fmla="*/ 770 w 986"/>
                    <a:gd name="T1" fmla="*/ 546 h 2498"/>
                    <a:gd name="T2" fmla="*/ 662 w 986"/>
                    <a:gd name="T3" fmla="*/ 404 h 2498"/>
                    <a:gd name="T4" fmla="*/ 538 w 986"/>
                    <a:gd name="T5" fmla="*/ 278 h 2498"/>
                    <a:gd name="T6" fmla="*/ 398 w 986"/>
                    <a:gd name="T7" fmla="*/ 166 h 2498"/>
                    <a:gd name="T8" fmla="*/ 240 w 986"/>
                    <a:gd name="T9" fmla="*/ 72 h 2498"/>
                    <a:gd name="T10" fmla="*/ 66 w 986"/>
                    <a:gd name="T11" fmla="*/ 0 h 2498"/>
                    <a:gd name="T12" fmla="*/ 52 w 986"/>
                    <a:gd name="T13" fmla="*/ 0 h 2498"/>
                    <a:gd name="T14" fmla="*/ 20 w 986"/>
                    <a:gd name="T15" fmla="*/ 12 h 2498"/>
                    <a:gd name="T16" fmla="*/ 4 w 986"/>
                    <a:gd name="T17" fmla="*/ 40 h 2498"/>
                    <a:gd name="T18" fmla="*/ 0 w 986"/>
                    <a:gd name="T19" fmla="*/ 62 h 2498"/>
                    <a:gd name="T20" fmla="*/ 8 w 986"/>
                    <a:gd name="T21" fmla="*/ 96 h 2498"/>
                    <a:gd name="T22" fmla="*/ 28 w 986"/>
                    <a:gd name="T23" fmla="*/ 116 h 2498"/>
                    <a:gd name="T24" fmla="*/ 48 w 986"/>
                    <a:gd name="T25" fmla="*/ 124 h 2498"/>
                    <a:gd name="T26" fmla="*/ 200 w 986"/>
                    <a:gd name="T27" fmla="*/ 190 h 2498"/>
                    <a:gd name="T28" fmla="*/ 340 w 986"/>
                    <a:gd name="T29" fmla="*/ 274 h 2498"/>
                    <a:gd name="T30" fmla="*/ 466 w 986"/>
                    <a:gd name="T31" fmla="*/ 374 h 2498"/>
                    <a:gd name="T32" fmla="*/ 576 w 986"/>
                    <a:gd name="T33" fmla="*/ 492 h 2498"/>
                    <a:gd name="T34" fmla="*/ 668 w 986"/>
                    <a:gd name="T35" fmla="*/ 624 h 2498"/>
                    <a:gd name="T36" fmla="*/ 722 w 986"/>
                    <a:gd name="T37" fmla="*/ 720 h 2498"/>
                    <a:gd name="T38" fmla="*/ 790 w 986"/>
                    <a:gd name="T39" fmla="*/ 872 h 2498"/>
                    <a:gd name="T40" fmla="*/ 836 w 986"/>
                    <a:gd name="T41" fmla="*/ 1034 h 2498"/>
                    <a:gd name="T42" fmla="*/ 858 w 986"/>
                    <a:gd name="T43" fmla="*/ 1202 h 2498"/>
                    <a:gd name="T44" fmla="*/ 854 w 986"/>
                    <a:gd name="T45" fmla="*/ 1376 h 2498"/>
                    <a:gd name="T46" fmla="*/ 820 w 986"/>
                    <a:gd name="T47" fmla="*/ 1552 h 2498"/>
                    <a:gd name="T48" fmla="*/ 816 w 986"/>
                    <a:gd name="T49" fmla="*/ 1602 h 2498"/>
                    <a:gd name="T50" fmla="*/ 802 w 986"/>
                    <a:gd name="T51" fmla="*/ 1646 h 2498"/>
                    <a:gd name="T52" fmla="*/ 724 w 986"/>
                    <a:gd name="T53" fmla="*/ 1820 h 2498"/>
                    <a:gd name="T54" fmla="*/ 624 w 986"/>
                    <a:gd name="T55" fmla="*/ 1978 h 2498"/>
                    <a:gd name="T56" fmla="*/ 504 w 986"/>
                    <a:gd name="T57" fmla="*/ 2118 h 2498"/>
                    <a:gd name="T58" fmla="*/ 366 w 986"/>
                    <a:gd name="T59" fmla="*/ 2236 h 2498"/>
                    <a:gd name="T60" fmla="*/ 216 w 986"/>
                    <a:gd name="T61" fmla="*/ 2332 h 2498"/>
                    <a:gd name="T62" fmla="*/ 156 w 986"/>
                    <a:gd name="T63" fmla="*/ 2498 h 2498"/>
                    <a:gd name="T64" fmla="*/ 342 w 986"/>
                    <a:gd name="T65" fmla="*/ 2404 h 2498"/>
                    <a:gd name="T66" fmla="*/ 512 w 986"/>
                    <a:gd name="T67" fmla="*/ 2280 h 2498"/>
                    <a:gd name="T68" fmla="*/ 664 w 986"/>
                    <a:gd name="T69" fmla="*/ 2128 h 2498"/>
                    <a:gd name="T70" fmla="*/ 790 w 986"/>
                    <a:gd name="T71" fmla="*/ 1950 h 2498"/>
                    <a:gd name="T72" fmla="*/ 886 w 986"/>
                    <a:gd name="T73" fmla="*/ 1750 h 2498"/>
                    <a:gd name="T74" fmla="*/ 922 w 986"/>
                    <a:gd name="T75" fmla="*/ 1662 h 2498"/>
                    <a:gd name="T76" fmla="*/ 944 w 986"/>
                    <a:gd name="T77" fmla="*/ 1614 h 2498"/>
                    <a:gd name="T78" fmla="*/ 958 w 986"/>
                    <a:gd name="T79" fmla="*/ 1546 h 2498"/>
                    <a:gd name="T80" fmla="*/ 984 w 986"/>
                    <a:gd name="T81" fmla="*/ 1356 h 2498"/>
                    <a:gd name="T82" fmla="*/ 982 w 986"/>
                    <a:gd name="T83" fmla="*/ 1168 h 2498"/>
                    <a:gd name="T84" fmla="*/ 956 w 986"/>
                    <a:gd name="T85" fmla="*/ 986 h 2498"/>
                    <a:gd name="T86" fmla="*/ 904 w 986"/>
                    <a:gd name="T87" fmla="*/ 810 h 2498"/>
                    <a:gd name="T88" fmla="*/ 830 w 986"/>
                    <a:gd name="T89" fmla="*/ 646 h 249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86"/>
                    <a:gd name="T136" fmla="*/ 0 h 2498"/>
                    <a:gd name="T137" fmla="*/ 986 w 986"/>
                    <a:gd name="T138" fmla="*/ 2498 h 249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86" h="2498">
                      <a:moveTo>
                        <a:pt x="802" y="596"/>
                      </a:moveTo>
                      <a:lnTo>
                        <a:pt x="802" y="596"/>
                      </a:lnTo>
                      <a:lnTo>
                        <a:pt x="770" y="546"/>
                      </a:lnTo>
                      <a:lnTo>
                        <a:pt x="736" y="496"/>
                      </a:lnTo>
                      <a:lnTo>
                        <a:pt x="700" y="450"/>
                      </a:lnTo>
                      <a:lnTo>
                        <a:pt x="662" y="404"/>
                      </a:lnTo>
                      <a:lnTo>
                        <a:pt x="622" y="360"/>
                      </a:lnTo>
                      <a:lnTo>
                        <a:pt x="582" y="318"/>
                      </a:lnTo>
                      <a:lnTo>
                        <a:pt x="538" y="278"/>
                      </a:lnTo>
                      <a:lnTo>
                        <a:pt x="494" y="238"/>
                      </a:lnTo>
                      <a:lnTo>
                        <a:pt x="446" y="202"/>
                      </a:lnTo>
                      <a:lnTo>
                        <a:pt x="398" y="166"/>
                      </a:lnTo>
                      <a:lnTo>
                        <a:pt x="348" y="132"/>
                      </a:lnTo>
                      <a:lnTo>
                        <a:pt x="294" y="102"/>
                      </a:lnTo>
                      <a:lnTo>
                        <a:pt x="240" y="72"/>
                      </a:lnTo>
                      <a:lnTo>
                        <a:pt x="184" y="46"/>
                      </a:lnTo>
                      <a:lnTo>
                        <a:pt x="126" y="22"/>
                      </a:lnTo>
                      <a:lnTo>
                        <a:pt x="66" y="0"/>
                      </a:lnTo>
                      <a:lnTo>
                        <a:pt x="66" y="0"/>
                      </a:lnTo>
                      <a:lnTo>
                        <a:pt x="52" y="0"/>
                      </a:lnTo>
                      <a:lnTo>
                        <a:pt x="52" y="0"/>
                      </a:lnTo>
                      <a:lnTo>
                        <a:pt x="40" y="2"/>
                      </a:lnTo>
                      <a:lnTo>
                        <a:pt x="30" y="6"/>
                      </a:lnTo>
                      <a:lnTo>
                        <a:pt x="20" y="12"/>
                      </a:lnTo>
                      <a:lnTo>
                        <a:pt x="14" y="20"/>
                      </a:lnTo>
                      <a:lnTo>
                        <a:pt x="8" y="30"/>
                      </a:lnTo>
                      <a:lnTo>
                        <a:pt x="4" y="40"/>
                      </a:lnTo>
                      <a:lnTo>
                        <a:pt x="2" y="52"/>
                      </a:lnTo>
                      <a:lnTo>
                        <a:pt x="0" y="62"/>
                      </a:lnTo>
                      <a:lnTo>
                        <a:pt x="0" y="62"/>
                      </a:lnTo>
                      <a:lnTo>
                        <a:pt x="2" y="76"/>
                      </a:lnTo>
                      <a:lnTo>
                        <a:pt x="4" y="86"/>
                      </a:lnTo>
                      <a:lnTo>
                        <a:pt x="8" y="96"/>
                      </a:lnTo>
                      <a:lnTo>
                        <a:pt x="12" y="104"/>
                      </a:lnTo>
                      <a:lnTo>
                        <a:pt x="20" y="110"/>
                      </a:lnTo>
                      <a:lnTo>
                        <a:pt x="28" y="116"/>
                      </a:lnTo>
                      <a:lnTo>
                        <a:pt x="36" y="120"/>
                      </a:lnTo>
                      <a:lnTo>
                        <a:pt x="48" y="124"/>
                      </a:lnTo>
                      <a:lnTo>
                        <a:pt x="48" y="124"/>
                      </a:lnTo>
                      <a:lnTo>
                        <a:pt x="100" y="144"/>
                      </a:lnTo>
                      <a:lnTo>
                        <a:pt x="150" y="166"/>
                      </a:lnTo>
                      <a:lnTo>
                        <a:pt x="200" y="190"/>
                      </a:lnTo>
                      <a:lnTo>
                        <a:pt x="248" y="216"/>
                      </a:lnTo>
                      <a:lnTo>
                        <a:pt x="296" y="244"/>
                      </a:lnTo>
                      <a:lnTo>
                        <a:pt x="340" y="274"/>
                      </a:lnTo>
                      <a:lnTo>
                        <a:pt x="384" y="306"/>
                      </a:lnTo>
                      <a:lnTo>
                        <a:pt x="426" y="340"/>
                      </a:lnTo>
                      <a:lnTo>
                        <a:pt x="466" y="374"/>
                      </a:lnTo>
                      <a:lnTo>
                        <a:pt x="506" y="412"/>
                      </a:lnTo>
                      <a:lnTo>
                        <a:pt x="542" y="452"/>
                      </a:lnTo>
                      <a:lnTo>
                        <a:pt x="576" y="492"/>
                      </a:lnTo>
                      <a:lnTo>
                        <a:pt x="610" y="534"/>
                      </a:lnTo>
                      <a:lnTo>
                        <a:pt x="640" y="578"/>
                      </a:lnTo>
                      <a:lnTo>
                        <a:pt x="668" y="624"/>
                      </a:lnTo>
                      <a:lnTo>
                        <a:pt x="694" y="670"/>
                      </a:lnTo>
                      <a:lnTo>
                        <a:pt x="694" y="670"/>
                      </a:lnTo>
                      <a:lnTo>
                        <a:pt x="722" y="720"/>
                      </a:lnTo>
                      <a:lnTo>
                        <a:pt x="748" y="770"/>
                      </a:lnTo>
                      <a:lnTo>
                        <a:pt x="770" y="820"/>
                      </a:lnTo>
                      <a:lnTo>
                        <a:pt x="790" y="872"/>
                      </a:lnTo>
                      <a:lnTo>
                        <a:pt x="808" y="926"/>
                      </a:lnTo>
                      <a:lnTo>
                        <a:pt x="824" y="980"/>
                      </a:lnTo>
                      <a:lnTo>
                        <a:pt x="836" y="1034"/>
                      </a:lnTo>
                      <a:lnTo>
                        <a:pt x="846" y="1090"/>
                      </a:lnTo>
                      <a:lnTo>
                        <a:pt x="854" y="1146"/>
                      </a:lnTo>
                      <a:lnTo>
                        <a:pt x="858" y="1202"/>
                      </a:lnTo>
                      <a:lnTo>
                        <a:pt x="860" y="1260"/>
                      </a:lnTo>
                      <a:lnTo>
                        <a:pt x="858" y="1318"/>
                      </a:lnTo>
                      <a:lnTo>
                        <a:pt x="854" y="1376"/>
                      </a:lnTo>
                      <a:lnTo>
                        <a:pt x="846" y="1434"/>
                      </a:lnTo>
                      <a:lnTo>
                        <a:pt x="834" y="1492"/>
                      </a:lnTo>
                      <a:lnTo>
                        <a:pt x="820" y="1552"/>
                      </a:lnTo>
                      <a:lnTo>
                        <a:pt x="820" y="1552"/>
                      </a:lnTo>
                      <a:lnTo>
                        <a:pt x="820" y="1576"/>
                      </a:lnTo>
                      <a:lnTo>
                        <a:pt x="816" y="1602"/>
                      </a:lnTo>
                      <a:lnTo>
                        <a:pt x="810" y="1624"/>
                      </a:lnTo>
                      <a:lnTo>
                        <a:pt x="802" y="1646"/>
                      </a:lnTo>
                      <a:lnTo>
                        <a:pt x="802" y="1646"/>
                      </a:lnTo>
                      <a:lnTo>
                        <a:pt x="778" y="1706"/>
                      </a:lnTo>
                      <a:lnTo>
                        <a:pt x="752" y="1764"/>
                      </a:lnTo>
                      <a:lnTo>
                        <a:pt x="724" y="1820"/>
                      </a:lnTo>
                      <a:lnTo>
                        <a:pt x="692" y="1876"/>
                      </a:lnTo>
                      <a:lnTo>
                        <a:pt x="660" y="1928"/>
                      </a:lnTo>
                      <a:lnTo>
                        <a:pt x="624" y="1978"/>
                      </a:lnTo>
                      <a:lnTo>
                        <a:pt x="586" y="2028"/>
                      </a:lnTo>
                      <a:lnTo>
                        <a:pt x="546" y="2074"/>
                      </a:lnTo>
                      <a:lnTo>
                        <a:pt x="504" y="2118"/>
                      </a:lnTo>
                      <a:lnTo>
                        <a:pt x="460" y="2160"/>
                      </a:lnTo>
                      <a:lnTo>
                        <a:pt x="414" y="2200"/>
                      </a:lnTo>
                      <a:lnTo>
                        <a:pt x="366" y="2236"/>
                      </a:lnTo>
                      <a:lnTo>
                        <a:pt x="318" y="2270"/>
                      </a:lnTo>
                      <a:lnTo>
                        <a:pt x="268" y="2302"/>
                      </a:lnTo>
                      <a:lnTo>
                        <a:pt x="216" y="2332"/>
                      </a:lnTo>
                      <a:lnTo>
                        <a:pt x="162" y="2358"/>
                      </a:lnTo>
                      <a:lnTo>
                        <a:pt x="156" y="2498"/>
                      </a:lnTo>
                      <a:lnTo>
                        <a:pt x="156" y="2498"/>
                      </a:lnTo>
                      <a:lnTo>
                        <a:pt x="218" y="2470"/>
                      </a:lnTo>
                      <a:lnTo>
                        <a:pt x="280" y="2438"/>
                      </a:lnTo>
                      <a:lnTo>
                        <a:pt x="342" y="2404"/>
                      </a:lnTo>
                      <a:lnTo>
                        <a:pt x="400" y="2366"/>
                      </a:lnTo>
                      <a:lnTo>
                        <a:pt x="458" y="2324"/>
                      </a:lnTo>
                      <a:lnTo>
                        <a:pt x="512" y="2280"/>
                      </a:lnTo>
                      <a:lnTo>
                        <a:pt x="566" y="2232"/>
                      </a:lnTo>
                      <a:lnTo>
                        <a:pt x="616" y="2180"/>
                      </a:lnTo>
                      <a:lnTo>
                        <a:pt x="664" y="2128"/>
                      </a:lnTo>
                      <a:lnTo>
                        <a:pt x="708" y="2070"/>
                      </a:lnTo>
                      <a:lnTo>
                        <a:pt x="752" y="2012"/>
                      </a:lnTo>
                      <a:lnTo>
                        <a:pt x="790" y="1950"/>
                      </a:lnTo>
                      <a:lnTo>
                        <a:pt x="826" y="1886"/>
                      </a:lnTo>
                      <a:lnTo>
                        <a:pt x="858" y="1818"/>
                      </a:lnTo>
                      <a:lnTo>
                        <a:pt x="886" y="1750"/>
                      </a:lnTo>
                      <a:lnTo>
                        <a:pt x="910" y="1678"/>
                      </a:lnTo>
                      <a:lnTo>
                        <a:pt x="910" y="1678"/>
                      </a:lnTo>
                      <a:lnTo>
                        <a:pt x="922" y="1662"/>
                      </a:lnTo>
                      <a:lnTo>
                        <a:pt x="930" y="1646"/>
                      </a:lnTo>
                      <a:lnTo>
                        <a:pt x="936" y="1630"/>
                      </a:lnTo>
                      <a:lnTo>
                        <a:pt x="944" y="1614"/>
                      </a:lnTo>
                      <a:lnTo>
                        <a:pt x="952" y="1580"/>
                      </a:lnTo>
                      <a:lnTo>
                        <a:pt x="958" y="1546"/>
                      </a:lnTo>
                      <a:lnTo>
                        <a:pt x="958" y="1546"/>
                      </a:lnTo>
                      <a:lnTo>
                        <a:pt x="970" y="1482"/>
                      </a:lnTo>
                      <a:lnTo>
                        <a:pt x="978" y="1418"/>
                      </a:lnTo>
                      <a:lnTo>
                        <a:pt x="984" y="1356"/>
                      </a:lnTo>
                      <a:lnTo>
                        <a:pt x="986" y="1292"/>
                      </a:lnTo>
                      <a:lnTo>
                        <a:pt x="986" y="1230"/>
                      </a:lnTo>
                      <a:lnTo>
                        <a:pt x="982" y="1168"/>
                      </a:lnTo>
                      <a:lnTo>
                        <a:pt x="976" y="1106"/>
                      </a:lnTo>
                      <a:lnTo>
                        <a:pt x="968" y="1046"/>
                      </a:lnTo>
                      <a:lnTo>
                        <a:pt x="956" y="986"/>
                      </a:lnTo>
                      <a:lnTo>
                        <a:pt x="942" y="926"/>
                      </a:lnTo>
                      <a:lnTo>
                        <a:pt x="924" y="868"/>
                      </a:lnTo>
                      <a:lnTo>
                        <a:pt x="904" y="810"/>
                      </a:lnTo>
                      <a:lnTo>
                        <a:pt x="882" y="754"/>
                      </a:lnTo>
                      <a:lnTo>
                        <a:pt x="858" y="700"/>
                      </a:lnTo>
                      <a:lnTo>
                        <a:pt x="830" y="646"/>
                      </a:lnTo>
                      <a:lnTo>
                        <a:pt x="802" y="596"/>
                      </a:lnTo>
                      <a:lnTo>
                        <a:pt x="802" y="596"/>
                      </a:lnTo>
                      <a:close/>
                    </a:path>
                  </a:pathLst>
                </a:custGeom>
                <a:solidFill>
                  <a:srgbClr val="A6BAB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60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99" name="Freeform 10"/>
                <p:cNvSpPr>
                  <a:spLocks noChangeArrowheads="1"/>
                </p:cNvSpPr>
                <p:nvPr/>
              </p:nvSpPr>
              <p:spPr bwMode="auto">
                <a:xfrm>
                  <a:off x="6838950" y="4778375"/>
                  <a:ext cx="1676400" cy="2019300"/>
                </a:xfrm>
                <a:custGeom>
                  <a:avLst/>
                  <a:gdLst>
                    <a:gd name="T0" fmla="*/ 996 w 1056"/>
                    <a:gd name="T1" fmla="*/ 0 h 1272"/>
                    <a:gd name="T2" fmla="*/ 972 w 1056"/>
                    <a:gd name="T3" fmla="*/ 4 h 1272"/>
                    <a:gd name="T4" fmla="*/ 956 w 1056"/>
                    <a:gd name="T5" fmla="*/ 16 h 1272"/>
                    <a:gd name="T6" fmla="*/ 942 w 1056"/>
                    <a:gd name="T7" fmla="*/ 32 h 1272"/>
                    <a:gd name="T8" fmla="*/ 934 w 1056"/>
                    <a:gd name="T9" fmla="*/ 66 h 1272"/>
                    <a:gd name="T10" fmla="*/ 934 w 1056"/>
                    <a:gd name="T11" fmla="*/ 66 h 1272"/>
                    <a:gd name="T12" fmla="*/ 922 w 1056"/>
                    <a:gd name="T13" fmla="*/ 108 h 1272"/>
                    <a:gd name="T14" fmla="*/ 912 w 1056"/>
                    <a:gd name="T15" fmla="*/ 138 h 1272"/>
                    <a:gd name="T16" fmla="*/ 906 w 1056"/>
                    <a:gd name="T17" fmla="*/ 148 h 1272"/>
                    <a:gd name="T18" fmla="*/ 906 w 1056"/>
                    <a:gd name="T19" fmla="*/ 156 h 1272"/>
                    <a:gd name="T20" fmla="*/ 894 w 1056"/>
                    <a:gd name="T21" fmla="*/ 182 h 1272"/>
                    <a:gd name="T22" fmla="*/ 892 w 1056"/>
                    <a:gd name="T23" fmla="*/ 198 h 1272"/>
                    <a:gd name="T24" fmla="*/ 892 w 1056"/>
                    <a:gd name="T25" fmla="*/ 208 h 1272"/>
                    <a:gd name="T26" fmla="*/ 888 w 1056"/>
                    <a:gd name="T27" fmla="*/ 226 h 1272"/>
                    <a:gd name="T28" fmla="*/ 880 w 1056"/>
                    <a:gd name="T29" fmla="*/ 240 h 1272"/>
                    <a:gd name="T30" fmla="*/ 814 w 1056"/>
                    <a:gd name="T31" fmla="*/ 398 h 1272"/>
                    <a:gd name="T32" fmla="*/ 734 w 1056"/>
                    <a:gd name="T33" fmla="*/ 546 h 1272"/>
                    <a:gd name="T34" fmla="*/ 640 w 1056"/>
                    <a:gd name="T35" fmla="*/ 680 h 1272"/>
                    <a:gd name="T36" fmla="*/ 534 w 1056"/>
                    <a:gd name="T37" fmla="*/ 802 h 1272"/>
                    <a:gd name="T38" fmla="*/ 416 w 1056"/>
                    <a:gd name="T39" fmla="*/ 910 h 1272"/>
                    <a:gd name="T40" fmla="*/ 286 w 1056"/>
                    <a:gd name="T41" fmla="*/ 1004 h 1272"/>
                    <a:gd name="T42" fmla="*/ 150 w 1056"/>
                    <a:gd name="T43" fmla="*/ 1082 h 1272"/>
                    <a:gd name="T44" fmla="*/ 6 w 1056"/>
                    <a:gd name="T45" fmla="*/ 1146 h 1272"/>
                    <a:gd name="T46" fmla="*/ 0 w 1056"/>
                    <a:gd name="T47" fmla="*/ 1272 h 1272"/>
                    <a:gd name="T48" fmla="*/ 84 w 1056"/>
                    <a:gd name="T49" fmla="*/ 1242 h 1272"/>
                    <a:gd name="T50" fmla="*/ 166 w 1056"/>
                    <a:gd name="T51" fmla="*/ 1206 h 1272"/>
                    <a:gd name="T52" fmla="*/ 246 w 1056"/>
                    <a:gd name="T53" fmla="*/ 1166 h 1272"/>
                    <a:gd name="T54" fmla="*/ 322 w 1056"/>
                    <a:gd name="T55" fmla="*/ 1122 h 1272"/>
                    <a:gd name="T56" fmla="*/ 398 w 1056"/>
                    <a:gd name="T57" fmla="*/ 1072 h 1272"/>
                    <a:gd name="T58" fmla="*/ 472 w 1056"/>
                    <a:gd name="T59" fmla="*/ 1020 h 1272"/>
                    <a:gd name="T60" fmla="*/ 540 w 1056"/>
                    <a:gd name="T61" fmla="*/ 962 h 1272"/>
                    <a:gd name="T62" fmla="*/ 608 w 1056"/>
                    <a:gd name="T63" fmla="*/ 902 h 1272"/>
                    <a:gd name="T64" fmla="*/ 670 w 1056"/>
                    <a:gd name="T65" fmla="*/ 836 h 1272"/>
                    <a:gd name="T66" fmla="*/ 730 w 1056"/>
                    <a:gd name="T67" fmla="*/ 766 h 1272"/>
                    <a:gd name="T68" fmla="*/ 786 w 1056"/>
                    <a:gd name="T69" fmla="*/ 694 h 1272"/>
                    <a:gd name="T70" fmla="*/ 836 w 1056"/>
                    <a:gd name="T71" fmla="*/ 616 h 1272"/>
                    <a:gd name="T72" fmla="*/ 884 w 1056"/>
                    <a:gd name="T73" fmla="*/ 536 h 1272"/>
                    <a:gd name="T74" fmla="*/ 926 w 1056"/>
                    <a:gd name="T75" fmla="*/ 454 h 1272"/>
                    <a:gd name="T76" fmla="*/ 964 w 1056"/>
                    <a:gd name="T77" fmla="*/ 366 h 1272"/>
                    <a:gd name="T78" fmla="*/ 996 w 1056"/>
                    <a:gd name="T79" fmla="*/ 276 h 1272"/>
                    <a:gd name="T80" fmla="*/ 1008 w 1056"/>
                    <a:gd name="T81" fmla="*/ 232 h 1272"/>
                    <a:gd name="T82" fmla="*/ 1034 w 1056"/>
                    <a:gd name="T83" fmla="*/ 144 h 1272"/>
                    <a:gd name="T84" fmla="*/ 1044 w 1056"/>
                    <a:gd name="T85" fmla="*/ 104 h 1272"/>
                    <a:gd name="T86" fmla="*/ 1046 w 1056"/>
                    <a:gd name="T87" fmla="*/ 96 h 1272"/>
                    <a:gd name="T88" fmla="*/ 1054 w 1056"/>
                    <a:gd name="T89" fmla="*/ 80 h 1272"/>
                    <a:gd name="T90" fmla="*/ 1056 w 1056"/>
                    <a:gd name="T91" fmla="*/ 66 h 1272"/>
                    <a:gd name="T92" fmla="*/ 1050 w 1056"/>
                    <a:gd name="T93" fmla="*/ 40 h 1272"/>
                    <a:gd name="T94" fmla="*/ 1036 w 1056"/>
                    <a:gd name="T95" fmla="*/ 20 h 1272"/>
                    <a:gd name="T96" fmla="*/ 1018 w 1056"/>
                    <a:gd name="T97" fmla="*/ 6 h 1272"/>
                    <a:gd name="T98" fmla="*/ 996 w 1056"/>
                    <a:gd name="T99" fmla="*/ 0 h 127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6"/>
                    <a:gd name="T151" fmla="*/ 0 h 1272"/>
                    <a:gd name="T152" fmla="*/ 1056 w 1056"/>
                    <a:gd name="T153" fmla="*/ 1272 h 127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6" h="1272">
                      <a:moveTo>
                        <a:pt x="996" y="0"/>
                      </a:moveTo>
                      <a:lnTo>
                        <a:pt x="996" y="0"/>
                      </a:lnTo>
                      <a:lnTo>
                        <a:pt x="982" y="2"/>
                      </a:lnTo>
                      <a:lnTo>
                        <a:pt x="972" y="4"/>
                      </a:lnTo>
                      <a:lnTo>
                        <a:pt x="962" y="10"/>
                      </a:lnTo>
                      <a:lnTo>
                        <a:pt x="956" y="16"/>
                      </a:lnTo>
                      <a:lnTo>
                        <a:pt x="948" y="24"/>
                      </a:lnTo>
                      <a:lnTo>
                        <a:pt x="942" y="32"/>
                      </a:lnTo>
                      <a:lnTo>
                        <a:pt x="934" y="54"/>
                      </a:lnTo>
                      <a:lnTo>
                        <a:pt x="934" y="66"/>
                      </a:lnTo>
                      <a:lnTo>
                        <a:pt x="934" y="66"/>
                      </a:lnTo>
                      <a:lnTo>
                        <a:pt x="934" y="66"/>
                      </a:lnTo>
                      <a:lnTo>
                        <a:pt x="928" y="86"/>
                      </a:lnTo>
                      <a:lnTo>
                        <a:pt x="922" y="108"/>
                      </a:lnTo>
                      <a:lnTo>
                        <a:pt x="916" y="130"/>
                      </a:lnTo>
                      <a:lnTo>
                        <a:pt x="912" y="138"/>
                      </a:lnTo>
                      <a:lnTo>
                        <a:pt x="906" y="148"/>
                      </a:lnTo>
                      <a:lnTo>
                        <a:pt x="906" y="148"/>
                      </a:lnTo>
                      <a:lnTo>
                        <a:pt x="906" y="156"/>
                      </a:lnTo>
                      <a:lnTo>
                        <a:pt x="906" y="156"/>
                      </a:lnTo>
                      <a:lnTo>
                        <a:pt x="898" y="170"/>
                      </a:lnTo>
                      <a:lnTo>
                        <a:pt x="894" y="182"/>
                      </a:lnTo>
                      <a:lnTo>
                        <a:pt x="892" y="190"/>
                      </a:lnTo>
                      <a:lnTo>
                        <a:pt x="892" y="198"/>
                      </a:lnTo>
                      <a:lnTo>
                        <a:pt x="892" y="198"/>
                      </a:lnTo>
                      <a:lnTo>
                        <a:pt x="892" y="208"/>
                      </a:lnTo>
                      <a:lnTo>
                        <a:pt x="892" y="216"/>
                      </a:lnTo>
                      <a:lnTo>
                        <a:pt x="888" y="226"/>
                      </a:lnTo>
                      <a:lnTo>
                        <a:pt x="880" y="240"/>
                      </a:lnTo>
                      <a:lnTo>
                        <a:pt x="880" y="240"/>
                      </a:lnTo>
                      <a:lnTo>
                        <a:pt x="850" y="322"/>
                      </a:lnTo>
                      <a:lnTo>
                        <a:pt x="814" y="398"/>
                      </a:lnTo>
                      <a:lnTo>
                        <a:pt x="776" y="474"/>
                      </a:lnTo>
                      <a:lnTo>
                        <a:pt x="734" y="546"/>
                      </a:lnTo>
                      <a:lnTo>
                        <a:pt x="688" y="614"/>
                      </a:lnTo>
                      <a:lnTo>
                        <a:pt x="640" y="680"/>
                      </a:lnTo>
                      <a:lnTo>
                        <a:pt x="588" y="742"/>
                      </a:lnTo>
                      <a:lnTo>
                        <a:pt x="534" y="802"/>
                      </a:lnTo>
                      <a:lnTo>
                        <a:pt x="476" y="858"/>
                      </a:lnTo>
                      <a:lnTo>
                        <a:pt x="416" y="910"/>
                      </a:lnTo>
                      <a:lnTo>
                        <a:pt x="352" y="958"/>
                      </a:lnTo>
                      <a:lnTo>
                        <a:pt x="286" y="1004"/>
                      </a:lnTo>
                      <a:lnTo>
                        <a:pt x="220" y="1044"/>
                      </a:lnTo>
                      <a:lnTo>
                        <a:pt x="150" y="1082"/>
                      </a:lnTo>
                      <a:lnTo>
                        <a:pt x="78" y="1116"/>
                      </a:lnTo>
                      <a:lnTo>
                        <a:pt x="6" y="1146"/>
                      </a:lnTo>
                      <a:lnTo>
                        <a:pt x="0" y="1272"/>
                      </a:lnTo>
                      <a:lnTo>
                        <a:pt x="0" y="1272"/>
                      </a:lnTo>
                      <a:lnTo>
                        <a:pt x="42" y="1256"/>
                      </a:lnTo>
                      <a:lnTo>
                        <a:pt x="84" y="1242"/>
                      </a:lnTo>
                      <a:lnTo>
                        <a:pt x="124" y="1224"/>
                      </a:lnTo>
                      <a:lnTo>
                        <a:pt x="166" y="1206"/>
                      </a:lnTo>
                      <a:lnTo>
                        <a:pt x="206" y="1186"/>
                      </a:lnTo>
                      <a:lnTo>
                        <a:pt x="246" y="1166"/>
                      </a:lnTo>
                      <a:lnTo>
                        <a:pt x="284" y="1144"/>
                      </a:lnTo>
                      <a:lnTo>
                        <a:pt x="322" y="1122"/>
                      </a:lnTo>
                      <a:lnTo>
                        <a:pt x="362" y="1098"/>
                      </a:lnTo>
                      <a:lnTo>
                        <a:pt x="398" y="1072"/>
                      </a:lnTo>
                      <a:lnTo>
                        <a:pt x="436" y="1046"/>
                      </a:lnTo>
                      <a:lnTo>
                        <a:pt x="472" y="1020"/>
                      </a:lnTo>
                      <a:lnTo>
                        <a:pt x="506" y="992"/>
                      </a:lnTo>
                      <a:lnTo>
                        <a:pt x="540" y="962"/>
                      </a:lnTo>
                      <a:lnTo>
                        <a:pt x="574" y="932"/>
                      </a:lnTo>
                      <a:lnTo>
                        <a:pt x="608" y="902"/>
                      </a:lnTo>
                      <a:lnTo>
                        <a:pt x="640" y="868"/>
                      </a:lnTo>
                      <a:lnTo>
                        <a:pt x="670" y="836"/>
                      </a:lnTo>
                      <a:lnTo>
                        <a:pt x="700" y="802"/>
                      </a:lnTo>
                      <a:lnTo>
                        <a:pt x="730" y="766"/>
                      </a:lnTo>
                      <a:lnTo>
                        <a:pt x="758" y="730"/>
                      </a:lnTo>
                      <a:lnTo>
                        <a:pt x="786" y="694"/>
                      </a:lnTo>
                      <a:lnTo>
                        <a:pt x="812" y="656"/>
                      </a:lnTo>
                      <a:lnTo>
                        <a:pt x="836" y="616"/>
                      </a:lnTo>
                      <a:lnTo>
                        <a:pt x="860" y="578"/>
                      </a:lnTo>
                      <a:lnTo>
                        <a:pt x="884" y="536"/>
                      </a:lnTo>
                      <a:lnTo>
                        <a:pt x="906" y="496"/>
                      </a:lnTo>
                      <a:lnTo>
                        <a:pt x="926" y="454"/>
                      </a:lnTo>
                      <a:lnTo>
                        <a:pt x="946" y="410"/>
                      </a:lnTo>
                      <a:lnTo>
                        <a:pt x="964" y="366"/>
                      </a:lnTo>
                      <a:lnTo>
                        <a:pt x="980" y="322"/>
                      </a:lnTo>
                      <a:lnTo>
                        <a:pt x="996" y="276"/>
                      </a:lnTo>
                      <a:lnTo>
                        <a:pt x="996" y="276"/>
                      </a:lnTo>
                      <a:lnTo>
                        <a:pt x="1008" y="232"/>
                      </a:lnTo>
                      <a:lnTo>
                        <a:pt x="1022" y="188"/>
                      </a:lnTo>
                      <a:lnTo>
                        <a:pt x="1034" y="144"/>
                      </a:lnTo>
                      <a:lnTo>
                        <a:pt x="1040" y="124"/>
                      </a:lnTo>
                      <a:lnTo>
                        <a:pt x="1044" y="104"/>
                      </a:lnTo>
                      <a:lnTo>
                        <a:pt x="1044" y="104"/>
                      </a:lnTo>
                      <a:lnTo>
                        <a:pt x="1046" y="96"/>
                      </a:lnTo>
                      <a:lnTo>
                        <a:pt x="1050" y="88"/>
                      </a:lnTo>
                      <a:lnTo>
                        <a:pt x="1054" y="80"/>
                      </a:lnTo>
                      <a:lnTo>
                        <a:pt x="1056" y="66"/>
                      </a:lnTo>
                      <a:lnTo>
                        <a:pt x="1056" y="66"/>
                      </a:lnTo>
                      <a:lnTo>
                        <a:pt x="1054" y="52"/>
                      </a:lnTo>
                      <a:lnTo>
                        <a:pt x="1050" y="40"/>
                      </a:lnTo>
                      <a:lnTo>
                        <a:pt x="1044" y="30"/>
                      </a:lnTo>
                      <a:lnTo>
                        <a:pt x="1036" y="20"/>
                      </a:lnTo>
                      <a:lnTo>
                        <a:pt x="1028" y="12"/>
                      </a:lnTo>
                      <a:lnTo>
                        <a:pt x="1018" y="6"/>
                      </a:lnTo>
                      <a:lnTo>
                        <a:pt x="1006" y="2"/>
                      </a:lnTo>
                      <a:lnTo>
                        <a:pt x="996" y="0"/>
                      </a:lnTo>
                      <a:lnTo>
                        <a:pt x="996" y="0"/>
                      </a:lnTo>
                      <a:close/>
                    </a:path>
                  </a:pathLst>
                </a:custGeom>
                <a:solidFill>
                  <a:srgbClr val="EE906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60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292" name="椭圆 291"/>
              <p:cNvSpPr/>
              <p:nvPr/>
            </p:nvSpPr>
            <p:spPr>
              <a:xfrm>
                <a:off x="4262253" y="3957453"/>
                <a:ext cx="2283195" cy="2283195"/>
              </a:xfrm>
              <a:prstGeom prst="ellipse">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b="1" dirty="0">
                    <a:solidFill>
                      <a:schemeClr val="tx1"/>
                    </a:solidFill>
                    <a:latin typeface="微软雅黑" panose="020B0503020204020204" pitchFamily="34" charset="-122"/>
                    <a:ea typeface="微软雅黑" panose="020B0503020204020204" pitchFamily="34" charset="-122"/>
                  </a:rPr>
                  <a:t>算法设计</a:t>
                </a:r>
              </a:p>
            </p:txBody>
          </p:sp>
        </p:grpSp>
        <p:sp>
          <p:nvSpPr>
            <p:cNvPr id="284" name="矩形 283"/>
            <p:cNvSpPr/>
            <p:nvPr/>
          </p:nvSpPr>
          <p:spPr>
            <a:xfrm>
              <a:off x="5499939" y="4963153"/>
              <a:ext cx="1012735" cy="405519"/>
            </a:xfrm>
            <a:prstGeom prst="rect">
              <a:avLst/>
            </a:prstGeom>
          </p:spPr>
          <p:txBody>
            <a:bodyPr wrap="non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分类判别</a:t>
              </a:r>
            </a:p>
          </p:txBody>
        </p:sp>
        <p:sp>
          <p:nvSpPr>
            <p:cNvPr id="285" name="矩形 284"/>
            <p:cNvSpPr/>
            <p:nvPr/>
          </p:nvSpPr>
          <p:spPr>
            <a:xfrm rot="1643734">
              <a:off x="6444716" y="1818910"/>
              <a:ext cx="845497" cy="402584"/>
            </a:xfrm>
            <a:prstGeom prst="rect">
              <a:avLst/>
            </a:prstGeom>
          </p:spPr>
          <p:txBody>
            <a:bodyPr wrap="non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回归预测</a:t>
              </a:r>
            </a:p>
          </p:txBody>
        </p:sp>
        <p:sp>
          <p:nvSpPr>
            <p:cNvPr id="286" name="矩形 285"/>
            <p:cNvSpPr/>
            <p:nvPr/>
          </p:nvSpPr>
          <p:spPr>
            <a:xfrm rot="15666001">
              <a:off x="7144005" y="2967020"/>
              <a:ext cx="1204271" cy="341023"/>
            </a:xfrm>
            <a:prstGeom prst="rect">
              <a:avLst/>
            </a:prstGeom>
          </p:spPr>
          <p:txBody>
            <a:bodyPr wrap="non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情感分析</a:t>
              </a:r>
            </a:p>
          </p:txBody>
        </p:sp>
        <p:sp>
          <p:nvSpPr>
            <p:cNvPr id="287" name="矩形 286"/>
            <p:cNvSpPr/>
            <p:nvPr/>
          </p:nvSpPr>
          <p:spPr>
            <a:xfrm rot="18821216">
              <a:off x="6851507" y="4370784"/>
              <a:ext cx="1005403" cy="338554"/>
            </a:xfrm>
            <a:prstGeom prst="rect">
              <a:avLst/>
            </a:prstGeom>
          </p:spPr>
          <p:txBody>
            <a:bodyPr wrap="non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关联分析</a:t>
              </a:r>
            </a:p>
          </p:txBody>
        </p:sp>
        <p:sp>
          <p:nvSpPr>
            <p:cNvPr id="288" name="矩形 287"/>
            <p:cNvSpPr/>
            <p:nvPr/>
          </p:nvSpPr>
          <p:spPr>
            <a:xfrm rot="6003340">
              <a:off x="3951144" y="2917221"/>
              <a:ext cx="1005403" cy="338554"/>
            </a:xfrm>
            <a:prstGeom prst="rect">
              <a:avLst/>
            </a:prstGeom>
          </p:spPr>
          <p:txBody>
            <a:bodyPr wrap="non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时间序列</a:t>
              </a:r>
            </a:p>
          </p:txBody>
        </p:sp>
        <p:sp>
          <p:nvSpPr>
            <p:cNvPr id="289" name="矩形 288"/>
            <p:cNvSpPr/>
            <p:nvPr/>
          </p:nvSpPr>
          <p:spPr>
            <a:xfrm rot="19613139">
              <a:off x="4889773" y="1781032"/>
              <a:ext cx="1012735" cy="405519"/>
            </a:xfrm>
            <a:prstGeom prst="rect">
              <a:avLst/>
            </a:prstGeom>
          </p:spPr>
          <p:txBody>
            <a:bodyPr wrap="non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聚类分析</a:t>
              </a:r>
            </a:p>
          </p:txBody>
        </p:sp>
        <p:sp>
          <p:nvSpPr>
            <p:cNvPr id="290" name="矩形 289"/>
            <p:cNvSpPr/>
            <p:nvPr/>
          </p:nvSpPr>
          <p:spPr>
            <a:xfrm rot="3072249">
              <a:off x="4154556" y="4382095"/>
              <a:ext cx="1195551" cy="284708"/>
            </a:xfrm>
            <a:prstGeom prst="rect">
              <a:avLst/>
            </a:prstGeom>
          </p:spPr>
          <p:txBody>
            <a:bodyPr wrap="non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属性筛选</a:t>
              </a:r>
            </a:p>
          </p:txBody>
        </p:sp>
      </p:grpSp>
      <p:grpSp>
        <p:nvGrpSpPr>
          <p:cNvPr id="10" name="组合 9">
            <a:extLst>
              <a:ext uri="{FF2B5EF4-FFF2-40B4-BE49-F238E27FC236}">
                <a16:creationId xmlns:a16="http://schemas.microsoft.com/office/drawing/2014/main" xmlns="" id="{FF64AA2B-70F4-4DAC-8ED2-60BCFF0F3BF0}"/>
              </a:ext>
            </a:extLst>
          </p:cNvPr>
          <p:cNvGrpSpPr/>
          <p:nvPr/>
        </p:nvGrpSpPr>
        <p:grpSpPr>
          <a:xfrm>
            <a:off x="4215519" y="5310635"/>
            <a:ext cx="3661200" cy="1206743"/>
            <a:chOff x="7493005" y="1741991"/>
            <a:chExt cx="3661200" cy="1206743"/>
          </a:xfrm>
        </p:grpSpPr>
        <p:sp>
          <p:nvSpPr>
            <p:cNvPr id="372" name="圆角矩形 371"/>
            <p:cNvSpPr/>
            <p:nvPr/>
          </p:nvSpPr>
          <p:spPr>
            <a:xfrm>
              <a:off x="7493005" y="1741991"/>
              <a:ext cx="3661200" cy="1206743"/>
            </a:xfrm>
            <a:prstGeom prst="roundRect">
              <a:avLst>
                <a:gd name="adj" fmla="val 11937"/>
              </a:avLst>
            </a:prstGeom>
            <a:solidFill>
              <a:srgbClr val="7CC2C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74" name="圆角矩形 373"/>
            <p:cNvSpPr/>
            <p:nvPr/>
          </p:nvSpPr>
          <p:spPr>
            <a:xfrm>
              <a:off x="7622136" y="1837228"/>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决策树</a:t>
              </a:r>
            </a:p>
          </p:txBody>
        </p:sp>
        <p:sp>
          <p:nvSpPr>
            <p:cNvPr id="375" name="圆角矩形 374"/>
            <p:cNvSpPr/>
            <p:nvPr/>
          </p:nvSpPr>
          <p:spPr>
            <a:xfrm>
              <a:off x="9371605" y="1832903"/>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人工神经网络</a:t>
              </a:r>
            </a:p>
          </p:txBody>
        </p:sp>
        <p:sp>
          <p:nvSpPr>
            <p:cNvPr id="376" name="圆角矩形 375"/>
            <p:cNvSpPr/>
            <p:nvPr/>
          </p:nvSpPr>
          <p:spPr>
            <a:xfrm>
              <a:off x="7622136" y="2110608"/>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朴素贝叶斯</a:t>
              </a:r>
            </a:p>
          </p:txBody>
        </p:sp>
        <p:sp>
          <p:nvSpPr>
            <p:cNvPr id="377" name="圆角矩形 376"/>
            <p:cNvSpPr/>
            <p:nvPr/>
          </p:nvSpPr>
          <p:spPr>
            <a:xfrm>
              <a:off x="9371605" y="2108347"/>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随机森林算法</a:t>
              </a:r>
            </a:p>
          </p:txBody>
        </p:sp>
        <p:sp>
          <p:nvSpPr>
            <p:cNvPr id="378" name="圆角矩形 377"/>
            <p:cNvSpPr/>
            <p:nvPr/>
          </p:nvSpPr>
          <p:spPr>
            <a:xfrm>
              <a:off x="7622136" y="2383988"/>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a:latin typeface="微软雅黑" panose="020B0503020204020204" pitchFamily="34" charset="-122"/>
                  <a:ea typeface="微软雅黑" panose="020B0503020204020204" pitchFamily="34" charset="-122"/>
                </a:rPr>
                <a:t>支持向量</a:t>
              </a:r>
              <a:r>
                <a:rPr lang="zh-CN" altLang="en-US" sz="1050" dirty="0">
                  <a:latin typeface="微软雅黑" panose="020B0503020204020204" pitchFamily="34" charset="-122"/>
                  <a:ea typeface="微软雅黑" panose="020B0503020204020204" pitchFamily="34" charset="-122"/>
                </a:rPr>
                <a:t>机</a:t>
              </a:r>
            </a:p>
          </p:txBody>
        </p:sp>
        <p:sp>
          <p:nvSpPr>
            <p:cNvPr id="379" name="圆角矩形 378"/>
            <p:cNvSpPr/>
            <p:nvPr/>
          </p:nvSpPr>
          <p:spPr>
            <a:xfrm>
              <a:off x="9371605" y="2383791"/>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逻辑回归算法</a:t>
              </a:r>
            </a:p>
          </p:txBody>
        </p:sp>
        <p:sp>
          <p:nvSpPr>
            <p:cNvPr id="380" name="圆角矩形 379"/>
            <p:cNvSpPr/>
            <p:nvPr/>
          </p:nvSpPr>
          <p:spPr>
            <a:xfrm>
              <a:off x="7622136" y="2657368"/>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zh-CN" sz="1050" dirty="0" err="1">
                  <a:latin typeface="微软雅黑" panose="020B0503020204020204" pitchFamily="34" charset="-122"/>
                  <a:ea typeface="微软雅黑" panose="020B0503020204020204" pitchFamily="34" charset="-122"/>
                </a:rPr>
                <a:t>Adaboost</a:t>
              </a:r>
              <a:r>
                <a:rPr lang="zh-CN" altLang="en-US" sz="1050" dirty="0">
                  <a:latin typeface="微软雅黑" panose="020B0503020204020204" pitchFamily="34" charset="-122"/>
                  <a:ea typeface="微软雅黑" panose="020B0503020204020204" pitchFamily="34" charset="-122"/>
                </a:rPr>
                <a:t>算法</a:t>
              </a:r>
            </a:p>
          </p:txBody>
        </p:sp>
        <p:sp>
          <p:nvSpPr>
            <p:cNvPr id="381" name="圆角矩形 380"/>
            <p:cNvSpPr/>
            <p:nvPr/>
          </p:nvSpPr>
          <p:spPr>
            <a:xfrm>
              <a:off x="9371605" y="2659234"/>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zh-CN" sz="1050" dirty="0">
                  <a:latin typeface="微软雅黑" panose="020B0503020204020204" pitchFamily="34" charset="-122"/>
                  <a:ea typeface="微软雅黑" panose="020B0503020204020204" pitchFamily="34" charset="-122"/>
                </a:rPr>
                <a:t>K</a:t>
              </a:r>
              <a:r>
                <a:rPr lang="zh-CN" altLang="en-US" sz="1050" dirty="0">
                  <a:latin typeface="微软雅黑" panose="020B0503020204020204" pitchFamily="34" charset="-122"/>
                  <a:ea typeface="微软雅黑" panose="020B0503020204020204" pitchFamily="34" charset="-122"/>
                </a:rPr>
                <a:t>最近邻算法</a:t>
              </a:r>
            </a:p>
          </p:txBody>
        </p:sp>
      </p:grpSp>
      <p:sp>
        <p:nvSpPr>
          <p:cNvPr id="387" name="矩形 386"/>
          <p:cNvSpPr/>
          <p:nvPr/>
        </p:nvSpPr>
        <p:spPr>
          <a:xfrm>
            <a:off x="546100" y="1565390"/>
            <a:ext cx="11028363" cy="5025910"/>
          </a:xfrm>
          <a:prstGeom prst="rect">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buFont typeface="Arial" pitchFamily="34" charset="0"/>
              <a:buNone/>
            </a:pPr>
            <a:endParaRPr kumimoji="1" lang="zh-CN" altLang="en-US" sz="1200" noProof="1">
              <a:ea typeface="微软雅黑"/>
            </a:endParaRPr>
          </a:p>
        </p:txBody>
      </p:sp>
      <p:sp>
        <p:nvSpPr>
          <p:cNvPr id="403" name="内容占位符 2"/>
          <p:cNvSpPr>
            <a:spLocks noGrp="1"/>
          </p:cNvSpPr>
          <p:nvPr>
            <p:ph idx="1"/>
          </p:nvPr>
        </p:nvSpPr>
        <p:spPr>
          <a:xfrm>
            <a:off x="609600" y="894432"/>
            <a:ext cx="10972800" cy="658257"/>
          </a:xfrm>
        </p:spPr>
        <p:txBody>
          <a:bodyPr/>
          <a:lstStyle/>
          <a:p>
            <a:pPr>
              <a:lnSpc>
                <a:spcPct val="120000"/>
              </a:lnSpc>
              <a:buFont typeface="Wingdings" panose="05000000000000000000" pitchFamily="2" charset="2"/>
              <a:buChar char="p"/>
            </a:pPr>
            <a:r>
              <a:rPr lang="zh-CN" altLang="zh-CN" sz="1600" dirty="0"/>
              <a:t>提供标准的分析平台，业务人员可通过平台对业务、数据、模型进行自由组合，设计符合业务场景的数据应用分析，解决数据资源的深度分析应用问题</a:t>
            </a:r>
            <a:endParaRPr lang="zh-CN" altLang="en-US" sz="1600" dirty="0"/>
          </a:p>
        </p:txBody>
      </p:sp>
      <p:grpSp>
        <p:nvGrpSpPr>
          <p:cNvPr id="6" name="组合 5">
            <a:extLst>
              <a:ext uri="{FF2B5EF4-FFF2-40B4-BE49-F238E27FC236}">
                <a16:creationId xmlns:a16="http://schemas.microsoft.com/office/drawing/2014/main" xmlns="" id="{9935BE5D-8144-4899-BF85-F31D3B2A5128}"/>
              </a:ext>
            </a:extLst>
          </p:cNvPr>
          <p:cNvGrpSpPr/>
          <p:nvPr/>
        </p:nvGrpSpPr>
        <p:grpSpPr>
          <a:xfrm>
            <a:off x="1553502" y="2802819"/>
            <a:ext cx="2052000" cy="1260000"/>
            <a:chOff x="1668688" y="2943355"/>
            <a:chExt cx="2052000" cy="1260000"/>
          </a:xfrm>
        </p:grpSpPr>
        <p:sp>
          <p:nvSpPr>
            <p:cNvPr id="370" name="圆角矩形 369"/>
            <p:cNvSpPr/>
            <p:nvPr/>
          </p:nvSpPr>
          <p:spPr>
            <a:xfrm>
              <a:off x="1668688" y="2943355"/>
              <a:ext cx="2052000" cy="1260000"/>
            </a:xfrm>
            <a:prstGeom prst="roundRect">
              <a:avLst>
                <a:gd name="adj" fmla="val 11937"/>
              </a:avLst>
            </a:prstGeom>
            <a:solidFill>
              <a:srgbClr val="7CC2C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圆角矩形 383"/>
            <p:cNvSpPr/>
            <p:nvPr/>
          </p:nvSpPr>
          <p:spPr>
            <a:xfrm>
              <a:off x="1866688" y="3043219"/>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zh-CN" sz="1050" dirty="0">
                  <a:latin typeface="微软雅黑" panose="020B0503020204020204" pitchFamily="34" charset="-122"/>
                  <a:ea typeface="微软雅黑" panose="020B0503020204020204" pitchFamily="34" charset="-122"/>
                </a:rPr>
                <a:t>ARMA</a:t>
              </a:r>
              <a:r>
                <a:rPr lang="zh-CN" altLang="en-US" sz="1050" dirty="0">
                  <a:latin typeface="微软雅黑" panose="020B0503020204020204" pitchFamily="34" charset="-122"/>
                  <a:ea typeface="微软雅黑" panose="020B0503020204020204" pitchFamily="34" charset="-122"/>
                </a:rPr>
                <a:t>时间序列模型</a:t>
              </a:r>
            </a:p>
          </p:txBody>
        </p:sp>
        <p:sp>
          <p:nvSpPr>
            <p:cNvPr id="385" name="圆角矩形 384"/>
            <p:cNvSpPr/>
            <p:nvPr/>
          </p:nvSpPr>
          <p:spPr>
            <a:xfrm>
              <a:off x="1866688" y="3321767"/>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zh-CN" sz="1050" dirty="0">
                  <a:latin typeface="微软雅黑" panose="020B0503020204020204" pitchFamily="34" charset="-122"/>
                  <a:ea typeface="微软雅黑" panose="020B0503020204020204" pitchFamily="34" charset="-122"/>
                </a:rPr>
                <a:t>ARIMA</a:t>
              </a:r>
              <a:r>
                <a:rPr lang="zh-CN" altLang="en-US" sz="1050" dirty="0">
                  <a:latin typeface="微软雅黑" panose="020B0503020204020204" pitchFamily="34" charset="-122"/>
                  <a:ea typeface="微软雅黑" panose="020B0503020204020204" pitchFamily="34" charset="-122"/>
                </a:rPr>
                <a:t>时间序列模型</a:t>
              </a:r>
            </a:p>
          </p:txBody>
        </p:sp>
        <p:sp>
          <p:nvSpPr>
            <p:cNvPr id="141" name="圆角矩形 384">
              <a:extLst>
                <a:ext uri="{FF2B5EF4-FFF2-40B4-BE49-F238E27FC236}">
                  <a16:creationId xmlns:a16="http://schemas.microsoft.com/office/drawing/2014/main" xmlns="" id="{186687F3-95A5-42EE-834E-09E2013CEA3D}"/>
                </a:ext>
              </a:extLst>
            </p:cNvPr>
            <p:cNvSpPr/>
            <p:nvPr/>
          </p:nvSpPr>
          <p:spPr>
            <a:xfrm>
              <a:off x="1866688" y="3600315"/>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zh-CN" sz="1050" dirty="0">
                  <a:latin typeface="微软雅黑" panose="020B0503020204020204" pitchFamily="34" charset="-122"/>
                  <a:ea typeface="微软雅黑" panose="020B0503020204020204" pitchFamily="34" charset="-122"/>
                </a:rPr>
                <a:t>ARCH</a:t>
              </a:r>
              <a:r>
                <a:rPr lang="zh-CN" altLang="en-US" sz="1050" dirty="0">
                  <a:latin typeface="微软雅黑" panose="020B0503020204020204" pitchFamily="34" charset="-122"/>
                  <a:ea typeface="微软雅黑" panose="020B0503020204020204" pitchFamily="34" charset="-122"/>
                </a:rPr>
                <a:t>时间序列模型</a:t>
              </a:r>
            </a:p>
          </p:txBody>
        </p:sp>
        <p:sp>
          <p:nvSpPr>
            <p:cNvPr id="142" name="圆角矩形 384">
              <a:extLst>
                <a:ext uri="{FF2B5EF4-FFF2-40B4-BE49-F238E27FC236}">
                  <a16:creationId xmlns:a16="http://schemas.microsoft.com/office/drawing/2014/main" xmlns="" id="{D85B9E32-949B-4FE5-B54C-AA5A61685693}"/>
                </a:ext>
              </a:extLst>
            </p:cNvPr>
            <p:cNvSpPr/>
            <p:nvPr/>
          </p:nvSpPr>
          <p:spPr>
            <a:xfrm>
              <a:off x="1866688" y="3878864"/>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zh-CN" sz="1050" dirty="0">
                  <a:latin typeface="微软雅黑" panose="020B0503020204020204" pitchFamily="34" charset="-122"/>
                  <a:ea typeface="微软雅黑" panose="020B0503020204020204" pitchFamily="34" charset="-122"/>
                </a:rPr>
                <a:t>GARCH</a:t>
              </a:r>
              <a:r>
                <a:rPr lang="zh-CN" altLang="en-US" sz="1050" dirty="0">
                  <a:latin typeface="微软雅黑" panose="020B0503020204020204" pitchFamily="34" charset="-122"/>
                  <a:ea typeface="微软雅黑" panose="020B0503020204020204" pitchFamily="34" charset="-122"/>
                </a:rPr>
                <a:t>时间序列模型</a:t>
              </a:r>
            </a:p>
          </p:txBody>
        </p:sp>
      </p:grpSp>
      <p:grpSp>
        <p:nvGrpSpPr>
          <p:cNvPr id="5" name="组合 4">
            <a:extLst>
              <a:ext uri="{FF2B5EF4-FFF2-40B4-BE49-F238E27FC236}">
                <a16:creationId xmlns:a16="http://schemas.microsoft.com/office/drawing/2014/main" xmlns="" id="{7723BC35-F2F2-4AF0-AFFD-FE2F85F0D8CD}"/>
              </a:ext>
            </a:extLst>
          </p:cNvPr>
          <p:cNvGrpSpPr/>
          <p:nvPr/>
        </p:nvGrpSpPr>
        <p:grpSpPr>
          <a:xfrm>
            <a:off x="912146" y="1641030"/>
            <a:ext cx="3660841" cy="1000852"/>
            <a:chOff x="938156" y="1738661"/>
            <a:chExt cx="3660841" cy="1000852"/>
          </a:xfrm>
        </p:grpSpPr>
        <p:sp>
          <p:nvSpPr>
            <p:cNvPr id="364" name="圆角矩形 363"/>
            <p:cNvSpPr/>
            <p:nvPr/>
          </p:nvSpPr>
          <p:spPr>
            <a:xfrm>
              <a:off x="938156" y="1738661"/>
              <a:ext cx="3660841" cy="1000852"/>
            </a:xfrm>
            <a:prstGeom prst="roundRect">
              <a:avLst>
                <a:gd name="adj" fmla="val 11937"/>
              </a:avLst>
            </a:prstGeom>
            <a:solidFill>
              <a:srgbClr val="7CC2C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xmlns="" id="{6120D419-F314-4CAC-979C-0F32232E4A0D}"/>
                </a:ext>
              </a:extLst>
            </p:cNvPr>
            <p:cNvGrpSpPr/>
            <p:nvPr/>
          </p:nvGrpSpPr>
          <p:grpSpPr>
            <a:xfrm>
              <a:off x="1046764" y="1852236"/>
              <a:ext cx="3377205" cy="797736"/>
              <a:chOff x="1046764" y="1852236"/>
              <a:chExt cx="3377205" cy="797736"/>
            </a:xfrm>
          </p:grpSpPr>
          <p:sp>
            <p:nvSpPr>
              <p:cNvPr id="366" name="圆角矩形 365"/>
              <p:cNvSpPr/>
              <p:nvPr/>
            </p:nvSpPr>
            <p:spPr>
              <a:xfrm>
                <a:off x="1046764" y="1852236"/>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zh-CN" sz="1050" dirty="0">
                    <a:latin typeface="微软雅黑" panose="020B0503020204020204" pitchFamily="34" charset="-122"/>
                    <a:ea typeface="微软雅黑" panose="020B0503020204020204" pitchFamily="34" charset="-122"/>
                  </a:rPr>
                  <a:t>K-means</a:t>
                </a:r>
                <a:r>
                  <a:rPr lang="zh-CN" altLang="en-US" sz="1050" dirty="0">
                    <a:latin typeface="微软雅黑" panose="020B0503020204020204" pitchFamily="34" charset="-122"/>
                    <a:ea typeface="微软雅黑" panose="020B0503020204020204" pitchFamily="34" charset="-122"/>
                  </a:rPr>
                  <a:t>算法</a:t>
                </a:r>
              </a:p>
            </p:txBody>
          </p:sp>
          <p:sp>
            <p:nvSpPr>
              <p:cNvPr id="367" name="圆角矩形 366"/>
              <p:cNvSpPr/>
              <p:nvPr/>
            </p:nvSpPr>
            <p:spPr>
              <a:xfrm>
                <a:off x="1046764" y="2143104"/>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基于密度的</a:t>
                </a:r>
                <a:r>
                  <a:rPr lang="en-US" altLang="zh-CN" sz="1050" dirty="0">
                    <a:latin typeface="微软雅黑" panose="020B0503020204020204" pitchFamily="34" charset="-122"/>
                    <a:ea typeface="微软雅黑" panose="020B0503020204020204" pitchFamily="34" charset="-122"/>
                  </a:rPr>
                  <a:t>DBSCAN</a:t>
                </a:r>
                <a:r>
                  <a:rPr lang="zh-CN" altLang="en-US" sz="1050" dirty="0">
                    <a:latin typeface="微软雅黑" panose="020B0503020204020204" pitchFamily="34" charset="-122"/>
                    <a:ea typeface="微软雅黑" panose="020B0503020204020204" pitchFamily="34" charset="-122"/>
                  </a:rPr>
                  <a:t>算法</a:t>
                </a:r>
              </a:p>
            </p:txBody>
          </p:sp>
          <p:sp>
            <p:nvSpPr>
              <p:cNvPr id="368" name="圆角矩形 367"/>
              <p:cNvSpPr/>
              <p:nvPr/>
            </p:nvSpPr>
            <p:spPr>
              <a:xfrm>
                <a:off x="2767969" y="2143104"/>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基于层次的</a:t>
                </a:r>
                <a:r>
                  <a:rPr lang="en-US" altLang="zh-CN" sz="1050" dirty="0">
                    <a:latin typeface="微软雅黑" panose="020B0503020204020204" pitchFamily="34" charset="-122"/>
                    <a:ea typeface="微软雅黑" panose="020B0503020204020204" pitchFamily="34" charset="-122"/>
                  </a:rPr>
                  <a:t>BIRCH</a:t>
                </a:r>
                <a:r>
                  <a:rPr lang="zh-CN" altLang="en-US" sz="1050" dirty="0">
                    <a:latin typeface="微软雅黑" panose="020B0503020204020204" pitchFamily="34" charset="-122"/>
                    <a:ea typeface="微软雅黑" panose="020B0503020204020204" pitchFamily="34" charset="-122"/>
                  </a:rPr>
                  <a:t>算法</a:t>
                </a:r>
              </a:p>
            </p:txBody>
          </p:sp>
          <p:sp>
            <p:nvSpPr>
              <p:cNvPr id="369" name="圆角矩形 368"/>
              <p:cNvSpPr/>
              <p:nvPr/>
            </p:nvSpPr>
            <p:spPr>
              <a:xfrm>
                <a:off x="1046764" y="2433972"/>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基于模型的</a:t>
                </a:r>
                <a:r>
                  <a:rPr lang="en-US" altLang="zh-CN" sz="1050" dirty="0">
                    <a:latin typeface="微软雅黑" panose="020B0503020204020204" pitchFamily="34" charset="-122"/>
                    <a:ea typeface="微软雅黑" panose="020B0503020204020204" pitchFamily="34" charset="-122"/>
                  </a:rPr>
                  <a:t>SOM</a:t>
                </a:r>
                <a:r>
                  <a:rPr lang="zh-CN" altLang="en-US" sz="1050" dirty="0">
                    <a:latin typeface="微软雅黑" panose="020B0503020204020204" pitchFamily="34" charset="-122"/>
                    <a:ea typeface="微软雅黑" panose="020B0503020204020204" pitchFamily="34" charset="-122"/>
                  </a:rPr>
                  <a:t>算法</a:t>
                </a:r>
              </a:p>
            </p:txBody>
          </p:sp>
          <p:sp>
            <p:nvSpPr>
              <p:cNvPr id="144" name="圆角矩形 368">
                <a:extLst>
                  <a:ext uri="{FF2B5EF4-FFF2-40B4-BE49-F238E27FC236}">
                    <a16:creationId xmlns:a16="http://schemas.microsoft.com/office/drawing/2014/main" xmlns="" id="{7CA0D821-8A65-4FAB-9E6C-0A902F0D6C5A}"/>
                  </a:ext>
                </a:extLst>
              </p:cNvPr>
              <p:cNvSpPr/>
              <p:nvPr/>
            </p:nvSpPr>
            <p:spPr>
              <a:xfrm>
                <a:off x="2767969" y="2433972"/>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zh-CN" sz="1050" dirty="0">
                    <a:latin typeface="微软雅黑" panose="020B0503020204020204" pitchFamily="34" charset="-122"/>
                    <a:ea typeface="微软雅黑" panose="020B0503020204020204" pitchFamily="34" charset="-122"/>
                  </a:rPr>
                  <a:t>EM</a:t>
                </a:r>
                <a:r>
                  <a:rPr lang="zh-CN" altLang="en-US" sz="1050" dirty="0">
                    <a:latin typeface="微软雅黑" panose="020B0503020204020204" pitchFamily="34" charset="-122"/>
                    <a:ea typeface="微软雅黑" panose="020B0503020204020204" pitchFamily="34" charset="-122"/>
                  </a:rPr>
                  <a:t>模糊聚类算法</a:t>
                </a:r>
              </a:p>
            </p:txBody>
          </p:sp>
          <p:sp>
            <p:nvSpPr>
              <p:cNvPr id="145" name="圆角矩形 365">
                <a:extLst>
                  <a:ext uri="{FF2B5EF4-FFF2-40B4-BE49-F238E27FC236}">
                    <a16:creationId xmlns:a16="http://schemas.microsoft.com/office/drawing/2014/main" xmlns="" id="{801E29BE-D903-46BA-9AD3-8A9CDCB5E59F}"/>
                  </a:ext>
                </a:extLst>
              </p:cNvPr>
              <p:cNvSpPr/>
              <p:nvPr/>
            </p:nvSpPr>
            <p:spPr>
              <a:xfrm>
                <a:off x="2767969" y="1852236"/>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基于划分的</a:t>
                </a:r>
                <a:r>
                  <a:rPr lang="en-US" altLang="zh-CN" sz="1050" dirty="0">
                    <a:latin typeface="微软雅黑" panose="020B0503020204020204" pitchFamily="34" charset="-122"/>
                    <a:ea typeface="微软雅黑" panose="020B0503020204020204" pitchFamily="34" charset="-122"/>
                  </a:rPr>
                  <a:t>CLARANS</a:t>
                </a:r>
                <a:r>
                  <a:rPr lang="zh-CN" altLang="en-US" sz="1050" dirty="0">
                    <a:latin typeface="微软雅黑" panose="020B0503020204020204" pitchFamily="34" charset="-122"/>
                    <a:ea typeface="微软雅黑" panose="020B0503020204020204" pitchFamily="34" charset="-122"/>
                  </a:rPr>
                  <a:t>算法</a:t>
                </a:r>
              </a:p>
            </p:txBody>
          </p:sp>
        </p:grpSp>
      </p:grpSp>
      <p:grpSp>
        <p:nvGrpSpPr>
          <p:cNvPr id="8" name="组合 7">
            <a:extLst>
              <a:ext uri="{FF2B5EF4-FFF2-40B4-BE49-F238E27FC236}">
                <a16:creationId xmlns:a16="http://schemas.microsoft.com/office/drawing/2014/main" xmlns="" id="{6A2F8BD9-9DC4-47F7-81BA-087ACF3A3723}"/>
              </a:ext>
            </a:extLst>
          </p:cNvPr>
          <p:cNvGrpSpPr/>
          <p:nvPr/>
        </p:nvGrpSpPr>
        <p:grpSpPr>
          <a:xfrm>
            <a:off x="8092250" y="4331424"/>
            <a:ext cx="2052000" cy="1260000"/>
            <a:chOff x="7889251" y="4548330"/>
            <a:chExt cx="2052000" cy="1260000"/>
          </a:xfrm>
        </p:grpSpPr>
        <p:sp>
          <p:nvSpPr>
            <p:cNvPr id="349" name="圆角矩形 348"/>
            <p:cNvSpPr/>
            <p:nvPr/>
          </p:nvSpPr>
          <p:spPr>
            <a:xfrm>
              <a:off x="7889251" y="4548330"/>
              <a:ext cx="2052000" cy="1260000"/>
            </a:xfrm>
            <a:prstGeom prst="roundRect">
              <a:avLst>
                <a:gd name="adj" fmla="val 11937"/>
              </a:avLst>
            </a:prstGeom>
            <a:solidFill>
              <a:srgbClr val="7CC2C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圆角矩形 359"/>
            <p:cNvSpPr/>
            <p:nvPr/>
          </p:nvSpPr>
          <p:spPr>
            <a:xfrm>
              <a:off x="8087251" y="4929077"/>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购物篮分析</a:t>
              </a:r>
            </a:p>
          </p:txBody>
        </p:sp>
        <p:sp>
          <p:nvSpPr>
            <p:cNvPr id="361" name="圆角矩形 360"/>
            <p:cNvSpPr/>
            <p:nvPr/>
          </p:nvSpPr>
          <p:spPr>
            <a:xfrm>
              <a:off x="8087251" y="5205414"/>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属性关联分析</a:t>
              </a:r>
            </a:p>
          </p:txBody>
        </p:sp>
        <p:sp>
          <p:nvSpPr>
            <p:cNvPr id="362" name="圆角矩形 361"/>
            <p:cNvSpPr/>
            <p:nvPr/>
          </p:nvSpPr>
          <p:spPr>
            <a:xfrm>
              <a:off x="8087251" y="5481752"/>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序列模式分析</a:t>
              </a:r>
            </a:p>
          </p:txBody>
        </p:sp>
        <p:sp>
          <p:nvSpPr>
            <p:cNvPr id="146" name="圆角矩形 359">
              <a:extLst>
                <a:ext uri="{FF2B5EF4-FFF2-40B4-BE49-F238E27FC236}">
                  <a16:creationId xmlns:a16="http://schemas.microsoft.com/office/drawing/2014/main" xmlns="" id="{C6C0F068-B60E-42B5-A472-6509874DE791}"/>
                </a:ext>
              </a:extLst>
            </p:cNvPr>
            <p:cNvSpPr/>
            <p:nvPr/>
          </p:nvSpPr>
          <p:spPr>
            <a:xfrm>
              <a:off x="8087251" y="4652740"/>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zh-CN" sz="1050" dirty="0" err="1">
                  <a:latin typeface="微软雅黑" panose="020B0503020204020204" pitchFamily="34" charset="-122"/>
                  <a:ea typeface="微软雅黑" panose="020B0503020204020204" pitchFamily="34" charset="-122"/>
                </a:rPr>
                <a:t>Apriori</a:t>
              </a:r>
              <a:r>
                <a:rPr lang="zh-CN" altLang="en-US" sz="1050" dirty="0">
                  <a:latin typeface="微软雅黑" panose="020B0503020204020204" pitchFamily="34" charset="-122"/>
                  <a:ea typeface="微软雅黑" panose="020B0503020204020204" pitchFamily="34" charset="-122"/>
                </a:rPr>
                <a:t>关联算法</a:t>
              </a:r>
            </a:p>
          </p:txBody>
        </p:sp>
      </p:grpSp>
      <p:grpSp>
        <p:nvGrpSpPr>
          <p:cNvPr id="12" name="组合 11">
            <a:extLst>
              <a:ext uri="{FF2B5EF4-FFF2-40B4-BE49-F238E27FC236}">
                <a16:creationId xmlns:a16="http://schemas.microsoft.com/office/drawing/2014/main" xmlns="" id="{F1EFA72C-5861-410C-A80A-3FF77227A909}"/>
              </a:ext>
            </a:extLst>
          </p:cNvPr>
          <p:cNvGrpSpPr/>
          <p:nvPr/>
        </p:nvGrpSpPr>
        <p:grpSpPr>
          <a:xfrm>
            <a:off x="7519553" y="1641030"/>
            <a:ext cx="3661200" cy="1000800"/>
            <a:chOff x="7519553" y="1803608"/>
            <a:chExt cx="3661200" cy="1000800"/>
          </a:xfrm>
        </p:grpSpPr>
        <p:sp>
          <p:nvSpPr>
            <p:cNvPr id="351" name="圆角矩形 350"/>
            <p:cNvSpPr/>
            <p:nvPr/>
          </p:nvSpPr>
          <p:spPr>
            <a:xfrm>
              <a:off x="7519553" y="1803608"/>
              <a:ext cx="3661200" cy="1000800"/>
            </a:xfrm>
            <a:prstGeom prst="roundRect">
              <a:avLst>
                <a:gd name="adj" fmla="val 11937"/>
              </a:avLst>
            </a:prstGeom>
            <a:solidFill>
              <a:srgbClr val="7CC2C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53" name="圆角矩形 352"/>
            <p:cNvSpPr/>
            <p:nvPr/>
          </p:nvSpPr>
          <p:spPr>
            <a:xfrm>
              <a:off x="7659814" y="1903357"/>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多元线性回归</a:t>
              </a:r>
            </a:p>
          </p:txBody>
        </p:sp>
        <p:sp>
          <p:nvSpPr>
            <p:cNvPr id="354" name="圆角矩形 353"/>
            <p:cNvSpPr/>
            <p:nvPr/>
          </p:nvSpPr>
          <p:spPr>
            <a:xfrm>
              <a:off x="7659814" y="2202684"/>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广义线性回归</a:t>
              </a:r>
            </a:p>
          </p:txBody>
        </p:sp>
        <p:sp>
          <p:nvSpPr>
            <p:cNvPr id="355" name="圆角矩形 354"/>
            <p:cNvSpPr/>
            <p:nvPr/>
          </p:nvSpPr>
          <p:spPr>
            <a:xfrm>
              <a:off x="7659814" y="2502011"/>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回归组合模型</a:t>
              </a:r>
            </a:p>
          </p:txBody>
        </p:sp>
        <p:sp>
          <p:nvSpPr>
            <p:cNvPr id="356" name="圆角矩形 355"/>
            <p:cNvSpPr/>
            <p:nvPr/>
          </p:nvSpPr>
          <p:spPr>
            <a:xfrm>
              <a:off x="9374310" y="1903357"/>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神经网络回归</a:t>
              </a:r>
            </a:p>
          </p:txBody>
        </p:sp>
        <p:sp>
          <p:nvSpPr>
            <p:cNvPr id="357" name="圆角矩形 356"/>
            <p:cNvSpPr/>
            <p:nvPr/>
          </p:nvSpPr>
          <p:spPr>
            <a:xfrm>
              <a:off x="9374310" y="2202684"/>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支撑向量机回归</a:t>
              </a:r>
            </a:p>
          </p:txBody>
        </p:sp>
        <p:sp>
          <p:nvSpPr>
            <p:cNvPr id="358" name="圆角矩形 357"/>
            <p:cNvSpPr/>
            <p:nvPr/>
          </p:nvSpPr>
          <p:spPr>
            <a:xfrm>
              <a:off x="9374310" y="2502011"/>
              <a:ext cx="1656000" cy="216000"/>
            </a:xfrm>
            <a:prstGeom prst="roundRect">
              <a:avLst>
                <a:gd name="adj" fmla="val 50000"/>
              </a:avLst>
            </a:prstGeom>
            <a:solidFill>
              <a:schemeClr val="bg1"/>
            </a:solidFill>
            <a:ln w="19050">
              <a:solidFill>
                <a:srgbClr val="7CC2C6"/>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050" dirty="0">
                  <a:latin typeface="微软雅黑" panose="020B0503020204020204" pitchFamily="34" charset="-122"/>
                  <a:ea typeface="微软雅黑" panose="020B0503020204020204" pitchFamily="34" charset="-122"/>
                </a:rPr>
                <a:t>多元非线性回归</a:t>
              </a:r>
            </a:p>
          </p:txBody>
        </p:sp>
      </p:grpSp>
      <p:sp>
        <p:nvSpPr>
          <p:cNvPr id="156" name="MH_Other_1">
            <a:extLst>
              <a:ext uri="{FF2B5EF4-FFF2-40B4-BE49-F238E27FC236}">
                <a16:creationId xmlns:a16="http://schemas.microsoft.com/office/drawing/2014/main" xmlns="" id="{B80E0D97-7AB2-4561-BFD7-30E6CB87A0FC}"/>
              </a:ext>
            </a:extLst>
          </p:cNvPr>
          <p:cNvSpPr/>
          <p:nvPr>
            <p:custDataLst>
              <p:tags r:id="rId1"/>
            </p:custDataLst>
          </p:nvPr>
        </p:nvSpPr>
        <p:spPr>
          <a:xfrm rot="10800000" flipH="1">
            <a:off x="4576044" y="1989862"/>
            <a:ext cx="641168" cy="179578"/>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4BB0D0"/>
            </a:solidFill>
            <a:prstDash val="solid"/>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
        <p:nvSpPr>
          <p:cNvPr id="157" name="MH_Other_1">
            <a:extLst>
              <a:ext uri="{FF2B5EF4-FFF2-40B4-BE49-F238E27FC236}">
                <a16:creationId xmlns:a16="http://schemas.microsoft.com/office/drawing/2014/main" xmlns="" id="{AF53976E-6382-44F3-9773-3A3074659009}"/>
              </a:ext>
            </a:extLst>
          </p:cNvPr>
          <p:cNvSpPr/>
          <p:nvPr>
            <p:custDataLst>
              <p:tags r:id="rId2"/>
            </p:custDataLst>
          </p:nvPr>
        </p:nvSpPr>
        <p:spPr>
          <a:xfrm rot="10800000">
            <a:off x="6881097" y="1989862"/>
            <a:ext cx="640800" cy="180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4BB0D0"/>
            </a:solidFill>
            <a:prstDash val="solid"/>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
        <p:nvSpPr>
          <p:cNvPr id="158" name="MH_Other_1">
            <a:extLst>
              <a:ext uri="{FF2B5EF4-FFF2-40B4-BE49-F238E27FC236}">
                <a16:creationId xmlns:a16="http://schemas.microsoft.com/office/drawing/2014/main" xmlns="" id="{2B1F33F9-4E6B-48BF-A43C-1EC0C11371D3}"/>
              </a:ext>
            </a:extLst>
          </p:cNvPr>
          <p:cNvSpPr/>
          <p:nvPr>
            <p:custDataLst>
              <p:tags r:id="rId3"/>
            </p:custDataLst>
          </p:nvPr>
        </p:nvSpPr>
        <p:spPr>
          <a:xfrm rot="10800000">
            <a:off x="3971522" y="4660142"/>
            <a:ext cx="540000" cy="108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4BB0D0"/>
            </a:solidFill>
            <a:prstDash val="solid"/>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
        <p:nvSpPr>
          <p:cNvPr id="159" name="MH_Other_1">
            <a:extLst>
              <a:ext uri="{FF2B5EF4-FFF2-40B4-BE49-F238E27FC236}">
                <a16:creationId xmlns:a16="http://schemas.microsoft.com/office/drawing/2014/main" xmlns="" id="{91C9192B-FC61-4368-B882-818DF07A8017}"/>
              </a:ext>
            </a:extLst>
          </p:cNvPr>
          <p:cNvSpPr/>
          <p:nvPr>
            <p:custDataLst>
              <p:tags r:id="rId4"/>
            </p:custDataLst>
          </p:nvPr>
        </p:nvSpPr>
        <p:spPr>
          <a:xfrm rot="10800000" flipV="1">
            <a:off x="3576847" y="3177389"/>
            <a:ext cx="540000" cy="108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4BB0D0"/>
            </a:solidFill>
            <a:prstDash val="solid"/>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
        <p:nvSpPr>
          <p:cNvPr id="161" name="MH_Other_1">
            <a:extLst>
              <a:ext uri="{FF2B5EF4-FFF2-40B4-BE49-F238E27FC236}">
                <a16:creationId xmlns:a16="http://schemas.microsoft.com/office/drawing/2014/main" xmlns="" id="{2BF30895-3EA3-40B9-8F93-E858AB194392}"/>
              </a:ext>
            </a:extLst>
          </p:cNvPr>
          <p:cNvSpPr/>
          <p:nvPr>
            <p:custDataLst>
              <p:tags r:id="rId5"/>
            </p:custDataLst>
          </p:nvPr>
        </p:nvSpPr>
        <p:spPr>
          <a:xfrm rot="10800000" flipH="1" flipV="1">
            <a:off x="7950087" y="3177390"/>
            <a:ext cx="540000" cy="108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4BB0D0"/>
            </a:solidFill>
            <a:prstDash val="solid"/>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
        <p:nvSpPr>
          <p:cNvPr id="162" name="MH_Other_1">
            <a:extLst>
              <a:ext uri="{FF2B5EF4-FFF2-40B4-BE49-F238E27FC236}">
                <a16:creationId xmlns:a16="http://schemas.microsoft.com/office/drawing/2014/main" xmlns="" id="{732CE4E2-96B1-4776-92CD-EE5AE62A6B3F}"/>
              </a:ext>
            </a:extLst>
          </p:cNvPr>
          <p:cNvSpPr/>
          <p:nvPr>
            <p:custDataLst>
              <p:tags r:id="rId6"/>
            </p:custDataLst>
          </p:nvPr>
        </p:nvSpPr>
        <p:spPr>
          <a:xfrm rot="10800000" flipH="1">
            <a:off x="7538515" y="4660142"/>
            <a:ext cx="540000" cy="108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4BB0D0"/>
            </a:solidFill>
            <a:prstDash val="solid"/>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Tree>
    <p:extLst>
      <p:ext uri="{BB962C8B-B14F-4D97-AF65-F5344CB8AC3E}">
        <p14:creationId xmlns:p14="http://schemas.microsoft.com/office/powerpoint/2010/main" val="2899428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95E1BAC1-45FF-4446-8234-E9D4404E6B93}"/>
              </a:ext>
            </a:extLst>
          </p:cNvPr>
          <p:cNvSpPr>
            <a:spLocks noGrp="1"/>
          </p:cNvSpPr>
          <p:nvPr>
            <p:ph type="ctrTitle"/>
          </p:nvPr>
        </p:nvSpPr>
        <p:spPr/>
        <p:txBody>
          <a:bodyPr/>
          <a:lstStyle/>
          <a:p>
            <a:r>
              <a:rPr lang="zh-CN" altLang="en-US" dirty="0"/>
              <a:t>决策支持类分析场景</a:t>
            </a:r>
          </a:p>
        </p:txBody>
      </p:sp>
    </p:spTree>
    <p:extLst>
      <p:ext uri="{BB962C8B-B14F-4D97-AF65-F5344CB8AC3E}">
        <p14:creationId xmlns:p14="http://schemas.microsoft.com/office/powerpoint/2010/main" val="200694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决策支持</a:t>
            </a:r>
            <a:r>
              <a:rPr lang="en-US" altLang="zh-CN" dirty="0"/>
              <a:t>-</a:t>
            </a:r>
            <a:r>
              <a:rPr lang="zh-CN" altLang="en-US" dirty="0">
                <a:latin typeface="微软雅黑" panose="020B0503020204020204" pitchFamily="34" charset="-122"/>
                <a:ea typeface="微软雅黑" panose="020B0503020204020204" pitchFamily="34" charset="-122"/>
              </a:rPr>
              <a:t>宏观经济分析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总览</a:t>
            </a:r>
            <a:endParaRPr lang="zh-CN" altLang="en-US" dirty="0"/>
          </a:p>
        </p:txBody>
      </p:sp>
      <p:grpSp>
        <p:nvGrpSpPr>
          <p:cNvPr id="19" name="组合 18"/>
          <p:cNvGrpSpPr/>
          <p:nvPr/>
        </p:nvGrpSpPr>
        <p:grpSpPr>
          <a:xfrm>
            <a:off x="699067" y="1048563"/>
            <a:ext cx="10793866" cy="5461975"/>
            <a:chOff x="783205" y="1048563"/>
            <a:chExt cx="10793866" cy="5461975"/>
          </a:xfrm>
        </p:grpSpPr>
        <p:sp>
          <p:nvSpPr>
            <p:cNvPr id="3" name="圆角矩形 2"/>
            <p:cNvSpPr/>
            <p:nvPr/>
          </p:nvSpPr>
          <p:spPr bwMode="auto">
            <a:xfrm>
              <a:off x="783205" y="1048563"/>
              <a:ext cx="10793866" cy="5461975"/>
            </a:xfrm>
            <a:prstGeom prst="roundRect">
              <a:avLst>
                <a:gd name="adj" fmla="val 1831"/>
              </a:avLst>
            </a:prstGeom>
            <a:solidFill>
              <a:schemeClr val="bg1"/>
            </a:solidFill>
            <a:ln w="28575" cap="flat" cmpd="sng" algn="ctr">
              <a:solidFill>
                <a:schemeClr val="tx2">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4" name="圆角矩形 3"/>
            <p:cNvSpPr/>
            <p:nvPr/>
          </p:nvSpPr>
          <p:spPr bwMode="auto">
            <a:xfrm>
              <a:off x="900051" y="1763741"/>
              <a:ext cx="5829300" cy="4631121"/>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全市</a:t>
              </a:r>
              <a:r>
                <a:rPr lang="en-US" altLang="zh-CN" sz="1400" b="1" dirty="0">
                  <a:solidFill>
                    <a:prstClr val="black"/>
                  </a:solidFill>
                  <a:latin typeface="微软雅黑" panose="020B0503020204020204" pitchFamily="34" charset="-122"/>
                  <a:ea typeface="微软雅黑" panose="020B0503020204020204" pitchFamily="34" charset="-122"/>
                </a:rPr>
                <a:t>GDP</a:t>
              </a:r>
              <a:r>
                <a:rPr lang="zh-CN" altLang="en-US" sz="1400" b="1" dirty="0">
                  <a:solidFill>
                    <a:prstClr val="black"/>
                  </a:solidFill>
                  <a:latin typeface="微软雅黑" panose="020B0503020204020204" pitchFamily="34" charset="-122"/>
                  <a:ea typeface="微软雅黑" panose="020B0503020204020204" pitchFamily="34" charset="-122"/>
                </a:rPr>
                <a:t>热力图</a:t>
              </a:r>
            </a:p>
          </p:txBody>
        </p:sp>
        <p:sp>
          <p:nvSpPr>
            <p:cNvPr id="5" name="圆角矩形 4"/>
            <p:cNvSpPr/>
            <p:nvPr/>
          </p:nvSpPr>
          <p:spPr bwMode="auto">
            <a:xfrm>
              <a:off x="1023423" y="2114551"/>
              <a:ext cx="5582556" cy="4143746"/>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6" name="圆角矩形 5"/>
            <p:cNvSpPr/>
            <p:nvPr/>
          </p:nvSpPr>
          <p:spPr bwMode="auto">
            <a:xfrm>
              <a:off x="900051" y="1137883"/>
              <a:ext cx="2607495" cy="536538"/>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lvl="0" algn="ctr">
                <a:defRPr/>
              </a:pPr>
              <a:r>
                <a:rPr lang="en-US" altLang="zh-CN" sz="1200" kern="0" dirty="0">
                  <a:solidFill>
                    <a:prstClr val="black"/>
                  </a:solidFill>
                  <a:latin typeface="微软雅黑" panose="020B0503020204020204" pitchFamily="34" charset="-122"/>
                  <a:ea typeface="微软雅黑" panose="020B0503020204020204" pitchFamily="34" charset="-122"/>
                  <a:sym typeface="+mn-ea"/>
                </a:rPr>
                <a:t>GDP</a:t>
              </a:r>
              <a:r>
                <a:rPr lang="zh-CN" altLang="en-US" sz="1200" kern="0" dirty="0">
                  <a:solidFill>
                    <a:prstClr val="black"/>
                  </a:solidFill>
                  <a:latin typeface="微软雅黑" panose="020B0503020204020204" pitchFamily="34" charset="-122"/>
                  <a:ea typeface="微软雅黑" panose="020B0503020204020204" pitchFamily="34" charset="-122"/>
                  <a:sym typeface="+mn-ea"/>
                </a:rPr>
                <a:t>：</a:t>
              </a:r>
              <a:endParaRPr lang="en-US" altLang="zh-CN" sz="1200" kern="0" dirty="0">
                <a:solidFill>
                  <a:prstClr val="black"/>
                </a:solidFill>
                <a:latin typeface="微软雅黑" panose="020B0503020204020204" pitchFamily="34" charset="-122"/>
                <a:ea typeface="微软雅黑" panose="020B0503020204020204" pitchFamily="34" charset="-122"/>
                <a:sym typeface="+mn-ea"/>
              </a:endParaRPr>
            </a:p>
            <a:p>
              <a:pPr lvl="0" algn="ctr">
                <a:defRPr/>
              </a:pPr>
              <a:r>
                <a:rPr lang="en-US" altLang="zh-CN" sz="1400" b="1" kern="0" dirty="0">
                  <a:solidFill>
                    <a:srgbClr val="00B050"/>
                  </a:solidFill>
                  <a:latin typeface="微软雅黑" panose="020B0503020204020204" pitchFamily="34" charset="-122"/>
                  <a:ea typeface="微软雅黑" panose="020B0503020204020204" pitchFamily="34" charset="-122"/>
                  <a:sym typeface="+mn-ea"/>
                </a:rPr>
                <a:t>19492.6</a:t>
              </a:r>
              <a:r>
                <a:rPr lang="zh-CN" altLang="en-US" sz="1200" b="1" kern="0" dirty="0">
                  <a:solidFill>
                    <a:srgbClr val="00B050"/>
                  </a:solidFill>
                  <a:latin typeface="微软雅黑" panose="020B0503020204020204" pitchFamily="34" charset="-122"/>
                  <a:ea typeface="微软雅黑" panose="020B0503020204020204" pitchFamily="34" charset="-122"/>
                  <a:sym typeface="+mn-ea"/>
                </a:rPr>
                <a:t>亿元</a:t>
              </a:r>
            </a:p>
          </p:txBody>
        </p:sp>
        <p:sp>
          <p:nvSpPr>
            <p:cNvPr id="7" name="圆角矩形 6"/>
            <p:cNvSpPr/>
            <p:nvPr/>
          </p:nvSpPr>
          <p:spPr bwMode="auto">
            <a:xfrm>
              <a:off x="3558682" y="1137883"/>
              <a:ext cx="2607495" cy="536538"/>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lvl="0" algn="ctr">
                <a:defRPr/>
              </a:pPr>
              <a:r>
                <a:rPr lang="en-US" altLang="zh-CN" sz="1400" kern="0" dirty="0">
                  <a:solidFill>
                    <a:prstClr val="black"/>
                  </a:solidFill>
                  <a:latin typeface="微软雅黑" panose="020B0503020204020204" pitchFamily="34" charset="-122"/>
                  <a:ea typeface="微软雅黑" panose="020B0503020204020204" pitchFamily="34" charset="-122"/>
                  <a:sym typeface="+mn-ea"/>
                </a:rPr>
                <a:t>GDP</a:t>
              </a:r>
              <a:r>
                <a:rPr lang="zh-CN" altLang="en-US" sz="1400" kern="0" dirty="0">
                  <a:solidFill>
                    <a:prstClr val="black"/>
                  </a:solidFill>
                  <a:latin typeface="微软雅黑" panose="020B0503020204020204" pitchFamily="34" charset="-122"/>
                  <a:ea typeface="微软雅黑" panose="020B0503020204020204" pitchFamily="34" charset="-122"/>
                  <a:sym typeface="+mn-ea"/>
                </a:rPr>
                <a:t>增长：</a:t>
              </a:r>
              <a:endParaRPr lang="en-US" altLang="zh-CN" sz="1400" kern="0" dirty="0">
                <a:solidFill>
                  <a:prstClr val="black"/>
                </a:solidFill>
                <a:latin typeface="微软雅黑" panose="020B0503020204020204" pitchFamily="34" charset="-122"/>
                <a:ea typeface="微软雅黑" panose="020B0503020204020204" pitchFamily="34" charset="-122"/>
                <a:sym typeface="+mn-ea"/>
              </a:endParaRPr>
            </a:p>
            <a:p>
              <a:pPr lvl="0" algn="ctr">
                <a:defRPr/>
              </a:pPr>
              <a:r>
                <a:rPr lang="en-US" altLang="zh-CN" sz="1400" b="1" kern="0" dirty="0">
                  <a:solidFill>
                    <a:srgbClr val="00B050"/>
                  </a:solidFill>
                  <a:latin typeface="微软雅黑" panose="020B0503020204020204" pitchFamily="34" charset="-122"/>
                  <a:ea typeface="微软雅黑" panose="020B0503020204020204" pitchFamily="34" charset="-122"/>
                  <a:sym typeface="+mn-ea"/>
                </a:rPr>
                <a:t>9.0%</a:t>
              </a:r>
              <a:endParaRPr lang="zh-CN" altLang="en-US" sz="1400" b="1" kern="0" dirty="0">
                <a:solidFill>
                  <a:srgbClr val="00B050"/>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bwMode="auto">
            <a:xfrm>
              <a:off x="6217313" y="1137883"/>
              <a:ext cx="2607495" cy="536538"/>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lvl="0" algn="ctr">
                <a:defRPr/>
              </a:pPr>
              <a:r>
                <a:rPr lang="zh-CN" altLang="en-US" sz="1400" kern="0" dirty="0">
                  <a:solidFill>
                    <a:prstClr val="black"/>
                  </a:solidFill>
                  <a:latin typeface="微软雅黑" panose="020B0503020204020204" pitchFamily="34" charset="-122"/>
                  <a:ea typeface="微软雅黑" panose="020B0503020204020204" pitchFamily="34" charset="-122"/>
                  <a:sym typeface="+mn-ea"/>
                </a:rPr>
                <a:t>人均</a:t>
              </a:r>
              <a:r>
                <a:rPr lang="en-US" altLang="zh-CN" sz="1400" kern="0" dirty="0">
                  <a:solidFill>
                    <a:prstClr val="black"/>
                  </a:solidFill>
                  <a:latin typeface="微软雅黑" panose="020B0503020204020204" pitchFamily="34" charset="-122"/>
                  <a:ea typeface="微软雅黑" panose="020B0503020204020204" pitchFamily="34" charset="-122"/>
                  <a:sym typeface="+mn-ea"/>
                </a:rPr>
                <a:t>GDP</a:t>
              </a:r>
              <a:r>
                <a:rPr lang="zh-CN" altLang="en-US" sz="1400" kern="0" dirty="0">
                  <a:solidFill>
                    <a:prstClr val="black"/>
                  </a:solidFill>
                  <a:latin typeface="微软雅黑" panose="020B0503020204020204" pitchFamily="34" charset="-122"/>
                  <a:ea typeface="微软雅黑" panose="020B0503020204020204" pitchFamily="34" charset="-122"/>
                  <a:sym typeface="+mn-ea"/>
                </a:rPr>
                <a:t>：</a:t>
              </a:r>
              <a:endParaRPr lang="en-US" altLang="zh-CN" sz="1400" kern="0" dirty="0">
                <a:solidFill>
                  <a:prstClr val="black"/>
                </a:solidFill>
                <a:latin typeface="微软雅黑" panose="020B0503020204020204" pitchFamily="34" charset="-122"/>
                <a:ea typeface="微软雅黑" panose="020B0503020204020204" pitchFamily="34" charset="-122"/>
                <a:sym typeface="+mn-ea"/>
              </a:endParaRPr>
            </a:p>
            <a:p>
              <a:pPr lvl="0" algn="ctr">
                <a:defRPr/>
              </a:pPr>
              <a:r>
                <a:rPr lang="en-US" altLang="zh-CN" sz="1400" b="1" kern="0" dirty="0">
                  <a:solidFill>
                    <a:srgbClr val="00B050"/>
                  </a:solidFill>
                  <a:latin typeface="微软雅黑" panose="020B0503020204020204" pitchFamily="34" charset="-122"/>
                  <a:ea typeface="微软雅黑" panose="020B0503020204020204" pitchFamily="34" charset="-122"/>
                  <a:sym typeface="+mn-ea"/>
                </a:rPr>
                <a:t>16.7</a:t>
              </a:r>
              <a:r>
                <a:rPr lang="zh-CN" altLang="en-US" sz="1400" b="1" kern="0" dirty="0">
                  <a:solidFill>
                    <a:srgbClr val="00B050"/>
                  </a:solidFill>
                  <a:latin typeface="微软雅黑" panose="020B0503020204020204" pitchFamily="34" charset="-122"/>
                  <a:ea typeface="微软雅黑" panose="020B0503020204020204" pitchFamily="34" charset="-122"/>
                  <a:sym typeface="+mn-ea"/>
                </a:rPr>
                <a:t>万元</a:t>
              </a:r>
            </a:p>
          </p:txBody>
        </p:sp>
        <p:sp>
          <p:nvSpPr>
            <p:cNvPr id="9" name="圆角矩形 8"/>
            <p:cNvSpPr/>
            <p:nvPr/>
          </p:nvSpPr>
          <p:spPr bwMode="auto">
            <a:xfrm>
              <a:off x="8875944" y="1137883"/>
              <a:ext cx="2607495" cy="536538"/>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lvl="0" algn="ctr">
                <a:defRPr/>
              </a:pPr>
              <a:r>
                <a:rPr lang="zh-CN" altLang="en-US" sz="1400" kern="0" dirty="0">
                  <a:solidFill>
                    <a:prstClr val="black"/>
                  </a:solidFill>
                  <a:latin typeface="微软雅黑" panose="020B0503020204020204" pitchFamily="34" charset="-122"/>
                  <a:ea typeface="微软雅黑" panose="020B0503020204020204" pitchFamily="34" charset="-122"/>
                  <a:sym typeface="+mn-ea"/>
                </a:rPr>
                <a:t>人均</a:t>
              </a:r>
              <a:r>
                <a:rPr lang="en-US" altLang="zh-CN" sz="1400" kern="0" dirty="0">
                  <a:solidFill>
                    <a:prstClr val="black"/>
                  </a:solidFill>
                  <a:latin typeface="微软雅黑" panose="020B0503020204020204" pitchFamily="34" charset="-122"/>
                  <a:ea typeface="微软雅黑" panose="020B0503020204020204" pitchFamily="34" charset="-122"/>
                  <a:sym typeface="+mn-ea"/>
                </a:rPr>
                <a:t>GDP</a:t>
              </a:r>
              <a:r>
                <a:rPr lang="zh-CN" altLang="en-US" sz="1400" kern="0" dirty="0">
                  <a:solidFill>
                    <a:prstClr val="black"/>
                  </a:solidFill>
                  <a:latin typeface="微软雅黑" panose="020B0503020204020204" pitchFamily="34" charset="-122"/>
                  <a:ea typeface="微软雅黑" panose="020B0503020204020204" pitchFamily="34" charset="-122"/>
                  <a:sym typeface="+mn-ea"/>
                </a:rPr>
                <a:t>增长：</a:t>
              </a:r>
              <a:endParaRPr lang="en-US" altLang="zh-CN" sz="1400" kern="0" dirty="0">
                <a:solidFill>
                  <a:prstClr val="black"/>
                </a:solidFill>
                <a:latin typeface="微软雅黑" panose="020B0503020204020204" pitchFamily="34" charset="-122"/>
                <a:ea typeface="微软雅黑" panose="020B0503020204020204" pitchFamily="34" charset="-122"/>
                <a:sym typeface="+mn-ea"/>
              </a:endParaRPr>
            </a:p>
            <a:p>
              <a:pPr lvl="0" algn="ctr">
                <a:defRPr/>
              </a:pPr>
              <a:r>
                <a:rPr lang="en-US" altLang="zh-CN" sz="1400" b="1" kern="0" dirty="0">
                  <a:solidFill>
                    <a:srgbClr val="00B050"/>
                  </a:solidFill>
                  <a:latin typeface="微软雅黑" panose="020B0503020204020204" pitchFamily="34" charset="-122"/>
                  <a:ea typeface="微软雅黑" panose="020B0503020204020204" pitchFamily="34" charset="-122"/>
                  <a:sym typeface="+mn-ea"/>
                </a:rPr>
                <a:t>3.7%</a:t>
              </a:r>
              <a:endParaRPr lang="zh-CN" altLang="en-US" sz="1400" b="1" kern="0" dirty="0">
                <a:solidFill>
                  <a:srgbClr val="00B050"/>
                </a:solidFill>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8060" t="27871" r="16294" b="15610"/>
            <a:stretch/>
          </p:blipFill>
          <p:spPr>
            <a:xfrm>
              <a:off x="1023423" y="2536293"/>
              <a:ext cx="5582556" cy="3396610"/>
            </a:xfrm>
            <a:prstGeom prst="rect">
              <a:avLst/>
            </a:prstGeom>
          </p:spPr>
        </p:pic>
        <p:sp>
          <p:nvSpPr>
            <p:cNvPr id="12" name="圆角矩形 11"/>
            <p:cNvSpPr/>
            <p:nvPr/>
          </p:nvSpPr>
          <p:spPr bwMode="auto">
            <a:xfrm>
              <a:off x="6846197" y="1763741"/>
              <a:ext cx="4637242"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en-US" altLang="zh-CN" sz="1400" b="1" dirty="0">
                  <a:solidFill>
                    <a:prstClr val="black"/>
                  </a:solidFill>
                  <a:latin typeface="微软雅黑" panose="020B0503020204020204" pitchFamily="34" charset="-122"/>
                  <a:ea typeface="微软雅黑" panose="020B0503020204020204" pitchFamily="34" charset="-122"/>
                </a:rPr>
                <a:t>GDP</a:t>
              </a:r>
              <a:r>
                <a:rPr lang="zh-CN" altLang="en-US" sz="1400" b="1" dirty="0">
                  <a:solidFill>
                    <a:prstClr val="black"/>
                  </a:solidFill>
                  <a:latin typeface="微软雅黑" panose="020B0503020204020204" pitchFamily="34" charset="-122"/>
                  <a:ea typeface="微软雅黑" panose="020B0503020204020204" pitchFamily="34" charset="-122"/>
                </a:rPr>
                <a:t>构成</a:t>
              </a:r>
            </a:p>
          </p:txBody>
        </p:sp>
        <p:sp>
          <p:nvSpPr>
            <p:cNvPr id="13" name="圆角矩形 12"/>
            <p:cNvSpPr/>
            <p:nvPr/>
          </p:nvSpPr>
          <p:spPr bwMode="auto">
            <a:xfrm>
              <a:off x="6910790" y="2114551"/>
              <a:ext cx="4508056" cy="1744328"/>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aphicFrame>
          <p:nvGraphicFramePr>
            <p:cNvPr id="14" name="图表 13"/>
            <p:cNvGraphicFramePr>
              <a:graphicFrameLocks/>
            </p:cNvGraphicFramePr>
            <p:nvPr>
              <p:extLst>
                <p:ext uri="{D42A27DB-BD31-4B8C-83A1-F6EECF244321}">
                  <p14:modId xmlns:p14="http://schemas.microsoft.com/office/powerpoint/2010/main" val="656603581"/>
                </p:ext>
              </p:extLst>
            </p:nvPr>
          </p:nvGraphicFramePr>
          <p:xfrm>
            <a:off x="7598074" y="1763741"/>
            <a:ext cx="3133488" cy="2160531"/>
          </p:xfrm>
          <a:graphic>
            <a:graphicData uri="http://schemas.openxmlformats.org/drawingml/2006/chart">
              <c:chart xmlns:c="http://schemas.openxmlformats.org/drawingml/2006/chart" xmlns:r="http://schemas.openxmlformats.org/officeDocument/2006/relationships" r:id="rId3"/>
            </a:graphicData>
          </a:graphic>
        </p:graphicFrame>
        <p:sp>
          <p:nvSpPr>
            <p:cNvPr id="15" name="圆角矩形 14"/>
            <p:cNvSpPr/>
            <p:nvPr/>
          </p:nvSpPr>
          <p:spPr bwMode="auto">
            <a:xfrm>
              <a:off x="6852723" y="3994570"/>
              <a:ext cx="4637242" cy="2400292"/>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en-US" altLang="zh-CN" sz="1400" b="1">
                  <a:solidFill>
                    <a:prstClr val="black"/>
                  </a:solidFill>
                  <a:latin typeface="微软雅黑" panose="020B0503020204020204" pitchFamily="34" charset="-122"/>
                  <a:ea typeface="微软雅黑" panose="020B0503020204020204" pitchFamily="34" charset="-122"/>
                </a:rPr>
                <a:t>GDP</a:t>
              </a:r>
              <a:r>
                <a:rPr lang="zh-CN" altLang="en-US" sz="1400" b="1">
                  <a:solidFill>
                    <a:prstClr val="black"/>
                  </a:solidFill>
                  <a:latin typeface="微软雅黑" panose="020B0503020204020204" pitchFamily="34" charset="-122"/>
                  <a:ea typeface="微软雅黑" panose="020B0503020204020204" pitchFamily="34" charset="-122"/>
                </a:rPr>
                <a:t>增长率</a:t>
              </a:r>
            </a:p>
          </p:txBody>
        </p:sp>
        <p:sp>
          <p:nvSpPr>
            <p:cNvPr id="16" name="圆角矩形 15"/>
            <p:cNvSpPr/>
            <p:nvPr/>
          </p:nvSpPr>
          <p:spPr bwMode="auto">
            <a:xfrm>
              <a:off x="6917316" y="4345379"/>
              <a:ext cx="4508056" cy="1912917"/>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aphicFrame>
          <p:nvGraphicFramePr>
            <p:cNvPr id="18" name="图表 17"/>
            <p:cNvGraphicFramePr>
              <a:graphicFrameLocks/>
            </p:cNvGraphicFramePr>
            <p:nvPr>
              <p:extLst>
                <p:ext uri="{D42A27DB-BD31-4B8C-83A1-F6EECF244321}">
                  <p14:modId xmlns:p14="http://schemas.microsoft.com/office/powerpoint/2010/main" val="1545685550"/>
                </p:ext>
              </p:extLst>
            </p:nvPr>
          </p:nvGraphicFramePr>
          <p:xfrm>
            <a:off x="7010400" y="4169315"/>
            <a:ext cx="4333875" cy="2021936"/>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539229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5962" y="289454"/>
            <a:ext cx="10353822" cy="480131"/>
          </a:xfrm>
        </p:spPr>
        <p:txBody>
          <a:bodyPr/>
          <a:lstStyle/>
          <a:p>
            <a:r>
              <a:rPr lang="zh-CN" altLang="en-US" dirty="0"/>
              <a:t>背景需求</a:t>
            </a:r>
          </a:p>
        </p:txBody>
      </p:sp>
      <p:sp>
        <p:nvSpPr>
          <p:cNvPr id="3" name="内容占位符 2"/>
          <p:cNvSpPr>
            <a:spLocks noGrp="1"/>
          </p:cNvSpPr>
          <p:nvPr>
            <p:ph idx="4294967295"/>
          </p:nvPr>
        </p:nvSpPr>
        <p:spPr>
          <a:xfrm>
            <a:off x="715962" y="1047750"/>
            <a:ext cx="10709277" cy="757238"/>
          </a:xfrm>
        </p:spPr>
        <p:txBody>
          <a:bodyPr>
            <a:normAutofit/>
          </a:bodyPr>
          <a:lstStyle/>
          <a:p>
            <a:r>
              <a:rPr lang="zh-CN" altLang="en-US" dirty="0"/>
              <a:t>深圳市政府“</a:t>
            </a:r>
            <a:r>
              <a:rPr lang="en-US" altLang="zh-CN" dirty="0"/>
              <a:t>12345”</a:t>
            </a:r>
            <a:r>
              <a:rPr lang="zh-CN" altLang="en-US" dirty="0"/>
              <a:t>公开电话系统项目建设是</a:t>
            </a:r>
            <a:r>
              <a:rPr lang="en-US" altLang="zh-CN" dirty="0"/>
              <a:t>2007</a:t>
            </a:r>
            <a:r>
              <a:rPr lang="zh-CN" altLang="en-US" dirty="0"/>
              <a:t>年深圳市政府十件民生工程之一，是市政府处理行政机关职能范围内的非应急事物的公开电话服务平台。</a:t>
            </a:r>
          </a:p>
        </p:txBody>
      </p:sp>
      <p:sp>
        <p:nvSpPr>
          <p:cNvPr id="5" name="圆角矩形 4"/>
          <p:cNvSpPr/>
          <p:nvPr/>
        </p:nvSpPr>
        <p:spPr>
          <a:xfrm>
            <a:off x="715963" y="1913379"/>
            <a:ext cx="4663183" cy="4106421"/>
          </a:xfrm>
          <a:prstGeom prst="roundRect">
            <a:avLst>
              <a:gd name="adj" fmla="val 831"/>
            </a:avLst>
          </a:prstGeom>
          <a:ln/>
        </p:spPr>
        <p:style>
          <a:lnRef idx="2">
            <a:schemeClr val="accent4"/>
          </a:lnRef>
          <a:fillRef idx="1">
            <a:schemeClr val="lt1"/>
          </a:fillRef>
          <a:effectRef idx="0">
            <a:schemeClr val="accent4"/>
          </a:effectRef>
          <a:fontRef idx="minor">
            <a:schemeClr val="dk1"/>
          </a:fontRef>
        </p:style>
        <p:txBody>
          <a:bodyPr lIns="68580" tIns="34290" rIns="68580" bIns="34290" rtlCol="0" anchor="t" anchorCtr="0"/>
          <a:lstStyle/>
          <a:p>
            <a:pPr algn="ctr">
              <a:buFont typeface="Arial" pitchFamily="34" charset="0"/>
              <a:buNone/>
            </a:pPr>
            <a:r>
              <a:rPr kumimoji="1" lang="zh-CN" altLang="en-US" b="1" noProof="1">
                <a:ea typeface="微软雅黑"/>
              </a:rPr>
              <a:t>存在问题</a:t>
            </a:r>
          </a:p>
        </p:txBody>
      </p:sp>
      <p:grpSp>
        <p:nvGrpSpPr>
          <p:cNvPr id="14" name="组合 13"/>
          <p:cNvGrpSpPr/>
          <p:nvPr/>
        </p:nvGrpSpPr>
        <p:grpSpPr>
          <a:xfrm>
            <a:off x="797443" y="2305398"/>
            <a:ext cx="4473057" cy="3575988"/>
            <a:chOff x="835773" y="2211250"/>
            <a:chExt cx="4707652" cy="5100784"/>
          </a:xfrm>
        </p:grpSpPr>
        <p:sp>
          <p:nvSpPr>
            <p:cNvPr id="6" name="圆角矩形 28">
              <a:extLst>
                <a:ext uri="{FF2B5EF4-FFF2-40B4-BE49-F238E27FC236}">
                  <a16:creationId xmlns:a16="http://schemas.microsoft.com/office/drawing/2014/main" xmlns="" id="{922C1D65-E564-4A0D-A496-7A4B858238C1}"/>
                </a:ext>
              </a:extLst>
            </p:cNvPr>
            <p:cNvSpPr/>
            <p:nvPr/>
          </p:nvSpPr>
          <p:spPr>
            <a:xfrm>
              <a:off x="835773" y="2211250"/>
              <a:ext cx="4707652" cy="1225066"/>
            </a:xfrm>
            <a:prstGeom prst="roundRect">
              <a:avLst>
                <a:gd name="adj" fmla="val 478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marL="285750" indent="-285750" algn="just">
                <a:lnSpc>
                  <a:spcPct val="120000"/>
                </a:lnSpc>
                <a:buClr>
                  <a:srgbClr val="F29043"/>
                </a:buClr>
                <a:buSzPct val="60000"/>
                <a:buFont typeface="Wingdings" panose="05000000000000000000" pitchFamily="2" charset="2"/>
                <a:buChar char="p"/>
              </a:pPr>
              <a:r>
                <a:rPr lang="zh-CN" altLang="en-US" sz="1400" b="1" dirty="0">
                  <a:solidFill>
                    <a:schemeClr val="tx1"/>
                  </a:solidFill>
                  <a:latin typeface="微软雅黑" panose="020B0503020204020204" pitchFamily="34" charset="-122"/>
                  <a:ea typeface="微软雅黑" panose="020B0503020204020204" pitchFamily="34" charset="-122"/>
                </a:rPr>
                <a:t>平台建设进展缓慢。</a:t>
              </a:r>
              <a:r>
                <a:rPr lang="zh-CN" altLang="en-US" sz="1200" dirty="0">
                  <a:solidFill>
                    <a:schemeClr val="tx1"/>
                  </a:solidFill>
                  <a:latin typeface="微软雅黑" panose="020B0503020204020204" pitchFamily="34" charset="-122"/>
                  <a:ea typeface="微软雅黑" panose="020B0503020204020204" pitchFamily="34" charset="-122"/>
                </a:rPr>
                <a:t>各市平台已开通</a:t>
              </a:r>
              <a:r>
                <a:rPr lang="en-US" altLang="zh-CN" sz="1200" dirty="0">
                  <a:solidFill>
                    <a:schemeClr val="tx1"/>
                  </a:solidFill>
                  <a:latin typeface="微软雅黑" panose="020B0503020204020204" pitchFamily="34" charset="-122"/>
                  <a:ea typeface="微软雅黑" panose="020B0503020204020204" pitchFamily="34" charset="-122"/>
                </a:rPr>
                <a:t>12345</a:t>
              </a:r>
              <a:r>
                <a:rPr lang="zh-CN" altLang="en-US" sz="1200" dirty="0">
                  <a:solidFill>
                    <a:schemeClr val="tx1"/>
                  </a:solidFill>
                  <a:latin typeface="微软雅黑" panose="020B0503020204020204" pitchFamily="34" charset="-122"/>
                  <a:ea typeface="微软雅黑" panose="020B0503020204020204" pitchFamily="34" charset="-122"/>
                </a:rPr>
                <a:t>平台的单位，绝大多数仍未响应省要求，开始</a:t>
              </a:r>
              <a:r>
                <a:rPr lang="en-US" altLang="zh-CN" sz="1200" dirty="0">
                  <a:solidFill>
                    <a:schemeClr val="tx1"/>
                  </a:solidFill>
                  <a:latin typeface="微软雅黑" panose="020B0503020204020204" pitchFamily="34" charset="-122"/>
                  <a:ea typeface="微软雅黑" panose="020B0503020204020204" pitchFamily="34" charset="-122"/>
                </a:rPr>
                <a:t>12345</a:t>
              </a:r>
              <a:r>
                <a:rPr lang="zh-CN" altLang="en-US" sz="1200" dirty="0">
                  <a:solidFill>
                    <a:schemeClr val="tx1"/>
                  </a:solidFill>
                  <a:latin typeface="微软雅黑" panose="020B0503020204020204" pitchFamily="34" charset="-122"/>
                  <a:ea typeface="微软雅黑" panose="020B0503020204020204" pitchFamily="34" charset="-122"/>
                </a:rPr>
                <a:t>大数据建设工作。</a:t>
              </a:r>
            </a:p>
          </p:txBody>
        </p:sp>
        <p:sp>
          <p:nvSpPr>
            <p:cNvPr id="11" name="圆角矩形 28">
              <a:extLst>
                <a:ext uri="{FF2B5EF4-FFF2-40B4-BE49-F238E27FC236}">
                  <a16:creationId xmlns:a16="http://schemas.microsoft.com/office/drawing/2014/main" xmlns="" id="{922C1D65-E564-4A0D-A496-7A4B858238C1}"/>
                </a:ext>
              </a:extLst>
            </p:cNvPr>
            <p:cNvSpPr/>
            <p:nvPr/>
          </p:nvSpPr>
          <p:spPr>
            <a:xfrm>
              <a:off x="835773" y="3503156"/>
              <a:ext cx="4707652" cy="1225066"/>
            </a:xfrm>
            <a:prstGeom prst="roundRect">
              <a:avLst>
                <a:gd name="adj" fmla="val 478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marL="285750" indent="-285750" algn="just">
                <a:lnSpc>
                  <a:spcPct val="120000"/>
                </a:lnSpc>
                <a:buClr>
                  <a:srgbClr val="F29043"/>
                </a:buClr>
                <a:buSzPct val="60000"/>
                <a:buFont typeface="Wingdings" panose="05000000000000000000" pitchFamily="2" charset="2"/>
                <a:buChar char="p"/>
              </a:pPr>
              <a:r>
                <a:rPr lang="zh-CN" altLang="en-US" sz="1400" b="1" dirty="0">
                  <a:solidFill>
                    <a:schemeClr val="tx1"/>
                  </a:solidFill>
                  <a:latin typeface="微软雅黑" panose="020B0503020204020204" pitchFamily="34" charset="-122"/>
                  <a:ea typeface="微软雅黑" panose="020B0503020204020204" pitchFamily="34" charset="-122"/>
                </a:rPr>
                <a:t>缺乏大数据归集。</a:t>
              </a:r>
              <a:r>
                <a:rPr lang="zh-CN" altLang="en-US" sz="1200" dirty="0">
                  <a:solidFill>
                    <a:schemeClr val="tx1"/>
                  </a:solidFill>
                  <a:latin typeface="微软雅黑" panose="020B0503020204020204" pitchFamily="34" charset="-122"/>
                  <a:ea typeface="微软雅黑" panose="020B0503020204020204" pitchFamily="34" charset="-122"/>
                </a:rPr>
                <a:t>热线汇集的话务和业务数据，但未与社会数据进行深度融合，以热线数据为主，结合社会数据，相互融合相互弥补，从而提升服务及决策能力。</a:t>
              </a:r>
            </a:p>
          </p:txBody>
        </p:sp>
        <p:sp>
          <p:nvSpPr>
            <p:cNvPr id="12" name="圆角矩形 28">
              <a:extLst>
                <a:ext uri="{FF2B5EF4-FFF2-40B4-BE49-F238E27FC236}">
                  <a16:creationId xmlns:a16="http://schemas.microsoft.com/office/drawing/2014/main" xmlns="" id="{922C1D65-E564-4A0D-A496-7A4B858238C1}"/>
                </a:ext>
              </a:extLst>
            </p:cNvPr>
            <p:cNvSpPr/>
            <p:nvPr/>
          </p:nvSpPr>
          <p:spPr>
            <a:xfrm>
              <a:off x="835773" y="4795062"/>
              <a:ext cx="4707652" cy="1225066"/>
            </a:xfrm>
            <a:prstGeom prst="roundRect">
              <a:avLst>
                <a:gd name="adj" fmla="val 478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marL="285750" indent="-285750" algn="just">
                <a:lnSpc>
                  <a:spcPct val="120000"/>
                </a:lnSpc>
                <a:buClr>
                  <a:srgbClr val="F29043"/>
                </a:buClr>
                <a:buSzPct val="60000"/>
                <a:buFont typeface="Wingdings" panose="05000000000000000000" pitchFamily="2" charset="2"/>
                <a:buChar char="p"/>
              </a:pPr>
              <a:r>
                <a:rPr lang="zh-CN" altLang="en-US" sz="1400" b="1" dirty="0">
                  <a:solidFill>
                    <a:schemeClr val="tx1"/>
                  </a:solidFill>
                  <a:latin typeface="微软雅黑" panose="020B0503020204020204" pitchFamily="34" charset="-122"/>
                  <a:ea typeface="微软雅黑" panose="020B0503020204020204" pitchFamily="34" charset="-122"/>
                </a:rPr>
                <a:t>缺乏大数据分析。</a:t>
              </a:r>
              <a:r>
                <a:rPr lang="zh-CN" altLang="en-US" sz="1200" dirty="0">
                  <a:solidFill>
                    <a:schemeClr val="tx1"/>
                  </a:solidFill>
                  <a:latin typeface="微软雅黑" panose="020B0503020204020204" pitchFamily="34" charset="-122"/>
                  <a:ea typeface="微软雅黑" panose="020B0503020204020204" pitchFamily="34" charset="-122"/>
                </a:rPr>
                <a:t>无针对</a:t>
              </a:r>
              <a:r>
                <a:rPr lang="en-US" altLang="zh-CN" sz="1200" dirty="0">
                  <a:solidFill>
                    <a:schemeClr val="tx1"/>
                  </a:solidFill>
                  <a:latin typeface="微软雅黑" panose="020B0503020204020204" pitchFamily="34" charset="-122"/>
                  <a:ea typeface="微软雅黑" panose="020B0503020204020204" pitchFamily="34" charset="-122"/>
                </a:rPr>
                <a:t>12345</a:t>
              </a:r>
              <a:r>
                <a:rPr lang="zh-CN" altLang="en-US" sz="1200" dirty="0">
                  <a:solidFill>
                    <a:schemeClr val="tx1"/>
                  </a:solidFill>
                  <a:latin typeface="微软雅黑" panose="020B0503020204020204" pitchFamily="34" charset="-122"/>
                  <a:ea typeface="微软雅黑" panose="020B0503020204020204" pitchFamily="34" charset="-122"/>
                </a:rPr>
                <a:t>话务和业务的数据分析以便对民生民情进行预警、突发事件的响应支撑。 </a:t>
              </a:r>
            </a:p>
          </p:txBody>
        </p:sp>
        <p:sp>
          <p:nvSpPr>
            <p:cNvPr id="13" name="圆角矩形 28">
              <a:extLst>
                <a:ext uri="{FF2B5EF4-FFF2-40B4-BE49-F238E27FC236}">
                  <a16:creationId xmlns:a16="http://schemas.microsoft.com/office/drawing/2014/main" xmlns="" id="{922C1D65-E564-4A0D-A496-7A4B858238C1}"/>
                </a:ext>
              </a:extLst>
            </p:cNvPr>
            <p:cNvSpPr/>
            <p:nvPr/>
          </p:nvSpPr>
          <p:spPr>
            <a:xfrm>
              <a:off x="835773" y="6086968"/>
              <a:ext cx="4707652" cy="1225066"/>
            </a:xfrm>
            <a:prstGeom prst="roundRect">
              <a:avLst>
                <a:gd name="adj" fmla="val 478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marL="285750" indent="-285750" algn="just">
                <a:lnSpc>
                  <a:spcPct val="120000"/>
                </a:lnSpc>
                <a:buClr>
                  <a:srgbClr val="F29043"/>
                </a:buClr>
                <a:buSzPct val="60000"/>
                <a:buFont typeface="Wingdings" panose="05000000000000000000" pitchFamily="2" charset="2"/>
                <a:buChar char="p"/>
              </a:pPr>
              <a:r>
                <a:rPr lang="zh-CN" altLang="en-US" sz="1400" b="1" dirty="0">
                  <a:solidFill>
                    <a:schemeClr val="tx1"/>
                  </a:solidFill>
                  <a:latin typeface="微软雅黑" panose="020B0503020204020204" pitchFamily="34" charset="-122"/>
                  <a:ea typeface="微软雅黑" panose="020B0503020204020204" pitchFamily="34" charset="-122"/>
                </a:rPr>
                <a:t>数据服务价值未体现。</a:t>
              </a:r>
              <a:r>
                <a:rPr lang="zh-CN" altLang="en-US" sz="1200" dirty="0">
                  <a:solidFill>
                    <a:schemeClr val="tx1"/>
                  </a:solidFill>
                  <a:latin typeface="微软雅黑" panose="020B0503020204020204" pitchFamily="34" charset="-122"/>
                  <a:ea typeface="微软雅黑" panose="020B0503020204020204" pitchFamily="34" charset="-122"/>
                </a:rPr>
                <a:t>深圳市其他相关职能部门，无法获取</a:t>
              </a:r>
              <a:r>
                <a:rPr lang="en-US" altLang="zh-CN" sz="1200" dirty="0">
                  <a:solidFill>
                    <a:schemeClr val="tx1"/>
                  </a:solidFill>
                  <a:latin typeface="微软雅黑" panose="020B0503020204020204" pitchFamily="34" charset="-122"/>
                  <a:ea typeface="微软雅黑" panose="020B0503020204020204" pitchFamily="34" charset="-122"/>
                </a:rPr>
                <a:t>12345</a:t>
              </a:r>
              <a:r>
                <a:rPr lang="zh-CN" altLang="en-US" sz="1200" dirty="0">
                  <a:solidFill>
                    <a:schemeClr val="tx1"/>
                  </a:solidFill>
                  <a:latin typeface="微软雅黑" panose="020B0503020204020204" pitchFamily="34" charset="-122"/>
                  <a:ea typeface="微软雅黑" panose="020B0503020204020204" pitchFamily="34" charset="-122"/>
                </a:rPr>
                <a:t>中相关数据，因此未实现</a:t>
              </a:r>
              <a:r>
                <a:rPr lang="en-US" altLang="zh-CN" sz="1200" dirty="0">
                  <a:solidFill>
                    <a:schemeClr val="tx1"/>
                  </a:solidFill>
                  <a:latin typeface="微软雅黑" panose="020B0503020204020204" pitchFamily="34" charset="-122"/>
                  <a:ea typeface="微软雅黑" panose="020B0503020204020204" pitchFamily="34" charset="-122"/>
                </a:rPr>
                <a:t>12345</a:t>
              </a:r>
              <a:r>
                <a:rPr lang="zh-CN" altLang="en-US" sz="1200" dirty="0">
                  <a:solidFill>
                    <a:schemeClr val="tx1"/>
                  </a:solidFill>
                  <a:latin typeface="微软雅黑" panose="020B0503020204020204" pitchFamily="34" charset="-122"/>
                  <a:ea typeface="微软雅黑" panose="020B0503020204020204" pitchFamily="34" charset="-122"/>
                </a:rPr>
                <a:t>数据的服务价值。</a:t>
              </a:r>
            </a:p>
          </p:txBody>
        </p:sp>
      </p:grpSp>
      <p:sp>
        <p:nvSpPr>
          <p:cNvPr id="8" name="圆角矩形 7"/>
          <p:cNvSpPr/>
          <p:nvPr/>
        </p:nvSpPr>
        <p:spPr>
          <a:xfrm>
            <a:off x="5473700" y="1913378"/>
            <a:ext cx="5951539" cy="4106422"/>
          </a:xfrm>
          <a:prstGeom prst="roundRect">
            <a:avLst>
              <a:gd name="adj" fmla="val 831"/>
            </a:avLst>
          </a:prstGeom>
          <a:ln/>
        </p:spPr>
        <p:style>
          <a:lnRef idx="2">
            <a:schemeClr val="accent5"/>
          </a:lnRef>
          <a:fillRef idx="1">
            <a:schemeClr val="lt1"/>
          </a:fillRef>
          <a:effectRef idx="0">
            <a:schemeClr val="accent5"/>
          </a:effectRef>
          <a:fontRef idx="minor">
            <a:schemeClr val="dk1"/>
          </a:fontRef>
        </p:style>
        <p:txBody>
          <a:bodyPr lIns="68580" tIns="34290" rIns="68580" bIns="34290" rtlCol="0" anchor="t" anchorCtr="0"/>
          <a:lstStyle/>
          <a:p>
            <a:pPr algn="ctr">
              <a:buFont typeface="Arial" pitchFamily="34" charset="0"/>
              <a:buNone/>
            </a:pPr>
            <a:r>
              <a:rPr kumimoji="1" lang="zh-CN" altLang="en-US" b="1" noProof="1">
                <a:ea typeface="微软雅黑"/>
              </a:rPr>
              <a:t>需求分析</a:t>
            </a:r>
          </a:p>
        </p:txBody>
      </p:sp>
      <p:grpSp>
        <p:nvGrpSpPr>
          <p:cNvPr id="26" name="组合 25"/>
          <p:cNvGrpSpPr/>
          <p:nvPr/>
        </p:nvGrpSpPr>
        <p:grpSpPr>
          <a:xfrm>
            <a:off x="5584009" y="2305398"/>
            <a:ext cx="5708513" cy="3575988"/>
            <a:chOff x="6045201" y="2211250"/>
            <a:chExt cx="5257800" cy="3891838"/>
          </a:xfrm>
        </p:grpSpPr>
        <p:sp>
          <p:nvSpPr>
            <p:cNvPr id="15" name="圆角矩形 28">
              <a:extLst>
                <a:ext uri="{FF2B5EF4-FFF2-40B4-BE49-F238E27FC236}">
                  <a16:creationId xmlns:a16="http://schemas.microsoft.com/office/drawing/2014/main" xmlns="" id="{922C1D65-E564-4A0D-A496-7A4B858238C1}"/>
                </a:ext>
              </a:extLst>
            </p:cNvPr>
            <p:cNvSpPr/>
            <p:nvPr/>
          </p:nvSpPr>
          <p:spPr>
            <a:xfrm>
              <a:off x="6045201" y="2211250"/>
              <a:ext cx="2585058" cy="3891838"/>
            </a:xfrm>
            <a:prstGeom prst="roundRect">
              <a:avLst>
                <a:gd name="adj" fmla="val 22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lnSpc>
                  <a:spcPct val="150000"/>
                </a:lnSpc>
                <a:buClr>
                  <a:schemeClr val="accent1">
                    <a:lumMod val="75000"/>
                  </a:schemeClr>
                </a:buClr>
                <a:buSzPct val="60000"/>
              </a:pPr>
              <a:r>
                <a:rPr lang="zh-CN" altLang="en-US" sz="1400" b="1" dirty="0">
                  <a:solidFill>
                    <a:schemeClr val="tx1"/>
                  </a:solidFill>
                  <a:latin typeface="微软雅黑" panose="020B0503020204020204" pitchFamily="34" charset="-122"/>
                  <a:ea typeface="微软雅黑" panose="020B0503020204020204" pitchFamily="34" charset="-122"/>
                </a:rPr>
                <a:t>分析应用需求分析</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16" name="圆角矩形 28">
              <a:extLst>
                <a:ext uri="{FF2B5EF4-FFF2-40B4-BE49-F238E27FC236}">
                  <a16:creationId xmlns:a16="http://schemas.microsoft.com/office/drawing/2014/main" xmlns="" id="{922C1D65-E564-4A0D-A496-7A4B858238C1}"/>
                </a:ext>
              </a:extLst>
            </p:cNvPr>
            <p:cNvSpPr/>
            <p:nvPr/>
          </p:nvSpPr>
          <p:spPr>
            <a:xfrm>
              <a:off x="8717943" y="2211250"/>
              <a:ext cx="2585058" cy="3891838"/>
            </a:xfrm>
            <a:prstGeom prst="roundRect">
              <a:avLst>
                <a:gd name="adj" fmla="val 22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lnSpc>
                  <a:spcPct val="150000"/>
                </a:lnSpc>
                <a:buClr>
                  <a:schemeClr val="accent1">
                    <a:lumMod val="75000"/>
                  </a:schemeClr>
                </a:buClr>
                <a:buSzPct val="60000"/>
              </a:pPr>
              <a:r>
                <a:rPr lang="zh-CN" altLang="en-US" sz="1400" b="1" dirty="0">
                  <a:solidFill>
                    <a:schemeClr val="tx1"/>
                  </a:solidFill>
                  <a:latin typeface="微软雅黑" panose="020B0503020204020204" pitchFamily="34" charset="-122"/>
                  <a:ea typeface="微软雅黑" panose="020B0503020204020204" pitchFamily="34" charset="-122"/>
                </a:rPr>
                <a:t>分析应用性能需求分析</a:t>
              </a:r>
            </a:p>
          </p:txBody>
        </p:sp>
        <p:sp>
          <p:nvSpPr>
            <p:cNvPr id="19" name="圆角矩形 18"/>
            <p:cNvSpPr/>
            <p:nvPr/>
          </p:nvSpPr>
          <p:spPr bwMode="auto">
            <a:xfrm>
              <a:off x="6134100" y="2654298"/>
              <a:ext cx="2423160" cy="1318843"/>
            </a:xfrm>
            <a:prstGeom prst="roundRect">
              <a:avLst>
                <a:gd name="adj" fmla="val 3564"/>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marL="171450" indent="-171450" eaLnBrk="0" fontAlgn="base" hangingPunct="0">
                <a:lnSpc>
                  <a:spcPct val="120000"/>
                </a:lnSpc>
                <a:spcBef>
                  <a:spcPct val="0"/>
                </a:spcBef>
                <a:spcAft>
                  <a:spcPct val="0"/>
                </a:spcAft>
                <a:buClr>
                  <a:schemeClr val="accent1">
                    <a:lumMod val="75000"/>
                  </a:schemeClr>
                </a:buClr>
                <a:buSzPct val="60000"/>
                <a:buFont typeface="Wingdings" panose="05000000000000000000" pitchFamily="2" charset="2"/>
                <a:buChar char="p"/>
              </a:pPr>
              <a:r>
                <a:rPr lang="zh-CN" altLang="zh-CN" sz="1200" b="1" dirty="0">
                  <a:latin typeface="微软雅黑" panose="020B0503020204020204" pitchFamily="34" charset="-122"/>
                  <a:ea typeface="微软雅黑" panose="020B0503020204020204" pitchFamily="34" charset="-122"/>
                </a:rPr>
                <a:t>决策分析需求分析</a:t>
              </a:r>
              <a:endParaRPr lang="en-US" altLang="zh-CN" sz="1200" b="1" dirty="0">
                <a:latin typeface="微软雅黑" panose="020B0503020204020204" pitchFamily="34" charset="-122"/>
                <a:ea typeface="微软雅黑" panose="020B0503020204020204" pitchFamily="34" charset="-122"/>
              </a:endParaRPr>
            </a:p>
            <a:p>
              <a:pPr marL="360000" indent="-171450" eaLnBrk="0" fontAlgn="base" hangingPunct="0">
                <a:lnSpc>
                  <a:spcPct val="120000"/>
                </a:lnSpc>
                <a:spcBef>
                  <a:spcPct val="0"/>
                </a:spcBef>
                <a:spcAft>
                  <a:spcPct val="0"/>
                </a:spcAft>
                <a:buClr>
                  <a:schemeClr val="accent1">
                    <a:lumMod val="75000"/>
                  </a:schemeClr>
                </a:buClr>
                <a:buSzPct val="60000"/>
                <a:buFont typeface="微软雅黑" panose="020B0503020204020204" pitchFamily="34" charset="-122"/>
                <a:buChar char="−"/>
              </a:pPr>
              <a:r>
                <a:rPr lang="zh-CN" altLang="en-US" sz="1200" dirty="0">
                  <a:latin typeface="微软雅黑" panose="020B0503020204020204" pitchFamily="34" charset="-122"/>
                  <a:ea typeface="微软雅黑" panose="020B0503020204020204" pitchFamily="34" charset="-122"/>
                </a:rPr>
                <a:t>决策支持需求分析</a:t>
              </a:r>
              <a:endParaRPr lang="en-US" altLang="zh-CN" sz="1200" dirty="0">
                <a:latin typeface="微软雅黑" panose="020B0503020204020204" pitchFamily="34" charset="-122"/>
                <a:ea typeface="微软雅黑" panose="020B0503020204020204" pitchFamily="34" charset="-122"/>
              </a:endParaRPr>
            </a:p>
            <a:p>
              <a:pPr marL="360000" indent="-171450" eaLnBrk="0" fontAlgn="base" hangingPunct="0">
                <a:lnSpc>
                  <a:spcPct val="120000"/>
                </a:lnSpc>
                <a:spcBef>
                  <a:spcPct val="0"/>
                </a:spcBef>
                <a:spcAft>
                  <a:spcPct val="0"/>
                </a:spcAft>
                <a:buClr>
                  <a:schemeClr val="accent1">
                    <a:lumMod val="75000"/>
                  </a:schemeClr>
                </a:buClr>
                <a:buSzPct val="60000"/>
                <a:buFont typeface="微软雅黑" panose="020B0503020204020204" pitchFamily="34" charset="-122"/>
                <a:buChar char="−"/>
              </a:pPr>
              <a:r>
                <a:rPr lang="zh-CN" altLang="en-US" sz="1200" dirty="0">
                  <a:latin typeface="微软雅黑" panose="020B0503020204020204" pitchFamily="34" charset="-122"/>
                  <a:ea typeface="微软雅黑" panose="020B0503020204020204" pitchFamily="34" charset="-122"/>
                </a:rPr>
                <a:t>部门共享需求分析</a:t>
              </a:r>
              <a:endParaRPr lang="en-US" altLang="zh-CN" sz="1200" dirty="0">
                <a:latin typeface="微软雅黑" panose="020B0503020204020204" pitchFamily="34" charset="-122"/>
                <a:ea typeface="微软雅黑" panose="020B0503020204020204" pitchFamily="34" charset="-122"/>
              </a:endParaRPr>
            </a:p>
            <a:p>
              <a:pPr marL="360000" indent="-171450" eaLnBrk="0" fontAlgn="base" hangingPunct="0">
                <a:lnSpc>
                  <a:spcPct val="120000"/>
                </a:lnSpc>
                <a:spcBef>
                  <a:spcPct val="0"/>
                </a:spcBef>
                <a:spcAft>
                  <a:spcPct val="0"/>
                </a:spcAft>
                <a:buClr>
                  <a:schemeClr val="accent1">
                    <a:lumMod val="75000"/>
                  </a:schemeClr>
                </a:buClr>
                <a:buSzPct val="60000"/>
                <a:buFont typeface="微软雅黑" panose="020B0503020204020204" pitchFamily="34" charset="-122"/>
                <a:buChar char="−"/>
              </a:pPr>
              <a:r>
                <a:rPr lang="zh-CN" altLang="en-US" sz="1200" dirty="0">
                  <a:latin typeface="微软雅黑" panose="020B0503020204020204" pitchFamily="34" charset="-122"/>
                  <a:ea typeface="微软雅黑" panose="020B0503020204020204" pitchFamily="34" charset="-122"/>
                </a:rPr>
                <a:t>公众服务需求分析</a:t>
              </a:r>
              <a:endParaRPr lang="en-US" altLang="zh-CN" sz="1200" dirty="0">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6126150" y="4056072"/>
              <a:ext cx="2423160" cy="1940690"/>
            </a:xfrm>
            <a:prstGeom prst="roundRect">
              <a:avLst>
                <a:gd name="adj" fmla="val 3564"/>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marL="171450" indent="-171450" eaLnBrk="0" fontAlgn="base" hangingPunct="0">
                <a:lnSpc>
                  <a:spcPct val="120000"/>
                </a:lnSpc>
                <a:spcBef>
                  <a:spcPct val="0"/>
                </a:spcBef>
                <a:spcAft>
                  <a:spcPct val="0"/>
                </a:spcAft>
                <a:buClr>
                  <a:schemeClr val="accent1">
                    <a:lumMod val="75000"/>
                  </a:schemeClr>
                </a:buClr>
                <a:buSzPct val="60000"/>
                <a:buFont typeface="Wingdings" panose="05000000000000000000" pitchFamily="2" charset="2"/>
                <a:buChar char="p"/>
              </a:pPr>
              <a:r>
                <a:rPr lang="zh-CN" altLang="en-US" sz="1200" b="1" dirty="0">
                  <a:latin typeface="微软雅黑" panose="020B0503020204020204" pitchFamily="34" charset="-122"/>
                  <a:ea typeface="微软雅黑" panose="020B0503020204020204" pitchFamily="34" charset="-122"/>
                </a:rPr>
                <a:t>业务管理需求分析</a:t>
              </a:r>
              <a:endParaRPr lang="en-US" altLang="zh-CN" sz="1200" b="1" dirty="0">
                <a:latin typeface="微软雅黑" panose="020B0503020204020204" pitchFamily="34" charset="-122"/>
                <a:ea typeface="微软雅黑" panose="020B0503020204020204" pitchFamily="34" charset="-122"/>
              </a:endParaRPr>
            </a:p>
            <a:p>
              <a:pPr marL="360000" indent="-171450" eaLnBrk="0" fontAlgn="base" hangingPunct="0">
                <a:lnSpc>
                  <a:spcPct val="120000"/>
                </a:lnSpc>
                <a:spcBef>
                  <a:spcPct val="0"/>
                </a:spcBef>
                <a:spcAft>
                  <a:spcPct val="0"/>
                </a:spcAft>
                <a:buClr>
                  <a:schemeClr val="accent1">
                    <a:lumMod val="75000"/>
                  </a:schemeClr>
                </a:buClr>
                <a:buSzPct val="60000"/>
                <a:buFont typeface="微软雅黑" panose="020B0503020204020204" pitchFamily="34" charset="-122"/>
                <a:buChar char="−"/>
              </a:pPr>
              <a:r>
                <a:rPr lang="zh-CN" altLang="zh-CN" sz="1200" dirty="0">
                  <a:latin typeface="微软雅黑" panose="020B0503020204020204" pitchFamily="34" charset="-122"/>
                  <a:ea typeface="微软雅黑" panose="020B0503020204020204" pitchFamily="34" charset="-122"/>
                </a:rPr>
                <a:t>投诉人需求分析</a:t>
              </a:r>
              <a:endParaRPr lang="en-US" altLang="zh-CN" sz="1200" dirty="0">
                <a:latin typeface="微软雅黑" panose="020B0503020204020204" pitchFamily="34" charset="-122"/>
                <a:ea typeface="微软雅黑" panose="020B0503020204020204" pitchFamily="34" charset="-122"/>
              </a:endParaRPr>
            </a:p>
            <a:p>
              <a:pPr marL="360000" indent="-171450" eaLnBrk="0" fontAlgn="base" hangingPunct="0">
                <a:lnSpc>
                  <a:spcPct val="120000"/>
                </a:lnSpc>
                <a:spcBef>
                  <a:spcPct val="0"/>
                </a:spcBef>
                <a:spcAft>
                  <a:spcPct val="0"/>
                </a:spcAft>
                <a:buClr>
                  <a:schemeClr val="accent1">
                    <a:lumMod val="75000"/>
                  </a:schemeClr>
                </a:buClr>
                <a:buSzPct val="60000"/>
                <a:buFont typeface="微软雅黑" panose="020B0503020204020204" pitchFamily="34" charset="-122"/>
                <a:buChar char="−"/>
              </a:pPr>
              <a:r>
                <a:rPr lang="zh-CN" altLang="en-US" sz="1200" dirty="0">
                  <a:latin typeface="微软雅黑" panose="020B0503020204020204" pitchFamily="34" charset="-122"/>
                  <a:ea typeface="微软雅黑" panose="020B0503020204020204" pitchFamily="34" charset="-122"/>
                </a:rPr>
                <a:t>业务开展需求分析</a:t>
              </a:r>
              <a:endParaRPr lang="en-US" altLang="zh-CN" sz="1200" dirty="0">
                <a:latin typeface="微软雅黑" panose="020B0503020204020204" pitchFamily="34" charset="-122"/>
                <a:ea typeface="微软雅黑" panose="020B0503020204020204" pitchFamily="34" charset="-122"/>
              </a:endParaRPr>
            </a:p>
            <a:p>
              <a:pPr marL="360000" indent="-171450" eaLnBrk="0" fontAlgn="base" hangingPunct="0">
                <a:lnSpc>
                  <a:spcPct val="120000"/>
                </a:lnSpc>
                <a:spcBef>
                  <a:spcPct val="0"/>
                </a:spcBef>
                <a:spcAft>
                  <a:spcPct val="0"/>
                </a:spcAft>
                <a:buClr>
                  <a:schemeClr val="accent1">
                    <a:lumMod val="75000"/>
                  </a:schemeClr>
                </a:buClr>
                <a:buSzPct val="60000"/>
                <a:buFont typeface="微软雅黑" panose="020B0503020204020204" pitchFamily="34" charset="-122"/>
                <a:buChar char="−"/>
              </a:pPr>
              <a:r>
                <a:rPr lang="zh-CN" altLang="en-US" sz="1200" dirty="0">
                  <a:latin typeface="微软雅黑" panose="020B0503020204020204" pitchFamily="34" charset="-122"/>
                  <a:ea typeface="微软雅黑" panose="020B0503020204020204" pitchFamily="34" charset="-122"/>
                </a:rPr>
                <a:t>运营管理需求分析</a:t>
              </a:r>
              <a:endParaRPr lang="en-US" altLang="zh-CN" sz="1200" dirty="0">
                <a:latin typeface="微软雅黑" panose="020B0503020204020204" pitchFamily="34" charset="-122"/>
                <a:ea typeface="微软雅黑" panose="020B0503020204020204" pitchFamily="34" charset="-122"/>
              </a:endParaRPr>
            </a:p>
            <a:p>
              <a:pPr marL="360000" indent="-171450" eaLnBrk="0" fontAlgn="base" hangingPunct="0">
                <a:lnSpc>
                  <a:spcPct val="120000"/>
                </a:lnSpc>
                <a:spcBef>
                  <a:spcPct val="0"/>
                </a:spcBef>
                <a:spcAft>
                  <a:spcPct val="0"/>
                </a:spcAft>
                <a:buClr>
                  <a:schemeClr val="accent1">
                    <a:lumMod val="75000"/>
                  </a:schemeClr>
                </a:buClr>
                <a:buSzPct val="60000"/>
                <a:buFont typeface="微软雅黑" panose="020B0503020204020204" pitchFamily="34" charset="-122"/>
                <a:buChar char="−"/>
              </a:pPr>
              <a:r>
                <a:rPr lang="zh-CN" altLang="en-US" sz="1200" dirty="0">
                  <a:latin typeface="微软雅黑" panose="020B0503020204020204" pitchFamily="34" charset="-122"/>
                  <a:ea typeface="微软雅黑" panose="020B0503020204020204" pitchFamily="34" charset="-122"/>
                </a:rPr>
                <a:t>热线管理需求分析</a:t>
              </a:r>
              <a:endParaRPr lang="en-US" altLang="zh-CN" sz="1200" dirty="0">
                <a:latin typeface="微软雅黑" panose="020B0503020204020204" pitchFamily="34" charset="-122"/>
                <a:ea typeface="微软雅黑" panose="020B0503020204020204" pitchFamily="34" charset="-122"/>
              </a:endParaRPr>
            </a:p>
            <a:p>
              <a:pPr marL="360000" indent="-171450" eaLnBrk="0" fontAlgn="base" hangingPunct="0">
                <a:lnSpc>
                  <a:spcPct val="120000"/>
                </a:lnSpc>
                <a:spcBef>
                  <a:spcPct val="0"/>
                </a:spcBef>
                <a:spcAft>
                  <a:spcPct val="0"/>
                </a:spcAft>
                <a:buClr>
                  <a:schemeClr val="accent1">
                    <a:lumMod val="75000"/>
                  </a:schemeClr>
                </a:buClr>
                <a:buSzPct val="60000"/>
                <a:buFont typeface="微软雅黑" panose="020B0503020204020204" pitchFamily="34" charset="-122"/>
                <a:buChar char="−"/>
              </a:pPr>
              <a:r>
                <a:rPr lang="zh-CN" altLang="en-US" sz="1200" dirty="0">
                  <a:latin typeface="微软雅黑" panose="020B0503020204020204" pitchFamily="34" charset="-122"/>
                  <a:ea typeface="微软雅黑" panose="020B0503020204020204" pitchFamily="34" charset="-122"/>
                </a:rPr>
                <a:t>委办部门需求分析</a:t>
              </a:r>
              <a:endParaRPr lang="en-US" altLang="zh-CN" sz="1200" dirty="0">
                <a:latin typeface="微软雅黑" panose="020B0503020204020204" pitchFamily="34" charset="-122"/>
                <a:ea typeface="微软雅黑" panose="020B0503020204020204" pitchFamily="34" charset="-122"/>
              </a:endParaRPr>
            </a:p>
          </p:txBody>
        </p:sp>
        <p:sp>
          <p:nvSpPr>
            <p:cNvPr id="24" name="圆角矩形 23"/>
            <p:cNvSpPr/>
            <p:nvPr/>
          </p:nvSpPr>
          <p:spPr bwMode="auto">
            <a:xfrm>
              <a:off x="8808403" y="2654298"/>
              <a:ext cx="2423160" cy="3342461"/>
            </a:xfrm>
            <a:prstGeom prst="roundRect">
              <a:avLst>
                <a:gd name="adj" fmla="val 3564"/>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marL="171450" indent="-171450" eaLnBrk="0" fontAlgn="base" hangingPunct="0">
                <a:lnSpc>
                  <a:spcPct val="150000"/>
                </a:lnSpc>
                <a:spcBef>
                  <a:spcPct val="0"/>
                </a:spcBef>
                <a:spcAft>
                  <a:spcPct val="0"/>
                </a:spcAft>
                <a:buClr>
                  <a:schemeClr val="accent1">
                    <a:lumMod val="75000"/>
                  </a:schemeClr>
                </a:buClr>
                <a:buSzPct val="60000"/>
                <a:buFont typeface="Wingdings" panose="05000000000000000000" pitchFamily="2" charset="2"/>
                <a:buChar char="p"/>
              </a:pPr>
              <a:r>
                <a:rPr lang="zh-CN" altLang="en-US" sz="1200" b="1" dirty="0">
                  <a:latin typeface="微软雅黑" panose="020B0503020204020204" pitchFamily="34" charset="-122"/>
                  <a:ea typeface="微软雅黑" panose="020B0503020204020204" pitchFamily="34" charset="-122"/>
                </a:rPr>
                <a:t>网络环境的性能</a:t>
              </a:r>
              <a:endParaRPr lang="en-US" altLang="zh-CN" sz="1200" b="1" dirty="0">
                <a:latin typeface="微软雅黑" panose="020B0503020204020204" pitchFamily="34" charset="-122"/>
                <a:ea typeface="微软雅黑" panose="020B0503020204020204" pitchFamily="34" charset="-122"/>
              </a:endParaRPr>
            </a:p>
            <a:p>
              <a:pPr marL="171450" indent="-171450" eaLnBrk="0" fontAlgn="base" hangingPunct="0">
                <a:lnSpc>
                  <a:spcPct val="150000"/>
                </a:lnSpc>
                <a:spcBef>
                  <a:spcPct val="0"/>
                </a:spcBef>
                <a:spcAft>
                  <a:spcPct val="0"/>
                </a:spcAft>
                <a:buClr>
                  <a:schemeClr val="accent1">
                    <a:lumMod val="75000"/>
                  </a:schemeClr>
                </a:buClr>
                <a:buSzPct val="60000"/>
                <a:buFont typeface="Wingdings" panose="05000000000000000000" pitchFamily="2" charset="2"/>
                <a:buChar char="p"/>
              </a:pPr>
              <a:r>
                <a:rPr lang="zh-CN" altLang="en-US" sz="1200" b="1" dirty="0">
                  <a:latin typeface="微软雅黑" panose="020B0503020204020204" pitchFamily="34" charset="-122"/>
                  <a:ea typeface="微软雅黑" panose="020B0503020204020204" pitchFamily="34" charset="-122"/>
                </a:rPr>
                <a:t>系统运行平台性能</a:t>
              </a:r>
              <a:endParaRPr lang="en-US" altLang="zh-CN" sz="1200" b="1" dirty="0">
                <a:latin typeface="微软雅黑" panose="020B0503020204020204" pitchFamily="34" charset="-122"/>
                <a:ea typeface="微软雅黑" panose="020B0503020204020204" pitchFamily="34" charset="-122"/>
              </a:endParaRPr>
            </a:p>
            <a:p>
              <a:pPr marL="171450" indent="-171450" eaLnBrk="0" fontAlgn="base" hangingPunct="0">
                <a:lnSpc>
                  <a:spcPct val="150000"/>
                </a:lnSpc>
                <a:spcBef>
                  <a:spcPct val="0"/>
                </a:spcBef>
                <a:spcAft>
                  <a:spcPct val="0"/>
                </a:spcAft>
                <a:buClr>
                  <a:schemeClr val="accent1">
                    <a:lumMod val="75000"/>
                  </a:schemeClr>
                </a:buClr>
                <a:buSzPct val="60000"/>
                <a:buFont typeface="Wingdings" panose="05000000000000000000" pitchFamily="2" charset="2"/>
                <a:buChar char="p"/>
              </a:pPr>
              <a:r>
                <a:rPr lang="zh-CN" altLang="en-US" sz="1200" b="1" dirty="0">
                  <a:latin typeface="微软雅黑" panose="020B0503020204020204" pitchFamily="34" charset="-122"/>
                  <a:ea typeface="微软雅黑" panose="020B0503020204020204" pitchFamily="34" charset="-122"/>
                </a:rPr>
                <a:t>应用支撑平台的性能</a:t>
              </a:r>
              <a:endParaRPr lang="en-US" altLang="zh-CN" sz="1200" b="1" dirty="0">
                <a:latin typeface="微软雅黑" panose="020B0503020204020204" pitchFamily="34" charset="-122"/>
                <a:ea typeface="微软雅黑" panose="020B0503020204020204" pitchFamily="34" charset="-122"/>
              </a:endParaRPr>
            </a:p>
            <a:p>
              <a:pPr marL="171450" indent="-171450" eaLnBrk="0" fontAlgn="base" hangingPunct="0">
                <a:lnSpc>
                  <a:spcPct val="150000"/>
                </a:lnSpc>
                <a:spcBef>
                  <a:spcPct val="0"/>
                </a:spcBef>
                <a:spcAft>
                  <a:spcPct val="0"/>
                </a:spcAft>
                <a:buClr>
                  <a:schemeClr val="accent1">
                    <a:lumMod val="75000"/>
                  </a:schemeClr>
                </a:buClr>
                <a:buSzPct val="60000"/>
                <a:buFont typeface="Wingdings" panose="05000000000000000000" pitchFamily="2" charset="2"/>
                <a:buChar char="p"/>
              </a:pPr>
              <a:r>
                <a:rPr lang="zh-CN" altLang="en-US" sz="1200" b="1" dirty="0">
                  <a:latin typeface="微软雅黑" panose="020B0503020204020204" pitchFamily="34" charset="-122"/>
                  <a:ea typeface="微软雅黑" panose="020B0503020204020204" pitchFamily="34" charset="-122"/>
                </a:rPr>
                <a:t>应用系统性能</a:t>
              </a:r>
              <a:endParaRPr lang="en-US" altLang="zh-CN" sz="1200" b="1" dirty="0">
                <a:latin typeface="微软雅黑" panose="020B0503020204020204" pitchFamily="34" charset="-122"/>
                <a:ea typeface="微软雅黑" panose="020B0503020204020204" pitchFamily="34" charset="-122"/>
              </a:endParaRPr>
            </a:p>
            <a:p>
              <a:pPr marL="171450" indent="-171450" eaLnBrk="0" fontAlgn="base" hangingPunct="0">
                <a:lnSpc>
                  <a:spcPct val="150000"/>
                </a:lnSpc>
                <a:spcBef>
                  <a:spcPct val="0"/>
                </a:spcBef>
                <a:spcAft>
                  <a:spcPct val="0"/>
                </a:spcAft>
                <a:buClr>
                  <a:schemeClr val="accent1">
                    <a:lumMod val="75000"/>
                  </a:schemeClr>
                </a:buClr>
                <a:buSzPct val="60000"/>
                <a:buFont typeface="Wingdings" panose="05000000000000000000" pitchFamily="2" charset="2"/>
                <a:buChar char="p"/>
              </a:pPr>
              <a:r>
                <a:rPr lang="zh-CN" altLang="en-US" sz="1200" b="1" dirty="0">
                  <a:latin typeface="微软雅黑" panose="020B0503020204020204" pitchFamily="34" charset="-122"/>
                  <a:ea typeface="微软雅黑" panose="020B0503020204020204" pitchFamily="34" charset="-122"/>
                </a:rPr>
                <a:t>安全性能</a:t>
              </a:r>
              <a:endParaRPr lang="en-US" altLang="zh-CN" sz="1200" b="1" dirty="0">
                <a:latin typeface="微软雅黑" panose="020B0503020204020204" pitchFamily="34" charset="-122"/>
                <a:ea typeface="微软雅黑" panose="020B0503020204020204" pitchFamily="34" charset="-122"/>
              </a:endParaRPr>
            </a:p>
            <a:p>
              <a:pPr marL="171450" indent="-171450" eaLnBrk="0" fontAlgn="base" hangingPunct="0">
                <a:lnSpc>
                  <a:spcPct val="150000"/>
                </a:lnSpc>
                <a:spcBef>
                  <a:spcPct val="0"/>
                </a:spcBef>
                <a:spcAft>
                  <a:spcPct val="0"/>
                </a:spcAft>
                <a:buClr>
                  <a:schemeClr val="accent1">
                    <a:lumMod val="75000"/>
                  </a:schemeClr>
                </a:buClr>
                <a:buSzPct val="60000"/>
                <a:buFont typeface="Wingdings" panose="05000000000000000000" pitchFamily="2" charset="2"/>
                <a:buChar char="p"/>
              </a:pPr>
              <a:r>
                <a:rPr lang="zh-CN" altLang="en-US" sz="1200" b="1" dirty="0">
                  <a:latin typeface="微软雅黑" panose="020B0503020204020204" pitchFamily="34" charset="-122"/>
                  <a:ea typeface="微软雅黑" panose="020B0503020204020204" pitchFamily="34" charset="-122"/>
                </a:rPr>
                <a:t>可管理性</a:t>
              </a:r>
              <a:endParaRPr lang="en-US" altLang="zh-CN" sz="1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13049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决策支持</a:t>
            </a:r>
            <a:r>
              <a:rPr lang="en-US" altLang="zh-CN" dirty="0"/>
              <a:t>-</a:t>
            </a:r>
            <a:r>
              <a:rPr lang="zh-CN" altLang="en-US" dirty="0">
                <a:latin typeface="微软雅黑" panose="020B0503020204020204" pitchFamily="34" charset="-122"/>
                <a:ea typeface="微软雅黑" panose="020B0503020204020204" pitchFamily="34" charset="-122"/>
              </a:rPr>
              <a:t>宏观经济分析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对外经济</a:t>
            </a:r>
            <a:endParaRPr lang="zh-CN" altLang="en-US" dirty="0"/>
          </a:p>
        </p:txBody>
      </p:sp>
      <p:sp>
        <p:nvSpPr>
          <p:cNvPr id="6" name="内容占位符 5">
            <a:extLst>
              <a:ext uri="{FF2B5EF4-FFF2-40B4-BE49-F238E27FC236}">
                <a16:creationId xmlns:a16="http://schemas.microsoft.com/office/drawing/2014/main" xmlns="" id="{3151C164-FC3A-49B0-844C-569C53FB221A}"/>
              </a:ext>
            </a:extLst>
          </p:cNvPr>
          <p:cNvSpPr>
            <a:spLocks noGrp="1"/>
          </p:cNvSpPr>
          <p:nvPr>
            <p:ph idx="1"/>
          </p:nvPr>
        </p:nvSpPr>
        <p:spPr/>
        <p:txBody>
          <a:bodyPr/>
          <a:lstStyle/>
          <a:p>
            <a:endParaRPr lang="zh-CN" altLang="en-US"/>
          </a:p>
        </p:txBody>
      </p:sp>
      <p:grpSp>
        <p:nvGrpSpPr>
          <p:cNvPr id="26" name="组合 25"/>
          <p:cNvGrpSpPr/>
          <p:nvPr/>
        </p:nvGrpSpPr>
        <p:grpSpPr>
          <a:xfrm>
            <a:off x="699067" y="1048563"/>
            <a:ext cx="10793866" cy="5461975"/>
            <a:chOff x="783205" y="1048563"/>
            <a:chExt cx="10793866" cy="5461975"/>
          </a:xfrm>
        </p:grpSpPr>
        <p:sp>
          <p:nvSpPr>
            <p:cNvPr id="3" name="圆角矩形 2"/>
            <p:cNvSpPr/>
            <p:nvPr/>
          </p:nvSpPr>
          <p:spPr bwMode="auto">
            <a:xfrm>
              <a:off x="783205" y="1048563"/>
              <a:ext cx="10793866" cy="5461975"/>
            </a:xfrm>
            <a:prstGeom prst="roundRect">
              <a:avLst>
                <a:gd name="adj" fmla="val 1831"/>
              </a:avLst>
            </a:prstGeom>
            <a:solidFill>
              <a:schemeClr val="bg1"/>
            </a:solidFill>
            <a:ln w="28575" cap="flat" cmpd="sng" algn="ctr">
              <a:solidFill>
                <a:schemeClr val="tx2">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4" name="圆角矩形 3"/>
            <p:cNvSpPr/>
            <p:nvPr/>
          </p:nvSpPr>
          <p:spPr bwMode="auto">
            <a:xfrm>
              <a:off x="983178" y="1137883"/>
              <a:ext cx="5157990" cy="417785"/>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lvl="0" algn="ctr">
                <a:defRPr/>
              </a:pPr>
              <a:r>
                <a:rPr lang="zh-CN" altLang="en-US" sz="1400" kern="0" dirty="0">
                  <a:solidFill>
                    <a:prstClr val="black"/>
                  </a:solidFill>
                  <a:latin typeface="微软雅黑" panose="020B0503020204020204" pitchFamily="34" charset="-122"/>
                  <a:ea typeface="微软雅黑" panose="020B0503020204020204" pitchFamily="34" charset="-122"/>
                  <a:sym typeface="+mn-ea"/>
                </a:rPr>
                <a:t>进出口总额：</a:t>
              </a:r>
              <a:r>
                <a:rPr lang="en-US" altLang="zh-CN" sz="1400" b="1" kern="0" dirty="0">
                  <a:solidFill>
                    <a:srgbClr val="00B050"/>
                  </a:solidFill>
                  <a:latin typeface="微软雅黑" panose="020B0503020204020204" pitchFamily="34" charset="-122"/>
                  <a:ea typeface="微软雅黑" panose="020B0503020204020204" pitchFamily="34" charset="-122"/>
                  <a:sym typeface="+mn-ea"/>
                </a:rPr>
                <a:t>26307.0</a:t>
              </a:r>
              <a:r>
                <a:rPr lang="zh-CN" altLang="en-US" sz="1400" b="1" kern="0" dirty="0">
                  <a:solidFill>
                    <a:srgbClr val="00B050"/>
                  </a:solidFill>
                  <a:latin typeface="微软雅黑" panose="020B0503020204020204" pitchFamily="34" charset="-122"/>
                  <a:ea typeface="微软雅黑" panose="020B0503020204020204" pitchFamily="34" charset="-122"/>
                  <a:sym typeface="+mn-ea"/>
                </a:rPr>
                <a:t>亿元</a:t>
              </a:r>
            </a:p>
          </p:txBody>
        </p:sp>
        <p:sp>
          <p:nvSpPr>
            <p:cNvPr id="5" name="圆角矩形 4"/>
            <p:cNvSpPr/>
            <p:nvPr/>
          </p:nvSpPr>
          <p:spPr bwMode="auto">
            <a:xfrm>
              <a:off x="6242322" y="1137883"/>
              <a:ext cx="5157990" cy="417785"/>
            </a:xfrm>
            <a:prstGeom prst="roundRect">
              <a:avLst>
                <a:gd name="adj" fmla="val 12752"/>
              </a:avLst>
            </a:prstGeom>
            <a:solidFill>
              <a:schemeClr val="bg1"/>
            </a:solidFill>
            <a:ln w="28575">
              <a:solidFill>
                <a:srgbClr val="F2904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lvl="0" algn="ctr">
                <a:defRPr/>
              </a:pPr>
              <a:r>
                <a:rPr lang="zh-CN" altLang="en-US" sz="1400" kern="0" dirty="0">
                  <a:solidFill>
                    <a:prstClr val="black"/>
                  </a:solidFill>
                  <a:latin typeface="微软雅黑" panose="020B0503020204020204" pitchFamily="34" charset="-122"/>
                  <a:ea typeface="微软雅黑" panose="020B0503020204020204" pitchFamily="34" charset="-122"/>
                  <a:sym typeface="+mn-ea"/>
                </a:rPr>
                <a:t>进出口增长：</a:t>
              </a:r>
              <a:r>
                <a:rPr lang="en-US" altLang="zh-CN" sz="1400" b="1" kern="0" dirty="0">
                  <a:solidFill>
                    <a:srgbClr val="C00000"/>
                  </a:solidFill>
                  <a:latin typeface="微软雅黑" panose="020B0503020204020204" pitchFamily="34" charset="-122"/>
                  <a:ea typeface="微软雅黑" panose="020B0503020204020204" pitchFamily="34" charset="-122"/>
                  <a:sym typeface="+mn-ea"/>
                </a:rPr>
                <a:t>-4.4%</a:t>
              </a:r>
              <a:endParaRPr lang="zh-CN" altLang="en-US" sz="1400" b="1" kern="0" dirty="0">
                <a:solidFill>
                  <a:srgbClr val="C00000"/>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bwMode="auto">
            <a:xfrm>
              <a:off x="983178" y="1644988"/>
              <a:ext cx="3440041"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进出口占比</a:t>
              </a:r>
            </a:p>
          </p:txBody>
        </p:sp>
        <p:sp>
          <p:nvSpPr>
            <p:cNvPr id="10" name="圆角矩形 9"/>
            <p:cNvSpPr/>
            <p:nvPr/>
          </p:nvSpPr>
          <p:spPr bwMode="auto">
            <a:xfrm>
              <a:off x="1031095" y="1995798"/>
              <a:ext cx="3344207" cy="1744328"/>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3" name="圆角矩形 12"/>
            <p:cNvSpPr/>
            <p:nvPr/>
          </p:nvSpPr>
          <p:spPr bwMode="auto">
            <a:xfrm>
              <a:off x="4471724" y="1644988"/>
              <a:ext cx="3440041"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出口增长率和占比分析</a:t>
              </a:r>
            </a:p>
          </p:txBody>
        </p:sp>
        <p:sp>
          <p:nvSpPr>
            <p:cNvPr id="14" name="圆角矩形 13"/>
            <p:cNvSpPr/>
            <p:nvPr/>
          </p:nvSpPr>
          <p:spPr bwMode="auto">
            <a:xfrm>
              <a:off x="4519641" y="1995798"/>
              <a:ext cx="3344207" cy="1744328"/>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6" name="圆角矩形 15"/>
            <p:cNvSpPr/>
            <p:nvPr/>
          </p:nvSpPr>
          <p:spPr bwMode="auto">
            <a:xfrm>
              <a:off x="7960271" y="1644988"/>
              <a:ext cx="3440041"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en-US" altLang="zh-CN" sz="1400" b="1" dirty="0">
                  <a:solidFill>
                    <a:prstClr val="black"/>
                  </a:solidFill>
                  <a:latin typeface="微软雅黑" panose="020B0503020204020204" pitchFamily="34" charset="-122"/>
                  <a:ea typeface="微软雅黑" panose="020B0503020204020204" pitchFamily="34" charset="-122"/>
                </a:rPr>
                <a:t>2016</a:t>
              </a:r>
              <a:r>
                <a:rPr lang="zh-CN" altLang="en-US" sz="1400" b="1" dirty="0">
                  <a:solidFill>
                    <a:prstClr val="black"/>
                  </a:solidFill>
                  <a:latin typeface="微软雅黑" panose="020B0503020204020204" pitchFamily="34" charset="-122"/>
                  <a:ea typeface="微软雅黑" panose="020B0503020204020204" pitchFamily="34" charset="-122"/>
                </a:rPr>
                <a:t>年对主要国家和地区进出口情况</a:t>
              </a:r>
            </a:p>
          </p:txBody>
        </p:sp>
        <p:sp>
          <p:nvSpPr>
            <p:cNvPr id="17" name="圆角矩形 16"/>
            <p:cNvSpPr/>
            <p:nvPr/>
          </p:nvSpPr>
          <p:spPr bwMode="auto">
            <a:xfrm>
              <a:off x="8008188" y="1995798"/>
              <a:ext cx="3344207" cy="1744328"/>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aphicFrame>
          <p:nvGraphicFramePr>
            <p:cNvPr id="19" name="图表 18"/>
            <p:cNvGraphicFramePr>
              <a:graphicFrameLocks/>
            </p:cNvGraphicFramePr>
            <p:nvPr>
              <p:extLst>
                <p:ext uri="{D42A27DB-BD31-4B8C-83A1-F6EECF244321}">
                  <p14:modId xmlns:p14="http://schemas.microsoft.com/office/powerpoint/2010/main" val="1902539650"/>
                </p:ext>
              </p:extLst>
            </p:nvPr>
          </p:nvGraphicFramePr>
          <p:xfrm>
            <a:off x="1031094" y="1686314"/>
            <a:ext cx="3392123" cy="21001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19"/>
            <p:cNvGraphicFramePr>
              <a:graphicFrameLocks/>
            </p:cNvGraphicFramePr>
            <p:nvPr>
              <p:extLst>
                <p:ext uri="{D42A27DB-BD31-4B8C-83A1-F6EECF244321}">
                  <p14:modId xmlns:p14="http://schemas.microsoft.com/office/powerpoint/2010/main" val="2046698363"/>
                </p:ext>
              </p:extLst>
            </p:nvPr>
          </p:nvGraphicFramePr>
          <p:xfrm>
            <a:off x="4623192" y="1995798"/>
            <a:ext cx="3160320" cy="166942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图表 20"/>
            <p:cNvGraphicFramePr>
              <a:graphicFrameLocks/>
            </p:cNvGraphicFramePr>
            <p:nvPr>
              <p:extLst>
                <p:ext uri="{D42A27DB-BD31-4B8C-83A1-F6EECF244321}">
                  <p14:modId xmlns:p14="http://schemas.microsoft.com/office/powerpoint/2010/main" val="3977112434"/>
                </p:ext>
              </p:extLst>
            </p:nvPr>
          </p:nvGraphicFramePr>
          <p:xfrm>
            <a:off x="8008187" y="1995798"/>
            <a:ext cx="3344208" cy="1744328"/>
          </p:xfrm>
          <a:graphic>
            <a:graphicData uri="http://schemas.openxmlformats.org/drawingml/2006/chart">
              <c:chart xmlns:c="http://schemas.openxmlformats.org/drawingml/2006/chart" xmlns:r="http://schemas.openxmlformats.org/officeDocument/2006/relationships" r:id="rId5"/>
            </a:graphicData>
          </a:graphic>
        </p:graphicFrame>
        <p:sp>
          <p:nvSpPr>
            <p:cNvPr id="22" name="圆角矩形 21"/>
            <p:cNvSpPr/>
            <p:nvPr/>
          </p:nvSpPr>
          <p:spPr bwMode="auto">
            <a:xfrm>
              <a:off x="983178" y="3875817"/>
              <a:ext cx="10417134" cy="2513108"/>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en-US" altLang="zh-CN" sz="1400" b="1" dirty="0">
                  <a:solidFill>
                    <a:prstClr val="black"/>
                  </a:solidFill>
                  <a:latin typeface="微软雅黑" panose="020B0503020204020204" pitchFamily="34" charset="-122"/>
                  <a:ea typeface="微软雅黑" panose="020B0503020204020204" pitchFamily="34" charset="-122"/>
                </a:rPr>
                <a:t>2016</a:t>
              </a:r>
              <a:r>
                <a:rPr lang="zh-CN" altLang="en-US" sz="1400" b="1" dirty="0">
                  <a:solidFill>
                    <a:prstClr val="black"/>
                  </a:solidFill>
                  <a:latin typeface="微软雅黑" panose="020B0503020204020204" pitchFamily="34" charset="-122"/>
                  <a:ea typeface="微软雅黑" panose="020B0503020204020204" pitchFamily="34" charset="-122"/>
                </a:rPr>
                <a:t>年分行业外商直接投资情况</a:t>
              </a:r>
            </a:p>
          </p:txBody>
        </p:sp>
        <p:sp>
          <p:nvSpPr>
            <p:cNvPr id="23" name="圆角矩形 22"/>
            <p:cNvSpPr/>
            <p:nvPr/>
          </p:nvSpPr>
          <p:spPr bwMode="auto">
            <a:xfrm>
              <a:off x="1031095" y="4226627"/>
              <a:ext cx="10321300" cy="2091046"/>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aphicFrame>
          <p:nvGraphicFramePr>
            <p:cNvPr id="25" name="图表 24"/>
            <p:cNvGraphicFramePr>
              <a:graphicFrameLocks/>
            </p:cNvGraphicFramePr>
            <p:nvPr>
              <p:extLst>
                <p:ext uri="{D42A27DB-BD31-4B8C-83A1-F6EECF244321}">
                  <p14:modId xmlns:p14="http://schemas.microsoft.com/office/powerpoint/2010/main" val="3358899320"/>
                </p:ext>
              </p:extLst>
            </p:nvPr>
          </p:nvGraphicFramePr>
          <p:xfrm>
            <a:off x="1133475" y="4229100"/>
            <a:ext cx="10144125" cy="2088573"/>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2294588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决策支持</a:t>
            </a:r>
            <a:r>
              <a:rPr lang="en-US" altLang="zh-CN" dirty="0"/>
              <a:t>-</a:t>
            </a:r>
            <a:r>
              <a:rPr lang="zh-CN" altLang="en-US" dirty="0">
                <a:latin typeface="微软雅黑" panose="020B0503020204020204" pitchFamily="34" charset="-122"/>
                <a:ea typeface="微软雅黑" panose="020B0503020204020204" pitchFamily="34" charset="-122"/>
              </a:rPr>
              <a:t>宏观经济分析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金融和证券</a:t>
            </a:r>
            <a:endParaRPr lang="zh-CN" altLang="en-US" dirty="0"/>
          </a:p>
        </p:txBody>
      </p:sp>
      <p:sp>
        <p:nvSpPr>
          <p:cNvPr id="4" name="内容占位符 3">
            <a:extLst>
              <a:ext uri="{FF2B5EF4-FFF2-40B4-BE49-F238E27FC236}">
                <a16:creationId xmlns:a16="http://schemas.microsoft.com/office/drawing/2014/main" xmlns="" id="{221E331B-44F5-428A-AC44-A4627595CD84}"/>
              </a:ext>
            </a:extLst>
          </p:cNvPr>
          <p:cNvSpPr>
            <a:spLocks noGrp="1"/>
          </p:cNvSpPr>
          <p:nvPr>
            <p:ph idx="1"/>
          </p:nvPr>
        </p:nvSpPr>
        <p:spPr/>
        <p:txBody>
          <a:bodyPr/>
          <a:lstStyle/>
          <a:p>
            <a:endParaRPr lang="zh-CN" altLang="en-US"/>
          </a:p>
        </p:txBody>
      </p:sp>
      <p:grpSp>
        <p:nvGrpSpPr>
          <p:cNvPr id="61" name="组合 60"/>
          <p:cNvGrpSpPr/>
          <p:nvPr/>
        </p:nvGrpSpPr>
        <p:grpSpPr>
          <a:xfrm>
            <a:off x="636708" y="1048563"/>
            <a:ext cx="10918585" cy="5461975"/>
            <a:chOff x="658486" y="1048563"/>
            <a:chExt cx="10918585" cy="5461975"/>
          </a:xfrm>
        </p:grpSpPr>
        <p:sp>
          <p:nvSpPr>
            <p:cNvPr id="3" name="圆角矩形 2"/>
            <p:cNvSpPr/>
            <p:nvPr/>
          </p:nvSpPr>
          <p:spPr bwMode="auto">
            <a:xfrm>
              <a:off x="783205" y="1048563"/>
              <a:ext cx="10793866" cy="5461975"/>
            </a:xfrm>
            <a:prstGeom prst="roundRect">
              <a:avLst>
                <a:gd name="adj" fmla="val 1831"/>
              </a:avLst>
            </a:prstGeom>
            <a:solidFill>
              <a:schemeClr val="bg1"/>
            </a:solidFill>
            <a:ln w="28575" cap="flat" cmpd="sng" algn="ctr">
              <a:solidFill>
                <a:schemeClr val="tx2">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18" name="圆角矩形 17"/>
            <p:cNvSpPr/>
            <p:nvPr/>
          </p:nvSpPr>
          <p:spPr bwMode="auto">
            <a:xfrm>
              <a:off x="900051" y="1137883"/>
              <a:ext cx="2607495" cy="536538"/>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lvl="0" algn="ctr">
                <a:defRPr/>
              </a:pPr>
              <a:r>
                <a:rPr lang="zh-CN" altLang="en-US" sz="1200" kern="0" dirty="0">
                  <a:solidFill>
                    <a:prstClr val="black"/>
                  </a:solidFill>
                  <a:latin typeface="微软雅黑" panose="020B0503020204020204" pitchFamily="34" charset="-122"/>
                  <a:ea typeface="微软雅黑" panose="020B0503020204020204" pitchFamily="34" charset="-122"/>
                  <a:sym typeface="+mn-ea"/>
                </a:rPr>
                <a:t>上市公司：</a:t>
              </a:r>
              <a:endParaRPr lang="en-US" altLang="zh-CN" sz="1200" kern="0" dirty="0">
                <a:solidFill>
                  <a:prstClr val="black"/>
                </a:solidFill>
                <a:latin typeface="微软雅黑" panose="020B0503020204020204" pitchFamily="34" charset="-122"/>
                <a:ea typeface="微软雅黑" panose="020B0503020204020204" pitchFamily="34" charset="-122"/>
                <a:sym typeface="+mn-ea"/>
              </a:endParaRPr>
            </a:p>
            <a:p>
              <a:pPr algn="ctr">
                <a:defRPr/>
              </a:pPr>
              <a:r>
                <a:rPr lang="en-US" altLang="zh-CN" sz="1400" b="1" kern="0" dirty="0">
                  <a:solidFill>
                    <a:srgbClr val="00B050"/>
                  </a:solidFill>
                  <a:latin typeface="微软雅黑" panose="020B0503020204020204" pitchFamily="34" charset="-122"/>
                  <a:ea typeface="微软雅黑" panose="020B0503020204020204" pitchFamily="34" charset="-122"/>
                  <a:sym typeface="+mn-ea"/>
                </a:rPr>
                <a:t>1870</a:t>
              </a:r>
              <a:r>
                <a:rPr lang="zh-CN" altLang="en-US" sz="1400" b="1" kern="0" dirty="0">
                  <a:solidFill>
                    <a:srgbClr val="00B050"/>
                  </a:solidFill>
                  <a:latin typeface="微软雅黑" panose="020B0503020204020204" pitchFamily="34" charset="-122"/>
                  <a:ea typeface="微软雅黑" panose="020B0503020204020204" pitchFamily="34" charset="-122"/>
                  <a:sym typeface="+mn-ea"/>
                </a:rPr>
                <a:t>家</a:t>
              </a:r>
            </a:p>
          </p:txBody>
        </p:sp>
        <p:sp>
          <p:nvSpPr>
            <p:cNvPr id="19" name="圆角矩形 18"/>
            <p:cNvSpPr/>
            <p:nvPr/>
          </p:nvSpPr>
          <p:spPr bwMode="auto">
            <a:xfrm>
              <a:off x="3558682" y="1137883"/>
              <a:ext cx="2607495" cy="536538"/>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lvl="0" algn="ctr">
                <a:defRPr/>
              </a:pPr>
              <a:r>
                <a:rPr lang="zh-CN" altLang="en-US" sz="1200" kern="0" dirty="0">
                  <a:solidFill>
                    <a:prstClr val="black"/>
                  </a:solidFill>
                  <a:latin typeface="微软雅黑" panose="020B0503020204020204" pitchFamily="34" charset="-122"/>
                  <a:ea typeface="微软雅黑" panose="020B0503020204020204" pitchFamily="34" charset="-122"/>
                  <a:sym typeface="+mn-ea"/>
                </a:rPr>
                <a:t>上市公司市价总值：</a:t>
              </a:r>
              <a:endParaRPr lang="en-US" altLang="zh-CN" sz="1200" kern="0" dirty="0">
                <a:solidFill>
                  <a:prstClr val="black"/>
                </a:solidFill>
                <a:latin typeface="微软雅黑" panose="020B0503020204020204" pitchFamily="34" charset="-122"/>
                <a:ea typeface="微软雅黑" panose="020B0503020204020204" pitchFamily="34" charset="-122"/>
                <a:sym typeface="+mn-ea"/>
              </a:endParaRPr>
            </a:p>
            <a:p>
              <a:pPr lvl="0" algn="ctr">
                <a:defRPr/>
              </a:pPr>
              <a:r>
                <a:rPr lang="en-US" altLang="zh-CN" sz="1400" b="1" kern="0" dirty="0">
                  <a:solidFill>
                    <a:srgbClr val="00B050"/>
                  </a:solidFill>
                  <a:latin typeface="微软雅黑" panose="020B0503020204020204" pitchFamily="34" charset="-122"/>
                  <a:ea typeface="微软雅黑" panose="020B0503020204020204" pitchFamily="34" charset="-122"/>
                  <a:sym typeface="+mn-ea"/>
                </a:rPr>
                <a:t>223078.3</a:t>
              </a:r>
              <a:r>
                <a:rPr lang="zh-CN" altLang="en-US" sz="1400" b="1" kern="0" dirty="0">
                  <a:solidFill>
                    <a:srgbClr val="00B050"/>
                  </a:solidFill>
                  <a:latin typeface="微软雅黑" panose="020B0503020204020204" pitchFamily="34" charset="-122"/>
                  <a:ea typeface="微软雅黑" panose="020B0503020204020204" pitchFamily="34" charset="-122"/>
                  <a:sym typeface="+mn-ea"/>
                </a:rPr>
                <a:t>亿元</a:t>
              </a:r>
              <a:endParaRPr lang="zh-CN" altLang="en-US" sz="1200" b="1" kern="0" dirty="0">
                <a:solidFill>
                  <a:srgbClr val="00B050"/>
                </a:solidFill>
                <a:latin typeface="微软雅黑" panose="020B0503020204020204" pitchFamily="34" charset="-122"/>
                <a:ea typeface="微软雅黑" panose="020B0503020204020204" pitchFamily="34" charset="-122"/>
                <a:sym typeface="+mn-ea"/>
              </a:endParaRPr>
            </a:p>
          </p:txBody>
        </p:sp>
        <p:sp>
          <p:nvSpPr>
            <p:cNvPr id="20" name="圆角矩形 19"/>
            <p:cNvSpPr/>
            <p:nvPr/>
          </p:nvSpPr>
          <p:spPr bwMode="auto">
            <a:xfrm>
              <a:off x="6217313" y="1137883"/>
              <a:ext cx="2607495" cy="536538"/>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lvl="0" algn="ctr">
                <a:defRPr/>
              </a:pPr>
              <a:r>
                <a:rPr lang="zh-CN" altLang="en-US" sz="1400" kern="0" dirty="0">
                  <a:solidFill>
                    <a:prstClr val="black"/>
                  </a:solidFill>
                  <a:latin typeface="微软雅黑" panose="020B0503020204020204" pitchFamily="34" charset="-122"/>
                  <a:ea typeface="微软雅黑" panose="020B0503020204020204" pitchFamily="34" charset="-122"/>
                  <a:sym typeface="+mn-ea"/>
                </a:rPr>
                <a:t>上市股票：</a:t>
              </a:r>
              <a:endParaRPr lang="en-US" altLang="zh-CN" sz="1400" kern="0" dirty="0">
                <a:solidFill>
                  <a:prstClr val="black"/>
                </a:solidFill>
                <a:latin typeface="微软雅黑" panose="020B0503020204020204" pitchFamily="34" charset="-122"/>
                <a:ea typeface="微软雅黑" panose="020B0503020204020204" pitchFamily="34" charset="-122"/>
                <a:sym typeface="+mn-ea"/>
              </a:endParaRPr>
            </a:p>
            <a:p>
              <a:pPr lvl="0" algn="ctr">
                <a:defRPr/>
              </a:pPr>
              <a:r>
                <a:rPr lang="en-US" altLang="zh-CN" sz="1400" b="1" kern="0" dirty="0">
                  <a:solidFill>
                    <a:srgbClr val="00B050"/>
                  </a:solidFill>
                  <a:latin typeface="微软雅黑" panose="020B0503020204020204" pitchFamily="34" charset="-122"/>
                  <a:ea typeface="微软雅黑" panose="020B0503020204020204" pitchFamily="34" charset="-122"/>
                  <a:sym typeface="+mn-ea"/>
                </a:rPr>
                <a:t>1908</a:t>
              </a:r>
              <a:r>
                <a:rPr lang="zh-CN" altLang="en-US" sz="1400" b="1" kern="0" dirty="0">
                  <a:solidFill>
                    <a:srgbClr val="00B050"/>
                  </a:solidFill>
                  <a:latin typeface="微软雅黑" panose="020B0503020204020204" pitchFamily="34" charset="-122"/>
                  <a:ea typeface="微软雅黑" panose="020B0503020204020204" pitchFamily="34" charset="-122"/>
                  <a:sym typeface="+mn-ea"/>
                </a:rPr>
                <a:t>只</a:t>
              </a:r>
            </a:p>
          </p:txBody>
        </p:sp>
        <p:sp>
          <p:nvSpPr>
            <p:cNvPr id="21" name="圆角矩形 20"/>
            <p:cNvSpPr/>
            <p:nvPr/>
          </p:nvSpPr>
          <p:spPr bwMode="auto">
            <a:xfrm>
              <a:off x="8875944" y="1137883"/>
              <a:ext cx="2607495" cy="536538"/>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lvl="0" algn="ctr">
                <a:defRPr/>
              </a:pPr>
              <a:r>
                <a:rPr lang="zh-CN" altLang="en-US" sz="1200" kern="0" dirty="0">
                  <a:solidFill>
                    <a:prstClr val="black"/>
                  </a:solidFill>
                  <a:latin typeface="微软雅黑" panose="020B0503020204020204" pitchFamily="34" charset="-122"/>
                  <a:ea typeface="微软雅黑" panose="020B0503020204020204" pitchFamily="34" charset="-122"/>
                  <a:sym typeface="+mn-ea"/>
                </a:rPr>
                <a:t>证券市场总成交金额：</a:t>
              </a:r>
              <a:endParaRPr lang="en-US" altLang="zh-CN" sz="1200" kern="0" dirty="0">
                <a:solidFill>
                  <a:prstClr val="black"/>
                </a:solidFill>
                <a:latin typeface="微软雅黑" panose="020B0503020204020204" pitchFamily="34" charset="-122"/>
                <a:ea typeface="微软雅黑" panose="020B0503020204020204" pitchFamily="34" charset="-122"/>
                <a:sym typeface="+mn-ea"/>
              </a:endParaRPr>
            </a:p>
            <a:p>
              <a:pPr algn="ctr">
                <a:defRPr/>
              </a:pPr>
              <a:r>
                <a:rPr lang="en-US" altLang="zh-CN" sz="1400" b="1" kern="0" dirty="0">
                  <a:solidFill>
                    <a:srgbClr val="00B050"/>
                  </a:solidFill>
                  <a:latin typeface="微软雅黑" panose="020B0503020204020204" pitchFamily="34" charset="-122"/>
                  <a:ea typeface="微软雅黑" panose="020B0503020204020204" pitchFamily="34" charset="-122"/>
                </a:rPr>
                <a:t>934458.87</a:t>
              </a:r>
              <a:r>
                <a:rPr lang="zh-CN" altLang="en-US" sz="1400" b="1" kern="0" dirty="0">
                  <a:solidFill>
                    <a:srgbClr val="00B050"/>
                  </a:solidFill>
                  <a:latin typeface="微软雅黑" panose="020B0503020204020204" pitchFamily="34" charset="-122"/>
                  <a:ea typeface="微软雅黑" panose="020B0503020204020204" pitchFamily="34" charset="-122"/>
                </a:rPr>
                <a:t>亿元</a:t>
              </a:r>
              <a:endParaRPr lang="zh-CN" altLang="en-US" sz="1400" b="1" kern="0" dirty="0">
                <a:solidFill>
                  <a:srgbClr val="00B050"/>
                </a:solidFill>
                <a:latin typeface="微软雅黑" panose="020B0503020204020204" pitchFamily="34" charset="-122"/>
                <a:ea typeface="微软雅黑" panose="020B0503020204020204" pitchFamily="34" charset="-122"/>
                <a:sym typeface="+mn-ea"/>
              </a:endParaRPr>
            </a:p>
          </p:txBody>
        </p:sp>
        <p:sp>
          <p:nvSpPr>
            <p:cNvPr id="30" name="圆角矩形 29"/>
            <p:cNvSpPr/>
            <p:nvPr/>
          </p:nvSpPr>
          <p:spPr bwMode="auto">
            <a:xfrm>
              <a:off x="6217313" y="1759288"/>
              <a:ext cx="2614629"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国内金融机构各项存款余额</a:t>
              </a:r>
            </a:p>
          </p:txBody>
        </p:sp>
        <p:sp>
          <p:nvSpPr>
            <p:cNvPr id="31" name="圆角矩形 30"/>
            <p:cNvSpPr/>
            <p:nvPr/>
          </p:nvSpPr>
          <p:spPr bwMode="auto">
            <a:xfrm>
              <a:off x="6253733" y="2110098"/>
              <a:ext cx="2541790" cy="1744328"/>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32" name="圆角矩形 31"/>
            <p:cNvSpPr/>
            <p:nvPr/>
          </p:nvSpPr>
          <p:spPr bwMode="auto">
            <a:xfrm>
              <a:off x="8868810" y="1759288"/>
              <a:ext cx="2614629"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国内金融机构各项贷款余额</a:t>
              </a:r>
            </a:p>
          </p:txBody>
        </p:sp>
        <p:sp>
          <p:nvSpPr>
            <p:cNvPr id="33" name="圆角矩形 32"/>
            <p:cNvSpPr/>
            <p:nvPr/>
          </p:nvSpPr>
          <p:spPr bwMode="auto">
            <a:xfrm>
              <a:off x="8905229" y="2110098"/>
              <a:ext cx="2541790" cy="1744328"/>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28" name="圆角矩形 27"/>
            <p:cNvSpPr/>
            <p:nvPr/>
          </p:nvSpPr>
          <p:spPr bwMode="auto">
            <a:xfrm>
              <a:off x="900051" y="1759288"/>
              <a:ext cx="5223630"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金融机构存贷款情况</a:t>
              </a:r>
            </a:p>
          </p:txBody>
        </p:sp>
        <p:sp>
          <p:nvSpPr>
            <p:cNvPr id="29" name="圆角矩形 28"/>
            <p:cNvSpPr/>
            <p:nvPr/>
          </p:nvSpPr>
          <p:spPr bwMode="auto">
            <a:xfrm>
              <a:off x="972812" y="2110098"/>
              <a:ext cx="5078107" cy="1744328"/>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aphicFrame>
          <p:nvGraphicFramePr>
            <p:cNvPr id="41" name="图表 40"/>
            <p:cNvGraphicFramePr>
              <a:graphicFrameLocks/>
            </p:cNvGraphicFramePr>
            <p:nvPr>
              <p:extLst>
                <p:ext uri="{D42A27DB-BD31-4B8C-83A1-F6EECF244321}">
                  <p14:modId xmlns:p14="http://schemas.microsoft.com/office/powerpoint/2010/main" val="2895205965"/>
                </p:ext>
              </p:extLst>
            </p:nvPr>
          </p:nvGraphicFramePr>
          <p:xfrm>
            <a:off x="658486" y="2096740"/>
            <a:ext cx="5392433" cy="17443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2" name="图表 41"/>
            <p:cNvGraphicFramePr>
              <a:graphicFrameLocks/>
            </p:cNvGraphicFramePr>
            <p:nvPr>
              <p:extLst>
                <p:ext uri="{D42A27DB-BD31-4B8C-83A1-F6EECF244321}">
                  <p14:modId xmlns:p14="http://schemas.microsoft.com/office/powerpoint/2010/main" val="525164875"/>
                </p:ext>
              </p:extLst>
            </p:nvPr>
          </p:nvGraphicFramePr>
          <p:xfrm>
            <a:off x="6248400" y="2096740"/>
            <a:ext cx="2547123" cy="17443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图表 42"/>
            <p:cNvGraphicFramePr>
              <a:graphicFrameLocks/>
            </p:cNvGraphicFramePr>
            <p:nvPr>
              <p:extLst>
                <p:ext uri="{D42A27DB-BD31-4B8C-83A1-F6EECF244321}">
                  <p14:modId xmlns:p14="http://schemas.microsoft.com/office/powerpoint/2010/main" val="379601594"/>
                </p:ext>
              </p:extLst>
            </p:nvPr>
          </p:nvGraphicFramePr>
          <p:xfrm>
            <a:off x="8905229" y="2110097"/>
            <a:ext cx="2541790" cy="1730971"/>
          </p:xfrm>
          <a:graphic>
            <a:graphicData uri="http://schemas.openxmlformats.org/drawingml/2006/chart">
              <c:chart xmlns:c="http://schemas.openxmlformats.org/drawingml/2006/chart" xmlns:r="http://schemas.openxmlformats.org/officeDocument/2006/relationships" r:id="rId4"/>
            </a:graphicData>
          </a:graphic>
        </p:graphicFrame>
        <p:grpSp>
          <p:nvGrpSpPr>
            <p:cNvPr id="47" name="组合 46"/>
            <p:cNvGrpSpPr/>
            <p:nvPr/>
          </p:nvGrpSpPr>
          <p:grpSpPr>
            <a:xfrm>
              <a:off x="900051" y="3964398"/>
              <a:ext cx="2614629" cy="2447034"/>
              <a:chOff x="900051" y="3985664"/>
              <a:chExt cx="2614629" cy="2141509"/>
            </a:xfrm>
          </p:grpSpPr>
          <p:sp>
            <p:nvSpPr>
              <p:cNvPr id="44" name="圆角矩形 43"/>
              <p:cNvSpPr/>
              <p:nvPr/>
            </p:nvSpPr>
            <p:spPr bwMode="auto">
              <a:xfrm>
                <a:off x="900051" y="3985664"/>
                <a:ext cx="2614629"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证券市场情况</a:t>
                </a:r>
              </a:p>
            </p:txBody>
          </p:sp>
          <p:sp>
            <p:nvSpPr>
              <p:cNvPr id="45" name="圆角矩形 44"/>
              <p:cNvSpPr/>
              <p:nvPr/>
            </p:nvSpPr>
            <p:spPr bwMode="auto">
              <a:xfrm>
                <a:off x="991046" y="4266167"/>
                <a:ext cx="2432638" cy="1814635"/>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3556304" y="3964398"/>
              <a:ext cx="2614629" cy="2447034"/>
              <a:chOff x="900051" y="3985664"/>
              <a:chExt cx="2614629" cy="2141509"/>
            </a:xfrm>
          </p:grpSpPr>
          <p:sp>
            <p:nvSpPr>
              <p:cNvPr id="49" name="圆角矩形 48"/>
              <p:cNvSpPr/>
              <p:nvPr/>
            </p:nvSpPr>
            <p:spPr bwMode="auto">
              <a:xfrm>
                <a:off x="900051" y="3985664"/>
                <a:ext cx="2614629"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股票情况</a:t>
                </a:r>
              </a:p>
            </p:txBody>
          </p:sp>
          <p:sp>
            <p:nvSpPr>
              <p:cNvPr id="50" name="圆角矩形 49"/>
              <p:cNvSpPr/>
              <p:nvPr/>
            </p:nvSpPr>
            <p:spPr bwMode="auto">
              <a:xfrm>
                <a:off x="991046" y="4266167"/>
                <a:ext cx="2432638" cy="1814635"/>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6212557" y="3964398"/>
              <a:ext cx="2614629" cy="2447034"/>
              <a:chOff x="900051" y="3985664"/>
              <a:chExt cx="2614629" cy="2141509"/>
            </a:xfrm>
          </p:grpSpPr>
          <p:sp>
            <p:nvSpPr>
              <p:cNvPr id="52" name="圆角矩形 51"/>
              <p:cNvSpPr/>
              <p:nvPr/>
            </p:nvSpPr>
            <p:spPr bwMode="auto">
              <a:xfrm>
                <a:off x="900051" y="3985664"/>
                <a:ext cx="2614629"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上市公司情况</a:t>
                </a:r>
              </a:p>
            </p:txBody>
          </p:sp>
          <p:sp>
            <p:nvSpPr>
              <p:cNvPr id="53" name="圆角矩形 52"/>
              <p:cNvSpPr/>
              <p:nvPr/>
            </p:nvSpPr>
            <p:spPr bwMode="auto">
              <a:xfrm>
                <a:off x="991046" y="4266167"/>
                <a:ext cx="2432638" cy="1814635"/>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8868810" y="3964398"/>
              <a:ext cx="2614629" cy="2447034"/>
              <a:chOff x="900051" y="3985664"/>
              <a:chExt cx="2614629" cy="2141509"/>
            </a:xfrm>
          </p:grpSpPr>
          <p:sp>
            <p:nvSpPr>
              <p:cNvPr id="55" name="圆角矩形 54"/>
              <p:cNvSpPr/>
              <p:nvPr/>
            </p:nvSpPr>
            <p:spPr bwMode="auto">
              <a:xfrm>
                <a:off x="900051" y="3985664"/>
                <a:ext cx="2614629"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证券股票交易情况</a:t>
                </a:r>
              </a:p>
            </p:txBody>
          </p:sp>
          <p:sp>
            <p:nvSpPr>
              <p:cNvPr id="56" name="圆角矩形 55"/>
              <p:cNvSpPr/>
              <p:nvPr/>
            </p:nvSpPr>
            <p:spPr bwMode="auto">
              <a:xfrm>
                <a:off x="991046" y="4266167"/>
                <a:ext cx="2432638" cy="1814635"/>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pSp>
        <p:graphicFrame>
          <p:nvGraphicFramePr>
            <p:cNvPr id="57" name="图表 56"/>
            <p:cNvGraphicFramePr>
              <a:graphicFrameLocks/>
            </p:cNvGraphicFramePr>
            <p:nvPr>
              <p:extLst>
                <p:ext uri="{D42A27DB-BD31-4B8C-83A1-F6EECF244321}">
                  <p14:modId xmlns:p14="http://schemas.microsoft.com/office/powerpoint/2010/main" val="1736936574"/>
                </p:ext>
              </p:extLst>
            </p:nvPr>
          </p:nvGraphicFramePr>
          <p:xfrm>
            <a:off x="972257" y="4284920"/>
            <a:ext cx="2451427" cy="207352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8" name="图表 57"/>
            <p:cNvGraphicFramePr>
              <a:graphicFrameLocks/>
            </p:cNvGraphicFramePr>
            <p:nvPr>
              <p:extLst>
                <p:ext uri="{D42A27DB-BD31-4B8C-83A1-F6EECF244321}">
                  <p14:modId xmlns:p14="http://schemas.microsoft.com/office/powerpoint/2010/main" val="1990086719"/>
                </p:ext>
              </p:extLst>
            </p:nvPr>
          </p:nvGraphicFramePr>
          <p:xfrm>
            <a:off x="3647299" y="4284921"/>
            <a:ext cx="2432638" cy="207352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9" name="图表 58"/>
            <p:cNvGraphicFramePr>
              <a:graphicFrameLocks/>
            </p:cNvGraphicFramePr>
            <p:nvPr>
              <p:extLst>
                <p:ext uri="{D42A27DB-BD31-4B8C-83A1-F6EECF244321}">
                  <p14:modId xmlns:p14="http://schemas.microsoft.com/office/powerpoint/2010/main" val="845526714"/>
                </p:ext>
              </p:extLst>
            </p:nvPr>
          </p:nvGraphicFramePr>
          <p:xfrm>
            <a:off x="6303552" y="4284921"/>
            <a:ext cx="2432638" cy="207352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0" name="图表 59"/>
            <p:cNvGraphicFramePr>
              <a:graphicFrameLocks/>
            </p:cNvGraphicFramePr>
            <p:nvPr>
              <p:extLst>
                <p:ext uri="{D42A27DB-BD31-4B8C-83A1-F6EECF244321}">
                  <p14:modId xmlns:p14="http://schemas.microsoft.com/office/powerpoint/2010/main" val="813419672"/>
                </p:ext>
              </p:extLst>
            </p:nvPr>
          </p:nvGraphicFramePr>
          <p:xfrm>
            <a:off x="8959806" y="4279057"/>
            <a:ext cx="2432638" cy="2079389"/>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3041906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决策支持</a:t>
            </a:r>
            <a:r>
              <a:rPr lang="en-US" altLang="zh-CN" dirty="0"/>
              <a:t>-</a:t>
            </a:r>
            <a:r>
              <a:rPr lang="zh-CN" altLang="en-US" dirty="0">
                <a:latin typeface="微软雅黑" panose="020B0503020204020204" pitchFamily="34" charset="-122"/>
                <a:ea typeface="微软雅黑" panose="020B0503020204020204" pitchFamily="34" charset="-122"/>
              </a:rPr>
              <a:t>核心产业活力分析</a:t>
            </a:r>
            <a:endParaRPr lang="zh-CN" altLang="en-US" dirty="0"/>
          </a:p>
        </p:txBody>
      </p:sp>
      <p:sp>
        <p:nvSpPr>
          <p:cNvPr id="14" name="内容占位符 13">
            <a:extLst>
              <a:ext uri="{FF2B5EF4-FFF2-40B4-BE49-F238E27FC236}">
                <a16:creationId xmlns:a16="http://schemas.microsoft.com/office/drawing/2014/main" xmlns="" id="{C50A3C00-F754-4EB5-840D-2A8193634FFE}"/>
              </a:ext>
            </a:extLst>
          </p:cNvPr>
          <p:cNvSpPr>
            <a:spLocks noGrp="1"/>
          </p:cNvSpPr>
          <p:nvPr>
            <p:ph idx="1"/>
          </p:nvPr>
        </p:nvSpPr>
        <p:spPr/>
        <p:txBody>
          <a:bodyPr/>
          <a:lstStyle/>
          <a:p>
            <a:endParaRPr lang="zh-CN" altLang="en-US"/>
          </a:p>
        </p:txBody>
      </p:sp>
      <p:grpSp>
        <p:nvGrpSpPr>
          <p:cNvPr id="31" name="组合 30"/>
          <p:cNvGrpSpPr/>
          <p:nvPr/>
        </p:nvGrpSpPr>
        <p:grpSpPr>
          <a:xfrm>
            <a:off x="699067" y="1048563"/>
            <a:ext cx="10793866" cy="5461975"/>
            <a:chOff x="783205" y="1048563"/>
            <a:chExt cx="10793866" cy="5461975"/>
          </a:xfrm>
        </p:grpSpPr>
        <p:sp>
          <p:nvSpPr>
            <p:cNvPr id="3" name="圆角矩形 2"/>
            <p:cNvSpPr/>
            <p:nvPr/>
          </p:nvSpPr>
          <p:spPr bwMode="auto">
            <a:xfrm>
              <a:off x="783205" y="1048563"/>
              <a:ext cx="10793866" cy="5461975"/>
            </a:xfrm>
            <a:prstGeom prst="roundRect">
              <a:avLst>
                <a:gd name="adj" fmla="val 1831"/>
              </a:avLst>
            </a:prstGeom>
            <a:solidFill>
              <a:schemeClr val="bg1"/>
            </a:solidFill>
            <a:ln w="28575" cap="flat" cmpd="sng" algn="ctr">
              <a:solidFill>
                <a:schemeClr val="tx2">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nvGrpSpPr>
            <p:cNvPr id="7" name="组合 6"/>
            <p:cNvGrpSpPr/>
            <p:nvPr/>
          </p:nvGrpSpPr>
          <p:grpSpPr>
            <a:xfrm>
              <a:off x="900051" y="1137883"/>
              <a:ext cx="10561847" cy="536538"/>
              <a:chOff x="900051" y="1137883"/>
              <a:chExt cx="7924757" cy="536538"/>
            </a:xfrm>
          </p:grpSpPr>
          <p:sp>
            <p:nvSpPr>
              <p:cNvPr id="4" name="圆角矩形 3"/>
              <p:cNvSpPr/>
              <p:nvPr/>
            </p:nvSpPr>
            <p:spPr bwMode="auto">
              <a:xfrm>
                <a:off x="900051" y="1137883"/>
                <a:ext cx="2607495" cy="536538"/>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sym typeface="+mn-ea"/>
                  </a:rPr>
                  <a:t>新兴产业：</a:t>
                </a:r>
                <a:endParaRPr lang="en-US" altLang="zh-CN" sz="1200" kern="0" dirty="0">
                  <a:solidFill>
                    <a:prstClr val="black"/>
                  </a:solidFill>
                  <a:latin typeface="微软雅黑" panose="020B0503020204020204" pitchFamily="34" charset="-122"/>
                  <a:ea typeface="微软雅黑" panose="020B0503020204020204" pitchFamily="34" charset="-122"/>
                  <a:sym typeface="+mn-ea"/>
                </a:endParaRPr>
              </a:p>
              <a:p>
                <a:pPr algn="ctr">
                  <a:defRPr/>
                </a:pPr>
                <a:r>
                  <a:rPr lang="en-US" altLang="zh-CN" sz="1400" b="1" kern="0" dirty="0">
                    <a:solidFill>
                      <a:srgbClr val="00B050"/>
                    </a:solidFill>
                    <a:latin typeface="微软雅黑" panose="020B0503020204020204" pitchFamily="34" charset="-122"/>
                    <a:ea typeface="微软雅黑" panose="020B0503020204020204" pitchFamily="34" charset="-122"/>
                    <a:sym typeface="+mn-ea"/>
                  </a:rPr>
                  <a:t>7847.72</a:t>
                </a:r>
                <a:r>
                  <a:rPr lang="zh-CN" altLang="en-US" sz="1400" b="1" kern="0" dirty="0">
                    <a:solidFill>
                      <a:srgbClr val="00B050"/>
                    </a:solidFill>
                    <a:latin typeface="微软雅黑" panose="020B0503020204020204" pitchFamily="34" charset="-122"/>
                    <a:ea typeface="微软雅黑" panose="020B0503020204020204" pitchFamily="34" charset="-122"/>
                    <a:sym typeface="+mn-ea"/>
                  </a:rPr>
                  <a:t>亿元</a:t>
                </a:r>
              </a:p>
            </p:txBody>
          </p:sp>
          <p:sp>
            <p:nvSpPr>
              <p:cNvPr id="5" name="圆角矩形 4"/>
              <p:cNvSpPr/>
              <p:nvPr/>
            </p:nvSpPr>
            <p:spPr bwMode="auto">
              <a:xfrm>
                <a:off x="3558682" y="1137883"/>
                <a:ext cx="2607495" cy="536538"/>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sym typeface="+mn-ea"/>
                  </a:rPr>
                  <a:t>新兴产业增长率：</a:t>
                </a:r>
                <a:endParaRPr lang="en-US" altLang="zh-CN" sz="1400" kern="0" dirty="0">
                  <a:solidFill>
                    <a:prstClr val="black"/>
                  </a:solidFill>
                  <a:latin typeface="微软雅黑" panose="020B0503020204020204" pitchFamily="34" charset="-122"/>
                  <a:ea typeface="微软雅黑" panose="020B0503020204020204" pitchFamily="34" charset="-122"/>
                  <a:sym typeface="+mn-ea"/>
                </a:endParaRPr>
              </a:p>
              <a:p>
                <a:pPr algn="ctr">
                  <a:defRPr/>
                </a:pPr>
                <a:r>
                  <a:rPr lang="en-US" altLang="zh-CN" sz="1400" b="1" kern="0" dirty="0">
                    <a:solidFill>
                      <a:srgbClr val="00B050"/>
                    </a:solidFill>
                    <a:latin typeface="微软雅黑" panose="020B0503020204020204" pitchFamily="34" charset="-122"/>
                    <a:ea typeface="微软雅黑" panose="020B0503020204020204" pitchFamily="34" charset="-122"/>
                    <a:sym typeface="+mn-ea"/>
                  </a:rPr>
                  <a:t>10.6%</a:t>
                </a:r>
                <a:endParaRPr lang="zh-CN" altLang="en-US" sz="1400" b="1" kern="0" dirty="0">
                  <a:solidFill>
                    <a:srgbClr val="00B050"/>
                  </a:solidFill>
                  <a:latin typeface="微软雅黑" panose="020B0503020204020204" pitchFamily="34" charset="-122"/>
                  <a:ea typeface="微软雅黑" panose="020B0503020204020204" pitchFamily="34" charset="-122"/>
                  <a:sym typeface="+mn-ea"/>
                </a:endParaRPr>
              </a:p>
            </p:txBody>
          </p:sp>
          <p:sp>
            <p:nvSpPr>
              <p:cNvPr id="6" name="圆角矩形 5"/>
              <p:cNvSpPr/>
              <p:nvPr/>
            </p:nvSpPr>
            <p:spPr bwMode="auto">
              <a:xfrm>
                <a:off x="6217313" y="1137883"/>
                <a:ext cx="2607495" cy="536538"/>
              </a:xfrm>
              <a:prstGeom prst="roundRect">
                <a:avLst>
                  <a:gd name="adj" fmla="val 12752"/>
                </a:avLst>
              </a:prstGeom>
              <a:solidFill>
                <a:schemeClr val="bg1"/>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lvl="0" algn="ctr">
                  <a:defRPr/>
                </a:pPr>
                <a:r>
                  <a:rPr lang="zh-CN" altLang="en-US" sz="1400" kern="0" dirty="0">
                    <a:solidFill>
                      <a:prstClr val="black"/>
                    </a:solidFill>
                    <a:latin typeface="微软雅黑" panose="020B0503020204020204" pitchFamily="34" charset="-122"/>
                    <a:ea typeface="微软雅黑" panose="020B0503020204020204" pitchFamily="34" charset="-122"/>
                    <a:sym typeface="+mn-ea"/>
                  </a:rPr>
                  <a:t>新兴产业占</a:t>
                </a:r>
                <a:r>
                  <a:rPr lang="en-US" altLang="zh-CN" sz="1400" kern="0" dirty="0">
                    <a:solidFill>
                      <a:prstClr val="black"/>
                    </a:solidFill>
                    <a:latin typeface="微软雅黑" panose="020B0503020204020204" pitchFamily="34" charset="-122"/>
                    <a:ea typeface="微软雅黑" panose="020B0503020204020204" pitchFamily="34" charset="-122"/>
                    <a:sym typeface="+mn-ea"/>
                  </a:rPr>
                  <a:t>GDP</a:t>
                </a:r>
                <a:r>
                  <a:rPr lang="zh-CN" altLang="en-US" sz="1400" kern="0" dirty="0">
                    <a:solidFill>
                      <a:prstClr val="black"/>
                    </a:solidFill>
                    <a:latin typeface="微软雅黑" panose="020B0503020204020204" pitchFamily="34" charset="-122"/>
                    <a:ea typeface="微软雅黑" panose="020B0503020204020204" pitchFamily="34" charset="-122"/>
                    <a:sym typeface="+mn-ea"/>
                  </a:rPr>
                  <a:t>比重：</a:t>
                </a:r>
                <a:endParaRPr lang="en-US" altLang="zh-CN" sz="1400" kern="0" dirty="0">
                  <a:solidFill>
                    <a:prstClr val="black"/>
                  </a:solidFill>
                  <a:latin typeface="微软雅黑" panose="020B0503020204020204" pitchFamily="34" charset="-122"/>
                  <a:ea typeface="微软雅黑" panose="020B0503020204020204" pitchFamily="34" charset="-122"/>
                  <a:sym typeface="+mn-ea"/>
                </a:endParaRPr>
              </a:p>
              <a:p>
                <a:pPr lvl="0" algn="ctr">
                  <a:defRPr/>
                </a:pPr>
                <a:r>
                  <a:rPr lang="en-US" altLang="zh-CN" sz="1400" b="1" kern="0" dirty="0">
                    <a:solidFill>
                      <a:srgbClr val="00B050"/>
                    </a:solidFill>
                    <a:latin typeface="微软雅黑" panose="020B0503020204020204" pitchFamily="34" charset="-122"/>
                    <a:ea typeface="微软雅黑" panose="020B0503020204020204" pitchFamily="34" charset="-122"/>
                    <a:sym typeface="+mn-ea"/>
                  </a:rPr>
                  <a:t>40.3%</a:t>
                </a:r>
                <a:endParaRPr lang="zh-CN" altLang="en-US" sz="1400" b="1" kern="0" dirty="0">
                  <a:solidFill>
                    <a:srgbClr val="00B050"/>
                  </a:solidFill>
                  <a:latin typeface="微软雅黑" panose="020B0503020204020204" pitchFamily="34" charset="-122"/>
                  <a:ea typeface="微软雅黑" panose="020B0503020204020204" pitchFamily="34" charset="-122"/>
                  <a:sym typeface="+mn-ea"/>
                </a:endParaRPr>
              </a:p>
            </p:txBody>
          </p:sp>
        </p:grpSp>
        <p:sp>
          <p:nvSpPr>
            <p:cNvPr id="8" name="圆角矩形 7"/>
            <p:cNvSpPr/>
            <p:nvPr/>
          </p:nvSpPr>
          <p:spPr bwMode="auto">
            <a:xfrm>
              <a:off x="900051" y="1761951"/>
              <a:ext cx="3487829"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现代产业情况</a:t>
              </a:r>
            </a:p>
          </p:txBody>
        </p:sp>
        <p:sp>
          <p:nvSpPr>
            <p:cNvPr id="9" name="圆角矩形 8"/>
            <p:cNvSpPr/>
            <p:nvPr/>
          </p:nvSpPr>
          <p:spPr bwMode="auto">
            <a:xfrm>
              <a:off x="948634" y="2112761"/>
              <a:ext cx="3390664" cy="1744328"/>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4437059" y="1761951"/>
              <a:ext cx="3487829"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第三产业情况</a:t>
              </a:r>
            </a:p>
          </p:txBody>
        </p:sp>
        <p:sp>
          <p:nvSpPr>
            <p:cNvPr id="11" name="圆角矩形 10"/>
            <p:cNvSpPr/>
            <p:nvPr/>
          </p:nvSpPr>
          <p:spPr bwMode="auto">
            <a:xfrm>
              <a:off x="4485642" y="2112761"/>
              <a:ext cx="3390664" cy="1744328"/>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7974069" y="1761951"/>
              <a:ext cx="3487829" cy="214150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四大支柱产业情况</a:t>
              </a:r>
            </a:p>
          </p:txBody>
        </p:sp>
        <p:sp>
          <p:nvSpPr>
            <p:cNvPr id="13" name="圆角矩形 12"/>
            <p:cNvSpPr/>
            <p:nvPr/>
          </p:nvSpPr>
          <p:spPr bwMode="auto">
            <a:xfrm>
              <a:off x="8022651" y="2112761"/>
              <a:ext cx="3390664" cy="1744328"/>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aphicFrame>
          <p:nvGraphicFramePr>
            <p:cNvPr id="15" name="图表 14"/>
            <p:cNvGraphicFramePr>
              <a:graphicFrameLocks/>
            </p:cNvGraphicFramePr>
            <p:nvPr>
              <p:extLst>
                <p:ext uri="{D42A27DB-BD31-4B8C-83A1-F6EECF244321}">
                  <p14:modId xmlns:p14="http://schemas.microsoft.com/office/powerpoint/2010/main" val="3594072176"/>
                </p:ext>
              </p:extLst>
            </p:nvPr>
          </p:nvGraphicFramePr>
          <p:xfrm>
            <a:off x="4590631" y="2112761"/>
            <a:ext cx="3204223" cy="16694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p:cNvGraphicFramePr>
              <a:graphicFrameLocks/>
            </p:cNvGraphicFramePr>
            <p:nvPr>
              <p:extLst>
                <p:ext uri="{D42A27DB-BD31-4B8C-83A1-F6EECF244321}">
                  <p14:modId xmlns:p14="http://schemas.microsoft.com/office/powerpoint/2010/main" val="1661557816"/>
                </p:ext>
              </p:extLst>
            </p:nvPr>
          </p:nvGraphicFramePr>
          <p:xfrm>
            <a:off x="948634" y="2112761"/>
            <a:ext cx="3406973" cy="17635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a:graphicFrameLocks/>
            </p:cNvGraphicFramePr>
            <p:nvPr>
              <p:extLst>
                <p:ext uri="{D42A27DB-BD31-4B8C-83A1-F6EECF244321}">
                  <p14:modId xmlns:p14="http://schemas.microsoft.com/office/powerpoint/2010/main" val="4253699679"/>
                </p:ext>
              </p:extLst>
            </p:nvPr>
          </p:nvGraphicFramePr>
          <p:xfrm>
            <a:off x="4485642" y="2093554"/>
            <a:ext cx="3390664" cy="17635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图表 19"/>
            <p:cNvGraphicFramePr>
              <a:graphicFrameLocks/>
            </p:cNvGraphicFramePr>
            <p:nvPr>
              <p:extLst>
                <p:ext uri="{D42A27DB-BD31-4B8C-83A1-F6EECF244321}">
                  <p14:modId xmlns:p14="http://schemas.microsoft.com/office/powerpoint/2010/main" val="1721266283"/>
                </p:ext>
              </p:extLst>
            </p:nvPr>
          </p:nvGraphicFramePr>
          <p:xfrm>
            <a:off x="8029877" y="2093554"/>
            <a:ext cx="3383438" cy="1763536"/>
          </p:xfrm>
          <a:graphic>
            <a:graphicData uri="http://schemas.openxmlformats.org/drawingml/2006/chart">
              <c:chart xmlns:c="http://schemas.openxmlformats.org/drawingml/2006/chart" xmlns:r="http://schemas.openxmlformats.org/officeDocument/2006/relationships" r:id="rId5"/>
            </a:graphicData>
          </a:graphic>
        </p:graphicFrame>
        <p:sp>
          <p:nvSpPr>
            <p:cNvPr id="21" name="圆角矩形 20"/>
            <p:cNvSpPr/>
            <p:nvPr/>
          </p:nvSpPr>
          <p:spPr bwMode="auto">
            <a:xfrm>
              <a:off x="893728" y="3936841"/>
              <a:ext cx="5247093" cy="248935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七大战略性新兴产业情况</a:t>
              </a:r>
            </a:p>
          </p:txBody>
        </p:sp>
        <p:sp>
          <p:nvSpPr>
            <p:cNvPr id="22" name="圆角矩形 21"/>
            <p:cNvSpPr/>
            <p:nvPr/>
          </p:nvSpPr>
          <p:spPr bwMode="auto">
            <a:xfrm>
              <a:off x="966816" y="4237186"/>
              <a:ext cx="5100917" cy="2135111"/>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23" name="圆角矩形 22"/>
            <p:cNvSpPr/>
            <p:nvPr/>
          </p:nvSpPr>
          <p:spPr bwMode="auto">
            <a:xfrm>
              <a:off x="6214805" y="3936841"/>
              <a:ext cx="5247093" cy="2489359"/>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四大未来产业情况</a:t>
              </a:r>
            </a:p>
          </p:txBody>
        </p:sp>
        <p:sp>
          <p:nvSpPr>
            <p:cNvPr id="24" name="圆角矩形 23"/>
            <p:cNvSpPr/>
            <p:nvPr/>
          </p:nvSpPr>
          <p:spPr bwMode="auto">
            <a:xfrm>
              <a:off x="6287894" y="4235064"/>
              <a:ext cx="5100917" cy="2137234"/>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aphicFrame>
          <p:nvGraphicFramePr>
            <p:cNvPr id="29" name="图表 28"/>
            <p:cNvGraphicFramePr>
              <a:graphicFrameLocks/>
            </p:cNvGraphicFramePr>
            <p:nvPr>
              <p:extLst>
                <p:ext uri="{D42A27DB-BD31-4B8C-83A1-F6EECF244321}">
                  <p14:modId xmlns:p14="http://schemas.microsoft.com/office/powerpoint/2010/main" val="3432346185"/>
                </p:ext>
              </p:extLst>
            </p:nvPr>
          </p:nvGraphicFramePr>
          <p:xfrm>
            <a:off x="966816" y="4227104"/>
            <a:ext cx="5100917" cy="214519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图表 29"/>
            <p:cNvGraphicFramePr>
              <a:graphicFrameLocks/>
            </p:cNvGraphicFramePr>
            <p:nvPr>
              <p:extLst>
                <p:ext uri="{D42A27DB-BD31-4B8C-83A1-F6EECF244321}">
                  <p14:modId xmlns:p14="http://schemas.microsoft.com/office/powerpoint/2010/main" val="2916986890"/>
                </p:ext>
              </p:extLst>
            </p:nvPr>
          </p:nvGraphicFramePr>
          <p:xfrm>
            <a:off x="6287894" y="4227104"/>
            <a:ext cx="5100917" cy="2145193"/>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420897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决策支持</a:t>
            </a:r>
            <a:r>
              <a:rPr lang="en-US" altLang="zh-CN" dirty="0"/>
              <a:t>-</a:t>
            </a:r>
            <a:r>
              <a:rPr lang="zh-CN" altLang="en-US" dirty="0">
                <a:latin typeface="微软雅黑" panose="020B0503020204020204" pitchFamily="34" charset="-122"/>
                <a:ea typeface="微软雅黑" panose="020B0503020204020204" pitchFamily="34" charset="-122"/>
              </a:rPr>
              <a:t>宏观经济分析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对外经济预警</a:t>
            </a:r>
            <a:endParaRPr lang="zh-CN" altLang="en-US" dirty="0"/>
          </a:p>
        </p:txBody>
      </p:sp>
      <p:sp>
        <p:nvSpPr>
          <p:cNvPr id="9" name="内容占位符 8">
            <a:extLst>
              <a:ext uri="{FF2B5EF4-FFF2-40B4-BE49-F238E27FC236}">
                <a16:creationId xmlns:a16="http://schemas.microsoft.com/office/drawing/2014/main" xmlns="" id="{E562F2F8-A5A7-4811-9212-C3296D2107C5}"/>
              </a:ext>
            </a:extLst>
          </p:cNvPr>
          <p:cNvSpPr>
            <a:spLocks noGrp="1"/>
          </p:cNvSpPr>
          <p:nvPr>
            <p:ph idx="1"/>
          </p:nvPr>
        </p:nvSpPr>
        <p:spPr/>
        <p:txBody>
          <a:bodyPr/>
          <a:lstStyle/>
          <a:p>
            <a:endParaRPr lang="zh-CN" altLang="en-US"/>
          </a:p>
        </p:txBody>
      </p:sp>
      <p:sp>
        <p:nvSpPr>
          <p:cNvPr id="3" name="圆角矩形 2"/>
          <p:cNvSpPr/>
          <p:nvPr/>
        </p:nvSpPr>
        <p:spPr bwMode="auto">
          <a:xfrm>
            <a:off x="694305" y="1048563"/>
            <a:ext cx="10793866" cy="5461975"/>
          </a:xfrm>
          <a:prstGeom prst="roundRect">
            <a:avLst>
              <a:gd name="adj" fmla="val 1831"/>
            </a:avLst>
          </a:prstGeom>
          <a:solidFill>
            <a:schemeClr val="bg1"/>
          </a:solidFill>
          <a:ln w="28575" cap="flat" cmpd="sng" algn="ctr">
            <a:solidFill>
              <a:schemeClr val="tx2">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4" name="圆角矩形 3"/>
          <p:cNvSpPr/>
          <p:nvPr/>
        </p:nvSpPr>
        <p:spPr bwMode="auto">
          <a:xfrm>
            <a:off x="811151" y="1168401"/>
            <a:ext cx="5829300" cy="5226462"/>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全市外贸依存度热力图</a:t>
            </a:r>
          </a:p>
        </p:txBody>
      </p:sp>
      <p:sp>
        <p:nvSpPr>
          <p:cNvPr id="5" name="圆角矩形 4"/>
          <p:cNvSpPr/>
          <p:nvPr/>
        </p:nvSpPr>
        <p:spPr bwMode="auto">
          <a:xfrm>
            <a:off x="934523" y="1511300"/>
            <a:ext cx="5582556" cy="4800601"/>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18060" t="27871" r="16294" b="15610"/>
          <a:stretch/>
        </p:blipFill>
        <p:spPr>
          <a:xfrm>
            <a:off x="934523" y="2536293"/>
            <a:ext cx="5582556" cy="3396610"/>
          </a:xfrm>
          <a:prstGeom prst="rect">
            <a:avLst/>
          </a:prstGeom>
        </p:spPr>
      </p:pic>
      <p:sp>
        <p:nvSpPr>
          <p:cNvPr id="7" name="圆角矩形 6"/>
          <p:cNvSpPr/>
          <p:nvPr/>
        </p:nvSpPr>
        <p:spPr bwMode="auto">
          <a:xfrm>
            <a:off x="6757297" y="1168401"/>
            <a:ext cx="4637242" cy="2416805"/>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外贸情况监测</a:t>
            </a:r>
          </a:p>
        </p:txBody>
      </p:sp>
      <p:sp>
        <p:nvSpPr>
          <p:cNvPr id="8" name="圆角矩形 7"/>
          <p:cNvSpPr/>
          <p:nvPr/>
        </p:nvSpPr>
        <p:spPr bwMode="auto">
          <a:xfrm>
            <a:off x="6821890" y="1511300"/>
            <a:ext cx="4508056" cy="2021573"/>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6763823" y="3686008"/>
            <a:ext cx="4637242" cy="2708855"/>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外贸预警</a:t>
            </a:r>
          </a:p>
        </p:txBody>
      </p:sp>
      <p:sp>
        <p:nvSpPr>
          <p:cNvPr id="11" name="圆角矩形 10"/>
          <p:cNvSpPr/>
          <p:nvPr/>
        </p:nvSpPr>
        <p:spPr bwMode="auto">
          <a:xfrm>
            <a:off x="6828416" y="4000500"/>
            <a:ext cx="4508056" cy="2311401"/>
          </a:xfrm>
          <a:prstGeom prst="roundRect">
            <a:avLst>
              <a:gd name="adj" fmla="val 1985"/>
            </a:avLst>
          </a:prstGeom>
          <a:solidFill>
            <a:schemeClr val="bg1"/>
          </a:solidFill>
          <a:ln w="9525" cap="flat" cmpd="sng" algn="ctr">
            <a:noFill/>
            <a:prstDash val="solid"/>
            <a:round/>
            <a:headEnd type="none" w="med" len="med"/>
            <a:tailEnd type="none" w="med" len="med"/>
          </a:ln>
        </p:spPr>
        <p:txBody>
          <a:bodyPr vert="horz" wrap="square" lIns="91440" tIns="46800" rIns="91440" bIns="45720" numCol="1" rtlCol="0" anchor="t" anchorCtr="0" compatLnSpc="1"/>
          <a:lstStyle/>
          <a:p>
            <a:pPr algn="ctr"/>
            <a:endParaRPr lang="zh-CN" altLang="en-US" sz="1400" b="1" dirty="0">
              <a:solidFill>
                <a:prstClr val="black"/>
              </a:solidFill>
              <a:latin typeface="微软雅黑" panose="020B0503020204020204" pitchFamily="34" charset="-122"/>
              <a:ea typeface="微软雅黑" panose="020B0503020204020204" pitchFamily="34" charset="-122"/>
            </a:endParaRPr>
          </a:p>
        </p:txBody>
      </p:sp>
      <p:graphicFrame>
        <p:nvGraphicFramePr>
          <p:cNvPr id="15" name="图表 14"/>
          <p:cNvGraphicFramePr>
            <a:graphicFrameLocks/>
          </p:cNvGraphicFramePr>
          <p:nvPr>
            <p:extLst>
              <p:ext uri="{D42A27DB-BD31-4B8C-83A1-F6EECF244321}">
                <p14:modId xmlns:p14="http://schemas.microsoft.com/office/powerpoint/2010/main" val="913643332"/>
              </p:ext>
            </p:extLst>
          </p:nvPr>
        </p:nvGraphicFramePr>
        <p:xfrm>
          <a:off x="6828416" y="1511300"/>
          <a:ext cx="4501530" cy="2021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633154821"/>
              </p:ext>
            </p:extLst>
          </p:nvPr>
        </p:nvGraphicFramePr>
        <p:xfrm>
          <a:off x="6937448" y="4130598"/>
          <a:ext cx="4286696" cy="2078815"/>
        </p:xfrm>
        <a:graphic>
          <a:graphicData uri="http://schemas.openxmlformats.org/drawingml/2006/table">
            <a:tbl>
              <a:tblPr firstRow="1" bandRow="1">
                <a:tableStyleId>{5C22544A-7EE6-4342-B048-85BDC9FD1C3A}</a:tableStyleId>
              </a:tblPr>
              <a:tblGrid>
                <a:gridCol w="1071674">
                  <a:extLst>
                    <a:ext uri="{9D8B030D-6E8A-4147-A177-3AD203B41FA5}">
                      <a16:colId xmlns:a16="http://schemas.microsoft.com/office/drawing/2014/main" xmlns="" val="20000"/>
                    </a:ext>
                  </a:extLst>
                </a:gridCol>
                <a:gridCol w="1071674">
                  <a:extLst>
                    <a:ext uri="{9D8B030D-6E8A-4147-A177-3AD203B41FA5}">
                      <a16:colId xmlns:a16="http://schemas.microsoft.com/office/drawing/2014/main" xmlns="" val="20001"/>
                    </a:ext>
                  </a:extLst>
                </a:gridCol>
                <a:gridCol w="1071674">
                  <a:extLst>
                    <a:ext uri="{9D8B030D-6E8A-4147-A177-3AD203B41FA5}">
                      <a16:colId xmlns:a16="http://schemas.microsoft.com/office/drawing/2014/main" xmlns="" val="20002"/>
                    </a:ext>
                  </a:extLst>
                </a:gridCol>
                <a:gridCol w="1071674">
                  <a:extLst>
                    <a:ext uri="{9D8B030D-6E8A-4147-A177-3AD203B41FA5}">
                      <a16:colId xmlns:a16="http://schemas.microsoft.com/office/drawing/2014/main" xmlns="" val="20003"/>
                    </a:ext>
                  </a:extLst>
                </a:gridCol>
              </a:tblGrid>
              <a:tr h="415763">
                <a:tc>
                  <a:txBody>
                    <a:bodyPr/>
                    <a:lstStyle/>
                    <a:p>
                      <a:pPr algn="ctr" fontAlgn="b"/>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r>
                        <a:rPr lang="zh-CN" altLang="en-US" sz="1100" b="1" i="0" u="none" strike="noStrike" dirty="0">
                          <a:solidFill>
                            <a:schemeClr val="tx1"/>
                          </a:solidFill>
                          <a:effectLst/>
                          <a:latin typeface="微软雅黑" panose="020B0503020204020204" pitchFamily="34" charset="-122"/>
                          <a:ea typeface="微软雅黑" panose="020B0503020204020204" pitchFamily="34" charset="-122"/>
                        </a:rPr>
                        <a:t>外贸依存度</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r>
                        <a:rPr lang="zh-CN" altLang="en-US" sz="1100" b="1" i="0" u="none" strike="noStrike" dirty="0">
                          <a:solidFill>
                            <a:schemeClr val="tx1"/>
                          </a:solidFill>
                          <a:effectLst/>
                          <a:latin typeface="微软雅黑" panose="020B0503020204020204" pitchFamily="34" charset="-122"/>
                          <a:ea typeface="微软雅黑" panose="020B0503020204020204" pitchFamily="34" charset="-122"/>
                        </a:rPr>
                        <a:t>外贸景气指数</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r>
                        <a:rPr lang="zh-CN" altLang="en-US" sz="1100" b="1" i="0" u="none" strike="noStrike" dirty="0">
                          <a:solidFill>
                            <a:schemeClr val="tx1"/>
                          </a:solidFill>
                          <a:effectLst/>
                          <a:latin typeface="微软雅黑" panose="020B0503020204020204" pitchFamily="34" charset="-122"/>
                          <a:ea typeface="微软雅黑" panose="020B0503020204020204" pitchFamily="34" charset="-122"/>
                        </a:rPr>
                        <a:t>预警</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r h="415763">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南山区</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0.54</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98</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r h="415763">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龙岗区</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0.44</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99</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2"/>
                  </a:ext>
                </a:extLst>
              </a:tr>
              <a:tr h="415763">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罗湖区</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0.33</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95</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3"/>
                  </a:ext>
                </a:extLst>
              </a:tr>
              <a:tr h="415763">
                <a:tc>
                  <a:txBody>
                    <a:bodyPr/>
                    <a:lstStyle/>
                    <a:p>
                      <a:pPr algn="ctr" fontAlgn="b"/>
                      <a:r>
                        <a:rPr lang="zh-CN" altLang="en-US" sz="1100" b="0" i="0" u="none" strike="noStrike">
                          <a:solidFill>
                            <a:schemeClr val="tx1"/>
                          </a:solidFill>
                          <a:effectLst/>
                          <a:latin typeface="微软雅黑" panose="020B0503020204020204" pitchFamily="34" charset="-122"/>
                          <a:ea typeface="微软雅黑" panose="020B0503020204020204" pitchFamily="34" charset="-122"/>
                        </a:rPr>
                        <a:t>盐田区</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0.32</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97</a:t>
                      </a: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fontAlgn="b"/>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3539" y="4595069"/>
            <a:ext cx="251460" cy="251460"/>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3539" y="5441481"/>
            <a:ext cx="251460" cy="251460"/>
          </a:xfrm>
          <a:prstGeom prst="rect">
            <a:avLst/>
          </a:prstGeom>
        </p:spPr>
      </p:pic>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83539" y="5018275"/>
            <a:ext cx="251460" cy="251460"/>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83539" y="5864688"/>
            <a:ext cx="251460" cy="251460"/>
          </a:xfrm>
          <a:prstGeom prst="rect">
            <a:avLst/>
          </a:prstGeom>
        </p:spPr>
      </p:pic>
    </p:spTree>
    <p:extLst>
      <p:ext uri="{BB962C8B-B14F-4D97-AF65-F5344CB8AC3E}">
        <p14:creationId xmlns:p14="http://schemas.microsoft.com/office/powerpoint/2010/main" val="2306702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圆角矩形 199"/>
          <p:cNvSpPr/>
          <p:nvPr/>
        </p:nvSpPr>
        <p:spPr bwMode="auto">
          <a:xfrm>
            <a:off x="774239" y="1005732"/>
            <a:ext cx="10793866" cy="5461975"/>
          </a:xfrm>
          <a:prstGeom prst="roundRect">
            <a:avLst>
              <a:gd name="adj" fmla="val 1831"/>
            </a:avLst>
          </a:prstGeom>
          <a:solidFill>
            <a:schemeClr val="bg1"/>
          </a:solidFill>
          <a:ln w="28575" cap="flat" cmpd="sng" algn="ctr">
            <a:solidFill>
              <a:schemeClr val="tx2">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01" name="圆角矩形 200"/>
          <p:cNvSpPr/>
          <p:nvPr/>
        </p:nvSpPr>
        <p:spPr bwMode="auto">
          <a:xfrm>
            <a:off x="3759200" y="1076227"/>
            <a:ext cx="5323840" cy="2949673"/>
          </a:xfrm>
          <a:prstGeom prst="roundRect">
            <a:avLst>
              <a:gd name="adj" fmla="val 3309"/>
            </a:avLst>
          </a:prstGeom>
          <a:solidFill>
            <a:schemeClr val="bg1"/>
          </a:solidFill>
          <a:ln>
            <a:solidFill>
              <a:schemeClr val="accent6">
                <a:lumMod val="40000"/>
                <a:lumOff val="60000"/>
              </a:schemeClr>
            </a:solidFill>
            <a:headEnd type="none" w="med" len="med"/>
            <a:tailEnd type="none" w="med" len="med"/>
          </a:ln>
          <a:effectLst>
            <a:outerShdw blurRad="25400" dist="12700" dir="2700000" algn="tl"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eaLnBrk="0" fontAlgn="base" hangingPunct="0">
              <a:spcBef>
                <a:spcPct val="0"/>
              </a:spcBef>
              <a:spcAft>
                <a:spcPct val="0"/>
              </a:spcAft>
              <a:buFont typeface="Arial" pitchFamily="34" charset="0"/>
              <a:buNone/>
            </a:pPr>
            <a:endPar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18" name="圆角矩形 217"/>
          <p:cNvSpPr/>
          <p:nvPr/>
        </p:nvSpPr>
        <p:spPr bwMode="auto">
          <a:xfrm>
            <a:off x="810366" y="1076227"/>
            <a:ext cx="2837709" cy="2934377"/>
          </a:xfrm>
          <a:prstGeom prst="roundRect">
            <a:avLst>
              <a:gd name="adj" fmla="val 6024"/>
            </a:avLst>
          </a:prstGeom>
          <a:solidFill>
            <a:schemeClr val="accent4">
              <a:lumMod val="20000"/>
              <a:lumOff val="80000"/>
            </a:schemeClr>
          </a:solidFill>
          <a:ln>
            <a:solidFill>
              <a:schemeClr val="bg1"/>
            </a:solidFill>
            <a:headEnd type="none" w="med" len="med"/>
            <a:tailEnd type="none" w="med" len="med"/>
          </a:ln>
          <a:effectLst>
            <a:outerShdw blurRad="25400" dist="12700" dir="2700000" algn="tl"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eaLnBrk="0" fontAlgn="base" hangingPunct="0">
              <a:spcBef>
                <a:spcPct val="0"/>
              </a:spcBef>
              <a:spcAft>
                <a:spcPct val="0"/>
              </a:spcAft>
              <a:buFont typeface="Arial" pitchFamily="34" charset="0"/>
              <a:buNone/>
            </a:pPr>
            <a:r>
              <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rPr>
              <a:t>深圳市</a:t>
            </a:r>
          </a:p>
        </p:txBody>
      </p:sp>
      <p:sp>
        <p:nvSpPr>
          <p:cNvPr id="219" name="文本框 218"/>
          <p:cNvSpPr txBox="1"/>
          <p:nvPr/>
        </p:nvSpPr>
        <p:spPr>
          <a:xfrm>
            <a:off x="927508" y="1498763"/>
            <a:ext cx="2603424" cy="2313401"/>
          </a:xfrm>
          <a:prstGeom prst="roundRect">
            <a:avLst>
              <a:gd name="adj" fmla="val 5463"/>
            </a:avLst>
          </a:prstGeom>
          <a:solidFill>
            <a:schemeClr val="bg1"/>
          </a:solidFill>
        </p:spPr>
        <p:txBody>
          <a:bodyPr wrap="square" tIns="252000" rtlCol="0" anchor="t" anchorCtr="0">
            <a:noAutofit/>
          </a:bodyPr>
          <a:lstStyle/>
          <a:p>
            <a:pPr marL="252000" indent="-252000" eaLnBrk="0" fontAlgn="base" hangingPunct="0">
              <a:lnSpc>
                <a:spcPct val="120000"/>
              </a:lnSpc>
              <a:spcBef>
                <a:spcPct val="0"/>
              </a:spcBef>
              <a:spcAft>
                <a:spcPct val="0"/>
              </a:spcAft>
              <a:buClr>
                <a:srgbClr val="5B9BD5">
                  <a:lumMod val="75000"/>
                </a:srgbClr>
              </a:buClr>
              <a:buSzPct val="60000"/>
              <a:buFont typeface="Wingdings" panose="05000000000000000000" pitchFamily="2" charset="2"/>
              <a:buChar char="p"/>
            </a:pPr>
            <a:r>
              <a:rPr lang="zh-CN" altLang="en-US" sz="1000" dirty="0">
                <a:solidFill>
                  <a:prstClr val="black"/>
                </a:solidFill>
                <a:latin typeface="微软雅黑" panose="020B0503020204020204" pitchFamily="34" charset="-122"/>
                <a:ea typeface="微软雅黑" panose="020B0503020204020204" pitchFamily="34" charset="-122"/>
              </a:rPr>
              <a:t>（事件描述）</a:t>
            </a:r>
            <a:r>
              <a:rPr lang="en-US" altLang="zh-CN" sz="1000" dirty="0">
                <a:solidFill>
                  <a:prstClr val="black"/>
                </a:solidFill>
                <a:latin typeface="微软雅黑" panose="020B0503020204020204" pitchFamily="34" charset="-122"/>
                <a:ea typeface="微软雅黑" panose="020B0503020204020204" pitchFamily="34" charset="-122"/>
              </a:rPr>
              <a:t>XXXXXXXXXXXXXXXXXXXXXXXXXXXXXXXXXXXXXX</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30" name="圆角矩形 229"/>
          <p:cNvSpPr/>
          <p:nvPr/>
        </p:nvSpPr>
        <p:spPr bwMode="auto">
          <a:xfrm>
            <a:off x="9204960" y="1076227"/>
            <a:ext cx="2174240" cy="1453399"/>
          </a:xfrm>
          <a:prstGeom prst="roundRect">
            <a:avLst>
              <a:gd name="adj" fmla="val 6024"/>
            </a:avLst>
          </a:prstGeom>
          <a:solidFill>
            <a:schemeClr val="accent6">
              <a:lumMod val="20000"/>
              <a:lumOff val="80000"/>
            </a:schemeClr>
          </a:solidFill>
          <a:ln>
            <a:solidFill>
              <a:schemeClr val="bg1"/>
            </a:solidFill>
            <a:headEnd type="none" w="med" len="med"/>
            <a:tailEnd type="none" w="med" len="med"/>
          </a:ln>
          <a:effectLst>
            <a:outerShdw blurRad="25400" dist="12700" dir="2700000" algn="tl"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eaLnBrk="0" fontAlgn="base" hangingPunct="0">
              <a:spcBef>
                <a:spcPct val="0"/>
              </a:spcBef>
              <a:spcAft>
                <a:spcPct val="0"/>
              </a:spcAft>
              <a:buFont typeface="Arial" pitchFamily="34" charset="0"/>
              <a:buNone/>
            </a:pPr>
            <a:r>
              <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rPr>
              <a:t>舆情指数</a:t>
            </a:r>
          </a:p>
        </p:txBody>
      </p:sp>
      <p:sp>
        <p:nvSpPr>
          <p:cNvPr id="231" name="圆角矩形 230"/>
          <p:cNvSpPr/>
          <p:nvPr/>
        </p:nvSpPr>
        <p:spPr bwMode="auto">
          <a:xfrm>
            <a:off x="9204960" y="2572501"/>
            <a:ext cx="2174240" cy="1453399"/>
          </a:xfrm>
          <a:prstGeom prst="roundRect">
            <a:avLst>
              <a:gd name="adj" fmla="val 6024"/>
            </a:avLst>
          </a:prstGeom>
          <a:solidFill>
            <a:schemeClr val="accent6">
              <a:lumMod val="20000"/>
              <a:lumOff val="80000"/>
            </a:schemeClr>
          </a:solidFill>
          <a:ln>
            <a:solidFill>
              <a:schemeClr val="bg1"/>
            </a:solidFill>
            <a:headEnd type="none" w="med" len="med"/>
            <a:tailEnd type="none" w="med" len="med"/>
          </a:ln>
          <a:effectLst>
            <a:outerShdw blurRad="25400" dist="12700" dir="2700000" algn="tl"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eaLnBrk="0" fontAlgn="base" hangingPunct="0">
              <a:spcBef>
                <a:spcPct val="0"/>
              </a:spcBef>
              <a:spcAft>
                <a:spcPct val="0"/>
              </a:spcAft>
              <a:buFont typeface="Arial" pitchFamily="34" charset="0"/>
              <a:buNone/>
            </a:pPr>
            <a:r>
              <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rPr>
              <a:t>情感分布</a:t>
            </a:r>
          </a:p>
        </p:txBody>
      </p:sp>
      <p:sp>
        <p:nvSpPr>
          <p:cNvPr id="232" name="圆角矩形 231"/>
          <p:cNvSpPr/>
          <p:nvPr/>
        </p:nvSpPr>
        <p:spPr bwMode="auto">
          <a:xfrm>
            <a:off x="9288780" y="1404581"/>
            <a:ext cx="2019300" cy="1025525"/>
          </a:xfrm>
          <a:prstGeom prst="roundRect">
            <a:avLst>
              <a:gd name="adj" fmla="val 6199"/>
            </a:avLst>
          </a:prstGeom>
          <a:solidFill>
            <a:schemeClr val="bg1"/>
          </a:solidFill>
        </p:spPr>
        <p:txBody>
          <a:bodyPr wrap="square" rtlCol="0" anchor="ctr">
            <a:noAutofit/>
          </a:bodyPr>
          <a:lstStyle/>
          <a:p>
            <a:pPr marL="252000" indent="-252000" eaLnBrk="0" fontAlgn="base" hangingPunct="0">
              <a:lnSpc>
                <a:spcPct val="120000"/>
              </a:lnSpc>
              <a:spcBef>
                <a:spcPct val="0"/>
              </a:spcBef>
              <a:spcAft>
                <a:spcPct val="0"/>
              </a:spcAft>
              <a:buClr>
                <a:srgbClr val="5B9BD5">
                  <a:lumMod val="75000"/>
                </a:srgbClr>
              </a:buClr>
              <a:buSzPct val="60000"/>
              <a:buFont typeface="Wingdings" panose="05000000000000000000" pitchFamily="2" charset="2"/>
              <a:buChar char="p"/>
            </a:pPr>
            <a:endParaRPr lang="zh-CN" altLang="en-US" sz="1000">
              <a:solidFill>
                <a:prstClr val="black"/>
              </a:solidFill>
              <a:latin typeface="微软雅黑" panose="020B0503020204020204" pitchFamily="34" charset="-122"/>
              <a:ea typeface="微软雅黑" panose="020B0503020204020204" pitchFamily="34" charset="-122"/>
            </a:endParaRPr>
          </a:p>
        </p:txBody>
      </p:sp>
      <p:grpSp>
        <p:nvGrpSpPr>
          <p:cNvPr id="233" name="组合 232"/>
          <p:cNvGrpSpPr/>
          <p:nvPr/>
        </p:nvGrpSpPr>
        <p:grpSpPr>
          <a:xfrm>
            <a:off x="9833341" y="1452254"/>
            <a:ext cx="930179" cy="930179"/>
            <a:chOff x="10208359" y="2800096"/>
            <a:chExt cx="1440000" cy="1440000"/>
          </a:xfrm>
        </p:grpSpPr>
        <p:sp>
          <p:nvSpPr>
            <p:cNvPr id="234" name="弧形 233"/>
            <p:cNvSpPr/>
            <p:nvPr/>
          </p:nvSpPr>
          <p:spPr bwMode="auto">
            <a:xfrm>
              <a:off x="10208359" y="2800096"/>
              <a:ext cx="1440000" cy="1440000"/>
            </a:xfrm>
            <a:prstGeom prst="arc">
              <a:avLst>
                <a:gd name="adj1" fmla="val 12369472"/>
                <a:gd name="adj2" fmla="val 18937473"/>
              </a:avLst>
            </a:prstGeom>
            <a:noFill/>
            <a:ln w="19050" cap="flat" cmpd="sng" algn="ctr">
              <a:solidFill>
                <a:schemeClr val="accent6">
                  <a:lumMod val="60000"/>
                  <a:lumOff val="4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35" name="弧形 234"/>
            <p:cNvSpPr/>
            <p:nvPr/>
          </p:nvSpPr>
          <p:spPr bwMode="auto">
            <a:xfrm>
              <a:off x="10244359" y="2836096"/>
              <a:ext cx="1368000" cy="1368000"/>
            </a:xfrm>
            <a:prstGeom prst="arc">
              <a:avLst>
                <a:gd name="adj1" fmla="val 15604954"/>
                <a:gd name="adj2" fmla="val 7522582"/>
              </a:avLst>
            </a:prstGeom>
            <a:noFill/>
            <a:ln w="19050" cap="flat" cmpd="sng" algn="ctr">
              <a:solidFill>
                <a:schemeClr val="accent6">
                  <a:lumMod val="75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36" name="弧形 235"/>
            <p:cNvSpPr/>
            <p:nvPr/>
          </p:nvSpPr>
          <p:spPr bwMode="auto">
            <a:xfrm>
              <a:off x="10280359" y="2872096"/>
              <a:ext cx="1296000" cy="1296000"/>
            </a:xfrm>
            <a:prstGeom prst="arc">
              <a:avLst>
                <a:gd name="adj1" fmla="val 2181188"/>
                <a:gd name="adj2" fmla="val 9754716"/>
              </a:avLst>
            </a:prstGeom>
            <a:noFill/>
            <a:ln w="19050" cap="flat" cmpd="sng" algn="ctr">
              <a:solidFill>
                <a:schemeClr val="accent1">
                  <a:lumMod val="60000"/>
                  <a:lumOff val="4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37" name="弧形 236"/>
            <p:cNvSpPr/>
            <p:nvPr/>
          </p:nvSpPr>
          <p:spPr bwMode="auto">
            <a:xfrm>
              <a:off x="10316359" y="2908096"/>
              <a:ext cx="1224000" cy="1224000"/>
            </a:xfrm>
            <a:prstGeom prst="arc">
              <a:avLst>
                <a:gd name="adj1" fmla="val 15998013"/>
                <a:gd name="adj2" fmla="val 3988059"/>
              </a:avLst>
            </a:prstGeom>
            <a:noFill/>
            <a:ln w="19050" cap="flat" cmpd="sng" algn="ctr">
              <a:solidFill>
                <a:schemeClr val="accent4">
                  <a:lumMod val="60000"/>
                  <a:lumOff val="4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38" name="弧形 237"/>
            <p:cNvSpPr/>
            <p:nvPr/>
          </p:nvSpPr>
          <p:spPr bwMode="auto">
            <a:xfrm>
              <a:off x="10352359" y="2944096"/>
              <a:ext cx="1152000" cy="1152000"/>
            </a:xfrm>
            <a:prstGeom prst="arc">
              <a:avLst>
                <a:gd name="adj1" fmla="val 10312217"/>
                <a:gd name="adj2" fmla="val 4062773"/>
              </a:avLst>
            </a:prstGeom>
            <a:noFill/>
            <a:ln w="19050" cap="flat" cmpd="sng" algn="ctr">
              <a:solidFill>
                <a:srgbClr val="FFC000"/>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39" name="弧形 238"/>
            <p:cNvSpPr/>
            <p:nvPr/>
          </p:nvSpPr>
          <p:spPr bwMode="auto">
            <a:xfrm>
              <a:off x="10244359" y="2836096"/>
              <a:ext cx="1368000" cy="1368000"/>
            </a:xfrm>
            <a:prstGeom prst="arc">
              <a:avLst>
                <a:gd name="adj1" fmla="val 10140122"/>
                <a:gd name="adj2" fmla="val 14794637"/>
              </a:avLst>
            </a:prstGeom>
            <a:noFill/>
            <a:ln w="19050" cap="flat" cmpd="sng" algn="ctr">
              <a:solidFill>
                <a:schemeClr val="accent6">
                  <a:lumMod val="75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40" name="弧形 239"/>
            <p:cNvSpPr/>
            <p:nvPr/>
          </p:nvSpPr>
          <p:spPr bwMode="auto">
            <a:xfrm>
              <a:off x="10535786" y="3127523"/>
              <a:ext cx="785147" cy="785147"/>
            </a:xfrm>
            <a:prstGeom prst="arc">
              <a:avLst>
                <a:gd name="adj1" fmla="val 8573208"/>
                <a:gd name="adj2" fmla="val 4062773"/>
              </a:avLst>
            </a:prstGeom>
            <a:noFill/>
            <a:ln w="19050" cap="flat" cmpd="sng" algn="ctr">
              <a:solidFill>
                <a:schemeClr val="accent1">
                  <a:lumMod val="60000"/>
                  <a:lumOff val="4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41" name="弧形 240"/>
            <p:cNvSpPr/>
            <p:nvPr/>
          </p:nvSpPr>
          <p:spPr bwMode="auto">
            <a:xfrm>
              <a:off x="10567192" y="3158929"/>
              <a:ext cx="722335" cy="722335"/>
            </a:xfrm>
            <a:prstGeom prst="arc">
              <a:avLst>
                <a:gd name="adj1" fmla="val 4959005"/>
                <a:gd name="adj2" fmla="val 12059497"/>
              </a:avLst>
            </a:prstGeom>
            <a:noFill/>
            <a:ln w="19050" cap="flat" cmpd="sng" algn="ctr">
              <a:solidFill>
                <a:schemeClr val="accent2">
                  <a:lumMod val="60000"/>
                  <a:lumOff val="4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42" name="弧形 241"/>
            <p:cNvSpPr/>
            <p:nvPr/>
          </p:nvSpPr>
          <p:spPr bwMode="auto">
            <a:xfrm>
              <a:off x="10388359" y="2980096"/>
              <a:ext cx="1080000" cy="1080000"/>
            </a:xfrm>
            <a:prstGeom prst="arc">
              <a:avLst>
                <a:gd name="adj1" fmla="val 4932423"/>
                <a:gd name="adj2" fmla="val 9641447"/>
              </a:avLst>
            </a:prstGeom>
            <a:noFill/>
            <a:ln w="57150" cap="flat" cmpd="sng" algn="ctr">
              <a:solidFill>
                <a:srgbClr val="FFC000"/>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sp>
        <p:nvSpPr>
          <p:cNvPr id="243" name="矩形 242"/>
          <p:cNvSpPr/>
          <p:nvPr/>
        </p:nvSpPr>
        <p:spPr>
          <a:xfrm>
            <a:off x="9959234" y="1732677"/>
            <a:ext cx="678392" cy="369332"/>
          </a:xfrm>
          <a:prstGeom prst="rect">
            <a:avLst/>
          </a:prstGeom>
        </p:spPr>
        <p:txBody>
          <a:bodyPr wrap="none">
            <a:spAutoFit/>
          </a:bodyPr>
          <a:lstStyle/>
          <a:p>
            <a:pPr algn="ctr" eaLnBrk="0" fontAlgn="base" hangingPunct="0">
              <a:spcBef>
                <a:spcPct val="0"/>
              </a:spcBef>
              <a:spcAft>
                <a:spcPct val="0"/>
              </a:spcAft>
              <a:buFont typeface="Arial" pitchFamily="34" charset="0"/>
              <a:buNone/>
            </a:pP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81.9</a:t>
            </a:r>
            <a:endPar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4" name="圆角矩形 243"/>
          <p:cNvSpPr/>
          <p:nvPr/>
        </p:nvSpPr>
        <p:spPr bwMode="auto">
          <a:xfrm>
            <a:off x="9288780" y="2895601"/>
            <a:ext cx="2019300" cy="1061226"/>
          </a:xfrm>
          <a:prstGeom prst="roundRect">
            <a:avLst>
              <a:gd name="adj" fmla="val 6199"/>
            </a:avLst>
          </a:prstGeom>
          <a:solidFill>
            <a:schemeClr val="bg1"/>
          </a:solidFill>
        </p:spPr>
        <p:txBody>
          <a:bodyPr wrap="square" rtlCol="0" anchor="ctr">
            <a:noAutofit/>
          </a:bodyPr>
          <a:lstStyle/>
          <a:p>
            <a:pPr marL="252000" indent="-252000" eaLnBrk="0" fontAlgn="base" hangingPunct="0">
              <a:lnSpc>
                <a:spcPct val="120000"/>
              </a:lnSpc>
              <a:spcBef>
                <a:spcPct val="0"/>
              </a:spcBef>
              <a:spcAft>
                <a:spcPct val="0"/>
              </a:spcAft>
              <a:buClr>
                <a:srgbClr val="5B9BD5">
                  <a:lumMod val="75000"/>
                </a:srgbClr>
              </a:buClr>
              <a:buSzPct val="60000"/>
              <a:buFont typeface="Wingdings" panose="05000000000000000000" pitchFamily="2" charset="2"/>
              <a:buChar char="p"/>
            </a:pPr>
            <a:endParaRPr lang="zh-CN" altLang="en-US" sz="1000">
              <a:solidFill>
                <a:prstClr val="black"/>
              </a:solidFill>
              <a:latin typeface="微软雅黑" panose="020B0503020204020204" pitchFamily="34" charset="-122"/>
              <a:ea typeface="微软雅黑" panose="020B0503020204020204" pitchFamily="34" charset="-122"/>
            </a:endParaRPr>
          </a:p>
        </p:txBody>
      </p:sp>
      <p:sp>
        <p:nvSpPr>
          <p:cNvPr id="258" name="圆角矩形 257"/>
          <p:cNvSpPr/>
          <p:nvPr/>
        </p:nvSpPr>
        <p:spPr bwMode="auto">
          <a:xfrm>
            <a:off x="821943" y="4137846"/>
            <a:ext cx="10557257" cy="2262954"/>
          </a:xfrm>
          <a:prstGeom prst="roundRect">
            <a:avLst>
              <a:gd name="adj" fmla="val 6024"/>
            </a:avLst>
          </a:prstGeom>
          <a:ln>
            <a:solidFill>
              <a:schemeClr val="bg1">
                <a:lumMod val="8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eaLnBrk="0" fontAlgn="base" hangingPunct="0">
              <a:spcBef>
                <a:spcPct val="0"/>
              </a:spcBef>
              <a:spcAft>
                <a:spcPct val="0"/>
              </a:spcAft>
              <a:buFont typeface="Arial" pitchFamily="34" charset="0"/>
              <a:buNone/>
            </a:pPr>
            <a:endPar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决策支持</a:t>
            </a:r>
            <a:r>
              <a:rPr lang="en-US" altLang="zh-CN" dirty="0"/>
              <a:t>-</a:t>
            </a:r>
            <a:r>
              <a:rPr lang="zh-CN" altLang="en-US" dirty="0"/>
              <a:t>社会治理</a:t>
            </a:r>
            <a:r>
              <a:rPr lang="en-US" altLang="zh-CN" dirty="0"/>
              <a:t>-</a:t>
            </a:r>
            <a:r>
              <a:rPr lang="zh-CN" altLang="en-US" dirty="0"/>
              <a:t>舆情分析</a:t>
            </a:r>
          </a:p>
        </p:txBody>
      </p:sp>
      <p:sp>
        <p:nvSpPr>
          <p:cNvPr id="286" name="圆角矩形 285"/>
          <p:cNvSpPr/>
          <p:nvPr/>
        </p:nvSpPr>
        <p:spPr bwMode="auto">
          <a:xfrm>
            <a:off x="898059" y="4209958"/>
            <a:ext cx="10405024" cy="2118731"/>
          </a:xfrm>
          <a:prstGeom prst="roundRect">
            <a:avLst>
              <a:gd name="adj" fmla="val 2983"/>
            </a:avLst>
          </a:prstGeom>
          <a:solidFill>
            <a:schemeClr val="accent6">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88" name="圆角矩形 287"/>
          <p:cNvSpPr/>
          <p:nvPr/>
        </p:nvSpPr>
        <p:spPr bwMode="auto">
          <a:xfrm>
            <a:off x="998888" y="4292105"/>
            <a:ext cx="2748246" cy="1954437"/>
          </a:xfrm>
          <a:prstGeom prst="roundRect">
            <a:avLst>
              <a:gd name="adj" fmla="val 6024"/>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eaLnBrk="0" fontAlgn="base" hangingPunct="0">
              <a:spcBef>
                <a:spcPct val="0"/>
              </a:spcBef>
              <a:spcAft>
                <a:spcPct val="0"/>
              </a:spcAft>
              <a:buFont typeface="Arial" pitchFamily="34" charset="0"/>
              <a:buNone/>
            </a:pPr>
            <a:r>
              <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rPr>
              <a:t>事件渠道来源</a:t>
            </a:r>
          </a:p>
        </p:txBody>
      </p:sp>
      <p:sp>
        <p:nvSpPr>
          <p:cNvPr id="289" name="圆角矩形 288"/>
          <p:cNvSpPr/>
          <p:nvPr/>
        </p:nvSpPr>
        <p:spPr bwMode="auto">
          <a:xfrm>
            <a:off x="3837685" y="4292105"/>
            <a:ext cx="7364569" cy="1954437"/>
          </a:xfrm>
          <a:prstGeom prst="roundRect">
            <a:avLst>
              <a:gd name="adj" fmla="val 6024"/>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eaLnBrk="0" fontAlgn="base" hangingPunct="0">
              <a:spcBef>
                <a:spcPct val="0"/>
              </a:spcBef>
              <a:spcAft>
                <a:spcPct val="0"/>
              </a:spcAft>
              <a:buFont typeface="Arial" pitchFamily="34" charset="0"/>
              <a:buNone/>
            </a:pPr>
            <a:r>
              <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rPr>
              <a:t>事件声量趋势</a:t>
            </a:r>
          </a:p>
        </p:txBody>
      </p:sp>
      <p:grpSp>
        <p:nvGrpSpPr>
          <p:cNvPr id="290" name="组合 289"/>
          <p:cNvGrpSpPr/>
          <p:nvPr/>
        </p:nvGrpSpPr>
        <p:grpSpPr>
          <a:xfrm>
            <a:off x="1076564" y="4568679"/>
            <a:ext cx="2393635" cy="1677863"/>
            <a:chOff x="902313" y="4458078"/>
            <a:chExt cx="2476655" cy="1942722"/>
          </a:xfrm>
        </p:grpSpPr>
        <p:graphicFrame>
          <p:nvGraphicFramePr>
            <p:cNvPr id="292" name="图表 291"/>
            <p:cNvGraphicFramePr/>
            <p:nvPr>
              <p:extLst/>
            </p:nvPr>
          </p:nvGraphicFramePr>
          <p:xfrm>
            <a:off x="902313" y="4458078"/>
            <a:ext cx="2476655" cy="1942722"/>
          </p:xfrm>
          <a:graphic>
            <a:graphicData uri="http://schemas.openxmlformats.org/drawingml/2006/chart">
              <c:chart xmlns:c="http://schemas.openxmlformats.org/drawingml/2006/chart" xmlns:r="http://schemas.openxmlformats.org/officeDocument/2006/relationships" r:id="rId2"/>
            </a:graphicData>
          </a:graphic>
        </p:graphicFrame>
        <p:sp>
          <p:nvSpPr>
            <p:cNvPr id="293" name="椭圆 292"/>
            <p:cNvSpPr/>
            <p:nvPr/>
          </p:nvSpPr>
          <p:spPr bwMode="auto">
            <a:xfrm>
              <a:off x="1428724" y="4645904"/>
              <a:ext cx="1404993" cy="1557338"/>
            </a:xfrm>
            <a:prstGeom prst="ellipse">
              <a:avLst/>
            </a:prstGeom>
            <a:noFill/>
            <a:ln w="28575" cap="flat" cmpd="sng" algn="ctr">
              <a:solidFill>
                <a:srgbClr val="FFC000"/>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nvGrpSpPr>
            <p:cNvPr id="294" name="组合 293"/>
            <p:cNvGrpSpPr/>
            <p:nvPr/>
          </p:nvGrpSpPr>
          <p:grpSpPr>
            <a:xfrm>
              <a:off x="1830302" y="5074961"/>
              <a:ext cx="684979" cy="864750"/>
              <a:chOff x="1830302" y="5074961"/>
              <a:chExt cx="684979" cy="864750"/>
            </a:xfrm>
          </p:grpSpPr>
          <p:sp>
            <p:nvSpPr>
              <p:cNvPr id="295" name="椭圆 294"/>
              <p:cNvSpPr/>
              <p:nvPr/>
            </p:nvSpPr>
            <p:spPr bwMode="auto">
              <a:xfrm>
                <a:off x="2458131" y="5074961"/>
                <a:ext cx="57150" cy="57151"/>
              </a:xfrm>
              <a:prstGeom prst="ellipse">
                <a:avLst/>
              </a:prstGeom>
              <a:solidFill>
                <a:srgbClr val="70AD47"/>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96" name="椭圆 295"/>
              <p:cNvSpPr/>
              <p:nvPr/>
            </p:nvSpPr>
            <p:spPr bwMode="auto">
              <a:xfrm>
                <a:off x="2347022" y="5432305"/>
                <a:ext cx="57150" cy="57151"/>
              </a:xfrm>
              <a:prstGeom prst="ellipse">
                <a:avLst/>
              </a:prstGeom>
              <a:solidFill>
                <a:srgbClr val="70AD47"/>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97" name="椭圆 296"/>
              <p:cNvSpPr/>
              <p:nvPr/>
            </p:nvSpPr>
            <p:spPr bwMode="auto">
              <a:xfrm>
                <a:off x="2102645" y="5395998"/>
                <a:ext cx="57150" cy="57150"/>
              </a:xfrm>
              <a:prstGeom prst="ellipse">
                <a:avLst/>
              </a:prstGeom>
              <a:solidFill>
                <a:srgbClr val="FFC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98" name="椭圆 297"/>
              <p:cNvSpPr/>
              <p:nvPr/>
            </p:nvSpPr>
            <p:spPr bwMode="auto">
              <a:xfrm>
                <a:off x="2251526" y="5882562"/>
                <a:ext cx="57150" cy="57149"/>
              </a:xfrm>
              <a:prstGeom prst="ellipse">
                <a:avLst/>
              </a:prstGeom>
              <a:solidFill>
                <a:srgbClr val="70AD47"/>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99" name="椭圆 298"/>
              <p:cNvSpPr/>
              <p:nvPr/>
            </p:nvSpPr>
            <p:spPr bwMode="auto">
              <a:xfrm>
                <a:off x="1830302" y="5663128"/>
                <a:ext cx="57150" cy="57150"/>
              </a:xfrm>
              <a:prstGeom prst="ellipse">
                <a:avLst/>
              </a:prstGeom>
              <a:solidFill>
                <a:srgbClr val="70AD47"/>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00" name="椭圆 299"/>
              <p:cNvSpPr/>
              <p:nvPr/>
            </p:nvSpPr>
            <p:spPr bwMode="auto">
              <a:xfrm>
                <a:off x="1935624" y="5299355"/>
                <a:ext cx="57150" cy="57151"/>
              </a:xfrm>
              <a:prstGeom prst="ellipse">
                <a:avLst/>
              </a:prstGeom>
              <a:solidFill>
                <a:srgbClr val="70AD47"/>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01" name="椭圆 300"/>
              <p:cNvSpPr/>
              <p:nvPr/>
            </p:nvSpPr>
            <p:spPr bwMode="auto">
              <a:xfrm>
                <a:off x="1940098" y="5174053"/>
                <a:ext cx="57150" cy="57151"/>
              </a:xfrm>
              <a:prstGeom prst="ellipse">
                <a:avLst/>
              </a:prstGeom>
              <a:solidFill>
                <a:srgbClr val="70AD47"/>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02" name="椭圆 301"/>
              <p:cNvSpPr/>
              <p:nvPr/>
            </p:nvSpPr>
            <p:spPr bwMode="auto">
              <a:xfrm>
                <a:off x="2074070" y="5307724"/>
                <a:ext cx="57150" cy="57151"/>
              </a:xfrm>
              <a:prstGeom prst="ellipse">
                <a:avLst/>
              </a:prstGeom>
              <a:solidFill>
                <a:srgbClr val="70AD47"/>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cxnSp>
            <p:nvCxnSpPr>
              <p:cNvPr id="303" name="直接连接符 302"/>
              <p:cNvCxnSpPr>
                <a:endCxn id="295" idx="3"/>
              </p:cNvCxnSpPr>
              <p:nvPr/>
            </p:nvCxnSpPr>
            <p:spPr bwMode="auto">
              <a:xfrm flipV="1">
                <a:off x="2131220" y="5123743"/>
                <a:ext cx="335281" cy="220757"/>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04" name="直接连接符 303"/>
              <p:cNvCxnSpPr>
                <a:stCxn id="295" idx="3"/>
                <a:endCxn id="296" idx="1"/>
              </p:cNvCxnSpPr>
              <p:nvPr/>
            </p:nvCxnSpPr>
            <p:spPr bwMode="auto">
              <a:xfrm flipH="1">
                <a:off x="2355392" y="5123743"/>
                <a:ext cx="111108" cy="316932"/>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05" name="直接连接符 304"/>
              <p:cNvCxnSpPr>
                <a:stCxn id="296" idx="3"/>
                <a:endCxn id="298" idx="7"/>
              </p:cNvCxnSpPr>
              <p:nvPr/>
            </p:nvCxnSpPr>
            <p:spPr bwMode="auto">
              <a:xfrm flipH="1">
                <a:off x="2300306" y="5481087"/>
                <a:ext cx="55086" cy="409844"/>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06" name="直接连接符 305"/>
              <p:cNvCxnSpPr>
                <a:stCxn id="298" idx="2"/>
                <a:endCxn id="299" idx="6"/>
              </p:cNvCxnSpPr>
              <p:nvPr/>
            </p:nvCxnSpPr>
            <p:spPr bwMode="auto">
              <a:xfrm flipH="1" flipV="1">
                <a:off x="1887452" y="5691704"/>
                <a:ext cx="364074" cy="219432"/>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07" name="直接连接符 306"/>
              <p:cNvCxnSpPr>
                <a:stCxn id="299" idx="6"/>
                <a:endCxn id="300" idx="3"/>
              </p:cNvCxnSpPr>
              <p:nvPr/>
            </p:nvCxnSpPr>
            <p:spPr bwMode="auto">
              <a:xfrm flipV="1">
                <a:off x="1887452" y="5348136"/>
                <a:ext cx="56542" cy="343568"/>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08" name="直接连接符 307"/>
              <p:cNvCxnSpPr>
                <a:stCxn id="300" idx="0"/>
                <a:endCxn id="301" idx="5"/>
              </p:cNvCxnSpPr>
              <p:nvPr/>
            </p:nvCxnSpPr>
            <p:spPr bwMode="auto">
              <a:xfrm flipV="1">
                <a:off x="1964199" y="5222834"/>
                <a:ext cx="24679" cy="76520"/>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09" name="直接连接符 308"/>
              <p:cNvCxnSpPr>
                <a:stCxn id="301" idx="5"/>
              </p:cNvCxnSpPr>
              <p:nvPr/>
            </p:nvCxnSpPr>
            <p:spPr bwMode="auto">
              <a:xfrm>
                <a:off x="1988879" y="5222834"/>
                <a:ext cx="93692" cy="94178"/>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10" name="直接连接符 309"/>
              <p:cNvCxnSpPr>
                <a:stCxn id="302" idx="5"/>
                <a:endCxn id="297" idx="1"/>
              </p:cNvCxnSpPr>
              <p:nvPr/>
            </p:nvCxnSpPr>
            <p:spPr bwMode="auto">
              <a:xfrm flipH="1">
                <a:off x="2111015" y="5356505"/>
                <a:ext cx="11836" cy="47862"/>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11" name="直接连接符 310"/>
              <p:cNvCxnSpPr>
                <a:stCxn id="295" idx="3"/>
                <a:endCxn id="297" idx="7"/>
              </p:cNvCxnSpPr>
              <p:nvPr/>
            </p:nvCxnSpPr>
            <p:spPr bwMode="auto">
              <a:xfrm flipH="1">
                <a:off x="2151425" y="5123743"/>
                <a:ext cx="315075" cy="280625"/>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12" name="直接连接符 311"/>
              <p:cNvCxnSpPr>
                <a:stCxn id="298" idx="1"/>
              </p:cNvCxnSpPr>
              <p:nvPr/>
            </p:nvCxnSpPr>
            <p:spPr bwMode="auto">
              <a:xfrm flipH="1" flipV="1">
                <a:off x="2147200" y="5448423"/>
                <a:ext cx="112696" cy="442508"/>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13" name="直接连接符 312"/>
              <p:cNvCxnSpPr>
                <a:endCxn id="297" idx="3"/>
              </p:cNvCxnSpPr>
              <p:nvPr/>
            </p:nvCxnSpPr>
            <p:spPr bwMode="auto">
              <a:xfrm flipV="1">
                <a:off x="1891677" y="5444780"/>
                <a:ext cx="219337" cy="246923"/>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14" name="直接连接符 313"/>
              <p:cNvCxnSpPr>
                <a:stCxn id="300" idx="5"/>
                <a:endCxn id="297" idx="3"/>
              </p:cNvCxnSpPr>
              <p:nvPr/>
            </p:nvCxnSpPr>
            <p:spPr bwMode="auto">
              <a:xfrm>
                <a:off x="1984405" y="5348136"/>
                <a:ext cx="126610" cy="96644"/>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15" name="直接连接符 314"/>
              <p:cNvCxnSpPr>
                <a:endCxn id="297" idx="1"/>
              </p:cNvCxnSpPr>
              <p:nvPr/>
            </p:nvCxnSpPr>
            <p:spPr bwMode="auto">
              <a:xfrm>
                <a:off x="1986641" y="5225326"/>
                <a:ext cx="124374" cy="179041"/>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cxnSp>
            <p:nvCxnSpPr>
              <p:cNvPr id="346" name="直接连接符 345"/>
              <p:cNvCxnSpPr>
                <a:stCxn id="296" idx="2"/>
                <a:endCxn id="297" idx="5"/>
              </p:cNvCxnSpPr>
              <p:nvPr/>
            </p:nvCxnSpPr>
            <p:spPr bwMode="auto">
              <a:xfrm flipH="1" flipV="1">
                <a:off x="2151425" y="5444780"/>
                <a:ext cx="195597" cy="16101"/>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p:spPr>
          </p:cxnSp>
        </p:grpSp>
      </p:grpSp>
      <p:graphicFrame>
        <p:nvGraphicFramePr>
          <p:cNvPr id="291" name="图表 290"/>
          <p:cNvGraphicFramePr/>
          <p:nvPr>
            <p:extLst/>
          </p:nvPr>
        </p:nvGraphicFramePr>
        <p:xfrm>
          <a:off x="3941698" y="4590243"/>
          <a:ext cx="7182756" cy="15215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6" name="图表 355"/>
          <p:cNvGraphicFramePr/>
          <p:nvPr>
            <p:extLst/>
          </p:nvPr>
        </p:nvGraphicFramePr>
        <p:xfrm>
          <a:off x="9584734" y="2998017"/>
          <a:ext cx="1313075" cy="875384"/>
        </p:xfrm>
        <a:graphic>
          <a:graphicData uri="http://schemas.openxmlformats.org/drawingml/2006/chart">
            <c:chart xmlns:c="http://schemas.openxmlformats.org/drawingml/2006/chart" xmlns:r="http://schemas.openxmlformats.org/officeDocument/2006/relationships" r:id="rId4"/>
          </a:graphicData>
        </a:graphic>
      </p:graphicFrame>
      <p:grpSp>
        <p:nvGrpSpPr>
          <p:cNvPr id="359" name="组合 358"/>
          <p:cNvGrpSpPr/>
          <p:nvPr/>
        </p:nvGrpSpPr>
        <p:grpSpPr>
          <a:xfrm>
            <a:off x="11020325" y="2927113"/>
            <a:ext cx="254805" cy="254805"/>
            <a:chOff x="10149375" y="1531620"/>
            <a:chExt cx="449580" cy="449580"/>
          </a:xfrm>
        </p:grpSpPr>
        <p:sp>
          <p:nvSpPr>
            <p:cNvPr id="360" name="圆角矩形 359"/>
            <p:cNvSpPr/>
            <p:nvPr/>
          </p:nvSpPr>
          <p:spPr bwMode="auto">
            <a:xfrm>
              <a:off x="10149375" y="1531620"/>
              <a:ext cx="449580" cy="449580"/>
            </a:xfrm>
            <a:prstGeom prst="roundRect">
              <a:avLst/>
            </a:prstGeom>
            <a:solidFill>
              <a:schemeClr val="bg1">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nvGrpSpPr>
            <p:cNvPr id="361" name="组合 360"/>
            <p:cNvGrpSpPr/>
            <p:nvPr/>
          </p:nvGrpSpPr>
          <p:grpSpPr>
            <a:xfrm>
              <a:off x="10252518" y="1635395"/>
              <a:ext cx="243294" cy="242031"/>
              <a:chOff x="10247971" y="1610885"/>
              <a:chExt cx="243294" cy="242031"/>
            </a:xfrm>
            <a:solidFill>
              <a:schemeClr val="bg1"/>
            </a:solidFill>
          </p:grpSpPr>
          <p:sp>
            <p:nvSpPr>
              <p:cNvPr id="362" name="任意多边形 361"/>
              <p:cNvSpPr/>
              <p:nvPr/>
            </p:nvSpPr>
            <p:spPr bwMode="auto">
              <a:xfrm>
                <a:off x="10384279" y="1610885"/>
                <a:ext cx="106986" cy="106986"/>
              </a:xfrm>
              <a:custGeom>
                <a:avLst/>
                <a:gdLst>
                  <a:gd name="connsiteX0" fmla="*/ 0 w 495300"/>
                  <a:gd name="connsiteY0" fmla="*/ 0 h 495300"/>
                  <a:gd name="connsiteX1" fmla="*/ 113902 w 495300"/>
                  <a:gd name="connsiteY1" fmla="*/ 0 h 495300"/>
                  <a:gd name="connsiteX2" fmla="*/ 113902 w 495300"/>
                  <a:gd name="connsiteY2" fmla="*/ 381397 h 495300"/>
                  <a:gd name="connsiteX3" fmla="*/ 495300 w 495300"/>
                  <a:gd name="connsiteY3" fmla="*/ 381397 h 495300"/>
                  <a:gd name="connsiteX4" fmla="*/ 495300 w 495300"/>
                  <a:gd name="connsiteY4" fmla="*/ 495300 h 495300"/>
                  <a:gd name="connsiteX5" fmla="*/ 0 w 495300"/>
                  <a:gd name="connsiteY5" fmla="*/ 495300 h 495300"/>
                  <a:gd name="connsiteX6" fmla="*/ 0 w 495300"/>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495300">
                    <a:moveTo>
                      <a:pt x="0" y="0"/>
                    </a:moveTo>
                    <a:lnTo>
                      <a:pt x="113902" y="0"/>
                    </a:lnTo>
                    <a:lnTo>
                      <a:pt x="113902" y="381397"/>
                    </a:lnTo>
                    <a:lnTo>
                      <a:pt x="495300" y="381397"/>
                    </a:lnTo>
                    <a:lnTo>
                      <a:pt x="495300" y="495300"/>
                    </a:lnTo>
                    <a:lnTo>
                      <a:pt x="0" y="495300"/>
                    </a:lnTo>
                    <a:lnTo>
                      <a:pt x="0" y="0"/>
                    </a:lnTo>
                    <a:close/>
                  </a:path>
                </a:pathLst>
              </a:custGeom>
              <a:grp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63" name="任意多边形 362"/>
              <p:cNvSpPr/>
              <p:nvPr/>
            </p:nvSpPr>
            <p:spPr bwMode="auto">
              <a:xfrm flipV="1">
                <a:off x="10384279" y="1745930"/>
                <a:ext cx="106986" cy="106986"/>
              </a:xfrm>
              <a:custGeom>
                <a:avLst/>
                <a:gdLst>
                  <a:gd name="connsiteX0" fmla="*/ 0 w 495300"/>
                  <a:gd name="connsiteY0" fmla="*/ 0 h 495300"/>
                  <a:gd name="connsiteX1" fmla="*/ 113902 w 495300"/>
                  <a:gd name="connsiteY1" fmla="*/ 0 h 495300"/>
                  <a:gd name="connsiteX2" fmla="*/ 113902 w 495300"/>
                  <a:gd name="connsiteY2" fmla="*/ 381397 h 495300"/>
                  <a:gd name="connsiteX3" fmla="*/ 495300 w 495300"/>
                  <a:gd name="connsiteY3" fmla="*/ 381397 h 495300"/>
                  <a:gd name="connsiteX4" fmla="*/ 495300 w 495300"/>
                  <a:gd name="connsiteY4" fmla="*/ 495300 h 495300"/>
                  <a:gd name="connsiteX5" fmla="*/ 0 w 495300"/>
                  <a:gd name="connsiteY5" fmla="*/ 495300 h 495300"/>
                  <a:gd name="connsiteX6" fmla="*/ 0 w 495300"/>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495300">
                    <a:moveTo>
                      <a:pt x="0" y="0"/>
                    </a:moveTo>
                    <a:lnTo>
                      <a:pt x="113902" y="0"/>
                    </a:lnTo>
                    <a:lnTo>
                      <a:pt x="113902" y="381397"/>
                    </a:lnTo>
                    <a:lnTo>
                      <a:pt x="495300" y="381397"/>
                    </a:lnTo>
                    <a:lnTo>
                      <a:pt x="495300" y="495300"/>
                    </a:lnTo>
                    <a:lnTo>
                      <a:pt x="0" y="495300"/>
                    </a:lnTo>
                    <a:lnTo>
                      <a:pt x="0" y="0"/>
                    </a:lnTo>
                    <a:close/>
                  </a:path>
                </a:pathLst>
              </a:custGeom>
              <a:grp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64" name="任意多边形 363"/>
              <p:cNvSpPr/>
              <p:nvPr/>
            </p:nvSpPr>
            <p:spPr bwMode="auto">
              <a:xfrm flipH="1">
                <a:off x="10247971" y="1610885"/>
                <a:ext cx="106986" cy="106986"/>
              </a:xfrm>
              <a:custGeom>
                <a:avLst/>
                <a:gdLst>
                  <a:gd name="connsiteX0" fmla="*/ 0 w 495300"/>
                  <a:gd name="connsiteY0" fmla="*/ 0 h 495300"/>
                  <a:gd name="connsiteX1" fmla="*/ 113902 w 495300"/>
                  <a:gd name="connsiteY1" fmla="*/ 0 h 495300"/>
                  <a:gd name="connsiteX2" fmla="*/ 113902 w 495300"/>
                  <a:gd name="connsiteY2" fmla="*/ 381397 h 495300"/>
                  <a:gd name="connsiteX3" fmla="*/ 495300 w 495300"/>
                  <a:gd name="connsiteY3" fmla="*/ 381397 h 495300"/>
                  <a:gd name="connsiteX4" fmla="*/ 495300 w 495300"/>
                  <a:gd name="connsiteY4" fmla="*/ 495300 h 495300"/>
                  <a:gd name="connsiteX5" fmla="*/ 0 w 495300"/>
                  <a:gd name="connsiteY5" fmla="*/ 495300 h 495300"/>
                  <a:gd name="connsiteX6" fmla="*/ 0 w 495300"/>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495300">
                    <a:moveTo>
                      <a:pt x="0" y="0"/>
                    </a:moveTo>
                    <a:lnTo>
                      <a:pt x="113902" y="0"/>
                    </a:lnTo>
                    <a:lnTo>
                      <a:pt x="113902" y="381397"/>
                    </a:lnTo>
                    <a:lnTo>
                      <a:pt x="495300" y="381397"/>
                    </a:lnTo>
                    <a:lnTo>
                      <a:pt x="495300" y="495300"/>
                    </a:lnTo>
                    <a:lnTo>
                      <a:pt x="0" y="495300"/>
                    </a:lnTo>
                    <a:lnTo>
                      <a:pt x="0" y="0"/>
                    </a:lnTo>
                    <a:close/>
                  </a:path>
                </a:pathLst>
              </a:custGeom>
              <a:grp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65" name="任意多边形 364"/>
              <p:cNvSpPr/>
              <p:nvPr/>
            </p:nvSpPr>
            <p:spPr bwMode="auto">
              <a:xfrm flipH="1" flipV="1">
                <a:off x="10247971" y="1745930"/>
                <a:ext cx="106986" cy="106986"/>
              </a:xfrm>
              <a:custGeom>
                <a:avLst/>
                <a:gdLst>
                  <a:gd name="connsiteX0" fmla="*/ 0 w 495300"/>
                  <a:gd name="connsiteY0" fmla="*/ 0 h 495300"/>
                  <a:gd name="connsiteX1" fmla="*/ 113902 w 495300"/>
                  <a:gd name="connsiteY1" fmla="*/ 0 h 495300"/>
                  <a:gd name="connsiteX2" fmla="*/ 113902 w 495300"/>
                  <a:gd name="connsiteY2" fmla="*/ 381397 h 495300"/>
                  <a:gd name="connsiteX3" fmla="*/ 495300 w 495300"/>
                  <a:gd name="connsiteY3" fmla="*/ 381397 h 495300"/>
                  <a:gd name="connsiteX4" fmla="*/ 495300 w 495300"/>
                  <a:gd name="connsiteY4" fmla="*/ 495300 h 495300"/>
                  <a:gd name="connsiteX5" fmla="*/ 0 w 495300"/>
                  <a:gd name="connsiteY5" fmla="*/ 495300 h 495300"/>
                  <a:gd name="connsiteX6" fmla="*/ 0 w 495300"/>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495300">
                    <a:moveTo>
                      <a:pt x="0" y="0"/>
                    </a:moveTo>
                    <a:lnTo>
                      <a:pt x="113902" y="0"/>
                    </a:lnTo>
                    <a:lnTo>
                      <a:pt x="113902" y="381397"/>
                    </a:lnTo>
                    <a:lnTo>
                      <a:pt x="495300" y="381397"/>
                    </a:lnTo>
                    <a:lnTo>
                      <a:pt x="495300" y="495300"/>
                    </a:lnTo>
                    <a:lnTo>
                      <a:pt x="0" y="495300"/>
                    </a:lnTo>
                    <a:lnTo>
                      <a:pt x="0" y="0"/>
                    </a:lnTo>
                    <a:close/>
                  </a:path>
                </a:pathLst>
              </a:custGeom>
              <a:grp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graphicFrame>
        <p:nvGraphicFramePr>
          <p:cNvPr id="357" name="图表 356"/>
          <p:cNvGraphicFramePr/>
          <p:nvPr>
            <p:extLst/>
          </p:nvPr>
        </p:nvGraphicFramePr>
        <p:xfrm>
          <a:off x="9103342" y="2816075"/>
          <a:ext cx="2275858" cy="1226447"/>
        </p:xfrm>
        <a:graphic>
          <a:graphicData uri="http://schemas.openxmlformats.org/drawingml/2006/chart">
            <c:chart xmlns:c="http://schemas.openxmlformats.org/drawingml/2006/chart" xmlns:r="http://schemas.openxmlformats.org/officeDocument/2006/relationships" r:id="rId5"/>
          </a:graphicData>
        </a:graphic>
      </p:graphicFrame>
      <p:grpSp>
        <p:nvGrpSpPr>
          <p:cNvPr id="385" name="组合 384"/>
          <p:cNvGrpSpPr/>
          <p:nvPr/>
        </p:nvGrpSpPr>
        <p:grpSpPr>
          <a:xfrm>
            <a:off x="3983018" y="964281"/>
            <a:ext cx="4895491" cy="2924089"/>
            <a:chOff x="3983018" y="964281"/>
            <a:chExt cx="4895491" cy="2924089"/>
          </a:xfrm>
        </p:grpSpPr>
        <p:pic>
          <p:nvPicPr>
            <p:cNvPr id="366" name="图片 365"/>
            <p:cNvPicPr>
              <a:picLocks noChangeAspect="1"/>
            </p:cNvPicPr>
            <p:nvPr/>
          </p:nvPicPr>
          <p:blipFill>
            <a:blip r:embed="rId6"/>
            <a:stretch>
              <a:fillRect/>
            </a:stretch>
          </p:blipFill>
          <p:spPr>
            <a:xfrm>
              <a:off x="3983018" y="964281"/>
              <a:ext cx="4895491" cy="2924089"/>
            </a:xfrm>
            <a:prstGeom prst="rect">
              <a:avLst/>
            </a:prstGeom>
          </p:spPr>
        </p:pic>
        <p:grpSp>
          <p:nvGrpSpPr>
            <p:cNvPr id="203" name="组合 202"/>
            <p:cNvGrpSpPr/>
            <p:nvPr/>
          </p:nvGrpSpPr>
          <p:grpSpPr>
            <a:xfrm>
              <a:off x="4237020" y="2107753"/>
              <a:ext cx="1191447" cy="1191447"/>
              <a:chOff x="5379224" y="2138363"/>
              <a:chExt cx="309562" cy="309562"/>
            </a:xfrm>
          </p:grpSpPr>
          <p:sp>
            <p:nvSpPr>
              <p:cNvPr id="204" name="椭圆 203"/>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05" name="椭圆 204"/>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206" name="组合 205"/>
            <p:cNvGrpSpPr/>
            <p:nvPr/>
          </p:nvGrpSpPr>
          <p:grpSpPr>
            <a:xfrm>
              <a:off x="5209358" y="2051689"/>
              <a:ext cx="820494" cy="820494"/>
              <a:chOff x="5379224" y="2138363"/>
              <a:chExt cx="309562" cy="309562"/>
            </a:xfrm>
          </p:grpSpPr>
          <p:sp>
            <p:nvSpPr>
              <p:cNvPr id="207" name="椭圆 206"/>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08" name="椭圆 207"/>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209" name="组合 208"/>
            <p:cNvGrpSpPr/>
            <p:nvPr/>
          </p:nvGrpSpPr>
          <p:grpSpPr>
            <a:xfrm>
              <a:off x="6980190" y="2170930"/>
              <a:ext cx="634255" cy="634255"/>
              <a:chOff x="5379224" y="2138363"/>
              <a:chExt cx="309562" cy="309562"/>
            </a:xfrm>
          </p:grpSpPr>
          <p:sp>
            <p:nvSpPr>
              <p:cNvPr id="210" name="椭圆 209"/>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11" name="椭圆 210"/>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212" name="组合 211"/>
            <p:cNvGrpSpPr/>
            <p:nvPr/>
          </p:nvGrpSpPr>
          <p:grpSpPr>
            <a:xfrm>
              <a:off x="6251318" y="1731202"/>
              <a:ext cx="1018732" cy="1018732"/>
              <a:chOff x="5379224" y="2138363"/>
              <a:chExt cx="309562" cy="309562"/>
            </a:xfrm>
          </p:grpSpPr>
          <p:sp>
            <p:nvSpPr>
              <p:cNvPr id="213" name="椭圆 212"/>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14" name="椭圆 213"/>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215" name="组合 214"/>
            <p:cNvGrpSpPr/>
            <p:nvPr/>
          </p:nvGrpSpPr>
          <p:grpSpPr>
            <a:xfrm>
              <a:off x="7608388" y="2676913"/>
              <a:ext cx="505005" cy="505005"/>
              <a:chOff x="5379224" y="2138363"/>
              <a:chExt cx="309562" cy="309562"/>
            </a:xfrm>
          </p:grpSpPr>
          <p:sp>
            <p:nvSpPr>
              <p:cNvPr id="216" name="椭圆 215"/>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17" name="椭圆 216"/>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367" name="组合 366"/>
            <p:cNvGrpSpPr/>
            <p:nvPr/>
          </p:nvGrpSpPr>
          <p:grpSpPr>
            <a:xfrm>
              <a:off x="5486925" y="2921932"/>
              <a:ext cx="519971" cy="519971"/>
              <a:chOff x="5379224" y="2138363"/>
              <a:chExt cx="309562" cy="309562"/>
            </a:xfrm>
          </p:grpSpPr>
          <p:sp>
            <p:nvSpPr>
              <p:cNvPr id="368" name="椭圆 367"/>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69" name="椭圆 368"/>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370" name="组合 369"/>
            <p:cNvGrpSpPr/>
            <p:nvPr/>
          </p:nvGrpSpPr>
          <p:grpSpPr>
            <a:xfrm>
              <a:off x="5852346" y="2867210"/>
              <a:ext cx="519971" cy="519971"/>
              <a:chOff x="5379224" y="2138363"/>
              <a:chExt cx="309562" cy="309562"/>
            </a:xfrm>
          </p:grpSpPr>
          <p:sp>
            <p:nvSpPr>
              <p:cNvPr id="371" name="椭圆 370"/>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72" name="椭圆 371"/>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373" name="组合 372"/>
            <p:cNvGrpSpPr/>
            <p:nvPr/>
          </p:nvGrpSpPr>
          <p:grpSpPr>
            <a:xfrm>
              <a:off x="6457456" y="2866290"/>
              <a:ext cx="392353" cy="392353"/>
              <a:chOff x="5379224" y="2138363"/>
              <a:chExt cx="309562" cy="309562"/>
            </a:xfrm>
          </p:grpSpPr>
          <p:sp>
            <p:nvSpPr>
              <p:cNvPr id="374" name="椭圆 373"/>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75" name="椭圆 374"/>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376" name="组合 375"/>
            <p:cNvGrpSpPr/>
            <p:nvPr/>
          </p:nvGrpSpPr>
          <p:grpSpPr>
            <a:xfrm>
              <a:off x="4967493" y="1780018"/>
              <a:ext cx="392353" cy="392353"/>
              <a:chOff x="5379224" y="2138363"/>
              <a:chExt cx="309562" cy="309562"/>
            </a:xfrm>
          </p:grpSpPr>
          <p:sp>
            <p:nvSpPr>
              <p:cNvPr id="377" name="椭圆 376"/>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78" name="椭圆 377"/>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382" name="组合 381"/>
            <p:cNvGrpSpPr/>
            <p:nvPr/>
          </p:nvGrpSpPr>
          <p:grpSpPr>
            <a:xfrm>
              <a:off x="4822151" y="2845975"/>
              <a:ext cx="634255" cy="634255"/>
              <a:chOff x="5379224" y="2138363"/>
              <a:chExt cx="309562" cy="309562"/>
            </a:xfrm>
          </p:grpSpPr>
          <p:sp>
            <p:nvSpPr>
              <p:cNvPr id="383" name="椭圆 382"/>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84" name="椭圆 383"/>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spTree>
    <p:extLst>
      <p:ext uri="{BB962C8B-B14F-4D97-AF65-F5344CB8AC3E}">
        <p14:creationId xmlns:p14="http://schemas.microsoft.com/office/powerpoint/2010/main" val="680015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决策支持</a:t>
            </a:r>
            <a:r>
              <a:rPr lang="en-US" altLang="zh-CN" dirty="0"/>
              <a:t>-</a:t>
            </a:r>
            <a:r>
              <a:rPr lang="zh-CN" altLang="en-US" dirty="0"/>
              <a:t>社会治理</a:t>
            </a:r>
            <a:r>
              <a:rPr lang="en-US" altLang="zh-CN" dirty="0"/>
              <a:t>-</a:t>
            </a:r>
            <a:r>
              <a:rPr lang="zh-CN" altLang="en-US" dirty="0"/>
              <a:t>治安形势分析</a:t>
            </a:r>
          </a:p>
        </p:txBody>
      </p:sp>
      <p:sp>
        <p:nvSpPr>
          <p:cNvPr id="3" name="圆角矩形 2"/>
          <p:cNvSpPr/>
          <p:nvPr/>
        </p:nvSpPr>
        <p:spPr bwMode="auto">
          <a:xfrm>
            <a:off x="774239" y="1005732"/>
            <a:ext cx="10793866" cy="5461975"/>
          </a:xfrm>
          <a:prstGeom prst="roundRect">
            <a:avLst>
              <a:gd name="adj" fmla="val 1831"/>
            </a:avLst>
          </a:prstGeom>
          <a:solidFill>
            <a:schemeClr val="bg1"/>
          </a:solidFill>
          <a:ln w="28575" cap="flat" cmpd="sng" algn="ctr">
            <a:solidFill>
              <a:schemeClr val="tx2">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4" name="圆角矩形 3"/>
          <p:cNvSpPr/>
          <p:nvPr/>
        </p:nvSpPr>
        <p:spPr bwMode="auto">
          <a:xfrm>
            <a:off x="826539" y="1076982"/>
            <a:ext cx="10645025" cy="1820597"/>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eaLnBrk="0" fontAlgn="base" hangingPunct="0">
              <a:spcBef>
                <a:spcPct val="0"/>
              </a:spcBef>
              <a:spcAft>
                <a:spcPct val="0"/>
              </a:spcAft>
              <a:buFont typeface="Arial" pitchFamily="34" charset="0"/>
              <a:buNone/>
            </a:pPr>
            <a:r>
              <a:rPr lang="zh-CN" altLang="en-US" sz="1400" b="1" dirty="0">
                <a:solidFill>
                  <a:prstClr val="black"/>
                </a:solidFill>
                <a:latin typeface="微软雅黑" panose="020B0503020204020204" pitchFamily="34" charset="-122"/>
                <a:ea typeface="微软雅黑" panose="020B0503020204020204" pitchFamily="34" charset="-122"/>
              </a:rPr>
              <a:t>案件数趋势</a:t>
            </a:r>
          </a:p>
        </p:txBody>
      </p:sp>
      <p:graphicFrame>
        <p:nvGraphicFramePr>
          <p:cNvPr id="5" name="图表 4"/>
          <p:cNvGraphicFramePr/>
          <p:nvPr>
            <p:extLst/>
          </p:nvPr>
        </p:nvGraphicFramePr>
        <p:xfrm>
          <a:off x="922903" y="1395413"/>
          <a:ext cx="10452296" cy="1404937"/>
        </p:xfrm>
        <a:graphic>
          <a:graphicData uri="http://schemas.openxmlformats.org/drawingml/2006/chart">
            <c:chart xmlns:c="http://schemas.openxmlformats.org/drawingml/2006/chart" xmlns:r="http://schemas.openxmlformats.org/officeDocument/2006/relationships" r:id="rId2"/>
          </a:graphicData>
        </a:graphic>
      </p:graphicFrame>
      <p:sp>
        <p:nvSpPr>
          <p:cNvPr id="6" name="圆角矩形 5"/>
          <p:cNvSpPr/>
          <p:nvPr/>
        </p:nvSpPr>
        <p:spPr bwMode="auto">
          <a:xfrm>
            <a:off x="826539" y="2946400"/>
            <a:ext cx="5323840" cy="3441700"/>
          </a:xfrm>
          <a:prstGeom prst="roundRect">
            <a:avLst>
              <a:gd name="adj" fmla="val 3309"/>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犯案热力图</a:t>
            </a:r>
          </a:p>
        </p:txBody>
      </p:sp>
      <p:sp>
        <p:nvSpPr>
          <p:cNvPr id="7" name="圆角矩形 6"/>
          <p:cNvSpPr/>
          <p:nvPr/>
        </p:nvSpPr>
        <p:spPr bwMode="auto">
          <a:xfrm>
            <a:off x="914611" y="3251200"/>
            <a:ext cx="5147697" cy="3073400"/>
          </a:xfrm>
          <a:prstGeom prst="roundRect">
            <a:avLst>
              <a:gd name="adj" fmla="val 6024"/>
            </a:avLst>
          </a:prstGeom>
          <a:ln>
            <a:solidFill>
              <a:schemeClr val="accent1">
                <a:lumMod val="20000"/>
                <a:lumOff val="8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eaLnBrk="0" fontAlgn="base" hangingPunct="0">
              <a:spcBef>
                <a:spcPct val="0"/>
              </a:spcBef>
              <a:spcAft>
                <a:spcPct val="0"/>
              </a:spcAft>
              <a:buFont typeface="Arial" pitchFamily="34" charset="0"/>
              <a:buNone/>
            </a:pPr>
            <a:endPar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3"/>
          <a:srcRect l="5189" t="12295" r="5000" b="3767"/>
          <a:stretch/>
        </p:blipFill>
        <p:spPr>
          <a:xfrm>
            <a:off x="1063053" y="3429000"/>
            <a:ext cx="4999253" cy="2790826"/>
          </a:xfrm>
          <a:prstGeom prst="rect">
            <a:avLst/>
          </a:prstGeom>
        </p:spPr>
      </p:pic>
      <p:grpSp>
        <p:nvGrpSpPr>
          <p:cNvPr id="9" name="组合 8"/>
          <p:cNvGrpSpPr/>
          <p:nvPr/>
        </p:nvGrpSpPr>
        <p:grpSpPr>
          <a:xfrm>
            <a:off x="3639504" y="5032604"/>
            <a:ext cx="612000" cy="612000"/>
            <a:chOff x="5379224" y="2138363"/>
            <a:chExt cx="309562" cy="309562"/>
          </a:xfrm>
        </p:grpSpPr>
        <p:sp>
          <p:nvSpPr>
            <p:cNvPr id="10" name="椭圆 9"/>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11" name="椭圆 10"/>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12" name="组合 11"/>
          <p:cNvGrpSpPr/>
          <p:nvPr/>
        </p:nvGrpSpPr>
        <p:grpSpPr>
          <a:xfrm>
            <a:off x="1854881" y="5204147"/>
            <a:ext cx="612000" cy="612000"/>
            <a:chOff x="7638626" y="3565216"/>
            <a:chExt cx="1354745" cy="1354745"/>
          </a:xfrm>
        </p:grpSpPr>
        <p:sp>
          <p:nvSpPr>
            <p:cNvPr id="13" name="椭圆 12"/>
            <p:cNvSpPr/>
            <p:nvPr/>
          </p:nvSpPr>
          <p:spPr bwMode="auto">
            <a:xfrm>
              <a:off x="7638626" y="3565216"/>
              <a:ext cx="1354745" cy="1354745"/>
            </a:xfrm>
            <a:prstGeom prst="ellipse">
              <a:avLst/>
            </a:prstGeom>
            <a:gradFill>
              <a:gsLst>
                <a:gs pos="100000">
                  <a:schemeClr val="accent1">
                    <a:lumMod val="5000"/>
                    <a:lumOff val="95000"/>
                    <a:alpha val="0"/>
                  </a:schemeClr>
                </a:gs>
                <a:gs pos="41000">
                  <a:schemeClr val="accent6">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14" name="椭圆 13"/>
            <p:cNvSpPr/>
            <p:nvPr/>
          </p:nvSpPr>
          <p:spPr bwMode="auto">
            <a:xfrm>
              <a:off x="8097545" y="4024135"/>
              <a:ext cx="436906" cy="436906"/>
            </a:xfrm>
            <a:prstGeom prst="ellipse">
              <a:avLst/>
            </a:prstGeom>
            <a:gradFill flip="none" rotWithShape="1">
              <a:gsLst>
                <a:gs pos="0">
                  <a:schemeClr val="accent1">
                    <a:lumMod val="5000"/>
                    <a:lumOff val="95000"/>
                    <a:alpha val="2000"/>
                  </a:schemeClr>
                </a:gs>
                <a:gs pos="100000">
                  <a:schemeClr val="accent6">
                    <a:lumMod val="60000"/>
                    <a:lumOff val="40000"/>
                  </a:schemeClr>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15" name="组合 14"/>
          <p:cNvGrpSpPr/>
          <p:nvPr/>
        </p:nvGrpSpPr>
        <p:grpSpPr>
          <a:xfrm>
            <a:off x="4061885" y="4359737"/>
            <a:ext cx="900000" cy="900000"/>
            <a:chOff x="6742800" y="5016461"/>
            <a:chExt cx="1354745" cy="1354745"/>
          </a:xfrm>
        </p:grpSpPr>
        <p:sp>
          <p:nvSpPr>
            <p:cNvPr id="16" name="椭圆 15"/>
            <p:cNvSpPr/>
            <p:nvPr/>
          </p:nvSpPr>
          <p:spPr bwMode="auto">
            <a:xfrm>
              <a:off x="6742800" y="5016461"/>
              <a:ext cx="1354745" cy="1354745"/>
            </a:xfrm>
            <a:prstGeom prst="ellipse">
              <a:avLst/>
            </a:prstGeom>
            <a:gradFill>
              <a:gsLst>
                <a:gs pos="100000">
                  <a:schemeClr val="accent1">
                    <a:lumMod val="5000"/>
                    <a:lumOff val="95000"/>
                    <a:alpha val="0"/>
                  </a:schemeClr>
                </a:gs>
                <a:gs pos="41000">
                  <a:schemeClr val="accent2">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17" name="椭圆 16"/>
            <p:cNvSpPr/>
            <p:nvPr/>
          </p:nvSpPr>
          <p:spPr bwMode="auto">
            <a:xfrm>
              <a:off x="7201719" y="5475380"/>
              <a:ext cx="436906" cy="436906"/>
            </a:xfrm>
            <a:prstGeom prst="ellipse">
              <a:avLst/>
            </a:prstGeom>
            <a:gradFill flip="none" rotWithShape="1">
              <a:gsLst>
                <a:gs pos="0">
                  <a:schemeClr val="accent1">
                    <a:lumMod val="5000"/>
                    <a:lumOff val="95000"/>
                    <a:alpha val="2000"/>
                  </a:schemeClr>
                </a:gs>
                <a:gs pos="100000">
                  <a:srgbClr val="FF66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18" name="组合 17"/>
          <p:cNvGrpSpPr/>
          <p:nvPr/>
        </p:nvGrpSpPr>
        <p:grpSpPr>
          <a:xfrm>
            <a:off x="2624109" y="5340334"/>
            <a:ext cx="360000" cy="432000"/>
            <a:chOff x="7638626" y="3565216"/>
            <a:chExt cx="1354745" cy="1354745"/>
          </a:xfrm>
        </p:grpSpPr>
        <p:sp>
          <p:nvSpPr>
            <p:cNvPr id="19" name="椭圆 18"/>
            <p:cNvSpPr/>
            <p:nvPr/>
          </p:nvSpPr>
          <p:spPr bwMode="auto">
            <a:xfrm>
              <a:off x="7638626" y="3565216"/>
              <a:ext cx="1354745" cy="1354745"/>
            </a:xfrm>
            <a:prstGeom prst="ellipse">
              <a:avLst/>
            </a:prstGeom>
            <a:gradFill>
              <a:gsLst>
                <a:gs pos="100000">
                  <a:schemeClr val="accent1">
                    <a:lumMod val="5000"/>
                    <a:lumOff val="95000"/>
                    <a:alpha val="0"/>
                  </a:schemeClr>
                </a:gs>
                <a:gs pos="41000">
                  <a:schemeClr val="accent6">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0" name="椭圆 19"/>
            <p:cNvSpPr/>
            <p:nvPr/>
          </p:nvSpPr>
          <p:spPr bwMode="auto">
            <a:xfrm>
              <a:off x="8097545" y="4024135"/>
              <a:ext cx="436906" cy="436906"/>
            </a:xfrm>
            <a:prstGeom prst="ellipse">
              <a:avLst/>
            </a:prstGeom>
            <a:gradFill flip="none" rotWithShape="1">
              <a:gsLst>
                <a:gs pos="0">
                  <a:schemeClr val="accent1">
                    <a:lumMod val="5000"/>
                    <a:lumOff val="95000"/>
                    <a:alpha val="2000"/>
                  </a:schemeClr>
                </a:gs>
                <a:gs pos="100000">
                  <a:schemeClr val="accent6">
                    <a:lumMod val="60000"/>
                    <a:lumOff val="40000"/>
                  </a:schemeClr>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21" name="组合 20"/>
          <p:cNvGrpSpPr/>
          <p:nvPr/>
        </p:nvGrpSpPr>
        <p:grpSpPr>
          <a:xfrm>
            <a:off x="3011423" y="5209633"/>
            <a:ext cx="540000" cy="540000"/>
            <a:chOff x="7638626" y="3565216"/>
            <a:chExt cx="1354745" cy="1354745"/>
          </a:xfrm>
        </p:grpSpPr>
        <p:sp>
          <p:nvSpPr>
            <p:cNvPr id="22" name="椭圆 21"/>
            <p:cNvSpPr/>
            <p:nvPr/>
          </p:nvSpPr>
          <p:spPr bwMode="auto">
            <a:xfrm>
              <a:off x="7638626" y="3565216"/>
              <a:ext cx="1354745" cy="1354745"/>
            </a:xfrm>
            <a:prstGeom prst="ellipse">
              <a:avLst/>
            </a:prstGeom>
            <a:gradFill>
              <a:gsLst>
                <a:gs pos="100000">
                  <a:schemeClr val="accent1">
                    <a:lumMod val="5000"/>
                    <a:lumOff val="95000"/>
                    <a:alpha val="0"/>
                  </a:schemeClr>
                </a:gs>
                <a:gs pos="41000">
                  <a:schemeClr val="accent6">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3" name="椭圆 22"/>
            <p:cNvSpPr/>
            <p:nvPr/>
          </p:nvSpPr>
          <p:spPr bwMode="auto">
            <a:xfrm>
              <a:off x="8097545" y="4024135"/>
              <a:ext cx="436906" cy="436906"/>
            </a:xfrm>
            <a:prstGeom prst="ellipse">
              <a:avLst/>
            </a:prstGeom>
            <a:gradFill flip="none" rotWithShape="1">
              <a:gsLst>
                <a:gs pos="0">
                  <a:schemeClr val="accent1">
                    <a:lumMod val="5000"/>
                    <a:lumOff val="95000"/>
                    <a:alpha val="2000"/>
                  </a:schemeClr>
                </a:gs>
                <a:gs pos="100000">
                  <a:schemeClr val="accent6">
                    <a:lumMod val="60000"/>
                    <a:lumOff val="40000"/>
                  </a:schemeClr>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24" name="组合 23"/>
          <p:cNvGrpSpPr/>
          <p:nvPr/>
        </p:nvGrpSpPr>
        <p:grpSpPr>
          <a:xfrm>
            <a:off x="1490883" y="4862358"/>
            <a:ext cx="720000" cy="720000"/>
            <a:chOff x="5379224" y="2138363"/>
            <a:chExt cx="309562" cy="309562"/>
          </a:xfrm>
        </p:grpSpPr>
        <p:sp>
          <p:nvSpPr>
            <p:cNvPr id="25" name="椭圆 24"/>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6" name="椭圆 25"/>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27" name="组合 26"/>
          <p:cNvGrpSpPr/>
          <p:nvPr/>
        </p:nvGrpSpPr>
        <p:grpSpPr>
          <a:xfrm>
            <a:off x="3549504" y="4073283"/>
            <a:ext cx="792000" cy="792000"/>
            <a:chOff x="5379224" y="2138363"/>
            <a:chExt cx="309562" cy="309562"/>
          </a:xfrm>
        </p:grpSpPr>
        <p:sp>
          <p:nvSpPr>
            <p:cNvPr id="28" name="椭圆 27"/>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29" name="椭圆 28"/>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30" name="组合 29"/>
          <p:cNvGrpSpPr/>
          <p:nvPr/>
        </p:nvGrpSpPr>
        <p:grpSpPr>
          <a:xfrm>
            <a:off x="1737589" y="3797484"/>
            <a:ext cx="900000" cy="900000"/>
            <a:chOff x="5379224" y="2138363"/>
            <a:chExt cx="309562" cy="309562"/>
          </a:xfrm>
        </p:grpSpPr>
        <p:sp>
          <p:nvSpPr>
            <p:cNvPr id="31" name="椭圆 30"/>
            <p:cNvSpPr/>
            <p:nvPr/>
          </p:nvSpPr>
          <p:spPr bwMode="auto">
            <a:xfrm>
              <a:off x="5379224" y="2138363"/>
              <a:ext cx="309562" cy="309562"/>
            </a:xfrm>
            <a:prstGeom prst="ellipse">
              <a:avLst/>
            </a:prstGeom>
            <a:gradFill>
              <a:gsLst>
                <a:gs pos="100000">
                  <a:schemeClr val="accent1">
                    <a:lumMod val="5000"/>
                    <a:lumOff val="95000"/>
                    <a:alpha val="0"/>
                  </a:schemeClr>
                </a:gs>
                <a:gs pos="41000">
                  <a:schemeClr val="accent4">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2" name="椭圆 31"/>
            <p:cNvSpPr/>
            <p:nvPr/>
          </p:nvSpPr>
          <p:spPr bwMode="auto">
            <a:xfrm>
              <a:off x="5484088" y="2243227"/>
              <a:ext cx="99834" cy="99834"/>
            </a:xfrm>
            <a:prstGeom prst="ellipse">
              <a:avLst/>
            </a:prstGeom>
            <a:gradFill flip="none" rotWithShape="1">
              <a:gsLst>
                <a:gs pos="0">
                  <a:schemeClr val="accent1">
                    <a:lumMod val="5000"/>
                    <a:lumOff val="95000"/>
                    <a:alpha val="2000"/>
                  </a:schemeClr>
                </a:gs>
                <a:gs pos="100000">
                  <a:srgbClr val="FFC0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33" name="组合 32"/>
          <p:cNvGrpSpPr/>
          <p:nvPr/>
        </p:nvGrpSpPr>
        <p:grpSpPr>
          <a:xfrm>
            <a:off x="2109148" y="4313874"/>
            <a:ext cx="972000" cy="972000"/>
            <a:chOff x="6742800" y="5016461"/>
            <a:chExt cx="1354745" cy="1354745"/>
          </a:xfrm>
        </p:grpSpPr>
        <p:sp>
          <p:nvSpPr>
            <p:cNvPr id="34" name="椭圆 33"/>
            <p:cNvSpPr/>
            <p:nvPr/>
          </p:nvSpPr>
          <p:spPr bwMode="auto">
            <a:xfrm>
              <a:off x="6742800" y="5016461"/>
              <a:ext cx="1354745" cy="1354745"/>
            </a:xfrm>
            <a:prstGeom prst="ellipse">
              <a:avLst/>
            </a:prstGeom>
            <a:gradFill>
              <a:gsLst>
                <a:gs pos="100000">
                  <a:schemeClr val="accent1">
                    <a:lumMod val="5000"/>
                    <a:lumOff val="95000"/>
                    <a:alpha val="0"/>
                  </a:schemeClr>
                </a:gs>
                <a:gs pos="41000">
                  <a:schemeClr val="accent2">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5" name="椭圆 34"/>
            <p:cNvSpPr/>
            <p:nvPr/>
          </p:nvSpPr>
          <p:spPr bwMode="auto">
            <a:xfrm>
              <a:off x="7201719" y="5475380"/>
              <a:ext cx="436906" cy="436906"/>
            </a:xfrm>
            <a:prstGeom prst="ellipse">
              <a:avLst/>
            </a:prstGeom>
            <a:gradFill flip="none" rotWithShape="1">
              <a:gsLst>
                <a:gs pos="0">
                  <a:schemeClr val="accent1">
                    <a:lumMod val="5000"/>
                    <a:lumOff val="95000"/>
                    <a:alpha val="2000"/>
                  </a:schemeClr>
                </a:gs>
                <a:gs pos="100000">
                  <a:srgbClr val="FF66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36" name="组合 35"/>
          <p:cNvGrpSpPr/>
          <p:nvPr/>
        </p:nvGrpSpPr>
        <p:grpSpPr>
          <a:xfrm>
            <a:off x="4670905" y="4667250"/>
            <a:ext cx="1080000" cy="1080000"/>
            <a:chOff x="6742800" y="5016461"/>
            <a:chExt cx="1354745" cy="1354745"/>
          </a:xfrm>
        </p:grpSpPr>
        <p:sp>
          <p:nvSpPr>
            <p:cNvPr id="37" name="椭圆 36"/>
            <p:cNvSpPr/>
            <p:nvPr/>
          </p:nvSpPr>
          <p:spPr bwMode="auto">
            <a:xfrm>
              <a:off x="6742800" y="5016461"/>
              <a:ext cx="1354745" cy="1354745"/>
            </a:xfrm>
            <a:prstGeom prst="ellipse">
              <a:avLst/>
            </a:prstGeom>
            <a:gradFill>
              <a:gsLst>
                <a:gs pos="100000">
                  <a:schemeClr val="accent1">
                    <a:lumMod val="5000"/>
                    <a:lumOff val="95000"/>
                    <a:alpha val="0"/>
                  </a:schemeClr>
                </a:gs>
                <a:gs pos="41000">
                  <a:schemeClr val="accent2">
                    <a:lumMod val="40000"/>
                    <a:lumOff val="60000"/>
                  </a:schemeClr>
                </a:gs>
              </a:gsLst>
              <a:path path="shape">
                <a:fillToRect l="50000" t="50000" r="50000" b="50000"/>
              </a:path>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38" name="椭圆 37"/>
            <p:cNvSpPr/>
            <p:nvPr/>
          </p:nvSpPr>
          <p:spPr bwMode="auto">
            <a:xfrm>
              <a:off x="7201719" y="5475380"/>
              <a:ext cx="436906" cy="436906"/>
            </a:xfrm>
            <a:prstGeom prst="ellipse">
              <a:avLst/>
            </a:prstGeom>
            <a:gradFill flip="none" rotWithShape="1">
              <a:gsLst>
                <a:gs pos="0">
                  <a:schemeClr val="accent1">
                    <a:lumMod val="5000"/>
                    <a:lumOff val="95000"/>
                    <a:alpha val="2000"/>
                  </a:schemeClr>
                </a:gs>
                <a:gs pos="100000">
                  <a:srgbClr val="FF6600"/>
                </a:gs>
              </a:gsLst>
              <a:path path="shape">
                <a:fillToRect l="50000" t="50000" r="50000" b="50000"/>
              </a:path>
              <a:tileRect/>
            </a:gra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sp>
        <p:nvSpPr>
          <p:cNvPr id="39" name="圆角矩形 38"/>
          <p:cNvSpPr/>
          <p:nvPr/>
        </p:nvSpPr>
        <p:spPr bwMode="auto">
          <a:xfrm>
            <a:off x="6225248" y="2961793"/>
            <a:ext cx="5246316" cy="3426307"/>
          </a:xfrm>
          <a:prstGeom prst="roundRect">
            <a:avLst>
              <a:gd name="adj" fmla="val 3309"/>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400" b="1" dirty="0">
                <a:solidFill>
                  <a:prstClr val="black"/>
                </a:solidFill>
                <a:latin typeface="微软雅黑" panose="020B0503020204020204" pitchFamily="34" charset="-122"/>
                <a:ea typeface="微软雅黑" panose="020B0503020204020204" pitchFamily="34" charset="-122"/>
              </a:rPr>
              <a:t>治安犯罪案件</a:t>
            </a:r>
            <a:r>
              <a:rPr lang="en-US" altLang="zh-CN" sz="1400" b="1" dirty="0">
                <a:solidFill>
                  <a:prstClr val="black"/>
                </a:solidFill>
                <a:latin typeface="微软雅黑" panose="020B0503020204020204" pitchFamily="34" charset="-122"/>
                <a:ea typeface="微软雅黑" panose="020B0503020204020204" pitchFamily="34" charset="-122"/>
              </a:rPr>
              <a:t>TO10</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graphicFrame>
        <p:nvGraphicFramePr>
          <p:cNvPr id="40" name="表格 39"/>
          <p:cNvGraphicFramePr>
            <a:graphicFrameLocks noGrp="1"/>
          </p:cNvGraphicFramePr>
          <p:nvPr>
            <p:extLst/>
          </p:nvPr>
        </p:nvGraphicFramePr>
        <p:xfrm>
          <a:off x="6298821" y="3251201"/>
          <a:ext cx="5076378" cy="3050446"/>
        </p:xfrm>
        <a:graphic>
          <a:graphicData uri="http://schemas.openxmlformats.org/drawingml/2006/table">
            <a:tbl>
              <a:tblPr firstRow="1" bandRow="1">
                <a:tableStyleId>{5C22544A-7EE6-4342-B048-85BDC9FD1C3A}</a:tableStyleId>
              </a:tblPr>
              <a:tblGrid>
                <a:gridCol w="1092579">
                  <a:extLst>
                    <a:ext uri="{9D8B030D-6E8A-4147-A177-3AD203B41FA5}">
                      <a16:colId xmlns:a16="http://schemas.microsoft.com/office/drawing/2014/main" xmlns="" val="20000"/>
                    </a:ext>
                  </a:extLst>
                </a:gridCol>
                <a:gridCol w="2291673">
                  <a:extLst>
                    <a:ext uri="{9D8B030D-6E8A-4147-A177-3AD203B41FA5}">
                      <a16:colId xmlns:a16="http://schemas.microsoft.com/office/drawing/2014/main" xmlns="" val="20001"/>
                    </a:ext>
                  </a:extLst>
                </a:gridCol>
                <a:gridCol w="1692126">
                  <a:extLst>
                    <a:ext uri="{9D8B030D-6E8A-4147-A177-3AD203B41FA5}">
                      <a16:colId xmlns:a16="http://schemas.microsoft.com/office/drawing/2014/main" xmlns="" val="20002"/>
                    </a:ext>
                  </a:extLst>
                </a:gridCol>
              </a:tblGrid>
              <a:tr h="275654">
                <a:tc>
                  <a:txBody>
                    <a:bodyPr/>
                    <a:lstStyle/>
                    <a:p>
                      <a:pPr algn="ctr"/>
                      <a:r>
                        <a:rPr lang="zh-CN" altLang="en-US" sz="1000" dirty="0">
                          <a:latin typeface="微软雅黑" panose="020B0503020204020204" pitchFamily="34" charset="-122"/>
                          <a:ea typeface="微软雅黑" panose="020B0503020204020204" pitchFamily="34" charset="-122"/>
                        </a:rPr>
                        <a:t>排名</a:t>
                      </a:r>
                    </a:p>
                  </a:txBody>
                  <a:tcPr anchor="ctr"/>
                </a:tc>
                <a:tc>
                  <a:txBody>
                    <a:bodyPr/>
                    <a:lstStyle/>
                    <a:p>
                      <a:pPr algn="ctr"/>
                      <a:r>
                        <a:rPr lang="zh-CN" altLang="en-US" sz="1000" dirty="0">
                          <a:latin typeface="微软雅黑" panose="020B0503020204020204" pitchFamily="34" charset="-122"/>
                          <a:ea typeface="微软雅黑" panose="020B0503020204020204" pitchFamily="34" charset="-122"/>
                        </a:rPr>
                        <a:t>罪名</a:t>
                      </a:r>
                    </a:p>
                  </a:txBody>
                  <a:tcPr anchor="ctr"/>
                </a:tc>
                <a:tc>
                  <a:txBody>
                    <a:bodyPr/>
                    <a:lstStyle/>
                    <a:p>
                      <a:pPr algn="ctr"/>
                      <a:r>
                        <a:rPr lang="zh-CN" altLang="en-US" sz="1000" dirty="0">
                          <a:latin typeface="微软雅黑" panose="020B0503020204020204" pitchFamily="34" charset="-122"/>
                          <a:ea typeface="微软雅黑" panose="020B0503020204020204" pitchFamily="34" charset="-122"/>
                        </a:rPr>
                        <a:t>案件数</a:t>
                      </a:r>
                    </a:p>
                  </a:txBody>
                  <a:tcPr anchor="ctr"/>
                </a:tc>
                <a:extLst>
                  <a:ext uri="{0D108BD9-81ED-4DB2-BD59-A6C34878D82A}">
                    <a16:rowId xmlns:a16="http://schemas.microsoft.com/office/drawing/2014/main" xmlns="" val="10000"/>
                  </a:ext>
                </a:extLst>
              </a:tr>
              <a:tr h="275654">
                <a:tc>
                  <a:txBody>
                    <a:bodyPr/>
                    <a:lstStyle/>
                    <a:p>
                      <a:pPr marL="0" algn="ctr" defTabSz="914400" rtl="0" eaLnBrk="1" latinLnBrk="0" hangingPunct="1"/>
                      <a:r>
                        <a:rPr lang="en-US" altLang="zh-CN" sz="1000" kern="1200" dirty="0">
                          <a:solidFill>
                            <a:schemeClr val="dk1"/>
                          </a:solidFill>
                          <a:latin typeface="微软雅黑" panose="020B0503020204020204" pitchFamily="34" charset="-122"/>
                          <a:ea typeface="微软雅黑" panose="020B0503020204020204" pitchFamily="34" charset="-122"/>
                          <a:cs typeface="+mn-cs"/>
                        </a:rPr>
                        <a:t>1</a:t>
                      </a:r>
                      <a:endParaRPr lang="zh-CN" altLang="en-US" sz="1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anose="020B0503020204020204" pitchFamily="34" charset="-122"/>
                          <a:ea typeface="微软雅黑" panose="020B0503020204020204" pitchFamily="34" charset="-122"/>
                          <a:cs typeface="+mn-cs"/>
                        </a:rPr>
                        <a:t>交通肇事罪</a:t>
                      </a:r>
                    </a:p>
                  </a:txBody>
                  <a:tcPr anchor="ctr"/>
                </a:tc>
                <a:tc>
                  <a:txBody>
                    <a:bodyPr/>
                    <a:lstStyle/>
                    <a:p>
                      <a:pPr algn="ctr"/>
                      <a:r>
                        <a:rPr lang="en-US" altLang="zh-CN" sz="1000" dirty="0"/>
                        <a:t>340</a:t>
                      </a:r>
                      <a:endParaRPr lang="zh-CN" altLang="en-US" sz="1000" dirty="0"/>
                    </a:p>
                  </a:txBody>
                  <a:tcPr anchor="ctr"/>
                </a:tc>
                <a:extLst>
                  <a:ext uri="{0D108BD9-81ED-4DB2-BD59-A6C34878D82A}">
                    <a16:rowId xmlns:a16="http://schemas.microsoft.com/office/drawing/2014/main" xmlns="" val="10001"/>
                  </a:ext>
                </a:extLst>
              </a:tr>
              <a:tr h="275654">
                <a:tc>
                  <a:txBody>
                    <a:bodyPr/>
                    <a:lstStyle/>
                    <a:p>
                      <a:pPr marL="0" algn="ctr" defTabSz="914400" rtl="0" eaLnBrk="1" latinLnBrk="0" hangingPunct="1"/>
                      <a:r>
                        <a:rPr lang="en-US" altLang="zh-CN" sz="1000" kern="1200" dirty="0">
                          <a:solidFill>
                            <a:schemeClr val="dk1"/>
                          </a:solidFill>
                          <a:latin typeface="微软雅黑" panose="020B0503020204020204" pitchFamily="34" charset="-122"/>
                          <a:ea typeface="微软雅黑" panose="020B0503020204020204" pitchFamily="34" charset="-122"/>
                          <a:cs typeface="+mn-cs"/>
                        </a:rPr>
                        <a:t>2</a:t>
                      </a:r>
                      <a:endParaRPr lang="zh-CN" altLang="en-US" sz="1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000" kern="1200" dirty="0">
                          <a:solidFill>
                            <a:schemeClr val="dk1"/>
                          </a:solidFill>
                          <a:latin typeface="微软雅黑" panose="020B0503020204020204" pitchFamily="34" charset="-122"/>
                          <a:ea typeface="微软雅黑" panose="020B0503020204020204" pitchFamily="34" charset="-122"/>
                          <a:cs typeface="+mn-cs"/>
                        </a:rPr>
                        <a:t>危险驾驶罪</a:t>
                      </a:r>
                    </a:p>
                  </a:txBody>
                  <a:tcPr anchor="ctr"/>
                </a:tc>
                <a:tc>
                  <a:txBody>
                    <a:bodyPr/>
                    <a:lstStyle/>
                    <a:p>
                      <a:pPr algn="ctr"/>
                      <a:r>
                        <a:rPr lang="en-US" altLang="zh-CN" sz="1000" dirty="0"/>
                        <a:t>281</a:t>
                      </a:r>
                      <a:endParaRPr lang="zh-CN" altLang="en-US" sz="1000" dirty="0"/>
                    </a:p>
                  </a:txBody>
                  <a:tcPr anchor="ctr"/>
                </a:tc>
                <a:extLst>
                  <a:ext uri="{0D108BD9-81ED-4DB2-BD59-A6C34878D82A}">
                    <a16:rowId xmlns:a16="http://schemas.microsoft.com/office/drawing/2014/main" xmlns="" val="10002"/>
                  </a:ext>
                </a:extLst>
              </a:tr>
              <a:tr h="275654">
                <a:tc>
                  <a:txBody>
                    <a:bodyPr/>
                    <a:lstStyle/>
                    <a:p>
                      <a:pPr marL="0" algn="ctr" defTabSz="914400" rtl="0" eaLnBrk="1" latinLnBrk="0" hangingPunct="1"/>
                      <a:r>
                        <a:rPr lang="en-US" altLang="zh-CN" sz="1000" kern="1200" dirty="0">
                          <a:solidFill>
                            <a:schemeClr val="dk1"/>
                          </a:solidFill>
                          <a:latin typeface="微软雅黑" panose="020B0503020204020204" pitchFamily="34" charset="-122"/>
                          <a:ea typeface="微软雅黑" panose="020B0503020204020204" pitchFamily="34" charset="-122"/>
                          <a:cs typeface="+mn-cs"/>
                        </a:rPr>
                        <a:t>3</a:t>
                      </a:r>
                      <a:endParaRPr lang="zh-CN" altLang="en-US" sz="1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000" kern="1200" dirty="0">
                          <a:solidFill>
                            <a:schemeClr val="dk1"/>
                          </a:solidFill>
                          <a:latin typeface="微软雅黑" panose="020B0503020204020204" pitchFamily="34" charset="-122"/>
                          <a:ea typeface="微软雅黑" panose="020B0503020204020204" pitchFamily="34" charset="-122"/>
                          <a:cs typeface="+mn-cs"/>
                        </a:rPr>
                        <a:t>过失损坏交通工具罪</a:t>
                      </a:r>
                    </a:p>
                  </a:txBody>
                  <a:tcPr anchor="ctr"/>
                </a:tc>
                <a:tc>
                  <a:txBody>
                    <a:bodyPr/>
                    <a:lstStyle/>
                    <a:p>
                      <a:pPr algn="ctr"/>
                      <a:r>
                        <a:rPr lang="en-US" altLang="zh-CN" sz="1000" dirty="0"/>
                        <a:t>240</a:t>
                      </a:r>
                      <a:endParaRPr lang="zh-CN" altLang="en-US" sz="1000" dirty="0"/>
                    </a:p>
                  </a:txBody>
                  <a:tcPr anchor="ctr"/>
                </a:tc>
                <a:extLst>
                  <a:ext uri="{0D108BD9-81ED-4DB2-BD59-A6C34878D82A}">
                    <a16:rowId xmlns:a16="http://schemas.microsoft.com/office/drawing/2014/main" xmlns="" val="10003"/>
                  </a:ext>
                </a:extLst>
              </a:tr>
              <a:tr h="275654">
                <a:tc>
                  <a:txBody>
                    <a:bodyPr/>
                    <a:lstStyle/>
                    <a:p>
                      <a:pPr marL="0" algn="ctr" defTabSz="914400" rtl="0" eaLnBrk="1" latinLnBrk="0" hangingPunct="1"/>
                      <a:r>
                        <a:rPr lang="en-US" altLang="zh-CN" sz="1000" kern="1200" dirty="0">
                          <a:solidFill>
                            <a:schemeClr val="dk1"/>
                          </a:solidFill>
                          <a:latin typeface="微软雅黑" panose="020B0503020204020204" pitchFamily="34" charset="-122"/>
                          <a:ea typeface="微软雅黑" panose="020B0503020204020204" pitchFamily="34" charset="-122"/>
                          <a:cs typeface="+mn-cs"/>
                        </a:rPr>
                        <a:t>4</a:t>
                      </a:r>
                      <a:endParaRPr lang="zh-CN" altLang="en-US" sz="1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anose="020B0503020204020204" pitchFamily="34" charset="-122"/>
                          <a:ea typeface="微软雅黑" panose="020B0503020204020204" pitchFamily="34" charset="-122"/>
                          <a:cs typeface="+mn-cs"/>
                        </a:rPr>
                        <a:t>失火罪</a:t>
                      </a:r>
                    </a:p>
                  </a:txBody>
                  <a:tcPr anchor="ctr"/>
                </a:tc>
                <a:tc>
                  <a:txBody>
                    <a:bodyPr/>
                    <a:lstStyle/>
                    <a:p>
                      <a:pPr algn="ctr"/>
                      <a:r>
                        <a:rPr lang="en-US" altLang="zh-CN" sz="1000" dirty="0"/>
                        <a:t>198</a:t>
                      </a:r>
                      <a:endParaRPr lang="zh-CN" altLang="en-US" sz="1000" dirty="0"/>
                    </a:p>
                  </a:txBody>
                  <a:tcPr anchor="ctr"/>
                </a:tc>
                <a:extLst>
                  <a:ext uri="{0D108BD9-81ED-4DB2-BD59-A6C34878D82A}">
                    <a16:rowId xmlns:a16="http://schemas.microsoft.com/office/drawing/2014/main" xmlns="" val="10004"/>
                  </a:ext>
                </a:extLst>
              </a:tr>
              <a:tr h="275654">
                <a:tc>
                  <a:txBody>
                    <a:bodyPr/>
                    <a:lstStyle/>
                    <a:p>
                      <a:pPr marL="0" algn="ctr" defTabSz="914400" rtl="0" eaLnBrk="1" latinLnBrk="0" hangingPunct="1"/>
                      <a:r>
                        <a:rPr lang="en-US" altLang="zh-CN" sz="1000" kern="1200" dirty="0">
                          <a:solidFill>
                            <a:schemeClr val="dk1"/>
                          </a:solidFill>
                          <a:latin typeface="微软雅黑" panose="020B0503020204020204" pitchFamily="34" charset="-122"/>
                          <a:ea typeface="微软雅黑" panose="020B0503020204020204" pitchFamily="34" charset="-122"/>
                          <a:cs typeface="+mn-cs"/>
                        </a:rPr>
                        <a:t>5</a:t>
                      </a:r>
                      <a:endParaRPr lang="zh-CN" altLang="en-US" sz="1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000" kern="1200" dirty="0">
                          <a:solidFill>
                            <a:schemeClr val="dk1"/>
                          </a:solidFill>
                          <a:latin typeface="微软雅黑" panose="020B0503020204020204" pitchFamily="34" charset="-122"/>
                          <a:ea typeface="微软雅黑" panose="020B0503020204020204" pitchFamily="34" charset="-122"/>
                          <a:cs typeface="+mn-cs"/>
                        </a:rPr>
                        <a:t>过失损坏交通设施罪</a:t>
                      </a:r>
                    </a:p>
                  </a:txBody>
                  <a:tcPr anchor="ctr"/>
                </a:tc>
                <a:tc>
                  <a:txBody>
                    <a:bodyPr/>
                    <a:lstStyle/>
                    <a:p>
                      <a:pPr algn="ctr"/>
                      <a:r>
                        <a:rPr lang="en-US" altLang="zh-CN" sz="1000" dirty="0"/>
                        <a:t>184</a:t>
                      </a:r>
                      <a:endParaRPr lang="zh-CN" altLang="en-US" sz="1000" dirty="0"/>
                    </a:p>
                  </a:txBody>
                  <a:tcPr anchor="ctr"/>
                </a:tc>
                <a:extLst>
                  <a:ext uri="{0D108BD9-81ED-4DB2-BD59-A6C34878D82A}">
                    <a16:rowId xmlns:a16="http://schemas.microsoft.com/office/drawing/2014/main" xmlns="" val="10005"/>
                  </a:ext>
                </a:extLst>
              </a:tr>
              <a:tr h="293906">
                <a:tc>
                  <a:txBody>
                    <a:bodyPr/>
                    <a:lstStyle/>
                    <a:p>
                      <a:pPr marL="0" algn="ctr" defTabSz="914400" rtl="0" eaLnBrk="1" latinLnBrk="0" hangingPunct="1"/>
                      <a:r>
                        <a:rPr lang="en-US" altLang="zh-CN" sz="1000" kern="1200" dirty="0">
                          <a:solidFill>
                            <a:schemeClr val="dk1"/>
                          </a:solidFill>
                          <a:latin typeface="微软雅黑" panose="020B0503020204020204" pitchFamily="34" charset="-122"/>
                          <a:ea typeface="微软雅黑" panose="020B0503020204020204" pitchFamily="34" charset="-122"/>
                          <a:cs typeface="+mn-cs"/>
                        </a:rPr>
                        <a:t>6</a:t>
                      </a:r>
                      <a:endParaRPr lang="zh-CN" altLang="en-US" sz="1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anose="020B0503020204020204" pitchFamily="34" charset="-122"/>
                          <a:ea typeface="微软雅黑" panose="020B0503020204020204" pitchFamily="34" charset="-122"/>
                          <a:cs typeface="+mn-cs"/>
                        </a:rPr>
                        <a:t>破坏交通罪</a:t>
                      </a:r>
                    </a:p>
                  </a:txBody>
                  <a:tcPr anchor="ctr"/>
                </a:tc>
                <a:tc>
                  <a:txBody>
                    <a:bodyPr/>
                    <a:lstStyle/>
                    <a:p>
                      <a:pPr algn="ctr"/>
                      <a:r>
                        <a:rPr lang="en-US" altLang="zh-CN" sz="1000" dirty="0"/>
                        <a:t>120</a:t>
                      </a:r>
                      <a:endParaRPr lang="zh-CN" altLang="en-US" sz="1000" dirty="0"/>
                    </a:p>
                  </a:txBody>
                  <a:tcPr anchor="ctr"/>
                </a:tc>
                <a:extLst>
                  <a:ext uri="{0D108BD9-81ED-4DB2-BD59-A6C34878D82A}">
                    <a16:rowId xmlns:a16="http://schemas.microsoft.com/office/drawing/2014/main" xmlns="" val="10006"/>
                  </a:ext>
                </a:extLst>
              </a:tr>
              <a:tr h="275654">
                <a:tc>
                  <a:txBody>
                    <a:bodyPr/>
                    <a:lstStyle/>
                    <a:p>
                      <a:pPr marL="0" algn="ctr" defTabSz="914400" rtl="0" eaLnBrk="1" latinLnBrk="0" hangingPunct="1"/>
                      <a:r>
                        <a:rPr lang="en-US" altLang="zh-CN" sz="1000" kern="1200" dirty="0">
                          <a:solidFill>
                            <a:schemeClr val="dk1"/>
                          </a:solidFill>
                          <a:latin typeface="微软雅黑" panose="020B0503020204020204" pitchFamily="34" charset="-122"/>
                          <a:ea typeface="微软雅黑" panose="020B0503020204020204" pitchFamily="34" charset="-122"/>
                          <a:cs typeface="+mn-cs"/>
                        </a:rPr>
                        <a:t>7</a:t>
                      </a:r>
                      <a:endParaRPr lang="zh-CN" altLang="en-US" sz="1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anose="020B0503020204020204" pitchFamily="34" charset="-122"/>
                          <a:ea typeface="微软雅黑" panose="020B0503020204020204" pitchFamily="34" charset="-122"/>
                          <a:cs typeface="+mn-cs"/>
                        </a:rPr>
                        <a:t>过失投放危险物质罪</a:t>
                      </a:r>
                    </a:p>
                  </a:txBody>
                  <a:tcPr anchor="ctr"/>
                </a:tc>
                <a:tc>
                  <a:txBody>
                    <a:bodyPr/>
                    <a:lstStyle/>
                    <a:p>
                      <a:pPr algn="ctr"/>
                      <a:r>
                        <a:rPr lang="en-US" altLang="zh-CN" sz="1000" dirty="0"/>
                        <a:t>86</a:t>
                      </a:r>
                      <a:endParaRPr lang="zh-CN" altLang="en-US" sz="1000" dirty="0"/>
                    </a:p>
                  </a:txBody>
                  <a:tcPr anchor="ctr"/>
                </a:tc>
                <a:extLst>
                  <a:ext uri="{0D108BD9-81ED-4DB2-BD59-A6C34878D82A}">
                    <a16:rowId xmlns:a16="http://schemas.microsoft.com/office/drawing/2014/main" xmlns="" val="10007"/>
                  </a:ext>
                </a:extLst>
              </a:tr>
              <a:tr h="275654">
                <a:tc>
                  <a:txBody>
                    <a:bodyPr/>
                    <a:lstStyle/>
                    <a:p>
                      <a:pPr marL="0" algn="ctr" defTabSz="914400" rtl="0" eaLnBrk="1" latinLnBrk="0" hangingPunct="1"/>
                      <a:r>
                        <a:rPr lang="en-US" altLang="zh-CN" sz="1000" kern="1200" dirty="0">
                          <a:solidFill>
                            <a:schemeClr val="dk1"/>
                          </a:solidFill>
                          <a:latin typeface="微软雅黑" panose="020B0503020204020204" pitchFamily="34" charset="-122"/>
                          <a:ea typeface="微软雅黑" panose="020B0503020204020204" pitchFamily="34" charset="-122"/>
                          <a:cs typeface="+mn-cs"/>
                        </a:rPr>
                        <a:t>8</a:t>
                      </a:r>
                      <a:endParaRPr lang="zh-CN" altLang="en-US" sz="1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000" kern="1200" dirty="0">
                          <a:solidFill>
                            <a:schemeClr val="dk1"/>
                          </a:solidFill>
                          <a:latin typeface="微软雅黑" panose="020B0503020204020204" pitchFamily="34" charset="-122"/>
                          <a:ea typeface="微软雅黑" panose="020B0503020204020204" pitchFamily="34" charset="-122"/>
                          <a:cs typeface="+mn-cs"/>
                        </a:rPr>
                        <a:t>过失爆炸罪</a:t>
                      </a:r>
                    </a:p>
                  </a:txBody>
                  <a:tcPr anchor="ctr"/>
                </a:tc>
                <a:tc>
                  <a:txBody>
                    <a:bodyPr/>
                    <a:lstStyle/>
                    <a:p>
                      <a:pPr algn="ctr"/>
                      <a:r>
                        <a:rPr lang="en-US" altLang="zh-CN" sz="1000" dirty="0"/>
                        <a:t>76</a:t>
                      </a:r>
                      <a:endParaRPr lang="zh-CN" altLang="en-US" sz="1000" dirty="0"/>
                    </a:p>
                  </a:txBody>
                  <a:tcPr anchor="ctr"/>
                </a:tc>
                <a:extLst>
                  <a:ext uri="{0D108BD9-81ED-4DB2-BD59-A6C34878D82A}">
                    <a16:rowId xmlns:a16="http://schemas.microsoft.com/office/drawing/2014/main" xmlns="" val="10008"/>
                  </a:ext>
                </a:extLst>
              </a:tr>
              <a:tr h="275654">
                <a:tc>
                  <a:txBody>
                    <a:bodyPr/>
                    <a:lstStyle/>
                    <a:p>
                      <a:pPr marL="0" algn="ctr" defTabSz="914400" rtl="0" eaLnBrk="1" latinLnBrk="0" hangingPunct="1"/>
                      <a:r>
                        <a:rPr lang="en-US" altLang="zh-CN" sz="1000" kern="1200" dirty="0">
                          <a:solidFill>
                            <a:schemeClr val="dk1"/>
                          </a:solidFill>
                          <a:latin typeface="微软雅黑" panose="020B0503020204020204" pitchFamily="34" charset="-122"/>
                          <a:ea typeface="微软雅黑" panose="020B0503020204020204" pitchFamily="34" charset="-122"/>
                          <a:cs typeface="+mn-cs"/>
                        </a:rPr>
                        <a:t>9</a:t>
                      </a:r>
                      <a:endParaRPr lang="zh-CN" altLang="en-US" sz="1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000" kern="1200" dirty="0">
                          <a:solidFill>
                            <a:schemeClr val="dk1"/>
                          </a:solidFill>
                          <a:latin typeface="微软雅黑" panose="020B0503020204020204" pitchFamily="34" charset="-122"/>
                          <a:ea typeface="微软雅黑" panose="020B0503020204020204" pitchFamily="34" charset="-122"/>
                          <a:cs typeface="+mn-cs"/>
                        </a:rPr>
                        <a:t>故意伤害罪</a:t>
                      </a:r>
                    </a:p>
                  </a:txBody>
                  <a:tcPr anchor="ctr"/>
                </a:tc>
                <a:tc>
                  <a:txBody>
                    <a:bodyPr/>
                    <a:lstStyle/>
                    <a:p>
                      <a:pPr algn="ctr"/>
                      <a:r>
                        <a:rPr lang="en-US" altLang="zh-CN" sz="1000" dirty="0"/>
                        <a:t>60</a:t>
                      </a:r>
                      <a:endParaRPr lang="zh-CN" altLang="en-US" sz="1000" dirty="0"/>
                    </a:p>
                  </a:txBody>
                  <a:tcPr anchor="ctr"/>
                </a:tc>
                <a:extLst>
                  <a:ext uri="{0D108BD9-81ED-4DB2-BD59-A6C34878D82A}">
                    <a16:rowId xmlns:a16="http://schemas.microsoft.com/office/drawing/2014/main" xmlns="" val="10009"/>
                  </a:ext>
                </a:extLst>
              </a:tr>
              <a:tr h="275654">
                <a:tc>
                  <a:txBody>
                    <a:bodyPr/>
                    <a:lstStyle/>
                    <a:p>
                      <a:pPr marL="0" algn="ctr" defTabSz="914400" rtl="0" eaLnBrk="1" latinLnBrk="0" hangingPunct="1"/>
                      <a:r>
                        <a:rPr lang="en-US" altLang="zh-CN" sz="1000" kern="1200" dirty="0">
                          <a:solidFill>
                            <a:schemeClr val="dk1"/>
                          </a:solidFill>
                          <a:latin typeface="微软雅黑" panose="020B0503020204020204" pitchFamily="34" charset="-122"/>
                          <a:ea typeface="微软雅黑" panose="020B0503020204020204" pitchFamily="34" charset="-122"/>
                          <a:cs typeface="+mn-cs"/>
                        </a:rPr>
                        <a:t>10</a:t>
                      </a:r>
                      <a:endParaRPr lang="zh-CN" altLang="en-US" sz="1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anose="020B0503020204020204" pitchFamily="34" charset="-122"/>
                          <a:ea typeface="微软雅黑" panose="020B0503020204020204" pitchFamily="34" charset="-122"/>
                          <a:cs typeface="+mn-cs"/>
                        </a:rPr>
                        <a:t>破坏广播电视设施、公用电信设施罪</a:t>
                      </a:r>
                    </a:p>
                  </a:txBody>
                  <a:tcPr anchor="ctr"/>
                </a:tc>
                <a:tc>
                  <a:txBody>
                    <a:bodyPr/>
                    <a:lstStyle/>
                    <a:p>
                      <a:pPr algn="ctr"/>
                      <a:r>
                        <a:rPr lang="en-US" altLang="zh-CN" sz="1000" dirty="0"/>
                        <a:t>55</a:t>
                      </a:r>
                      <a:endParaRPr lang="zh-CN" altLang="en-US" sz="1000" dirty="0"/>
                    </a:p>
                  </a:txBody>
                  <a:tcPr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04585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决策支持</a:t>
            </a:r>
            <a:r>
              <a:rPr lang="en-US" altLang="zh-CN" dirty="0"/>
              <a:t>-</a:t>
            </a:r>
            <a:r>
              <a:rPr lang="zh-CN" altLang="en-US" dirty="0"/>
              <a:t>民生热点</a:t>
            </a:r>
            <a:r>
              <a:rPr lang="en-US" altLang="zh-CN" dirty="0"/>
              <a:t>-</a:t>
            </a:r>
            <a:r>
              <a:rPr lang="zh-CN" altLang="en-US" dirty="0"/>
              <a:t>投诉举报专题分析</a:t>
            </a:r>
          </a:p>
        </p:txBody>
      </p:sp>
      <p:graphicFrame>
        <p:nvGraphicFramePr>
          <p:cNvPr id="3" name="图表 2"/>
          <p:cNvGraphicFramePr/>
          <p:nvPr>
            <p:extLst/>
          </p:nvPr>
        </p:nvGraphicFramePr>
        <p:xfrm>
          <a:off x="4282079" y="2937761"/>
          <a:ext cx="3319747" cy="2145969"/>
        </p:xfrm>
        <a:graphic>
          <a:graphicData uri="http://schemas.openxmlformats.org/drawingml/2006/chart">
            <c:chart xmlns:c="http://schemas.openxmlformats.org/drawingml/2006/chart" xmlns:r="http://schemas.openxmlformats.org/officeDocument/2006/relationships" r:id="rId18"/>
          </a:graphicData>
        </a:graphic>
      </p:graphicFrame>
      <p:sp>
        <p:nvSpPr>
          <p:cNvPr id="4" name="文本框 3"/>
          <p:cNvSpPr txBox="1"/>
          <p:nvPr/>
        </p:nvSpPr>
        <p:spPr>
          <a:xfrm>
            <a:off x="6582233" y="2810775"/>
            <a:ext cx="800219" cy="461665"/>
          </a:xfrm>
          <a:prstGeom prst="rect">
            <a:avLst/>
          </a:prstGeom>
          <a:noFill/>
        </p:spPr>
        <p:txBody>
          <a:bodyPr wrap="none" rtlCol="0">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行政效能</a:t>
            </a:r>
            <a:endParaRPr lang="en-US" altLang="zh-CN" sz="1200" dirty="0">
              <a:solidFill>
                <a:prstClr val="black"/>
              </a:solidFill>
              <a:latin typeface="微软雅黑" panose="020B0503020204020204" pitchFamily="34" charset="-122"/>
              <a:ea typeface="微软雅黑" panose="020B0503020204020204" pitchFamily="34" charset="-122"/>
            </a:endParaRPr>
          </a:p>
          <a:p>
            <a:pPr algn="ctr"/>
            <a:r>
              <a:rPr lang="en-US" altLang="zh-CN" sz="1200" dirty="0">
                <a:solidFill>
                  <a:prstClr val="black"/>
                </a:solidFill>
                <a:latin typeface="微软雅黑" panose="020B0503020204020204" pitchFamily="34" charset="-122"/>
                <a:ea typeface="微软雅黑" panose="020B0503020204020204" pitchFamily="34" charset="-122"/>
              </a:rPr>
              <a:t>22%</a:t>
            </a:r>
          </a:p>
        </p:txBody>
      </p:sp>
      <p:sp>
        <p:nvSpPr>
          <p:cNvPr id="5" name="文本框 4"/>
          <p:cNvSpPr txBox="1"/>
          <p:nvPr/>
        </p:nvSpPr>
        <p:spPr>
          <a:xfrm>
            <a:off x="6655972" y="4727738"/>
            <a:ext cx="902811" cy="492443"/>
          </a:xfrm>
          <a:prstGeom prst="rect">
            <a:avLst/>
          </a:prstGeom>
          <a:noFill/>
        </p:spPr>
        <p:txBody>
          <a:bodyPr wrap="non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民生诉求</a:t>
            </a:r>
            <a:endParaRPr lang="en-US" altLang="zh-CN" sz="1400" dirty="0">
              <a:solidFill>
                <a:prstClr val="black"/>
              </a:solidFill>
              <a:latin typeface="微软雅黑" panose="020B0503020204020204" pitchFamily="34" charset="-122"/>
              <a:ea typeface="微软雅黑" panose="020B0503020204020204" pitchFamily="34" charset="-122"/>
            </a:endParaRPr>
          </a:p>
          <a:p>
            <a:pPr algn="ctr"/>
            <a:r>
              <a:rPr lang="en-US" altLang="zh-CN" sz="1200" dirty="0">
                <a:solidFill>
                  <a:prstClr val="black"/>
                </a:solidFill>
                <a:latin typeface="微软雅黑" panose="020B0503020204020204" pitchFamily="34" charset="-122"/>
                <a:ea typeface="微软雅黑" panose="020B0503020204020204" pitchFamily="34" charset="-122"/>
              </a:rPr>
              <a:t>29%</a:t>
            </a:r>
          </a:p>
        </p:txBody>
      </p:sp>
      <p:sp>
        <p:nvSpPr>
          <p:cNvPr id="6" name="文本框 5"/>
          <p:cNvSpPr txBox="1"/>
          <p:nvPr/>
        </p:nvSpPr>
        <p:spPr>
          <a:xfrm>
            <a:off x="4451027" y="4727738"/>
            <a:ext cx="800219" cy="461665"/>
          </a:xfrm>
          <a:prstGeom prst="rect">
            <a:avLst/>
          </a:prstGeom>
          <a:noFill/>
        </p:spPr>
        <p:txBody>
          <a:bodyPr wrap="none" rtlCol="0">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消费维权</a:t>
            </a:r>
            <a:endParaRPr lang="en-US" altLang="zh-CN" sz="1200" dirty="0">
              <a:solidFill>
                <a:prstClr val="black"/>
              </a:solidFill>
              <a:latin typeface="微软雅黑" panose="020B0503020204020204" pitchFamily="34" charset="-122"/>
              <a:ea typeface="微软雅黑" panose="020B0503020204020204" pitchFamily="34" charset="-122"/>
            </a:endParaRPr>
          </a:p>
          <a:p>
            <a:pPr algn="ctr"/>
            <a:r>
              <a:rPr lang="en-US" altLang="zh-CN" sz="1200" dirty="0">
                <a:solidFill>
                  <a:prstClr val="black"/>
                </a:solidFill>
                <a:latin typeface="微软雅黑" panose="020B0503020204020204" pitchFamily="34" charset="-122"/>
                <a:ea typeface="微软雅黑" panose="020B0503020204020204" pitchFamily="34" charset="-122"/>
              </a:rPr>
              <a:t>30%</a:t>
            </a:r>
          </a:p>
        </p:txBody>
      </p:sp>
      <p:sp>
        <p:nvSpPr>
          <p:cNvPr id="7" name="文本框 6"/>
          <p:cNvSpPr txBox="1"/>
          <p:nvPr/>
        </p:nvSpPr>
        <p:spPr>
          <a:xfrm>
            <a:off x="4451027" y="2810775"/>
            <a:ext cx="800219" cy="461665"/>
          </a:xfrm>
          <a:prstGeom prst="rect">
            <a:avLst/>
          </a:prstGeom>
          <a:noFill/>
        </p:spPr>
        <p:txBody>
          <a:bodyPr wrap="none" rtlCol="0">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经济违法</a:t>
            </a:r>
            <a:endParaRPr lang="en-US" altLang="zh-CN" sz="1200" dirty="0">
              <a:solidFill>
                <a:prstClr val="black"/>
              </a:solidFill>
              <a:latin typeface="微软雅黑" panose="020B0503020204020204" pitchFamily="34" charset="-122"/>
              <a:ea typeface="微软雅黑" panose="020B0503020204020204" pitchFamily="34" charset="-122"/>
            </a:endParaRPr>
          </a:p>
          <a:p>
            <a:pPr algn="ctr"/>
            <a:r>
              <a:rPr lang="en-US" altLang="zh-CN" sz="1200" dirty="0">
                <a:solidFill>
                  <a:prstClr val="black"/>
                </a:solidFill>
                <a:latin typeface="微软雅黑" panose="020B0503020204020204" pitchFamily="34" charset="-122"/>
                <a:ea typeface="微软雅黑" panose="020B0503020204020204" pitchFamily="34" charset="-122"/>
              </a:rPr>
              <a:t>19%</a:t>
            </a:r>
          </a:p>
        </p:txBody>
      </p:sp>
      <p:sp>
        <p:nvSpPr>
          <p:cNvPr id="8" name="任意多边形 7"/>
          <p:cNvSpPr/>
          <p:nvPr/>
        </p:nvSpPr>
        <p:spPr>
          <a:xfrm>
            <a:off x="488835" y="1373874"/>
            <a:ext cx="3534473" cy="2411144"/>
          </a:xfrm>
          <a:custGeom>
            <a:avLst/>
            <a:gdLst>
              <a:gd name="connsiteX0" fmla="*/ 84366 w 3674702"/>
              <a:gd name="connsiteY0" fmla="*/ 0 h 2411144"/>
              <a:gd name="connsiteX1" fmla="*/ 3450107 w 3674702"/>
              <a:gd name="connsiteY1" fmla="*/ 0 h 2411144"/>
              <a:gd name="connsiteX2" fmla="*/ 3534473 w 3674702"/>
              <a:gd name="connsiteY2" fmla="*/ 84366 h 2411144"/>
              <a:gd name="connsiteX3" fmla="*/ 3534473 w 3674702"/>
              <a:gd name="connsiteY3" fmla="*/ 1412449 h 2411144"/>
              <a:gd name="connsiteX4" fmla="*/ 3674702 w 3674702"/>
              <a:gd name="connsiteY4" fmla="*/ 1493782 h 2411144"/>
              <a:gd name="connsiteX5" fmla="*/ 3534473 w 3674702"/>
              <a:gd name="connsiteY5" fmla="*/ 1575114 h 2411144"/>
              <a:gd name="connsiteX6" fmla="*/ 3534473 w 3674702"/>
              <a:gd name="connsiteY6" fmla="*/ 2326778 h 2411144"/>
              <a:gd name="connsiteX7" fmla="*/ 3450107 w 3674702"/>
              <a:gd name="connsiteY7" fmla="*/ 2411144 h 2411144"/>
              <a:gd name="connsiteX8" fmla="*/ 84366 w 3674702"/>
              <a:gd name="connsiteY8" fmla="*/ 2411144 h 2411144"/>
              <a:gd name="connsiteX9" fmla="*/ 0 w 3674702"/>
              <a:gd name="connsiteY9" fmla="*/ 2326778 h 2411144"/>
              <a:gd name="connsiteX10" fmla="*/ 0 w 3674702"/>
              <a:gd name="connsiteY10" fmla="*/ 84366 h 2411144"/>
              <a:gd name="connsiteX11" fmla="*/ 84366 w 3674702"/>
              <a:gd name="connsiteY11" fmla="*/ 0 h 2411144"/>
              <a:gd name="connsiteX0" fmla="*/ 84366 w 3534473"/>
              <a:gd name="connsiteY0" fmla="*/ 0 h 2411144"/>
              <a:gd name="connsiteX1" fmla="*/ 3450107 w 3534473"/>
              <a:gd name="connsiteY1" fmla="*/ 0 h 2411144"/>
              <a:gd name="connsiteX2" fmla="*/ 3534473 w 3534473"/>
              <a:gd name="connsiteY2" fmla="*/ 84366 h 2411144"/>
              <a:gd name="connsiteX3" fmla="*/ 3534473 w 3534473"/>
              <a:gd name="connsiteY3" fmla="*/ 1412449 h 2411144"/>
              <a:gd name="connsiteX4" fmla="*/ 3534473 w 3534473"/>
              <a:gd name="connsiteY4" fmla="*/ 1575114 h 2411144"/>
              <a:gd name="connsiteX5" fmla="*/ 3534473 w 3534473"/>
              <a:gd name="connsiteY5" fmla="*/ 2326778 h 2411144"/>
              <a:gd name="connsiteX6" fmla="*/ 3450107 w 3534473"/>
              <a:gd name="connsiteY6" fmla="*/ 2411144 h 2411144"/>
              <a:gd name="connsiteX7" fmla="*/ 84366 w 3534473"/>
              <a:gd name="connsiteY7" fmla="*/ 2411144 h 2411144"/>
              <a:gd name="connsiteX8" fmla="*/ 0 w 3534473"/>
              <a:gd name="connsiteY8" fmla="*/ 2326778 h 2411144"/>
              <a:gd name="connsiteX9" fmla="*/ 0 w 3534473"/>
              <a:gd name="connsiteY9" fmla="*/ 84366 h 2411144"/>
              <a:gd name="connsiteX10" fmla="*/ 84366 w 3534473"/>
              <a:gd name="connsiteY10" fmla="*/ 0 h 241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473" h="2411144">
                <a:moveTo>
                  <a:pt x="84366" y="0"/>
                </a:moveTo>
                <a:lnTo>
                  <a:pt x="3450107" y="0"/>
                </a:lnTo>
                <a:cubicBezTo>
                  <a:pt x="3496701" y="0"/>
                  <a:pt x="3534473" y="37772"/>
                  <a:pt x="3534473" y="84366"/>
                </a:cubicBezTo>
                <a:lnTo>
                  <a:pt x="3534473" y="1412449"/>
                </a:lnTo>
                <a:lnTo>
                  <a:pt x="3534473" y="1575114"/>
                </a:lnTo>
                <a:lnTo>
                  <a:pt x="3534473" y="2326778"/>
                </a:lnTo>
                <a:cubicBezTo>
                  <a:pt x="3534473" y="2373372"/>
                  <a:pt x="3496701" y="2411144"/>
                  <a:pt x="3450107" y="2411144"/>
                </a:cubicBezTo>
                <a:lnTo>
                  <a:pt x="84366" y="2411144"/>
                </a:lnTo>
                <a:cubicBezTo>
                  <a:pt x="37772" y="2411144"/>
                  <a:pt x="0" y="2373372"/>
                  <a:pt x="0" y="2326778"/>
                </a:cubicBezTo>
                <a:lnTo>
                  <a:pt x="0" y="84366"/>
                </a:lnTo>
                <a:cubicBezTo>
                  <a:pt x="0" y="37772"/>
                  <a:pt x="37772" y="0"/>
                  <a:pt x="84366" y="0"/>
                </a:cubicBezTo>
                <a:close/>
              </a:path>
            </a:pathLst>
          </a:custGeom>
          <a:ln/>
        </p:spPr>
        <p:style>
          <a:lnRef idx="2">
            <a:schemeClr val="accent5"/>
          </a:lnRef>
          <a:fillRef idx="1">
            <a:schemeClr val="lt1"/>
          </a:fillRef>
          <a:effectRef idx="0">
            <a:schemeClr val="accent5"/>
          </a:effectRef>
          <a:fontRef idx="minor">
            <a:schemeClr val="dk1"/>
          </a:fontRef>
        </p:style>
        <p:txBody>
          <a:bodyPr rtlCol="0" anchor="t" anchorCtr="0"/>
          <a:lstStyle/>
          <a:p>
            <a:pPr algn="ctr"/>
            <a:r>
              <a:rPr lang="zh-CN" altLang="en-US" sz="1400" b="1" dirty="0">
                <a:solidFill>
                  <a:prstClr val="black"/>
                </a:solidFill>
                <a:latin typeface="微软雅黑" panose="020B0503020204020204" pitchFamily="34" charset="-122"/>
                <a:ea typeface="微软雅黑" panose="020B0503020204020204" pitchFamily="34" charset="-122"/>
              </a:rPr>
              <a:t>经济违法</a:t>
            </a:r>
          </a:p>
        </p:txBody>
      </p:sp>
      <p:sp>
        <p:nvSpPr>
          <p:cNvPr id="9" name="任意多边形 8"/>
          <p:cNvSpPr/>
          <p:nvPr/>
        </p:nvSpPr>
        <p:spPr>
          <a:xfrm>
            <a:off x="488835" y="3917438"/>
            <a:ext cx="3534473" cy="2411144"/>
          </a:xfrm>
          <a:custGeom>
            <a:avLst/>
            <a:gdLst>
              <a:gd name="connsiteX0" fmla="*/ 84366 w 3686332"/>
              <a:gd name="connsiteY0" fmla="*/ 0 h 2411144"/>
              <a:gd name="connsiteX1" fmla="*/ 3450107 w 3686332"/>
              <a:gd name="connsiteY1" fmla="*/ 0 h 2411144"/>
              <a:gd name="connsiteX2" fmla="*/ 3534473 w 3686332"/>
              <a:gd name="connsiteY2" fmla="*/ 84366 h 2411144"/>
              <a:gd name="connsiteX3" fmla="*/ 3534473 w 3686332"/>
              <a:gd name="connsiteY3" fmla="*/ 709733 h 2411144"/>
              <a:gd name="connsiteX4" fmla="*/ 3686332 w 3686332"/>
              <a:gd name="connsiteY4" fmla="*/ 797811 h 2411144"/>
              <a:gd name="connsiteX5" fmla="*/ 3534473 w 3686332"/>
              <a:gd name="connsiteY5" fmla="*/ 885889 h 2411144"/>
              <a:gd name="connsiteX6" fmla="*/ 3534473 w 3686332"/>
              <a:gd name="connsiteY6" fmla="*/ 2326778 h 2411144"/>
              <a:gd name="connsiteX7" fmla="*/ 3450107 w 3686332"/>
              <a:gd name="connsiteY7" fmla="*/ 2411144 h 2411144"/>
              <a:gd name="connsiteX8" fmla="*/ 84366 w 3686332"/>
              <a:gd name="connsiteY8" fmla="*/ 2411144 h 2411144"/>
              <a:gd name="connsiteX9" fmla="*/ 0 w 3686332"/>
              <a:gd name="connsiteY9" fmla="*/ 2326778 h 2411144"/>
              <a:gd name="connsiteX10" fmla="*/ 0 w 3686332"/>
              <a:gd name="connsiteY10" fmla="*/ 84366 h 2411144"/>
              <a:gd name="connsiteX11" fmla="*/ 84366 w 3686332"/>
              <a:gd name="connsiteY11" fmla="*/ 0 h 2411144"/>
              <a:gd name="connsiteX0" fmla="*/ 84366 w 3534473"/>
              <a:gd name="connsiteY0" fmla="*/ 0 h 2411144"/>
              <a:gd name="connsiteX1" fmla="*/ 3450107 w 3534473"/>
              <a:gd name="connsiteY1" fmla="*/ 0 h 2411144"/>
              <a:gd name="connsiteX2" fmla="*/ 3534473 w 3534473"/>
              <a:gd name="connsiteY2" fmla="*/ 84366 h 2411144"/>
              <a:gd name="connsiteX3" fmla="*/ 3534473 w 3534473"/>
              <a:gd name="connsiteY3" fmla="*/ 709733 h 2411144"/>
              <a:gd name="connsiteX4" fmla="*/ 3534473 w 3534473"/>
              <a:gd name="connsiteY4" fmla="*/ 885889 h 2411144"/>
              <a:gd name="connsiteX5" fmla="*/ 3534473 w 3534473"/>
              <a:gd name="connsiteY5" fmla="*/ 2326778 h 2411144"/>
              <a:gd name="connsiteX6" fmla="*/ 3450107 w 3534473"/>
              <a:gd name="connsiteY6" fmla="*/ 2411144 h 2411144"/>
              <a:gd name="connsiteX7" fmla="*/ 84366 w 3534473"/>
              <a:gd name="connsiteY7" fmla="*/ 2411144 h 2411144"/>
              <a:gd name="connsiteX8" fmla="*/ 0 w 3534473"/>
              <a:gd name="connsiteY8" fmla="*/ 2326778 h 2411144"/>
              <a:gd name="connsiteX9" fmla="*/ 0 w 3534473"/>
              <a:gd name="connsiteY9" fmla="*/ 84366 h 2411144"/>
              <a:gd name="connsiteX10" fmla="*/ 84366 w 3534473"/>
              <a:gd name="connsiteY10" fmla="*/ 0 h 241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473" h="2411144">
                <a:moveTo>
                  <a:pt x="84366" y="0"/>
                </a:moveTo>
                <a:lnTo>
                  <a:pt x="3450107" y="0"/>
                </a:lnTo>
                <a:cubicBezTo>
                  <a:pt x="3496701" y="0"/>
                  <a:pt x="3534473" y="37772"/>
                  <a:pt x="3534473" y="84366"/>
                </a:cubicBezTo>
                <a:lnTo>
                  <a:pt x="3534473" y="709733"/>
                </a:lnTo>
                <a:lnTo>
                  <a:pt x="3534473" y="885889"/>
                </a:lnTo>
                <a:lnTo>
                  <a:pt x="3534473" y="2326778"/>
                </a:lnTo>
                <a:cubicBezTo>
                  <a:pt x="3534473" y="2373372"/>
                  <a:pt x="3496701" y="2411144"/>
                  <a:pt x="3450107" y="2411144"/>
                </a:cubicBezTo>
                <a:lnTo>
                  <a:pt x="84366" y="2411144"/>
                </a:lnTo>
                <a:cubicBezTo>
                  <a:pt x="37772" y="2411144"/>
                  <a:pt x="0" y="2373372"/>
                  <a:pt x="0" y="2326778"/>
                </a:cubicBezTo>
                <a:lnTo>
                  <a:pt x="0" y="84366"/>
                </a:lnTo>
                <a:cubicBezTo>
                  <a:pt x="0" y="37772"/>
                  <a:pt x="37772" y="0"/>
                  <a:pt x="84366" y="0"/>
                </a:cubicBezTo>
                <a:close/>
              </a:path>
            </a:pathLst>
          </a:cu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消费维权</a:t>
            </a:r>
          </a:p>
        </p:txBody>
      </p:sp>
      <p:sp>
        <p:nvSpPr>
          <p:cNvPr id="10" name="任意多边形 9"/>
          <p:cNvSpPr/>
          <p:nvPr/>
        </p:nvSpPr>
        <p:spPr>
          <a:xfrm>
            <a:off x="7845793" y="1373874"/>
            <a:ext cx="3859745" cy="2411144"/>
          </a:xfrm>
          <a:custGeom>
            <a:avLst/>
            <a:gdLst>
              <a:gd name="connsiteX0" fmla="*/ 232681 w 3682788"/>
              <a:gd name="connsiteY0" fmla="*/ 0 h 2411144"/>
              <a:gd name="connsiteX1" fmla="*/ 3598422 w 3682788"/>
              <a:gd name="connsiteY1" fmla="*/ 0 h 2411144"/>
              <a:gd name="connsiteX2" fmla="*/ 3682788 w 3682788"/>
              <a:gd name="connsiteY2" fmla="*/ 84366 h 2411144"/>
              <a:gd name="connsiteX3" fmla="*/ 3682788 w 3682788"/>
              <a:gd name="connsiteY3" fmla="*/ 2326778 h 2411144"/>
              <a:gd name="connsiteX4" fmla="*/ 3598422 w 3682788"/>
              <a:gd name="connsiteY4" fmla="*/ 2411144 h 2411144"/>
              <a:gd name="connsiteX5" fmla="*/ 232681 w 3682788"/>
              <a:gd name="connsiteY5" fmla="*/ 2411144 h 2411144"/>
              <a:gd name="connsiteX6" fmla="*/ 148315 w 3682788"/>
              <a:gd name="connsiteY6" fmla="*/ 2326778 h 2411144"/>
              <a:gd name="connsiteX7" fmla="*/ 148315 w 3682788"/>
              <a:gd name="connsiteY7" fmla="*/ 1575680 h 2411144"/>
              <a:gd name="connsiteX8" fmla="*/ 0 w 3682788"/>
              <a:gd name="connsiteY8" fmla="*/ 1489658 h 2411144"/>
              <a:gd name="connsiteX9" fmla="*/ 148315 w 3682788"/>
              <a:gd name="connsiteY9" fmla="*/ 1403635 h 2411144"/>
              <a:gd name="connsiteX10" fmla="*/ 148315 w 3682788"/>
              <a:gd name="connsiteY10" fmla="*/ 84366 h 2411144"/>
              <a:gd name="connsiteX11" fmla="*/ 232681 w 3682788"/>
              <a:gd name="connsiteY11" fmla="*/ 0 h 2411144"/>
              <a:gd name="connsiteX0" fmla="*/ 84366 w 3534473"/>
              <a:gd name="connsiteY0" fmla="*/ 0 h 2411144"/>
              <a:gd name="connsiteX1" fmla="*/ 3450107 w 3534473"/>
              <a:gd name="connsiteY1" fmla="*/ 0 h 2411144"/>
              <a:gd name="connsiteX2" fmla="*/ 3534473 w 3534473"/>
              <a:gd name="connsiteY2" fmla="*/ 84366 h 2411144"/>
              <a:gd name="connsiteX3" fmla="*/ 3534473 w 3534473"/>
              <a:gd name="connsiteY3" fmla="*/ 2326778 h 2411144"/>
              <a:gd name="connsiteX4" fmla="*/ 3450107 w 3534473"/>
              <a:gd name="connsiteY4" fmla="*/ 2411144 h 2411144"/>
              <a:gd name="connsiteX5" fmla="*/ 84366 w 3534473"/>
              <a:gd name="connsiteY5" fmla="*/ 2411144 h 2411144"/>
              <a:gd name="connsiteX6" fmla="*/ 0 w 3534473"/>
              <a:gd name="connsiteY6" fmla="*/ 2326778 h 2411144"/>
              <a:gd name="connsiteX7" fmla="*/ 0 w 3534473"/>
              <a:gd name="connsiteY7" fmla="*/ 1575680 h 2411144"/>
              <a:gd name="connsiteX8" fmla="*/ 0 w 3534473"/>
              <a:gd name="connsiteY8" fmla="*/ 1403635 h 2411144"/>
              <a:gd name="connsiteX9" fmla="*/ 0 w 3534473"/>
              <a:gd name="connsiteY9" fmla="*/ 84366 h 2411144"/>
              <a:gd name="connsiteX10" fmla="*/ 84366 w 3534473"/>
              <a:gd name="connsiteY10" fmla="*/ 0 h 241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473" h="2411144">
                <a:moveTo>
                  <a:pt x="84366" y="0"/>
                </a:moveTo>
                <a:lnTo>
                  <a:pt x="3450107" y="0"/>
                </a:lnTo>
                <a:cubicBezTo>
                  <a:pt x="3496701" y="0"/>
                  <a:pt x="3534473" y="37772"/>
                  <a:pt x="3534473" y="84366"/>
                </a:cubicBezTo>
                <a:lnTo>
                  <a:pt x="3534473" y="2326778"/>
                </a:lnTo>
                <a:cubicBezTo>
                  <a:pt x="3534473" y="2373372"/>
                  <a:pt x="3496701" y="2411144"/>
                  <a:pt x="3450107" y="2411144"/>
                </a:cubicBezTo>
                <a:lnTo>
                  <a:pt x="84366" y="2411144"/>
                </a:lnTo>
                <a:cubicBezTo>
                  <a:pt x="37772" y="2411144"/>
                  <a:pt x="0" y="2373372"/>
                  <a:pt x="0" y="2326778"/>
                </a:cubicBezTo>
                <a:lnTo>
                  <a:pt x="0" y="1575680"/>
                </a:lnTo>
                <a:lnTo>
                  <a:pt x="0" y="1403635"/>
                </a:lnTo>
                <a:lnTo>
                  <a:pt x="0" y="84366"/>
                </a:lnTo>
                <a:cubicBezTo>
                  <a:pt x="0" y="37772"/>
                  <a:pt x="37772" y="0"/>
                  <a:pt x="84366" y="0"/>
                </a:cubicBezTo>
                <a:close/>
              </a:path>
            </a:pathLst>
          </a:cu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行政效能</a:t>
            </a:r>
          </a:p>
        </p:txBody>
      </p:sp>
      <p:sp>
        <p:nvSpPr>
          <p:cNvPr id="11" name="任意多边形 10"/>
          <p:cNvSpPr/>
          <p:nvPr/>
        </p:nvSpPr>
        <p:spPr>
          <a:xfrm>
            <a:off x="7864450" y="3917438"/>
            <a:ext cx="3841088" cy="2411144"/>
          </a:xfrm>
          <a:custGeom>
            <a:avLst/>
            <a:gdLst>
              <a:gd name="connsiteX0" fmla="*/ 221051 w 3671158"/>
              <a:gd name="connsiteY0" fmla="*/ 0 h 2411144"/>
              <a:gd name="connsiteX1" fmla="*/ 3586792 w 3671158"/>
              <a:gd name="connsiteY1" fmla="*/ 0 h 2411144"/>
              <a:gd name="connsiteX2" fmla="*/ 3671158 w 3671158"/>
              <a:gd name="connsiteY2" fmla="*/ 84366 h 2411144"/>
              <a:gd name="connsiteX3" fmla="*/ 3671158 w 3671158"/>
              <a:gd name="connsiteY3" fmla="*/ 2326778 h 2411144"/>
              <a:gd name="connsiteX4" fmla="*/ 3586792 w 3671158"/>
              <a:gd name="connsiteY4" fmla="*/ 2411144 h 2411144"/>
              <a:gd name="connsiteX5" fmla="*/ 221051 w 3671158"/>
              <a:gd name="connsiteY5" fmla="*/ 2411144 h 2411144"/>
              <a:gd name="connsiteX6" fmla="*/ 136685 w 3671158"/>
              <a:gd name="connsiteY6" fmla="*/ 2326778 h 2411144"/>
              <a:gd name="connsiteX7" fmla="*/ 136685 w 3671158"/>
              <a:gd name="connsiteY7" fmla="*/ 963465 h 2411144"/>
              <a:gd name="connsiteX8" fmla="*/ 0 w 3671158"/>
              <a:gd name="connsiteY8" fmla="*/ 884188 h 2411144"/>
              <a:gd name="connsiteX9" fmla="*/ 136685 w 3671158"/>
              <a:gd name="connsiteY9" fmla="*/ 804911 h 2411144"/>
              <a:gd name="connsiteX10" fmla="*/ 136685 w 3671158"/>
              <a:gd name="connsiteY10" fmla="*/ 84366 h 2411144"/>
              <a:gd name="connsiteX11" fmla="*/ 221051 w 3671158"/>
              <a:gd name="connsiteY11" fmla="*/ 0 h 2411144"/>
              <a:gd name="connsiteX0" fmla="*/ 84366 w 3534473"/>
              <a:gd name="connsiteY0" fmla="*/ 0 h 2411144"/>
              <a:gd name="connsiteX1" fmla="*/ 3450107 w 3534473"/>
              <a:gd name="connsiteY1" fmla="*/ 0 h 2411144"/>
              <a:gd name="connsiteX2" fmla="*/ 3534473 w 3534473"/>
              <a:gd name="connsiteY2" fmla="*/ 84366 h 2411144"/>
              <a:gd name="connsiteX3" fmla="*/ 3534473 w 3534473"/>
              <a:gd name="connsiteY3" fmla="*/ 2326778 h 2411144"/>
              <a:gd name="connsiteX4" fmla="*/ 3450107 w 3534473"/>
              <a:gd name="connsiteY4" fmla="*/ 2411144 h 2411144"/>
              <a:gd name="connsiteX5" fmla="*/ 84366 w 3534473"/>
              <a:gd name="connsiteY5" fmla="*/ 2411144 h 2411144"/>
              <a:gd name="connsiteX6" fmla="*/ 0 w 3534473"/>
              <a:gd name="connsiteY6" fmla="*/ 2326778 h 2411144"/>
              <a:gd name="connsiteX7" fmla="*/ 0 w 3534473"/>
              <a:gd name="connsiteY7" fmla="*/ 963465 h 2411144"/>
              <a:gd name="connsiteX8" fmla="*/ 0 w 3534473"/>
              <a:gd name="connsiteY8" fmla="*/ 804911 h 2411144"/>
              <a:gd name="connsiteX9" fmla="*/ 0 w 3534473"/>
              <a:gd name="connsiteY9" fmla="*/ 84366 h 2411144"/>
              <a:gd name="connsiteX10" fmla="*/ 84366 w 3534473"/>
              <a:gd name="connsiteY10" fmla="*/ 0 h 241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473" h="2411144">
                <a:moveTo>
                  <a:pt x="84366" y="0"/>
                </a:moveTo>
                <a:lnTo>
                  <a:pt x="3450107" y="0"/>
                </a:lnTo>
                <a:cubicBezTo>
                  <a:pt x="3496701" y="0"/>
                  <a:pt x="3534473" y="37772"/>
                  <a:pt x="3534473" y="84366"/>
                </a:cubicBezTo>
                <a:lnTo>
                  <a:pt x="3534473" y="2326778"/>
                </a:lnTo>
                <a:cubicBezTo>
                  <a:pt x="3534473" y="2373372"/>
                  <a:pt x="3496701" y="2411144"/>
                  <a:pt x="3450107" y="2411144"/>
                </a:cubicBezTo>
                <a:lnTo>
                  <a:pt x="84366" y="2411144"/>
                </a:lnTo>
                <a:cubicBezTo>
                  <a:pt x="37772" y="2411144"/>
                  <a:pt x="0" y="2373372"/>
                  <a:pt x="0" y="2326778"/>
                </a:cubicBezTo>
                <a:lnTo>
                  <a:pt x="0" y="963465"/>
                </a:lnTo>
                <a:lnTo>
                  <a:pt x="0" y="804911"/>
                </a:lnTo>
                <a:lnTo>
                  <a:pt x="0" y="84366"/>
                </a:lnTo>
                <a:cubicBezTo>
                  <a:pt x="0" y="37772"/>
                  <a:pt x="37772" y="0"/>
                  <a:pt x="84366" y="0"/>
                </a:cubicBezTo>
                <a:close/>
              </a:path>
            </a:pathLst>
          </a:cu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民生诉求</a:t>
            </a:r>
          </a:p>
        </p:txBody>
      </p:sp>
      <p:grpSp>
        <p:nvGrpSpPr>
          <p:cNvPr id="15" name="组合 14"/>
          <p:cNvGrpSpPr/>
          <p:nvPr/>
        </p:nvGrpSpPr>
        <p:grpSpPr>
          <a:xfrm>
            <a:off x="8042700" y="4302199"/>
            <a:ext cx="3151695" cy="1858639"/>
            <a:chOff x="2328852" y="1979271"/>
            <a:chExt cx="6308007" cy="3720001"/>
          </a:xfrm>
        </p:grpSpPr>
        <p:sp>
          <p:nvSpPr>
            <p:cNvPr id="16" name="MH_Other_1"/>
            <p:cNvSpPr/>
            <p:nvPr>
              <p:custDataLst>
                <p:tags r:id="rId1"/>
              </p:custDataLst>
            </p:nvPr>
          </p:nvSpPr>
          <p:spPr>
            <a:xfrm>
              <a:off x="3436490" y="3846819"/>
              <a:ext cx="1543134" cy="154484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17" name="MH_SubTitle_3"/>
            <p:cNvSpPr/>
            <p:nvPr>
              <p:custDataLst>
                <p:tags r:id="rId2"/>
              </p:custDataLst>
            </p:nvPr>
          </p:nvSpPr>
          <p:spPr>
            <a:xfrm>
              <a:off x="2328852" y="3291551"/>
              <a:ext cx="1048893" cy="1050058"/>
            </a:xfrm>
            <a:prstGeom prst="ellipse">
              <a:avLst/>
            </a:prstGeom>
            <a:solidFill>
              <a:srgbClr val="FF761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000" dirty="0">
                  <a:solidFill>
                    <a:srgbClr val="FFFFFF"/>
                  </a:solidFill>
                  <a:latin typeface="微软雅黑" panose="020B0503020204020204" pitchFamily="34" charset="-122"/>
                </a:rPr>
                <a:t>公积金</a:t>
              </a:r>
            </a:p>
          </p:txBody>
        </p:sp>
        <p:sp>
          <p:nvSpPr>
            <p:cNvPr id="18" name="MH_SubTitle_1"/>
            <p:cNvSpPr/>
            <p:nvPr>
              <p:custDataLst>
                <p:tags r:id="rId3"/>
              </p:custDataLst>
            </p:nvPr>
          </p:nvSpPr>
          <p:spPr>
            <a:xfrm>
              <a:off x="5421522" y="2670137"/>
              <a:ext cx="1805256" cy="1807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30000"/>
                </a:lnSpc>
                <a:defRPr/>
              </a:pPr>
              <a:r>
                <a:rPr lang="zh-CN" altLang="en-US" sz="1100" dirty="0">
                  <a:solidFill>
                    <a:srgbClr val="FFFFFF"/>
                  </a:solidFill>
                  <a:latin typeface="微软雅黑" panose="020B0503020204020204" pitchFamily="34" charset="-122"/>
                  <a:ea typeface="微软雅黑" panose="020B0503020204020204" pitchFamily="34" charset="-122"/>
                </a:rPr>
                <a:t>交通管理</a:t>
              </a:r>
            </a:p>
          </p:txBody>
        </p:sp>
        <p:sp>
          <p:nvSpPr>
            <p:cNvPr id="19" name="MH_SubTitle_2"/>
            <p:cNvSpPr/>
            <p:nvPr>
              <p:custDataLst>
                <p:tags r:id="rId4"/>
              </p:custDataLst>
            </p:nvPr>
          </p:nvSpPr>
          <p:spPr>
            <a:xfrm>
              <a:off x="3472051" y="3821162"/>
              <a:ext cx="1543135" cy="1544849"/>
            </a:xfrm>
            <a:prstGeom prst="ellipse">
              <a:avLst/>
            </a:prstGeom>
            <a:solidFill>
              <a:srgbClr val="FF761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900" dirty="0">
                  <a:solidFill>
                    <a:srgbClr val="FFFFFF"/>
                  </a:solidFill>
                  <a:latin typeface="微软雅黑" panose="020B0503020204020204" pitchFamily="34" charset="-122"/>
                  <a:ea typeface="微软雅黑" panose="020B0503020204020204" pitchFamily="34" charset="-122"/>
                </a:rPr>
                <a:t>食品安全</a:t>
              </a:r>
            </a:p>
          </p:txBody>
        </p:sp>
        <p:sp>
          <p:nvSpPr>
            <p:cNvPr id="20" name="MH_Other_2"/>
            <p:cNvSpPr/>
            <p:nvPr>
              <p:custDataLst>
                <p:tags r:id="rId5"/>
              </p:custDataLst>
            </p:nvPr>
          </p:nvSpPr>
          <p:spPr>
            <a:xfrm>
              <a:off x="3190671" y="2756995"/>
              <a:ext cx="707712" cy="7084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00" dirty="0">
                  <a:solidFill>
                    <a:srgbClr val="FFFFFF"/>
                  </a:solidFill>
                  <a:latin typeface="微软雅黑" panose="020B0503020204020204" pitchFamily="34" charset="-122"/>
                  <a:ea typeface="微软雅黑" panose="020B0503020204020204" pitchFamily="34" charset="-122"/>
                </a:rPr>
                <a:t>……</a:t>
              </a:r>
              <a:endParaRPr lang="zh-CN" altLang="en-US" sz="300" dirty="0">
                <a:solidFill>
                  <a:srgbClr val="FFFFFF"/>
                </a:solidFill>
                <a:latin typeface="微软雅黑" panose="020B0503020204020204" pitchFamily="34" charset="-122"/>
                <a:ea typeface="微软雅黑" panose="020B0503020204020204" pitchFamily="34" charset="-122"/>
              </a:endParaRPr>
            </a:p>
          </p:txBody>
        </p:sp>
        <p:sp>
          <p:nvSpPr>
            <p:cNvPr id="21" name="MH_Other_3"/>
            <p:cNvSpPr/>
            <p:nvPr>
              <p:custDataLst>
                <p:tags r:id="rId6"/>
              </p:custDataLst>
            </p:nvPr>
          </p:nvSpPr>
          <p:spPr>
            <a:xfrm>
              <a:off x="4163412" y="2756995"/>
              <a:ext cx="889038" cy="827217"/>
            </a:xfrm>
            <a:prstGeom prst="ellipse">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600" dirty="0">
                  <a:solidFill>
                    <a:prstClr val="black"/>
                  </a:solidFill>
                  <a:latin typeface="微软雅黑" panose="020B0503020204020204" pitchFamily="34" charset="-122"/>
                  <a:ea typeface="微软雅黑" panose="020B0503020204020204" pitchFamily="34" charset="-122"/>
                </a:rPr>
                <a:t>健康</a:t>
              </a:r>
            </a:p>
          </p:txBody>
        </p:sp>
        <p:sp>
          <p:nvSpPr>
            <p:cNvPr id="22" name="MH_SubTitle_4"/>
            <p:cNvSpPr/>
            <p:nvPr>
              <p:custDataLst>
                <p:tags r:id="rId7"/>
              </p:custDataLst>
            </p:nvPr>
          </p:nvSpPr>
          <p:spPr>
            <a:xfrm>
              <a:off x="7484520" y="3935761"/>
              <a:ext cx="1152339" cy="1106469"/>
            </a:xfrm>
            <a:prstGeom prst="ellipse">
              <a:avLst/>
            </a:prstGeom>
            <a:solidFill>
              <a:srgbClr val="FF761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800" dirty="0">
                  <a:solidFill>
                    <a:srgbClr val="FFFFFF"/>
                  </a:solidFill>
                  <a:latin typeface="微软雅黑" panose="020B0503020204020204" pitchFamily="34" charset="-122"/>
                  <a:ea typeface="微软雅黑" panose="020B0503020204020204" pitchFamily="34" charset="-122"/>
                </a:rPr>
                <a:t>环境保护</a:t>
              </a:r>
            </a:p>
          </p:txBody>
        </p:sp>
        <p:sp>
          <p:nvSpPr>
            <p:cNvPr id="23" name="MH_Other_6"/>
            <p:cNvSpPr/>
            <p:nvPr>
              <p:custDataLst>
                <p:tags r:id="rId8"/>
              </p:custDataLst>
            </p:nvPr>
          </p:nvSpPr>
          <p:spPr>
            <a:xfrm>
              <a:off x="7596816" y="3866976"/>
              <a:ext cx="214171" cy="214411"/>
            </a:xfrm>
            <a:prstGeom prst="ellipse">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24" name="MH_Other_7"/>
            <p:cNvSpPr/>
            <p:nvPr>
              <p:custDataLst>
                <p:tags r:id="rId9"/>
              </p:custDataLst>
            </p:nvPr>
          </p:nvSpPr>
          <p:spPr>
            <a:xfrm>
              <a:off x="7650641" y="2465063"/>
              <a:ext cx="699986" cy="700763"/>
            </a:xfrm>
            <a:prstGeom prst="ellipse">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a:defRPr/>
              </a:pPr>
              <a:r>
                <a:rPr lang="en-US" altLang="zh-CN" sz="500" dirty="0">
                  <a:solidFill>
                    <a:srgbClr val="FFFFFF"/>
                  </a:solidFill>
                  <a:latin typeface="微软雅黑" panose="020B0503020204020204" pitchFamily="34" charset="-122"/>
                  <a:ea typeface="微软雅黑" panose="020B0503020204020204" pitchFamily="34" charset="-122"/>
                </a:rPr>
                <a:t>……</a:t>
              </a:r>
              <a:endParaRPr lang="zh-CN" altLang="en-US" sz="500" dirty="0">
                <a:solidFill>
                  <a:srgbClr val="FFFFFF"/>
                </a:solidFill>
                <a:latin typeface="微软雅黑" panose="020B0503020204020204" pitchFamily="34" charset="-122"/>
                <a:ea typeface="微软雅黑" panose="020B0503020204020204" pitchFamily="34" charset="-122"/>
              </a:endParaRPr>
            </a:p>
          </p:txBody>
        </p:sp>
        <p:sp>
          <p:nvSpPr>
            <p:cNvPr id="25" name="MH_Other_8"/>
            <p:cNvSpPr/>
            <p:nvPr>
              <p:custDataLst>
                <p:tags r:id="rId10"/>
              </p:custDataLst>
            </p:nvPr>
          </p:nvSpPr>
          <p:spPr>
            <a:xfrm>
              <a:off x="5394208" y="4955518"/>
              <a:ext cx="214170" cy="214411"/>
            </a:xfrm>
            <a:prstGeom prst="ellipse">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26" name="MH_Other_9"/>
            <p:cNvSpPr/>
            <p:nvPr>
              <p:custDataLst>
                <p:tags r:id="rId11"/>
              </p:custDataLst>
            </p:nvPr>
          </p:nvSpPr>
          <p:spPr>
            <a:xfrm>
              <a:off x="6982926" y="4726449"/>
              <a:ext cx="108002" cy="1062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27" name="MH_Other_13"/>
            <p:cNvSpPr/>
            <p:nvPr>
              <p:custDataLst>
                <p:tags r:id="rId12"/>
              </p:custDataLst>
            </p:nvPr>
          </p:nvSpPr>
          <p:spPr>
            <a:xfrm>
              <a:off x="4988067" y="3469311"/>
              <a:ext cx="108002" cy="10812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28" name="MH_Other_14"/>
            <p:cNvSpPr/>
            <p:nvPr>
              <p:custDataLst>
                <p:tags r:id="rId13"/>
              </p:custDataLst>
            </p:nvPr>
          </p:nvSpPr>
          <p:spPr>
            <a:xfrm>
              <a:off x="8111514" y="3467478"/>
              <a:ext cx="106169" cy="1062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29" name="MH_Other_16"/>
            <p:cNvSpPr/>
            <p:nvPr>
              <p:custDataLst>
                <p:tags r:id="rId14"/>
              </p:custDataLst>
            </p:nvPr>
          </p:nvSpPr>
          <p:spPr>
            <a:xfrm>
              <a:off x="6656330" y="5112012"/>
              <a:ext cx="589327" cy="5872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zh-CN" altLang="en-US" sz="300" dirty="0">
                  <a:solidFill>
                    <a:srgbClr val="FFFFFF"/>
                  </a:solidFill>
                  <a:latin typeface="微软雅黑" panose="020B0503020204020204" pitchFamily="34" charset="-122"/>
                  <a:ea typeface="微软雅黑" panose="020B0503020204020204" pitchFamily="34" charset="-122"/>
                </a:rPr>
                <a:t>批发业</a:t>
              </a:r>
            </a:p>
          </p:txBody>
        </p:sp>
        <p:sp>
          <p:nvSpPr>
            <p:cNvPr id="30" name="MH_Other_3"/>
            <p:cNvSpPr/>
            <p:nvPr>
              <p:custDataLst>
                <p:tags r:id="rId15"/>
              </p:custDataLst>
            </p:nvPr>
          </p:nvSpPr>
          <p:spPr>
            <a:xfrm>
              <a:off x="6707419" y="1979271"/>
              <a:ext cx="889038" cy="827217"/>
            </a:xfrm>
            <a:prstGeom prst="ellipse">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zh-CN" altLang="en-US" sz="600" dirty="0">
                  <a:solidFill>
                    <a:prstClr val="black"/>
                  </a:solidFill>
                  <a:latin typeface="微软雅黑" panose="020B0503020204020204" pitchFamily="34" charset="-122"/>
                  <a:ea typeface="微软雅黑" panose="020B0503020204020204" pitchFamily="34" charset="-122"/>
                </a:rPr>
                <a:t>医保</a:t>
              </a:r>
            </a:p>
          </p:txBody>
        </p:sp>
        <p:sp>
          <p:nvSpPr>
            <p:cNvPr id="31" name="MH_Other_3"/>
            <p:cNvSpPr/>
            <p:nvPr>
              <p:custDataLst>
                <p:tags r:id="rId16"/>
              </p:custDataLst>
            </p:nvPr>
          </p:nvSpPr>
          <p:spPr>
            <a:xfrm>
              <a:off x="5810008" y="4578425"/>
              <a:ext cx="889038" cy="827217"/>
            </a:xfrm>
            <a:prstGeom prst="ellipse">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zh-CN" altLang="en-US" sz="600" dirty="0">
                  <a:solidFill>
                    <a:prstClr val="black"/>
                  </a:solidFill>
                  <a:latin typeface="微软雅黑" panose="020B0503020204020204" pitchFamily="34" charset="-122"/>
                  <a:ea typeface="微软雅黑" panose="020B0503020204020204" pitchFamily="34" charset="-122"/>
                </a:rPr>
                <a:t>社保</a:t>
              </a:r>
            </a:p>
          </p:txBody>
        </p:sp>
      </p:grpSp>
      <p:sp>
        <p:nvSpPr>
          <p:cNvPr id="32" name="文本框 31">
            <a:extLst>
              <a:ext uri="{FF2B5EF4-FFF2-40B4-BE49-F238E27FC236}">
                <a16:creationId xmlns:a16="http://schemas.microsoft.com/office/drawing/2014/main" xmlns="" id="{ACC93177-F24E-4839-9EB0-A6777C4C09EB}"/>
              </a:ext>
            </a:extLst>
          </p:cNvPr>
          <p:cNvSpPr txBox="1"/>
          <p:nvPr/>
        </p:nvSpPr>
        <p:spPr>
          <a:xfrm>
            <a:off x="5206410" y="3876978"/>
            <a:ext cx="1439943" cy="276999"/>
          </a:xfrm>
          <a:prstGeom prst="rect">
            <a:avLst/>
          </a:prstGeom>
          <a:noFill/>
        </p:spPr>
        <p:txBody>
          <a:bodyPr wrap="square" rtlCol="0">
            <a:spAutoFit/>
          </a:bodyPr>
          <a:lstStyle>
            <a:defPPr>
              <a:defRPr lang="zh-CN"/>
            </a:defPPr>
            <a:lvl1pPr algn="ctr">
              <a:defRPr sz="1600" b="1">
                <a:latin typeface="微软雅黑" panose="020B0503020204020204" pitchFamily="34" charset="-122"/>
                <a:ea typeface="微软雅黑" panose="020B0503020204020204" pitchFamily="34" charset="-122"/>
              </a:defRPr>
            </a:lvl1pPr>
          </a:lstStyle>
          <a:p>
            <a:r>
              <a:rPr lang="zh-CN" altLang="en-US" sz="1200" b="0" dirty="0">
                <a:solidFill>
                  <a:prstClr val="black"/>
                </a:solidFill>
              </a:rPr>
              <a:t>投诉举报情况</a:t>
            </a:r>
          </a:p>
        </p:txBody>
      </p:sp>
      <p:grpSp>
        <p:nvGrpSpPr>
          <p:cNvPr id="46" name="组合 45">
            <a:extLst>
              <a:ext uri="{FF2B5EF4-FFF2-40B4-BE49-F238E27FC236}">
                <a16:creationId xmlns:a16="http://schemas.microsoft.com/office/drawing/2014/main" xmlns="" id="{9707DD3F-7A98-4F6F-B360-68340A6B8684}"/>
              </a:ext>
            </a:extLst>
          </p:cNvPr>
          <p:cNvGrpSpPr/>
          <p:nvPr/>
        </p:nvGrpSpPr>
        <p:grpSpPr>
          <a:xfrm>
            <a:off x="4288714" y="1374577"/>
            <a:ext cx="3304476" cy="1081668"/>
            <a:chOff x="526266" y="1271239"/>
            <a:chExt cx="3304476" cy="1081668"/>
          </a:xfrm>
        </p:grpSpPr>
        <p:sp>
          <p:nvSpPr>
            <p:cNvPr id="47" name="圆角矩形 46"/>
            <p:cNvSpPr/>
            <p:nvPr/>
          </p:nvSpPr>
          <p:spPr>
            <a:xfrm>
              <a:off x="526266" y="1271239"/>
              <a:ext cx="1912346" cy="1081668"/>
            </a:xfrm>
            <a:prstGeom prst="roundRect">
              <a:avLst>
                <a:gd name="adj" fmla="val 0"/>
              </a:avLst>
            </a:prstGeom>
            <a:solidFill>
              <a:schemeClr val="bg1">
                <a:lumMod val="95000"/>
                <a:alpha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微软雅黑" panose="020B0503020204020204" pitchFamily="34" charset="-122"/>
                  <a:ea typeface="微软雅黑" panose="020B0503020204020204" pitchFamily="34" charset="-122"/>
                </a:rPr>
                <a:t>深圳本年累计投诉举报工单量</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zh-CN" altLang="en-US" sz="1200" dirty="0">
                  <a:solidFill>
                    <a:prstClr val="black"/>
                  </a:solidFill>
                  <a:latin typeface="微软雅黑" panose="020B0503020204020204" pitchFamily="34" charset="-122"/>
                  <a:ea typeface="微软雅黑" panose="020B0503020204020204" pitchFamily="34" charset="-122"/>
                </a:rPr>
                <a:t>（实时动态展示）</a:t>
              </a:r>
            </a:p>
          </p:txBody>
        </p:sp>
        <p:sp>
          <p:nvSpPr>
            <p:cNvPr id="48" name="圆角矩形 47"/>
            <p:cNvSpPr/>
            <p:nvPr/>
          </p:nvSpPr>
          <p:spPr>
            <a:xfrm>
              <a:off x="2495396" y="1271239"/>
              <a:ext cx="1335346" cy="1081668"/>
            </a:xfrm>
            <a:prstGeom prst="roundRect">
              <a:avLst>
                <a:gd name="adj" fmla="val 0"/>
              </a:avLst>
            </a:prstGeom>
            <a:solidFill>
              <a:schemeClr val="bg1">
                <a:lumMod val="95000"/>
                <a:alpha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微软雅黑" panose="020B0503020204020204" pitchFamily="34" charset="-122"/>
                  <a:ea typeface="微软雅黑" panose="020B0503020204020204" pitchFamily="34" charset="-122"/>
                </a:rPr>
                <a:t>同比增长</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zh-CN" altLang="en-US" sz="1100" dirty="0">
                  <a:solidFill>
                    <a:prstClr val="black"/>
                  </a:solidFill>
                  <a:latin typeface="微软雅黑" panose="020B0503020204020204" pitchFamily="34" charset="-122"/>
                  <a:ea typeface="微软雅黑" panose="020B0503020204020204" pitchFamily="34" charset="-122"/>
                </a:rPr>
                <a:t>（实时动态展示）</a:t>
              </a:r>
            </a:p>
          </p:txBody>
        </p:sp>
      </p:grpSp>
      <p:grpSp>
        <p:nvGrpSpPr>
          <p:cNvPr id="49" name="组合 48"/>
          <p:cNvGrpSpPr/>
          <p:nvPr/>
        </p:nvGrpSpPr>
        <p:grpSpPr>
          <a:xfrm>
            <a:off x="7977341" y="1808049"/>
            <a:ext cx="3633340" cy="1643946"/>
            <a:chOff x="4306371" y="2051774"/>
            <a:chExt cx="3633340" cy="1643946"/>
          </a:xfrm>
        </p:grpSpPr>
        <p:pic>
          <p:nvPicPr>
            <p:cNvPr id="50" name="图片 49"/>
            <p:cNvPicPr>
              <a:picLocks noChangeAspect="1"/>
            </p:cNvPicPr>
            <p:nvPr/>
          </p:nvPicPr>
          <p:blipFill>
            <a:blip r:embed="rId19"/>
            <a:stretch>
              <a:fillRect/>
            </a:stretch>
          </p:blipFill>
          <p:spPr>
            <a:xfrm>
              <a:off x="4306371" y="2071544"/>
              <a:ext cx="1508192" cy="1609377"/>
            </a:xfrm>
            <a:prstGeom prst="rect">
              <a:avLst/>
            </a:prstGeom>
          </p:spPr>
        </p:pic>
        <p:pic>
          <p:nvPicPr>
            <p:cNvPr id="51" name="图片 50"/>
            <p:cNvPicPr>
              <a:picLocks noChangeAspect="1"/>
            </p:cNvPicPr>
            <p:nvPr/>
          </p:nvPicPr>
          <p:blipFill>
            <a:blip r:embed="rId20"/>
            <a:stretch>
              <a:fillRect/>
            </a:stretch>
          </p:blipFill>
          <p:spPr>
            <a:xfrm>
              <a:off x="6201674" y="2051774"/>
              <a:ext cx="1696321" cy="1602267"/>
            </a:xfrm>
            <a:prstGeom prst="rect">
              <a:avLst/>
            </a:prstGeom>
          </p:spPr>
        </p:pic>
        <p:sp>
          <p:nvSpPr>
            <p:cNvPr id="52" name="文本框 51"/>
            <p:cNvSpPr txBox="1"/>
            <p:nvPr/>
          </p:nvSpPr>
          <p:spPr>
            <a:xfrm>
              <a:off x="6352287" y="2378581"/>
              <a:ext cx="697627" cy="456286"/>
            </a:xfrm>
            <a:prstGeom prst="rect">
              <a:avLst/>
            </a:prstGeom>
            <a:noFill/>
          </p:spPr>
          <p:txBody>
            <a:bodyPr wrap="none" rtlCol="0">
              <a:spAutoFit/>
            </a:bodyPr>
            <a:lstStyle/>
            <a:p>
              <a:pPr algn="ctr" defTabSz="1218770"/>
              <a:r>
                <a:rPr lang="zh-CN" altLang="en-US" sz="1000" dirty="0">
                  <a:solidFill>
                    <a:prstClr val="white"/>
                  </a:solidFill>
                </a:rPr>
                <a:t>放号量少</a:t>
              </a:r>
              <a:endParaRPr lang="en-US" altLang="zh-CN" sz="1000" dirty="0">
                <a:solidFill>
                  <a:prstClr val="white"/>
                </a:solidFill>
              </a:endParaRPr>
            </a:p>
            <a:p>
              <a:pPr algn="ctr" defTabSz="1218770"/>
              <a:r>
                <a:rPr lang="en-US" altLang="zh-CN" sz="1000" dirty="0">
                  <a:solidFill>
                    <a:prstClr val="white"/>
                  </a:solidFill>
                </a:rPr>
                <a:t>30%</a:t>
              </a:r>
              <a:endParaRPr lang="zh-CN" altLang="en-US" sz="1000" dirty="0">
                <a:solidFill>
                  <a:prstClr val="white"/>
                </a:solidFill>
              </a:endParaRPr>
            </a:p>
          </p:txBody>
        </p:sp>
        <p:sp>
          <p:nvSpPr>
            <p:cNvPr id="53" name="文本框 52"/>
            <p:cNvSpPr txBox="1"/>
            <p:nvPr/>
          </p:nvSpPr>
          <p:spPr>
            <a:xfrm>
              <a:off x="7113844" y="2312547"/>
              <a:ext cx="825867" cy="398921"/>
            </a:xfrm>
            <a:prstGeom prst="rect">
              <a:avLst/>
            </a:prstGeom>
            <a:noFill/>
          </p:spPr>
          <p:txBody>
            <a:bodyPr wrap="none" rtlCol="0">
              <a:spAutoFit/>
            </a:bodyPr>
            <a:lstStyle/>
            <a:p>
              <a:pPr algn="ctr" defTabSz="1218770"/>
              <a:r>
                <a:rPr lang="zh-CN" altLang="en-US" sz="1000" dirty="0">
                  <a:solidFill>
                    <a:prstClr val="white"/>
                  </a:solidFill>
                </a:rPr>
                <a:t>排号时间长</a:t>
              </a:r>
              <a:endParaRPr lang="en-US" altLang="zh-CN" sz="1000" dirty="0">
                <a:solidFill>
                  <a:prstClr val="white"/>
                </a:solidFill>
              </a:endParaRPr>
            </a:p>
            <a:p>
              <a:pPr algn="ctr" defTabSz="1218770"/>
              <a:r>
                <a:rPr lang="en-US" altLang="zh-CN" sz="1000" dirty="0">
                  <a:solidFill>
                    <a:prstClr val="white"/>
                  </a:solidFill>
                </a:rPr>
                <a:t>10%</a:t>
              </a:r>
              <a:endParaRPr lang="zh-CN" altLang="en-US" sz="1000" dirty="0">
                <a:solidFill>
                  <a:prstClr val="white"/>
                </a:solidFill>
              </a:endParaRPr>
            </a:p>
          </p:txBody>
        </p:sp>
        <p:sp>
          <p:nvSpPr>
            <p:cNvPr id="54" name="文本框 53"/>
            <p:cNvSpPr txBox="1"/>
            <p:nvPr/>
          </p:nvSpPr>
          <p:spPr>
            <a:xfrm>
              <a:off x="6288168" y="3139240"/>
              <a:ext cx="825676" cy="398829"/>
            </a:xfrm>
            <a:prstGeom prst="rect">
              <a:avLst/>
            </a:prstGeom>
            <a:noFill/>
          </p:spPr>
          <p:txBody>
            <a:bodyPr wrap="none" rtlCol="0">
              <a:spAutoFit/>
            </a:bodyPr>
            <a:lstStyle/>
            <a:p>
              <a:pPr algn="ctr" defTabSz="1218770"/>
              <a:r>
                <a:rPr lang="zh-CN" altLang="en-US" sz="1000" dirty="0">
                  <a:solidFill>
                    <a:prstClr val="white"/>
                  </a:solidFill>
                </a:rPr>
                <a:t>未按时办结</a:t>
              </a:r>
              <a:endParaRPr lang="en-US" altLang="zh-CN" sz="1000" dirty="0">
                <a:solidFill>
                  <a:prstClr val="white"/>
                </a:solidFill>
              </a:endParaRPr>
            </a:p>
            <a:p>
              <a:pPr algn="ctr" defTabSz="1218770"/>
              <a:r>
                <a:rPr lang="en-US" altLang="zh-CN" sz="1000" dirty="0">
                  <a:solidFill>
                    <a:prstClr val="white"/>
                  </a:solidFill>
                </a:rPr>
                <a:t>20%</a:t>
              </a:r>
              <a:endParaRPr lang="zh-CN" altLang="en-US" sz="1000" dirty="0">
                <a:solidFill>
                  <a:prstClr val="white"/>
                </a:solidFill>
              </a:endParaRPr>
            </a:p>
          </p:txBody>
        </p:sp>
        <p:sp>
          <p:nvSpPr>
            <p:cNvPr id="55" name="文本框 54"/>
            <p:cNvSpPr txBox="1"/>
            <p:nvPr/>
          </p:nvSpPr>
          <p:spPr>
            <a:xfrm>
              <a:off x="7073640" y="2836506"/>
              <a:ext cx="453137" cy="859214"/>
            </a:xfrm>
            <a:prstGeom prst="rect">
              <a:avLst/>
            </a:prstGeom>
            <a:noFill/>
          </p:spPr>
          <p:txBody>
            <a:bodyPr wrap="square" rtlCol="0">
              <a:spAutoFit/>
            </a:bodyPr>
            <a:lstStyle/>
            <a:p>
              <a:pPr algn="ctr" defTabSz="1218770"/>
              <a:r>
                <a:rPr lang="zh-CN" altLang="en-US" sz="1000" dirty="0">
                  <a:solidFill>
                    <a:prstClr val="white"/>
                  </a:solidFill>
                </a:rPr>
                <a:t>服务态度差</a:t>
              </a:r>
              <a:endParaRPr lang="en-US" altLang="zh-CN" sz="1000" dirty="0">
                <a:solidFill>
                  <a:prstClr val="white"/>
                </a:solidFill>
              </a:endParaRPr>
            </a:p>
            <a:p>
              <a:pPr algn="ctr" defTabSz="1218770"/>
              <a:r>
                <a:rPr lang="en-US" altLang="zh-CN" sz="1000" dirty="0">
                  <a:solidFill>
                    <a:prstClr val="white"/>
                  </a:solidFill>
                </a:rPr>
                <a:t>10%</a:t>
              </a:r>
              <a:endParaRPr lang="zh-CN" altLang="en-US" sz="1000" dirty="0">
                <a:solidFill>
                  <a:prstClr val="white"/>
                </a:solidFill>
              </a:endParaRPr>
            </a:p>
          </p:txBody>
        </p:sp>
        <p:sp>
          <p:nvSpPr>
            <p:cNvPr id="56" name="右箭头 55"/>
            <p:cNvSpPr/>
            <p:nvPr/>
          </p:nvSpPr>
          <p:spPr>
            <a:xfrm>
              <a:off x="5877453" y="2763328"/>
              <a:ext cx="260211" cy="250888"/>
            </a:xfrm>
            <a:prstGeom prst="rightArrow">
              <a:avLst/>
            </a:prstGeom>
            <a:solidFill>
              <a:srgbClr val="F2C80F"/>
            </a:solidFill>
            <a:ln>
              <a:solidFill>
                <a:srgbClr val="F2C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aphicFrame>
        <p:nvGraphicFramePr>
          <p:cNvPr id="58" name="图表 57"/>
          <p:cNvGraphicFramePr/>
          <p:nvPr>
            <p:extLst/>
          </p:nvPr>
        </p:nvGraphicFramePr>
        <p:xfrm>
          <a:off x="581304" y="1913710"/>
          <a:ext cx="3404936" cy="1664850"/>
        </p:xfrm>
        <a:graphic>
          <a:graphicData uri="http://schemas.openxmlformats.org/drawingml/2006/chart">
            <c:chart xmlns:c="http://schemas.openxmlformats.org/drawingml/2006/chart" xmlns:r="http://schemas.openxmlformats.org/officeDocument/2006/relationships" r:id="rId21"/>
          </a:graphicData>
        </a:graphic>
      </p:graphicFrame>
      <p:pic>
        <p:nvPicPr>
          <p:cNvPr id="59" name="图片 58"/>
          <p:cNvPicPr>
            <a:picLocks noChangeAspect="1"/>
          </p:cNvPicPr>
          <p:nvPr/>
        </p:nvPicPr>
        <p:blipFill>
          <a:blip r:embed="rId22"/>
          <a:stretch>
            <a:fillRect/>
          </a:stretch>
        </p:blipFill>
        <p:spPr>
          <a:xfrm>
            <a:off x="754985" y="4357727"/>
            <a:ext cx="3002865" cy="1798786"/>
          </a:xfrm>
          <a:prstGeom prst="rect">
            <a:avLst/>
          </a:prstGeom>
        </p:spPr>
      </p:pic>
    </p:spTree>
    <p:extLst>
      <p:ext uri="{BB962C8B-B14F-4D97-AF65-F5344CB8AC3E}">
        <p14:creationId xmlns:p14="http://schemas.microsoft.com/office/powerpoint/2010/main" val="3498566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决策支持</a:t>
            </a:r>
            <a:r>
              <a:rPr lang="en-US" altLang="zh-CN" dirty="0"/>
              <a:t>-</a:t>
            </a:r>
            <a:r>
              <a:rPr lang="zh-CN" altLang="en-US" dirty="0"/>
              <a:t>民生热点</a:t>
            </a:r>
            <a:r>
              <a:rPr lang="en-US" altLang="zh-CN" dirty="0"/>
              <a:t>-</a:t>
            </a:r>
            <a:r>
              <a:rPr lang="zh-CN" altLang="en-US" dirty="0"/>
              <a:t>食品安全专题分析</a:t>
            </a:r>
          </a:p>
        </p:txBody>
      </p:sp>
      <p:sp>
        <p:nvSpPr>
          <p:cNvPr id="3" name="圆角矩形 2">
            <a:extLst>
              <a:ext uri="{FF2B5EF4-FFF2-40B4-BE49-F238E27FC236}">
                <a16:creationId xmlns:a16="http://schemas.microsoft.com/office/drawing/2014/main" xmlns="" id="{566B1A50-0E9B-43CD-9E85-63CEA51A9E5C}"/>
              </a:ext>
            </a:extLst>
          </p:cNvPr>
          <p:cNvSpPr/>
          <p:nvPr/>
        </p:nvSpPr>
        <p:spPr bwMode="auto">
          <a:xfrm>
            <a:off x="699067" y="925765"/>
            <a:ext cx="10793866" cy="5461975"/>
          </a:xfrm>
          <a:prstGeom prst="roundRect">
            <a:avLst>
              <a:gd name="adj" fmla="val 1831"/>
            </a:avLst>
          </a:prstGeom>
          <a:solidFill>
            <a:schemeClr val="bg1"/>
          </a:solidFill>
          <a:ln w="28575" cap="flat" cmpd="sng" algn="ctr">
            <a:solidFill>
              <a:schemeClr val="tx2">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algn="ctr" eaLnBrk="0" fontAlgn="base" hangingPunct="0">
              <a:spcBef>
                <a:spcPct val="0"/>
              </a:spcBef>
              <a:spcAft>
                <a:spcPct val="0"/>
              </a:spcAft>
              <a:buFont typeface="Arial" pitchFamily="34" charset="0"/>
              <a:buNone/>
            </a:pPr>
            <a:r>
              <a:rPr lang="zh-CN" altLang="en-US" b="1" dirty="0">
                <a:solidFill>
                  <a:prstClr val="black"/>
                </a:solidFill>
                <a:latin typeface="微软雅黑" panose="020B0503020204020204" pitchFamily="34" charset="-122"/>
                <a:ea typeface="微软雅黑" panose="020B0503020204020204" pitchFamily="34" charset="-122"/>
              </a:rPr>
              <a:t>食药风险图谱</a:t>
            </a:r>
          </a:p>
        </p:txBody>
      </p:sp>
      <p:sp>
        <p:nvSpPr>
          <p:cNvPr id="4" name="圆角矩形 7">
            <a:extLst>
              <a:ext uri="{FF2B5EF4-FFF2-40B4-BE49-F238E27FC236}">
                <a16:creationId xmlns:a16="http://schemas.microsoft.com/office/drawing/2014/main" xmlns="" id="{BB3F6CC0-8712-4D65-A6DF-DC1F9811A390}"/>
              </a:ext>
            </a:extLst>
          </p:cNvPr>
          <p:cNvSpPr/>
          <p:nvPr/>
        </p:nvSpPr>
        <p:spPr bwMode="auto">
          <a:xfrm>
            <a:off x="817756" y="1329257"/>
            <a:ext cx="10556488" cy="4902199"/>
          </a:xfrm>
          <a:prstGeom prst="roundRect">
            <a:avLst>
              <a:gd name="adj" fmla="val 3056"/>
            </a:avLst>
          </a:prstGeom>
          <a:solidFill>
            <a:schemeClr val="accent6">
              <a:lumMod val="20000"/>
              <a:lumOff val="80000"/>
              <a:alpha val="30000"/>
            </a:schemeClr>
          </a:solidFill>
          <a:ln w="2857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nvGrpSpPr>
          <p:cNvPr id="5" name="组合 4">
            <a:extLst>
              <a:ext uri="{FF2B5EF4-FFF2-40B4-BE49-F238E27FC236}">
                <a16:creationId xmlns:a16="http://schemas.microsoft.com/office/drawing/2014/main" xmlns="" id="{40B357D7-63D5-4DB8-A655-9627FDB0AC64}"/>
              </a:ext>
            </a:extLst>
          </p:cNvPr>
          <p:cNvGrpSpPr/>
          <p:nvPr/>
        </p:nvGrpSpPr>
        <p:grpSpPr>
          <a:xfrm>
            <a:off x="3378957" y="1419483"/>
            <a:ext cx="5434086" cy="352838"/>
            <a:chOff x="3485031" y="1508383"/>
            <a:chExt cx="5434086" cy="352838"/>
          </a:xfrm>
        </p:grpSpPr>
        <p:sp>
          <p:nvSpPr>
            <p:cNvPr id="6" name="圆角矩形 4">
              <a:extLst>
                <a:ext uri="{FF2B5EF4-FFF2-40B4-BE49-F238E27FC236}">
                  <a16:creationId xmlns:a16="http://schemas.microsoft.com/office/drawing/2014/main" xmlns="" id="{2570584E-556E-4603-8EED-51EF08DA9B40}"/>
                </a:ext>
              </a:extLst>
            </p:cNvPr>
            <p:cNvSpPr/>
            <p:nvPr/>
          </p:nvSpPr>
          <p:spPr bwMode="auto">
            <a:xfrm>
              <a:off x="4795097" y="1508383"/>
              <a:ext cx="1342553" cy="352838"/>
            </a:xfrm>
            <a:prstGeom prst="roundRect">
              <a:avLst/>
            </a:prstGeom>
            <a:solidFill>
              <a:schemeClr val="bg1">
                <a:lumMod val="95000"/>
              </a:schemeClr>
            </a:solidFill>
            <a:ln>
              <a:solidFill>
                <a:schemeClr val="bg1"/>
              </a:solidFill>
              <a:headEnd type="none" w="med" len="med"/>
              <a:tailEnd type="none" w="med" len="med"/>
            </a:ln>
            <a:effectLst>
              <a:outerShdw blurRad="25400" dist="12700" dir="2700000" algn="tl"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a:r>
                <a:rPr lang="zh-CN" altLang="en-US" sz="1400" dirty="0">
                  <a:solidFill>
                    <a:prstClr val="white">
                      <a:lumMod val="50000"/>
                    </a:prstClr>
                  </a:solidFill>
                  <a:latin typeface="微软雅黑" panose="020B0503020204020204" pitchFamily="34" charset="-122"/>
                  <a:ea typeface="微软雅黑" panose="020B0503020204020204" pitchFamily="34" charset="-122"/>
                </a:rPr>
                <a:t>前五大</a:t>
              </a:r>
            </a:p>
          </p:txBody>
        </p:sp>
        <p:sp>
          <p:nvSpPr>
            <p:cNvPr id="7" name="圆角矩形 5">
              <a:extLst>
                <a:ext uri="{FF2B5EF4-FFF2-40B4-BE49-F238E27FC236}">
                  <a16:creationId xmlns:a16="http://schemas.microsoft.com/office/drawing/2014/main" xmlns="" id="{9E4A0CF4-57DD-43B8-9CFF-1981E70C420F}"/>
                </a:ext>
              </a:extLst>
            </p:cNvPr>
            <p:cNvSpPr/>
            <p:nvPr/>
          </p:nvSpPr>
          <p:spPr bwMode="auto">
            <a:xfrm>
              <a:off x="6185831" y="1508383"/>
              <a:ext cx="1342553" cy="352838"/>
            </a:xfrm>
            <a:prstGeom prst="roundRect">
              <a:avLst/>
            </a:prstGeom>
            <a:solidFill>
              <a:schemeClr val="bg1">
                <a:lumMod val="95000"/>
              </a:schemeClr>
            </a:solidFill>
            <a:ln>
              <a:solidFill>
                <a:schemeClr val="bg1"/>
              </a:solidFill>
              <a:headEnd type="none" w="med" len="med"/>
              <a:tailEnd type="none" w="med" len="med"/>
            </a:ln>
            <a:effectLst>
              <a:outerShdw blurRad="25400" dist="12700" dir="2700000" algn="tl"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a:r>
                <a:rPr lang="zh-CN" altLang="en-US" sz="1400" dirty="0">
                  <a:solidFill>
                    <a:prstClr val="white">
                      <a:lumMod val="50000"/>
                    </a:prstClr>
                  </a:solidFill>
                  <a:latin typeface="微软雅黑" panose="020B0503020204020204" pitchFamily="34" charset="-122"/>
                  <a:ea typeface="微软雅黑" panose="020B0503020204020204" pitchFamily="34" charset="-122"/>
                </a:rPr>
                <a:t>前十大</a:t>
              </a:r>
            </a:p>
          </p:txBody>
        </p:sp>
        <p:sp>
          <p:nvSpPr>
            <p:cNvPr id="8" name="圆角矩形 6">
              <a:extLst>
                <a:ext uri="{FF2B5EF4-FFF2-40B4-BE49-F238E27FC236}">
                  <a16:creationId xmlns:a16="http://schemas.microsoft.com/office/drawing/2014/main" xmlns="" id="{1522F7F3-0862-47D8-BCB0-40CF5DCCB860}"/>
                </a:ext>
              </a:extLst>
            </p:cNvPr>
            <p:cNvSpPr/>
            <p:nvPr/>
          </p:nvSpPr>
          <p:spPr bwMode="auto">
            <a:xfrm>
              <a:off x="7576564" y="1508383"/>
              <a:ext cx="1342553" cy="352838"/>
            </a:xfrm>
            <a:prstGeom prst="roundRect">
              <a:avLst/>
            </a:prstGeom>
            <a:solidFill>
              <a:srgbClr val="C5E0B4"/>
            </a:solidFill>
            <a:ln>
              <a:solidFill>
                <a:schemeClr val="bg1"/>
              </a:solidFill>
              <a:headEnd type="none" w="med" len="med"/>
              <a:tailEnd type="none" w="med" len="med"/>
            </a:ln>
            <a:effectLst>
              <a:outerShdw blurRad="25400" dist="12700" dir="2700000" algn="tl"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a:r>
                <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rPr>
                <a:t>前二十大</a:t>
              </a:r>
            </a:p>
          </p:txBody>
        </p:sp>
        <p:sp>
          <p:nvSpPr>
            <p:cNvPr id="9" name="矩形 8">
              <a:extLst>
                <a:ext uri="{FF2B5EF4-FFF2-40B4-BE49-F238E27FC236}">
                  <a16:creationId xmlns:a16="http://schemas.microsoft.com/office/drawing/2014/main" xmlns="" id="{6D4CD775-7A80-4B0D-AA7B-A8AE569F34D8}"/>
                </a:ext>
              </a:extLst>
            </p:cNvPr>
            <p:cNvSpPr/>
            <p:nvPr/>
          </p:nvSpPr>
          <p:spPr>
            <a:xfrm>
              <a:off x="3485031" y="1530914"/>
              <a:ext cx="1261885" cy="307777"/>
            </a:xfrm>
            <a:prstGeom prst="rect">
              <a:avLst/>
            </a:prstGeom>
          </p:spPr>
          <p:txBody>
            <a:bodyPr wrap="none">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sym typeface="+mn-ea"/>
                </a:rPr>
                <a:t>风险评估值：</a:t>
              </a:r>
            </a:p>
          </p:txBody>
        </p:sp>
      </p:grpSp>
      <p:sp>
        <p:nvSpPr>
          <p:cNvPr id="10" name="圆角矩形 13">
            <a:extLst>
              <a:ext uri="{FF2B5EF4-FFF2-40B4-BE49-F238E27FC236}">
                <a16:creationId xmlns:a16="http://schemas.microsoft.com/office/drawing/2014/main" xmlns="" id="{E640A348-327F-4D0B-9E11-32AFB42CE0FF}"/>
              </a:ext>
            </a:extLst>
          </p:cNvPr>
          <p:cNvSpPr/>
          <p:nvPr/>
        </p:nvSpPr>
        <p:spPr bwMode="auto">
          <a:xfrm>
            <a:off x="906681" y="1910175"/>
            <a:ext cx="5317849" cy="4174970"/>
          </a:xfrm>
          <a:prstGeom prst="roundRect">
            <a:avLst>
              <a:gd name="adj" fmla="val 3161"/>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a:endPar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aphicFrame>
        <p:nvGraphicFramePr>
          <p:cNvPr id="11" name="表格 10">
            <a:extLst>
              <a:ext uri="{FF2B5EF4-FFF2-40B4-BE49-F238E27FC236}">
                <a16:creationId xmlns:a16="http://schemas.microsoft.com/office/drawing/2014/main" xmlns="" id="{58CF9D4B-65CE-41DF-AA20-295E3EDFCB33}"/>
              </a:ext>
            </a:extLst>
          </p:cNvPr>
          <p:cNvGraphicFramePr>
            <a:graphicFrameLocks noGrp="1"/>
          </p:cNvGraphicFramePr>
          <p:nvPr>
            <p:extLst/>
          </p:nvPr>
        </p:nvGraphicFramePr>
        <p:xfrm>
          <a:off x="1680805" y="2095613"/>
          <a:ext cx="4320850" cy="3260590"/>
        </p:xfrm>
        <a:graphic>
          <a:graphicData uri="http://schemas.openxmlformats.org/drawingml/2006/table">
            <a:tbl>
              <a:tblPr>
                <a:tableStyleId>{E8B1032C-EA38-4F05-BA0D-38AFFFC7BED3}</a:tableStyleId>
              </a:tblPr>
              <a:tblGrid>
                <a:gridCol w="432085">
                  <a:extLst>
                    <a:ext uri="{9D8B030D-6E8A-4147-A177-3AD203B41FA5}">
                      <a16:colId xmlns:a16="http://schemas.microsoft.com/office/drawing/2014/main" xmlns="" val="20000"/>
                    </a:ext>
                  </a:extLst>
                </a:gridCol>
                <a:gridCol w="432085">
                  <a:extLst>
                    <a:ext uri="{9D8B030D-6E8A-4147-A177-3AD203B41FA5}">
                      <a16:colId xmlns:a16="http://schemas.microsoft.com/office/drawing/2014/main" xmlns="" val="20001"/>
                    </a:ext>
                  </a:extLst>
                </a:gridCol>
                <a:gridCol w="432085">
                  <a:extLst>
                    <a:ext uri="{9D8B030D-6E8A-4147-A177-3AD203B41FA5}">
                      <a16:colId xmlns:a16="http://schemas.microsoft.com/office/drawing/2014/main" xmlns="" val="20002"/>
                    </a:ext>
                  </a:extLst>
                </a:gridCol>
                <a:gridCol w="432085">
                  <a:extLst>
                    <a:ext uri="{9D8B030D-6E8A-4147-A177-3AD203B41FA5}">
                      <a16:colId xmlns:a16="http://schemas.microsoft.com/office/drawing/2014/main" xmlns="" val="20003"/>
                    </a:ext>
                  </a:extLst>
                </a:gridCol>
                <a:gridCol w="432085">
                  <a:extLst>
                    <a:ext uri="{9D8B030D-6E8A-4147-A177-3AD203B41FA5}">
                      <a16:colId xmlns:a16="http://schemas.microsoft.com/office/drawing/2014/main" xmlns="" val="20004"/>
                    </a:ext>
                  </a:extLst>
                </a:gridCol>
                <a:gridCol w="432085">
                  <a:extLst>
                    <a:ext uri="{9D8B030D-6E8A-4147-A177-3AD203B41FA5}">
                      <a16:colId xmlns:a16="http://schemas.microsoft.com/office/drawing/2014/main" xmlns="" val="20005"/>
                    </a:ext>
                  </a:extLst>
                </a:gridCol>
                <a:gridCol w="432085">
                  <a:extLst>
                    <a:ext uri="{9D8B030D-6E8A-4147-A177-3AD203B41FA5}">
                      <a16:colId xmlns:a16="http://schemas.microsoft.com/office/drawing/2014/main" xmlns="" val="20006"/>
                    </a:ext>
                  </a:extLst>
                </a:gridCol>
                <a:gridCol w="432085">
                  <a:extLst>
                    <a:ext uri="{9D8B030D-6E8A-4147-A177-3AD203B41FA5}">
                      <a16:colId xmlns:a16="http://schemas.microsoft.com/office/drawing/2014/main" xmlns="" val="20007"/>
                    </a:ext>
                  </a:extLst>
                </a:gridCol>
                <a:gridCol w="432085">
                  <a:extLst>
                    <a:ext uri="{9D8B030D-6E8A-4147-A177-3AD203B41FA5}">
                      <a16:colId xmlns:a16="http://schemas.microsoft.com/office/drawing/2014/main" xmlns="" val="20008"/>
                    </a:ext>
                  </a:extLst>
                </a:gridCol>
                <a:gridCol w="432085">
                  <a:extLst>
                    <a:ext uri="{9D8B030D-6E8A-4147-A177-3AD203B41FA5}">
                      <a16:colId xmlns:a16="http://schemas.microsoft.com/office/drawing/2014/main" xmlns="" val="20009"/>
                    </a:ext>
                  </a:extLst>
                </a:gridCol>
              </a:tblGrid>
              <a:tr h="326059">
                <a:tc>
                  <a:txBody>
                    <a:bodyPr/>
                    <a:lstStyle/>
                    <a:p>
                      <a:endParaRPr lang="zh-CN" altLang="en-US" sz="500" dirty="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0"/>
                  </a:ext>
                </a:extLst>
              </a:tr>
              <a:tr h="326059">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1"/>
                  </a:ext>
                </a:extLst>
              </a:tr>
              <a:tr h="326059">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2"/>
                  </a:ext>
                </a:extLst>
              </a:tr>
              <a:tr h="326059">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3"/>
                  </a:ext>
                </a:extLst>
              </a:tr>
              <a:tr h="326059">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4"/>
                  </a:ext>
                </a:extLst>
              </a:tr>
              <a:tr h="326059">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5"/>
                  </a:ext>
                </a:extLst>
              </a:tr>
              <a:tr h="326059">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6"/>
                  </a:ext>
                </a:extLst>
              </a:tr>
              <a:tr h="326059">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7"/>
                  </a:ext>
                </a:extLst>
              </a:tr>
              <a:tr h="326059">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8"/>
                  </a:ext>
                </a:extLst>
              </a:tr>
              <a:tr h="326059">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a:latin typeface="微软雅黑" panose="020B0503020204020204" pitchFamily="34" charset="-122"/>
                        <a:ea typeface="微软雅黑" panose="020B0503020204020204" pitchFamily="34" charset="-122"/>
                      </a:endParaRPr>
                    </a:p>
                  </a:txBody>
                  <a:tcPr/>
                </a:tc>
                <a:tc>
                  <a:txBody>
                    <a:bodyPr/>
                    <a:lstStyle/>
                    <a:p>
                      <a:endParaRPr lang="zh-CN" altLang="en-US" sz="5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9"/>
                  </a:ext>
                </a:extLst>
              </a:tr>
            </a:tbl>
          </a:graphicData>
        </a:graphic>
      </p:graphicFrame>
      <p:grpSp>
        <p:nvGrpSpPr>
          <p:cNvPr id="12" name="组合 11">
            <a:extLst>
              <a:ext uri="{FF2B5EF4-FFF2-40B4-BE49-F238E27FC236}">
                <a16:creationId xmlns:a16="http://schemas.microsoft.com/office/drawing/2014/main" xmlns="" id="{2C9D8BEB-F3B5-4F80-A66D-AC4FBCBDC99D}"/>
              </a:ext>
            </a:extLst>
          </p:cNvPr>
          <p:cNvGrpSpPr/>
          <p:nvPr/>
        </p:nvGrpSpPr>
        <p:grpSpPr>
          <a:xfrm>
            <a:off x="1294605" y="1958231"/>
            <a:ext cx="4801738" cy="3632965"/>
            <a:chOff x="1591757" y="1958231"/>
            <a:chExt cx="4548127" cy="3632965"/>
          </a:xfrm>
        </p:grpSpPr>
        <p:sp>
          <p:nvSpPr>
            <p:cNvPr id="13" name="矩形 12">
              <a:extLst>
                <a:ext uri="{FF2B5EF4-FFF2-40B4-BE49-F238E27FC236}">
                  <a16:creationId xmlns:a16="http://schemas.microsoft.com/office/drawing/2014/main" xmlns="" id="{20161C18-A7B1-4F54-8281-CAC5169E6833}"/>
                </a:ext>
              </a:extLst>
            </p:cNvPr>
            <p:cNvSpPr/>
            <p:nvPr/>
          </p:nvSpPr>
          <p:spPr>
            <a:xfrm>
              <a:off x="1697555" y="1958231"/>
              <a:ext cx="260007"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14" name="矩形 13">
              <a:extLst>
                <a:ext uri="{FF2B5EF4-FFF2-40B4-BE49-F238E27FC236}">
                  <a16:creationId xmlns:a16="http://schemas.microsoft.com/office/drawing/2014/main" xmlns="" id="{98CCFD15-DE20-4456-BA69-ED9A4C4B40F3}"/>
                </a:ext>
              </a:extLst>
            </p:cNvPr>
            <p:cNvSpPr/>
            <p:nvPr/>
          </p:nvSpPr>
          <p:spPr>
            <a:xfrm>
              <a:off x="1591757" y="2284653"/>
              <a:ext cx="365805"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4.5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15" name="矩形 14">
              <a:extLst>
                <a:ext uri="{FF2B5EF4-FFF2-40B4-BE49-F238E27FC236}">
                  <a16:creationId xmlns:a16="http://schemas.microsoft.com/office/drawing/2014/main" xmlns="" id="{775E3A0B-D022-404E-9CA8-5C7B65E4211E}"/>
                </a:ext>
              </a:extLst>
            </p:cNvPr>
            <p:cNvSpPr/>
            <p:nvPr/>
          </p:nvSpPr>
          <p:spPr>
            <a:xfrm>
              <a:off x="1697555" y="2611075"/>
              <a:ext cx="260007"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4</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xmlns="" id="{72AB4542-C8B2-4B1E-B1A9-35AB9C02CE8A}"/>
                </a:ext>
              </a:extLst>
            </p:cNvPr>
            <p:cNvSpPr/>
            <p:nvPr/>
          </p:nvSpPr>
          <p:spPr>
            <a:xfrm>
              <a:off x="1591757" y="2937497"/>
              <a:ext cx="365805"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3.5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xmlns="" id="{F2A648E3-9479-4788-9A8B-C09ADD38FB1E}"/>
                </a:ext>
              </a:extLst>
            </p:cNvPr>
            <p:cNvSpPr/>
            <p:nvPr/>
          </p:nvSpPr>
          <p:spPr>
            <a:xfrm>
              <a:off x="1697555" y="3263919"/>
              <a:ext cx="260007"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3</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xmlns="" id="{C39DB855-0A91-4AAE-9961-A4BB3D4BE679}"/>
                </a:ext>
              </a:extLst>
            </p:cNvPr>
            <p:cNvSpPr/>
            <p:nvPr/>
          </p:nvSpPr>
          <p:spPr>
            <a:xfrm>
              <a:off x="1591757" y="3590341"/>
              <a:ext cx="365805"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2.5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xmlns="" id="{7B673C96-15C1-4FD1-8352-A7B6147AD880}"/>
                </a:ext>
              </a:extLst>
            </p:cNvPr>
            <p:cNvSpPr/>
            <p:nvPr/>
          </p:nvSpPr>
          <p:spPr>
            <a:xfrm>
              <a:off x="1697555" y="3916763"/>
              <a:ext cx="260007"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2</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xmlns="" id="{52063A73-5D8A-43B9-8E67-2A4A8726CC00}"/>
                </a:ext>
              </a:extLst>
            </p:cNvPr>
            <p:cNvSpPr/>
            <p:nvPr/>
          </p:nvSpPr>
          <p:spPr>
            <a:xfrm>
              <a:off x="1591757" y="4243185"/>
              <a:ext cx="365805"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1.5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xmlns="" id="{3B0F72EC-5CB7-41DD-B376-FBCFA9CE407E}"/>
                </a:ext>
              </a:extLst>
            </p:cNvPr>
            <p:cNvSpPr/>
            <p:nvPr/>
          </p:nvSpPr>
          <p:spPr>
            <a:xfrm>
              <a:off x="1697555" y="4569607"/>
              <a:ext cx="260007"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1</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22" name="矩形 21">
              <a:extLst>
                <a:ext uri="{FF2B5EF4-FFF2-40B4-BE49-F238E27FC236}">
                  <a16:creationId xmlns:a16="http://schemas.microsoft.com/office/drawing/2014/main" xmlns="" id="{62265194-C5EB-42B0-AA13-0765716EC1E4}"/>
                </a:ext>
              </a:extLst>
            </p:cNvPr>
            <p:cNvSpPr/>
            <p:nvPr/>
          </p:nvSpPr>
          <p:spPr>
            <a:xfrm>
              <a:off x="1591757" y="4896029"/>
              <a:ext cx="365805"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0.5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23" name="矩形 22">
              <a:extLst>
                <a:ext uri="{FF2B5EF4-FFF2-40B4-BE49-F238E27FC236}">
                  <a16:creationId xmlns:a16="http://schemas.microsoft.com/office/drawing/2014/main" xmlns="" id="{BBF4640F-3E10-450D-85A1-D98D1F8D7DE5}"/>
                </a:ext>
              </a:extLst>
            </p:cNvPr>
            <p:cNvSpPr/>
            <p:nvPr/>
          </p:nvSpPr>
          <p:spPr>
            <a:xfrm>
              <a:off x="1697555" y="5222451"/>
              <a:ext cx="260007"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0</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24" name="矩形 23">
              <a:extLst>
                <a:ext uri="{FF2B5EF4-FFF2-40B4-BE49-F238E27FC236}">
                  <a16:creationId xmlns:a16="http://schemas.microsoft.com/office/drawing/2014/main" xmlns="" id="{BEA1E46A-29E8-49EB-85FE-B6AD6BCE2BC2}"/>
                </a:ext>
              </a:extLst>
            </p:cNvPr>
            <p:cNvSpPr/>
            <p:nvPr/>
          </p:nvSpPr>
          <p:spPr>
            <a:xfrm>
              <a:off x="2109759" y="5344975"/>
              <a:ext cx="365805"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0.5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25" name="矩形 24">
              <a:extLst>
                <a:ext uri="{FF2B5EF4-FFF2-40B4-BE49-F238E27FC236}">
                  <a16:creationId xmlns:a16="http://schemas.microsoft.com/office/drawing/2014/main" xmlns="" id="{A6EF82B8-28BE-4F6C-A8FA-9A009CBA4D02}"/>
                </a:ext>
              </a:extLst>
            </p:cNvPr>
            <p:cNvSpPr/>
            <p:nvPr/>
          </p:nvSpPr>
          <p:spPr>
            <a:xfrm>
              <a:off x="2575682" y="5344975"/>
              <a:ext cx="260007"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1</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26" name="矩形 25">
              <a:extLst>
                <a:ext uri="{FF2B5EF4-FFF2-40B4-BE49-F238E27FC236}">
                  <a16:creationId xmlns:a16="http://schemas.microsoft.com/office/drawing/2014/main" xmlns="" id="{13AA5C6A-3992-4747-BFBE-2036B7093E59}"/>
                </a:ext>
              </a:extLst>
            </p:cNvPr>
            <p:cNvSpPr/>
            <p:nvPr/>
          </p:nvSpPr>
          <p:spPr>
            <a:xfrm>
              <a:off x="2935807" y="5344975"/>
              <a:ext cx="365805"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1.5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27" name="矩形 26">
              <a:extLst>
                <a:ext uri="{FF2B5EF4-FFF2-40B4-BE49-F238E27FC236}">
                  <a16:creationId xmlns:a16="http://schemas.microsoft.com/office/drawing/2014/main" xmlns="" id="{11FFB15B-CF4C-4339-8ABE-ED72099E38FF}"/>
                </a:ext>
              </a:extLst>
            </p:cNvPr>
            <p:cNvSpPr/>
            <p:nvPr/>
          </p:nvSpPr>
          <p:spPr>
            <a:xfrm>
              <a:off x="3401730" y="5344975"/>
              <a:ext cx="260007"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2</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28" name="矩形 27">
              <a:extLst>
                <a:ext uri="{FF2B5EF4-FFF2-40B4-BE49-F238E27FC236}">
                  <a16:creationId xmlns:a16="http://schemas.microsoft.com/office/drawing/2014/main" xmlns="" id="{9EC01130-F0DC-46F3-94E4-5E1E9468A9D5}"/>
                </a:ext>
              </a:extLst>
            </p:cNvPr>
            <p:cNvSpPr/>
            <p:nvPr/>
          </p:nvSpPr>
          <p:spPr>
            <a:xfrm>
              <a:off x="3761855" y="5344975"/>
              <a:ext cx="365805"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2.5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29" name="矩形 28">
              <a:extLst>
                <a:ext uri="{FF2B5EF4-FFF2-40B4-BE49-F238E27FC236}">
                  <a16:creationId xmlns:a16="http://schemas.microsoft.com/office/drawing/2014/main" xmlns="" id="{A021A63F-B534-4788-ABDB-02DA9471F844}"/>
                </a:ext>
              </a:extLst>
            </p:cNvPr>
            <p:cNvSpPr/>
            <p:nvPr/>
          </p:nvSpPr>
          <p:spPr>
            <a:xfrm>
              <a:off x="4227778" y="5344975"/>
              <a:ext cx="260007"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3</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30" name="矩形 29">
              <a:extLst>
                <a:ext uri="{FF2B5EF4-FFF2-40B4-BE49-F238E27FC236}">
                  <a16:creationId xmlns:a16="http://schemas.microsoft.com/office/drawing/2014/main" xmlns="" id="{A0768054-D6D0-4CAB-A728-B93DCF624254}"/>
                </a:ext>
              </a:extLst>
            </p:cNvPr>
            <p:cNvSpPr/>
            <p:nvPr/>
          </p:nvSpPr>
          <p:spPr>
            <a:xfrm>
              <a:off x="4587903" y="5344975"/>
              <a:ext cx="365805"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3.5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31" name="矩形 30">
              <a:extLst>
                <a:ext uri="{FF2B5EF4-FFF2-40B4-BE49-F238E27FC236}">
                  <a16:creationId xmlns:a16="http://schemas.microsoft.com/office/drawing/2014/main" xmlns="" id="{22A2E2FD-D83D-4D20-A040-48A847CC1157}"/>
                </a:ext>
              </a:extLst>
            </p:cNvPr>
            <p:cNvSpPr/>
            <p:nvPr/>
          </p:nvSpPr>
          <p:spPr>
            <a:xfrm>
              <a:off x="5053826" y="5344975"/>
              <a:ext cx="260007"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4</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32" name="矩形 31">
              <a:extLst>
                <a:ext uri="{FF2B5EF4-FFF2-40B4-BE49-F238E27FC236}">
                  <a16:creationId xmlns:a16="http://schemas.microsoft.com/office/drawing/2014/main" xmlns="" id="{085935E9-020F-4B62-AF0A-0D7F40BE8F8B}"/>
                </a:ext>
              </a:extLst>
            </p:cNvPr>
            <p:cNvSpPr/>
            <p:nvPr/>
          </p:nvSpPr>
          <p:spPr>
            <a:xfrm>
              <a:off x="5413951" y="5344975"/>
              <a:ext cx="365805"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4.5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sp>
          <p:nvSpPr>
            <p:cNvPr id="33" name="矩形 32">
              <a:extLst>
                <a:ext uri="{FF2B5EF4-FFF2-40B4-BE49-F238E27FC236}">
                  <a16:creationId xmlns:a16="http://schemas.microsoft.com/office/drawing/2014/main" xmlns="" id="{C94B8388-63DA-445A-B6F2-FE1E81017215}"/>
                </a:ext>
              </a:extLst>
            </p:cNvPr>
            <p:cNvSpPr/>
            <p:nvPr/>
          </p:nvSpPr>
          <p:spPr>
            <a:xfrm>
              <a:off x="5879877" y="5344975"/>
              <a:ext cx="260007" cy="246221"/>
            </a:xfrm>
            <a:prstGeom prst="rect">
              <a:avLst/>
            </a:prstGeom>
          </p:spPr>
          <p:txBody>
            <a:bodyPr wrap="none">
              <a:spAutoFit/>
            </a:bodyPr>
            <a:lstStyle/>
            <a:p>
              <a:pPr algn="ctr"/>
              <a:r>
                <a:rPr lang="en-US" altLang="zh-CN" sz="1000" dirty="0">
                  <a:solidFill>
                    <a:prstClr val="black"/>
                  </a:solidFill>
                  <a:latin typeface="微软雅黑" panose="020B0503020204020204" pitchFamily="34" charset="-122"/>
                  <a:ea typeface="微软雅黑" panose="020B0503020204020204" pitchFamily="34" charset="-122"/>
                  <a:sym typeface="+mn-ea"/>
                </a:rPr>
                <a:t>5</a:t>
              </a:r>
              <a:endParaRPr lang="zh-CN" altLang="en-US" sz="1000" dirty="0">
                <a:solidFill>
                  <a:prstClr val="black"/>
                </a:solidFill>
                <a:latin typeface="微软雅黑" panose="020B0503020204020204" pitchFamily="34" charset="-122"/>
                <a:ea typeface="微软雅黑" panose="020B0503020204020204" pitchFamily="34" charset="-122"/>
                <a:sym typeface="+mn-ea"/>
              </a:endParaRPr>
            </a:p>
          </p:txBody>
        </p:sp>
      </p:grpSp>
      <p:sp>
        <p:nvSpPr>
          <p:cNvPr id="34" name="矩形 33">
            <a:extLst>
              <a:ext uri="{FF2B5EF4-FFF2-40B4-BE49-F238E27FC236}">
                <a16:creationId xmlns:a16="http://schemas.microsoft.com/office/drawing/2014/main" xmlns="" id="{2007BA9F-3BB7-42BC-B30E-9AD8DD0A02CA}"/>
              </a:ext>
            </a:extLst>
          </p:cNvPr>
          <p:cNvSpPr/>
          <p:nvPr/>
        </p:nvSpPr>
        <p:spPr>
          <a:xfrm>
            <a:off x="2851311" y="5725405"/>
            <a:ext cx="1428596" cy="276999"/>
          </a:xfrm>
          <a:prstGeom prst="rect">
            <a:avLst/>
          </a:prstGeom>
        </p:spPr>
        <p:txBody>
          <a:bodyPr wrap="none">
            <a:spAutoFit/>
          </a:bodyPr>
          <a:lstStyle/>
          <a:p>
            <a:pPr algn="ctr"/>
            <a:r>
              <a:rPr lang="zh-CN" altLang="en-US" sz="1200" b="1" dirty="0">
                <a:solidFill>
                  <a:prstClr val="black"/>
                </a:solidFill>
                <a:latin typeface="微软雅黑" panose="020B0503020204020204" pitchFamily="34" charset="-122"/>
                <a:ea typeface="微软雅黑" panose="020B0503020204020204" pitchFamily="34" charset="-122"/>
                <a:sym typeface="+mn-ea"/>
              </a:rPr>
              <a:t>影响程度</a:t>
            </a:r>
            <a:r>
              <a:rPr lang="en-US" altLang="zh-CN" sz="1200" b="1" dirty="0">
                <a:solidFill>
                  <a:prstClr val="black"/>
                </a:solidFill>
                <a:latin typeface="微软雅黑" panose="020B0503020204020204" pitchFamily="34" charset="-122"/>
                <a:ea typeface="微软雅黑" panose="020B0503020204020204" pitchFamily="34" charset="-122"/>
                <a:sym typeface="+mn-ea"/>
              </a:rPr>
              <a:t>—</a:t>
            </a:r>
            <a:r>
              <a:rPr lang="zh-CN" altLang="en-US" sz="1200" b="1" dirty="0">
                <a:solidFill>
                  <a:prstClr val="black"/>
                </a:solidFill>
                <a:latin typeface="微软雅黑" panose="020B0503020204020204" pitchFamily="34" charset="-122"/>
                <a:ea typeface="微软雅黑" panose="020B0503020204020204" pitchFamily="34" charset="-122"/>
                <a:sym typeface="+mn-ea"/>
              </a:rPr>
              <a:t>最大值</a:t>
            </a:r>
          </a:p>
        </p:txBody>
      </p:sp>
      <p:sp>
        <p:nvSpPr>
          <p:cNvPr id="35" name="矩形 34">
            <a:extLst>
              <a:ext uri="{FF2B5EF4-FFF2-40B4-BE49-F238E27FC236}">
                <a16:creationId xmlns:a16="http://schemas.microsoft.com/office/drawing/2014/main" xmlns="" id="{1B2FFD77-175B-46ED-8356-045862C0E990}"/>
              </a:ext>
            </a:extLst>
          </p:cNvPr>
          <p:cNvSpPr/>
          <p:nvPr/>
        </p:nvSpPr>
        <p:spPr>
          <a:xfrm>
            <a:off x="955912" y="3720661"/>
            <a:ext cx="369332" cy="553998"/>
          </a:xfrm>
          <a:prstGeom prst="rect">
            <a:avLst/>
          </a:prstGeom>
        </p:spPr>
        <p:txBody>
          <a:bodyPr vert="eaVert" wrap="none">
            <a:spAutoFit/>
          </a:bodyPr>
          <a:lstStyle/>
          <a:p>
            <a:pPr algn="ctr"/>
            <a:r>
              <a:rPr lang="zh-CN" altLang="en-US" sz="1200" b="1" dirty="0">
                <a:solidFill>
                  <a:prstClr val="black"/>
                </a:solidFill>
                <a:latin typeface="微软雅黑" panose="020B0503020204020204" pitchFamily="34" charset="-122"/>
                <a:ea typeface="微软雅黑" panose="020B0503020204020204" pitchFamily="34" charset="-122"/>
                <a:sym typeface="+mn-ea"/>
              </a:rPr>
              <a:t>可能性</a:t>
            </a:r>
          </a:p>
        </p:txBody>
      </p:sp>
      <p:sp>
        <p:nvSpPr>
          <p:cNvPr id="36" name="圆角矩形 38">
            <a:extLst>
              <a:ext uri="{FF2B5EF4-FFF2-40B4-BE49-F238E27FC236}">
                <a16:creationId xmlns:a16="http://schemas.microsoft.com/office/drawing/2014/main" xmlns="" id="{F51B064A-E9CA-4A57-8A9B-BBBBB45AABA6}"/>
              </a:ext>
            </a:extLst>
          </p:cNvPr>
          <p:cNvSpPr/>
          <p:nvPr/>
        </p:nvSpPr>
        <p:spPr bwMode="auto">
          <a:xfrm>
            <a:off x="6305588" y="1920889"/>
            <a:ext cx="5001041" cy="4174970"/>
          </a:xfrm>
          <a:prstGeom prst="roundRect">
            <a:avLst>
              <a:gd name="adj" fmla="val 3161"/>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685800"/>
            <a:endPar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aphicFrame>
        <p:nvGraphicFramePr>
          <p:cNvPr id="37" name="表格 36">
            <a:extLst>
              <a:ext uri="{FF2B5EF4-FFF2-40B4-BE49-F238E27FC236}">
                <a16:creationId xmlns:a16="http://schemas.microsoft.com/office/drawing/2014/main" xmlns="" id="{48D19D0C-DC57-4F9C-B4B7-A254C195C32F}"/>
              </a:ext>
            </a:extLst>
          </p:cNvPr>
          <p:cNvGraphicFramePr>
            <a:graphicFrameLocks noGrp="1"/>
          </p:cNvGraphicFramePr>
          <p:nvPr>
            <p:extLst/>
          </p:nvPr>
        </p:nvGraphicFramePr>
        <p:xfrm>
          <a:off x="6451726" y="1993901"/>
          <a:ext cx="4763281" cy="3998500"/>
        </p:xfrm>
        <a:graphic>
          <a:graphicData uri="http://schemas.openxmlformats.org/drawingml/2006/table">
            <a:tbl>
              <a:tblPr firstRow="1" bandRow="1">
                <a:tableStyleId>{93296810-A885-4BE3-A3E7-6D5BEEA58F35}</a:tableStyleId>
              </a:tblPr>
              <a:tblGrid>
                <a:gridCol w="431312">
                  <a:extLst>
                    <a:ext uri="{9D8B030D-6E8A-4147-A177-3AD203B41FA5}">
                      <a16:colId xmlns:a16="http://schemas.microsoft.com/office/drawing/2014/main" xmlns="" val="20000"/>
                    </a:ext>
                  </a:extLst>
                </a:gridCol>
                <a:gridCol w="662940">
                  <a:extLst>
                    <a:ext uri="{9D8B030D-6E8A-4147-A177-3AD203B41FA5}">
                      <a16:colId xmlns:a16="http://schemas.microsoft.com/office/drawing/2014/main" xmlns="" val="20001"/>
                    </a:ext>
                  </a:extLst>
                </a:gridCol>
                <a:gridCol w="1318260">
                  <a:extLst>
                    <a:ext uri="{9D8B030D-6E8A-4147-A177-3AD203B41FA5}">
                      <a16:colId xmlns:a16="http://schemas.microsoft.com/office/drawing/2014/main" xmlns="" val="20002"/>
                    </a:ext>
                  </a:extLst>
                </a:gridCol>
                <a:gridCol w="716280">
                  <a:extLst>
                    <a:ext uri="{9D8B030D-6E8A-4147-A177-3AD203B41FA5}">
                      <a16:colId xmlns:a16="http://schemas.microsoft.com/office/drawing/2014/main" xmlns="" val="20003"/>
                    </a:ext>
                  </a:extLst>
                </a:gridCol>
                <a:gridCol w="746283">
                  <a:extLst>
                    <a:ext uri="{9D8B030D-6E8A-4147-A177-3AD203B41FA5}">
                      <a16:colId xmlns:a16="http://schemas.microsoft.com/office/drawing/2014/main" xmlns="" val="20004"/>
                    </a:ext>
                  </a:extLst>
                </a:gridCol>
                <a:gridCol w="888206">
                  <a:extLst>
                    <a:ext uri="{9D8B030D-6E8A-4147-A177-3AD203B41FA5}">
                      <a16:colId xmlns:a16="http://schemas.microsoft.com/office/drawing/2014/main" xmlns="" val="20005"/>
                    </a:ext>
                  </a:extLst>
                </a:gridCol>
              </a:tblGrid>
              <a:tr h="219645">
                <a:tc>
                  <a:txBody>
                    <a:bodyPr/>
                    <a:lstStyle/>
                    <a:p>
                      <a:pPr algn="ctr"/>
                      <a:r>
                        <a:rPr lang="zh-CN" altLang="en-US" sz="900" dirty="0">
                          <a:latin typeface="微软雅黑" panose="020B0503020204020204" pitchFamily="34" charset="-122"/>
                          <a:ea typeface="微软雅黑" panose="020B0503020204020204" pitchFamily="34" charset="-122"/>
                        </a:rPr>
                        <a:t>排序</a:t>
                      </a:r>
                    </a:p>
                  </a:txBody>
                  <a:tcPr anchor="ctr"/>
                </a:tc>
                <a:tc>
                  <a:txBody>
                    <a:bodyPr/>
                    <a:lstStyle/>
                    <a:p>
                      <a:pPr algn="ctr"/>
                      <a:r>
                        <a:rPr lang="zh-CN" altLang="en-US" sz="900" dirty="0">
                          <a:latin typeface="微软雅黑" panose="020B0503020204020204" pitchFamily="34" charset="-122"/>
                          <a:ea typeface="微软雅黑" panose="020B0503020204020204" pitchFamily="34" charset="-122"/>
                        </a:rPr>
                        <a:t>上年排序</a:t>
                      </a:r>
                    </a:p>
                  </a:txBody>
                  <a:tcPr anchor="ctr"/>
                </a:tc>
                <a:tc>
                  <a:txBody>
                    <a:bodyPr/>
                    <a:lstStyle/>
                    <a:p>
                      <a:pPr algn="ctr"/>
                      <a:r>
                        <a:rPr lang="zh-CN" altLang="en-US" sz="900" dirty="0">
                          <a:latin typeface="微软雅黑" panose="020B0503020204020204" pitchFamily="34" charset="-122"/>
                          <a:ea typeface="微软雅黑" panose="020B0503020204020204" pitchFamily="34" charset="-122"/>
                        </a:rPr>
                        <a:t>风险类别</a:t>
                      </a:r>
                    </a:p>
                  </a:txBody>
                  <a:tcPr anchor="ctr"/>
                </a:tc>
                <a:tc>
                  <a:txBody>
                    <a:bodyPr/>
                    <a:lstStyle/>
                    <a:p>
                      <a:pPr algn="l"/>
                      <a:r>
                        <a:rPr lang="zh-CN" altLang="en-US" sz="900">
                          <a:latin typeface="微软雅黑" panose="020B0503020204020204" pitchFamily="34" charset="-122"/>
                          <a:ea typeface="微软雅黑" panose="020B0503020204020204" pitchFamily="34" charset="-122"/>
                        </a:rPr>
                        <a:t>可能性</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900" dirty="0">
                          <a:latin typeface="微软雅黑" panose="020B0503020204020204" pitchFamily="34" charset="-122"/>
                          <a:ea typeface="微软雅黑" panose="020B0503020204020204" pitchFamily="34" charset="-122"/>
                        </a:rPr>
                        <a:t>影响程度</a:t>
                      </a:r>
                    </a:p>
                  </a:txBody>
                  <a:tcPr anchor="ctr"/>
                </a:tc>
                <a:tc>
                  <a:txBody>
                    <a:bodyPr/>
                    <a:lstStyle/>
                    <a:p>
                      <a:pPr algn="l"/>
                      <a:r>
                        <a:rPr lang="zh-CN" altLang="en-US" sz="900" dirty="0">
                          <a:latin typeface="微软雅黑" panose="020B0503020204020204" pitchFamily="34" charset="-122"/>
                          <a:ea typeface="微软雅黑" panose="020B0503020204020204" pitchFamily="34" charset="-122"/>
                        </a:rPr>
                        <a:t>风险评估值</a:t>
                      </a:r>
                    </a:p>
                  </a:txBody>
                  <a:tcPr anchor="ctr"/>
                </a:tc>
                <a:extLst>
                  <a:ext uri="{0D108BD9-81ED-4DB2-BD59-A6C34878D82A}">
                    <a16:rowId xmlns:a16="http://schemas.microsoft.com/office/drawing/2014/main" xmlns="" val="10000"/>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1</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600" dirty="0">
                          <a:latin typeface="微软雅黑" panose="020B0503020204020204" pitchFamily="34" charset="-122"/>
                          <a:ea typeface="微软雅黑" panose="020B0503020204020204" pitchFamily="34" charset="-122"/>
                        </a:rPr>
                        <a:t>三氯氰胺社会恐慌</a:t>
                      </a: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3.7919</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3.8898</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14.7496</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1"/>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2</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3609</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3.7846</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13.6587</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2"/>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3</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3.4187</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3.5332</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12.0787</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3"/>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4</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8</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3.3627</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3.4987</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11.7648</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4"/>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5</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3.2514</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3.4432</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11.1952</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5"/>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6</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3.167</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3.4114</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10.8722</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6"/>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7</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7</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2.913</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3.4</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9.9043</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7"/>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8</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12</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3.0081</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3.2445</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9.7599</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8"/>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9</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10</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3.0459</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3.1973</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9.7388</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9"/>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10</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11</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2.6567</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3.618</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9.6118</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10"/>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11</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.9541</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3.2412</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9.5747</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11"/>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12</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13</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2.8038</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3.411</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9.5637</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12"/>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13</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14</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2.9153</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3.2534</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9.4847</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13"/>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14</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16</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2.7236</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3.429</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9.3768</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14"/>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15</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kern="1200" dirty="0">
                          <a:solidFill>
                            <a:schemeClr val="dk1"/>
                          </a:solidFill>
                          <a:latin typeface="微软雅黑" panose="020B0503020204020204" pitchFamily="34" charset="-122"/>
                          <a:ea typeface="微软雅黑" panose="020B0503020204020204" pitchFamily="34" charset="-122"/>
                          <a:cs typeface="+mn-cs"/>
                        </a:rPr>
                        <a:t>2.8515</a:t>
                      </a:r>
                      <a:endParaRPr lang="zh-CN" altLang="en-US" sz="6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3.2751</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9.3391</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15"/>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16</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20</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2.8216</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3.221</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9.0885</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16"/>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17</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21</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2.8859</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3.106</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8.9634</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17"/>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18</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16</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2.7576</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3.2121</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8.8577</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18"/>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19</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17</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2.8625</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3.0865</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8.8352</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19"/>
                  </a:ext>
                </a:extLst>
              </a:tr>
              <a:tr h="188495">
                <a:tc>
                  <a:txBody>
                    <a:bodyPr/>
                    <a:lstStyle/>
                    <a:p>
                      <a:pPr algn="ctr"/>
                      <a:r>
                        <a:rPr lang="en-US" altLang="zh-CN" sz="600" dirty="0">
                          <a:latin typeface="微软雅黑" panose="020B0503020204020204" pitchFamily="34" charset="-122"/>
                          <a:ea typeface="微软雅黑" panose="020B0503020204020204" pitchFamily="34" charset="-122"/>
                        </a:rPr>
                        <a:t>20</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2.7222</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3.2302</a:t>
                      </a:r>
                      <a:endParaRPr lang="zh-CN" altLang="en-US" sz="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600" dirty="0">
                          <a:latin typeface="微软雅黑" panose="020B0503020204020204" pitchFamily="34" charset="-122"/>
                          <a:ea typeface="微软雅黑" panose="020B0503020204020204" pitchFamily="34" charset="-122"/>
                        </a:rPr>
                        <a:t>8.7932</a:t>
                      </a:r>
                      <a:endParaRPr lang="zh-CN" altLang="en-US" sz="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20"/>
                  </a:ext>
                </a:extLst>
              </a:tr>
            </a:tbl>
          </a:graphicData>
        </a:graphic>
      </p:graphicFrame>
      <p:grpSp>
        <p:nvGrpSpPr>
          <p:cNvPr id="38" name="组合 37">
            <a:extLst>
              <a:ext uri="{FF2B5EF4-FFF2-40B4-BE49-F238E27FC236}">
                <a16:creationId xmlns:a16="http://schemas.microsoft.com/office/drawing/2014/main" xmlns="" id="{D816E67E-476F-4D94-8F17-79DCB1A6ADEE}"/>
              </a:ext>
            </a:extLst>
          </p:cNvPr>
          <p:cNvGrpSpPr/>
          <p:nvPr/>
        </p:nvGrpSpPr>
        <p:grpSpPr>
          <a:xfrm>
            <a:off x="9395734" y="2024562"/>
            <a:ext cx="128587" cy="157622"/>
            <a:chOff x="9265444" y="2019300"/>
            <a:chExt cx="147638" cy="180975"/>
          </a:xfrm>
        </p:grpSpPr>
        <p:sp>
          <p:nvSpPr>
            <p:cNvPr id="39" name="圆角矩形 41">
              <a:extLst>
                <a:ext uri="{FF2B5EF4-FFF2-40B4-BE49-F238E27FC236}">
                  <a16:creationId xmlns:a16="http://schemas.microsoft.com/office/drawing/2014/main" xmlns="" id="{DDD5A405-A00F-4E86-A31A-789724F10B8B}"/>
                </a:ext>
              </a:extLst>
            </p:cNvPr>
            <p:cNvSpPr/>
            <p:nvPr/>
          </p:nvSpPr>
          <p:spPr bwMode="auto">
            <a:xfrm>
              <a:off x="9265444" y="2019300"/>
              <a:ext cx="147638" cy="180975"/>
            </a:xfrm>
            <a:prstGeom prst="roundRect">
              <a:avLst/>
            </a:prstGeom>
            <a:ln w="12700">
              <a:solidFill>
                <a:schemeClr val="accent6">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40" name="等腰三角形 39">
              <a:extLst>
                <a:ext uri="{FF2B5EF4-FFF2-40B4-BE49-F238E27FC236}">
                  <a16:creationId xmlns:a16="http://schemas.microsoft.com/office/drawing/2014/main" xmlns="" id="{66A37C6C-D8B8-4D4B-A9BA-E416439D56C2}"/>
                </a:ext>
              </a:extLst>
            </p:cNvPr>
            <p:cNvSpPr/>
            <p:nvPr/>
          </p:nvSpPr>
          <p:spPr bwMode="auto">
            <a:xfrm>
              <a:off x="9305925" y="2033383"/>
              <a:ext cx="66676" cy="62230"/>
            </a:xfrm>
            <a:prstGeom prst="triangle">
              <a:avLst/>
            </a:prstGeom>
            <a:solidFill>
              <a:schemeClr val="accent6">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41" name="等腰三角形 40">
              <a:extLst>
                <a:ext uri="{FF2B5EF4-FFF2-40B4-BE49-F238E27FC236}">
                  <a16:creationId xmlns:a16="http://schemas.microsoft.com/office/drawing/2014/main" xmlns="" id="{7F60CD04-8C0A-4F0E-88A5-79D291B6C312}"/>
                </a:ext>
              </a:extLst>
            </p:cNvPr>
            <p:cNvSpPr/>
            <p:nvPr/>
          </p:nvSpPr>
          <p:spPr bwMode="auto">
            <a:xfrm flipV="1">
              <a:off x="9305925" y="2123901"/>
              <a:ext cx="66676" cy="62230"/>
            </a:xfrm>
            <a:prstGeom prst="triangle">
              <a:avLst/>
            </a:prstGeom>
            <a:solidFill>
              <a:schemeClr val="accent6">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42" name="组合 41">
            <a:extLst>
              <a:ext uri="{FF2B5EF4-FFF2-40B4-BE49-F238E27FC236}">
                <a16:creationId xmlns:a16="http://schemas.microsoft.com/office/drawing/2014/main" xmlns="" id="{63DD10AA-1947-47EA-ACCF-2F53AA6019A9}"/>
              </a:ext>
            </a:extLst>
          </p:cNvPr>
          <p:cNvGrpSpPr/>
          <p:nvPr/>
        </p:nvGrpSpPr>
        <p:grpSpPr>
          <a:xfrm>
            <a:off x="10152970" y="2024562"/>
            <a:ext cx="128587" cy="157622"/>
            <a:chOff x="9265444" y="2019300"/>
            <a:chExt cx="147638" cy="180975"/>
          </a:xfrm>
        </p:grpSpPr>
        <p:sp>
          <p:nvSpPr>
            <p:cNvPr id="43" name="圆角矩形 47">
              <a:extLst>
                <a:ext uri="{FF2B5EF4-FFF2-40B4-BE49-F238E27FC236}">
                  <a16:creationId xmlns:a16="http://schemas.microsoft.com/office/drawing/2014/main" xmlns="" id="{EC1D41FD-1CC3-43DB-A964-7EE6550AA1F4}"/>
                </a:ext>
              </a:extLst>
            </p:cNvPr>
            <p:cNvSpPr/>
            <p:nvPr/>
          </p:nvSpPr>
          <p:spPr bwMode="auto">
            <a:xfrm>
              <a:off x="9265444" y="2019300"/>
              <a:ext cx="147638" cy="180975"/>
            </a:xfrm>
            <a:prstGeom prst="roundRect">
              <a:avLst/>
            </a:prstGeom>
            <a:ln w="12700">
              <a:solidFill>
                <a:schemeClr val="accent6">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44" name="等腰三角形 43">
              <a:extLst>
                <a:ext uri="{FF2B5EF4-FFF2-40B4-BE49-F238E27FC236}">
                  <a16:creationId xmlns:a16="http://schemas.microsoft.com/office/drawing/2014/main" xmlns="" id="{61278890-D502-4D1D-A49F-15A06DD827C0}"/>
                </a:ext>
              </a:extLst>
            </p:cNvPr>
            <p:cNvSpPr/>
            <p:nvPr/>
          </p:nvSpPr>
          <p:spPr bwMode="auto">
            <a:xfrm>
              <a:off x="9305925" y="2033383"/>
              <a:ext cx="66676" cy="62230"/>
            </a:xfrm>
            <a:prstGeom prst="triangle">
              <a:avLst/>
            </a:prstGeom>
            <a:solidFill>
              <a:schemeClr val="accent6">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45" name="等腰三角形 44">
              <a:extLst>
                <a:ext uri="{FF2B5EF4-FFF2-40B4-BE49-F238E27FC236}">
                  <a16:creationId xmlns:a16="http://schemas.microsoft.com/office/drawing/2014/main" xmlns="" id="{2AEC76C8-C040-4F47-A4E8-B836B83482E8}"/>
                </a:ext>
              </a:extLst>
            </p:cNvPr>
            <p:cNvSpPr/>
            <p:nvPr/>
          </p:nvSpPr>
          <p:spPr bwMode="auto">
            <a:xfrm flipV="1">
              <a:off x="9305925" y="2123901"/>
              <a:ext cx="66676" cy="62230"/>
            </a:xfrm>
            <a:prstGeom prst="triangle">
              <a:avLst/>
            </a:prstGeom>
            <a:solidFill>
              <a:schemeClr val="accent6">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nvGrpSpPr>
          <p:cNvPr id="46" name="组合 45">
            <a:extLst>
              <a:ext uri="{FF2B5EF4-FFF2-40B4-BE49-F238E27FC236}">
                <a16:creationId xmlns:a16="http://schemas.microsoft.com/office/drawing/2014/main" xmlns="" id="{D6CB25DD-945B-4D42-8D59-67C4D88152F9}"/>
              </a:ext>
            </a:extLst>
          </p:cNvPr>
          <p:cNvGrpSpPr/>
          <p:nvPr/>
        </p:nvGrpSpPr>
        <p:grpSpPr>
          <a:xfrm>
            <a:off x="11030856" y="2024562"/>
            <a:ext cx="128587" cy="157622"/>
            <a:chOff x="9265444" y="2019300"/>
            <a:chExt cx="147638" cy="180975"/>
          </a:xfrm>
        </p:grpSpPr>
        <p:sp>
          <p:nvSpPr>
            <p:cNvPr id="47" name="圆角矩形 51">
              <a:extLst>
                <a:ext uri="{FF2B5EF4-FFF2-40B4-BE49-F238E27FC236}">
                  <a16:creationId xmlns:a16="http://schemas.microsoft.com/office/drawing/2014/main" xmlns="" id="{998A7E98-5418-47EB-904F-FF3EDD814FBF}"/>
                </a:ext>
              </a:extLst>
            </p:cNvPr>
            <p:cNvSpPr/>
            <p:nvPr/>
          </p:nvSpPr>
          <p:spPr bwMode="auto">
            <a:xfrm>
              <a:off x="9265444" y="2019300"/>
              <a:ext cx="147638" cy="180975"/>
            </a:xfrm>
            <a:prstGeom prst="roundRect">
              <a:avLst/>
            </a:prstGeom>
            <a:ln w="12700">
              <a:solidFill>
                <a:schemeClr val="accent6">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48" name="等腰三角形 47">
              <a:extLst>
                <a:ext uri="{FF2B5EF4-FFF2-40B4-BE49-F238E27FC236}">
                  <a16:creationId xmlns:a16="http://schemas.microsoft.com/office/drawing/2014/main" xmlns="" id="{7C4201AB-EDF2-4D8F-B588-D8B06A521F52}"/>
                </a:ext>
              </a:extLst>
            </p:cNvPr>
            <p:cNvSpPr/>
            <p:nvPr/>
          </p:nvSpPr>
          <p:spPr bwMode="auto">
            <a:xfrm>
              <a:off x="9305925" y="2033383"/>
              <a:ext cx="66676" cy="62230"/>
            </a:xfrm>
            <a:prstGeom prst="triangle">
              <a:avLst/>
            </a:prstGeom>
            <a:solidFill>
              <a:schemeClr val="accent6">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49" name="等腰三角形 48">
              <a:extLst>
                <a:ext uri="{FF2B5EF4-FFF2-40B4-BE49-F238E27FC236}">
                  <a16:creationId xmlns:a16="http://schemas.microsoft.com/office/drawing/2014/main" xmlns="" id="{F24A8BB3-73DC-4E11-B7EC-F9F3A08507E7}"/>
                </a:ext>
              </a:extLst>
            </p:cNvPr>
            <p:cNvSpPr/>
            <p:nvPr/>
          </p:nvSpPr>
          <p:spPr bwMode="auto">
            <a:xfrm flipV="1">
              <a:off x="9305925" y="2123901"/>
              <a:ext cx="66676" cy="62230"/>
            </a:xfrm>
            <a:prstGeom prst="triangle">
              <a:avLst/>
            </a:prstGeom>
            <a:solidFill>
              <a:schemeClr val="accent6">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sp>
        <p:nvSpPr>
          <p:cNvPr id="50" name="椭圆 49">
            <a:extLst>
              <a:ext uri="{FF2B5EF4-FFF2-40B4-BE49-F238E27FC236}">
                <a16:creationId xmlns:a16="http://schemas.microsoft.com/office/drawing/2014/main" xmlns="" id="{BFFFC511-4295-453F-9DA5-14823111BD86}"/>
              </a:ext>
            </a:extLst>
          </p:cNvPr>
          <p:cNvSpPr/>
          <p:nvPr/>
        </p:nvSpPr>
        <p:spPr bwMode="auto">
          <a:xfrm>
            <a:off x="2129856" y="2177485"/>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11</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xmlns="" id="{F8764977-EED4-4D33-91C0-A75A04A26505}"/>
              </a:ext>
            </a:extLst>
          </p:cNvPr>
          <p:cNvSpPr/>
          <p:nvPr/>
        </p:nvSpPr>
        <p:spPr bwMode="auto">
          <a:xfrm>
            <a:off x="2774819" y="2095613"/>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16</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2" name="椭圆 51">
            <a:extLst>
              <a:ext uri="{FF2B5EF4-FFF2-40B4-BE49-F238E27FC236}">
                <a16:creationId xmlns:a16="http://schemas.microsoft.com/office/drawing/2014/main" xmlns="" id="{21AB940E-8A71-471D-B25F-26B2DDFC9694}"/>
              </a:ext>
            </a:extLst>
          </p:cNvPr>
          <p:cNvSpPr/>
          <p:nvPr/>
        </p:nvSpPr>
        <p:spPr bwMode="auto">
          <a:xfrm>
            <a:off x="1879642" y="2609955"/>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12</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3" name="椭圆 52">
            <a:extLst>
              <a:ext uri="{FF2B5EF4-FFF2-40B4-BE49-F238E27FC236}">
                <a16:creationId xmlns:a16="http://schemas.microsoft.com/office/drawing/2014/main" xmlns="" id="{EEF149C7-ADDC-4F82-95C8-5F2F78423A65}"/>
              </a:ext>
            </a:extLst>
          </p:cNvPr>
          <p:cNvSpPr/>
          <p:nvPr/>
        </p:nvSpPr>
        <p:spPr bwMode="auto">
          <a:xfrm>
            <a:off x="1736184" y="3334912"/>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13</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4" name="椭圆 53">
            <a:extLst>
              <a:ext uri="{FF2B5EF4-FFF2-40B4-BE49-F238E27FC236}">
                <a16:creationId xmlns:a16="http://schemas.microsoft.com/office/drawing/2014/main" xmlns="" id="{80E3A1C0-5EFC-4309-AEFE-E40FB64D1DBD}"/>
              </a:ext>
            </a:extLst>
          </p:cNvPr>
          <p:cNvSpPr/>
          <p:nvPr/>
        </p:nvSpPr>
        <p:spPr bwMode="auto">
          <a:xfrm>
            <a:off x="2364385" y="3124297"/>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14</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5" name="椭圆 54">
            <a:extLst>
              <a:ext uri="{FF2B5EF4-FFF2-40B4-BE49-F238E27FC236}">
                <a16:creationId xmlns:a16="http://schemas.microsoft.com/office/drawing/2014/main" xmlns="" id="{52859419-D362-41EA-AC39-DF3A0BA49DCA}"/>
              </a:ext>
            </a:extLst>
          </p:cNvPr>
          <p:cNvSpPr/>
          <p:nvPr/>
        </p:nvSpPr>
        <p:spPr bwMode="auto">
          <a:xfrm>
            <a:off x="3077837" y="3078410"/>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6</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6" name="椭圆 55">
            <a:extLst>
              <a:ext uri="{FF2B5EF4-FFF2-40B4-BE49-F238E27FC236}">
                <a16:creationId xmlns:a16="http://schemas.microsoft.com/office/drawing/2014/main" xmlns="" id="{B4673DF1-97F3-485A-BB88-EEFEB1ACDE9A}"/>
              </a:ext>
            </a:extLst>
          </p:cNvPr>
          <p:cNvSpPr/>
          <p:nvPr/>
        </p:nvSpPr>
        <p:spPr bwMode="auto">
          <a:xfrm>
            <a:off x="2761485" y="3510237"/>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15</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7" name="椭圆 56">
            <a:extLst>
              <a:ext uri="{FF2B5EF4-FFF2-40B4-BE49-F238E27FC236}">
                <a16:creationId xmlns:a16="http://schemas.microsoft.com/office/drawing/2014/main" xmlns="" id="{E48D5D62-4BB8-4AFD-9CF1-AAB13C74293D}"/>
              </a:ext>
            </a:extLst>
          </p:cNvPr>
          <p:cNvSpPr/>
          <p:nvPr/>
        </p:nvSpPr>
        <p:spPr bwMode="auto">
          <a:xfrm>
            <a:off x="1798765" y="4339943"/>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18</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8" name="椭圆 57">
            <a:extLst>
              <a:ext uri="{FF2B5EF4-FFF2-40B4-BE49-F238E27FC236}">
                <a16:creationId xmlns:a16="http://schemas.microsoft.com/office/drawing/2014/main" xmlns="" id="{4391BDE6-C061-4994-A76C-105E0569203B}"/>
              </a:ext>
            </a:extLst>
          </p:cNvPr>
          <p:cNvSpPr/>
          <p:nvPr/>
        </p:nvSpPr>
        <p:spPr bwMode="auto">
          <a:xfrm>
            <a:off x="2552441" y="4870465"/>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17</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xmlns="" id="{ED4DDDE9-58D9-44E1-91B8-2ACAA0F0B11F}"/>
              </a:ext>
            </a:extLst>
          </p:cNvPr>
          <p:cNvSpPr/>
          <p:nvPr/>
        </p:nvSpPr>
        <p:spPr bwMode="auto">
          <a:xfrm>
            <a:off x="4739110" y="2110993"/>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1</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60" name="椭圆 59">
            <a:extLst>
              <a:ext uri="{FF2B5EF4-FFF2-40B4-BE49-F238E27FC236}">
                <a16:creationId xmlns:a16="http://schemas.microsoft.com/office/drawing/2014/main" xmlns="" id="{B8483243-757B-4339-A362-D6F287F773D8}"/>
              </a:ext>
            </a:extLst>
          </p:cNvPr>
          <p:cNvSpPr/>
          <p:nvPr/>
        </p:nvSpPr>
        <p:spPr bwMode="auto">
          <a:xfrm>
            <a:off x="5656981" y="2150385"/>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2</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61" name="椭圆 60">
            <a:extLst>
              <a:ext uri="{FF2B5EF4-FFF2-40B4-BE49-F238E27FC236}">
                <a16:creationId xmlns:a16="http://schemas.microsoft.com/office/drawing/2014/main" xmlns="" id="{A9222A40-5C29-4219-B5ED-748293AE46CC}"/>
              </a:ext>
            </a:extLst>
          </p:cNvPr>
          <p:cNvSpPr/>
          <p:nvPr/>
        </p:nvSpPr>
        <p:spPr bwMode="auto">
          <a:xfrm>
            <a:off x="5463311" y="2628877"/>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19</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62" name="椭圆 61">
            <a:extLst>
              <a:ext uri="{FF2B5EF4-FFF2-40B4-BE49-F238E27FC236}">
                <a16:creationId xmlns:a16="http://schemas.microsoft.com/office/drawing/2014/main" xmlns="" id="{5BEB3A91-26F4-445D-9CD6-AE0D662BFCB4}"/>
              </a:ext>
            </a:extLst>
          </p:cNvPr>
          <p:cNvSpPr/>
          <p:nvPr/>
        </p:nvSpPr>
        <p:spPr bwMode="auto">
          <a:xfrm>
            <a:off x="4843627" y="2714121"/>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20</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63" name="椭圆 62">
            <a:extLst>
              <a:ext uri="{FF2B5EF4-FFF2-40B4-BE49-F238E27FC236}">
                <a16:creationId xmlns:a16="http://schemas.microsoft.com/office/drawing/2014/main" xmlns="" id="{496966DD-5D03-4AFA-B129-2F56ECA460C0}"/>
              </a:ext>
            </a:extLst>
          </p:cNvPr>
          <p:cNvSpPr/>
          <p:nvPr/>
        </p:nvSpPr>
        <p:spPr bwMode="auto">
          <a:xfrm>
            <a:off x="4352120" y="2714799"/>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5</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64" name="椭圆 63">
            <a:extLst>
              <a:ext uri="{FF2B5EF4-FFF2-40B4-BE49-F238E27FC236}">
                <a16:creationId xmlns:a16="http://schemas.microsoft.com/office/drawing/2014/main" xmlns="" id="{F49A9A73-49DE-46CB-8B23-9C01FFD3A77F}"/>
              </a:ext>
            </a:extLst>
          </p:cNvPr>
          <p:cNvSpPr/>
          <p:nvPr/>
        </p:nvSpPr>
        <p:spPr bwMode="auto">
          <a:xfrm>
            <a:off x="3886248" y="3078410"/>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7</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xmlns="" id="{D2358FF7-FA8A-4E0C-9871-83E44C20EA9C}"/>
              </a:ext>
            </a:extLst>
          </p:cNvPr>
          <p:cNvSpPr/>
          <p:nvPr/>
        </p:nvSpPr>
        <p:spPr bwMode="auto">
          <a:xfrm>
            <a:off x="5198111" y="3229604"/>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10</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66" name="椭圆 65">
            <a:extLst>
              <a:ext uri="{FF2B5EF4-FFF2-40B4-BE49-F238E27FC236}">
                <a16:creationId xmlns:a16="http://schemas.microsoft.com/office/drawing/2014/main" xmlns="" id="{718BC4BF-0DC6-42FF-AA65-33EB5C60FCBD}"/>
              </a:ext>
            </a:extLst>
          </p:cNvPr>
          <p:cNvSpPr/>
          <p:nvPr/>
        </p:nvSpPr>
        <p:spPr bwMode="auto">
          <a:xfrm>
            <a:off x="4352120" y="4064044"/>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8</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67" name="椭圆 66">
            <a:extLst>
              <a:ext uri="{FF2B5EF4-FFF2-40B4-BE49-F238E27FC236}">
                <a16:creationId xmlns:a16="http://schemas.microsoft.com/office/drawing/2014/main" xmlns="" id="{9CE42A19-5096-44D8-9595-C586EE3F05A5}"/>
              </a:ext>
            </a:extLst>
          </p:cNvPr>
          <p:cNvSpPr/>
          <p:nvPr/>
        </p:nvSpPr>
        <p:spPr bwMode="auto">
          <a:xfrm>
            <a:off x="5716134" y="4217535"/>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3</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68" name="椭圆 67">
            <a:extLst>
              <a:ext uri="{FF2B5EF4-FFF2-40B4-BE49-F238E27FC236}">
                <a16:creationId xmlns:a16="http://schemas.microsoft.com/office/drawing/2014/main" xmlns="" id="{D545C31E-9EB9-40A0-BB93-6423619A84EB}"/>
              </a:ext>
            </a:extLst>
          </p:cNvPr>
          <p:cNvSpPr/>
          <p:nvPr/>
        </p:nvSpPr>
        <p:spPr bwMode="auto">
          <a:xfrm>
            <a:off x="5693890" y="4745718"/>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9</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69" name="椭圆 68">
            <a:extLst>
              <a:ext uri="{FF2B5EF4-FFF2-40B4-BE49-F238E27FC236}">
                <a16:creationId xmlns:a16="http://schemas.microsoft.com/office/drawing/2014/main" xmlns="" id="{2ABA9871-22E7-47A8-9204-7D06A34894EE}"/>
              </a:ext>
            </a:extLst>
          </p:cNvPr>
          <p:cNvSpPr/>
          <p:nvPr/>
        </p:nvSpPr>
        <p:spPr bwMode="auto">
          <a:xfrm>
            <a:off x="4875607" y="4510725"/>
            <a:ext cx="210615" cy="210615"/>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1" compatLnSpc="1"/>
          <a:lstStyle/>
          <a:p>
            <a:pPr eaLnBrk="0" fontAlgn="base" hangingPunct="0">
              <a:spcBef>
                <a:spcPct val="0"/>
              </a:spcBef>
              <a:spcAft>
                <a:spcPct val="0"/>
              </a:spcAft>
              <a:buFont typeface="Arial" pitchFamily="34" charset="0"/>
              <a:buNone/>
            </a:pPr>
            <a:r>
              <a:rPr lang="en-US" altLang="zh-CN" sz="800" dirty="0">
                <a:solidFill>
                  <a:prstClr val="black"/>
                </a:solidFill>
                <a:latin typeface="微软雅黑" panose="020B0503020204020204" pitchFamily="34" charset="-122"/>
                <a:ea typeface="微软雅黑" panose="020B0503020204020204" pitchFamily="34" charset="-122"/>
              </a:rPr>
              <a:t>4</a:t>
            </a:r>
            <a:endParaRPr lang="zh-CN" altLang="en-US" sz="8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6631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决策支持</a:t>
            </a:r>
            <a:r>
              <a:rPr lang="en-US" altLang="zh-CN" dirty="0"/>
              <a:t>-</a:t>
            </a:r>
            <a:r>
              <a:rPr lang="zh-CN" altLang="en-US" dirty="0"/>
              <a:t>民生热点</a:t>
            </a:r>
            <a:r>
              <a:rPr lang="en-US" altLang="zh-CN" dirty="0"/>
              <a:t>-</a:t>
            </a:r>
            <a:r>
              <a:rPr lang="zh-CN" altLang="en-US" dirty="0"/>
              <a:t>环保专题分析</a:t>
            </a:r>
          </a:p>
        </p:txBody>
      </p:sp>
      <p:sp>
        <p:nvSpPr>
          <p:cNvPr id="3" name="圆角矩形 2">
            <a:extLst>
              <a:ext uri="{FF2B5EF4-FFF2-40B4-BE49-F238E27FC236}">
                <a16:creationId xmlns:a16="http://schemas.microsoft.com/office/drawing/2014/main" xmlns="" id="{566B1A50-0E9B-43CD-9E85-63CEA51A9E5C}"/>
              </a:ext>
            </a:extLst>
          </p:cNvPr>
          <p:cNvSpPr/>
          <p:nvPr/>
        </p:nvSpPr>
        <p:spPr bwMode="auto">
          <a:xfrm>
            <a:off x="699067" y="925765"/>
            <a:ext cx="10793866" cy="5461975"/>
          </a:xfrm>
          <a:prstGeom prst="roundRect">
            <a:avLst>
              <a:gd name="adj" fmla="val 1831"/>
            </a:avLst>
          </a:prstGeom>
          <a:solidFill>
            <a:schemeClr val="bg1"/>
          </a:solidFill>
          <a:ln w="28575" cap="flat" cmpd="sng" algn="ctr">
            <a:solidFill>
              <a:schemeClr val="tx2">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algn="ctr" eaLnBrk="0" fontAlgn="base" hangingPunct="0">
              <a:spcBef>
                <a:spcPct val="0"/>
              </a:spcBef>
              <a:spcAft>
                <a:spcPct val="0"/>
              </a:spcAft>
              <a:buFont typeface="Arial" pitchFamily="34" charset="0"/>
              <a:buNone/>
            </a:pPr>
            <a:r>
              <a:rPr lang="zh-CN" altLang="en-US" b="1" dirty="0">
                <a:solidFill>
                  <a:prstClr val="black"/>
                </a:solidFill>
                <a:latin typeface="微软雅黑" panose="020B0503020204020204" pitchFamily="34" charset="-122"/>
                <a:ea typeface="微软雅黑" panose="020B0503020204020204" pitchFamily="34" charset="-122"/>
              </a:rPr>
              <a:t>食药风险图谱</a:t>
            </a:r>
          </a:p>
        </p:txBody>
      </p:sp>
      <p:pic>
        <p:nvPicPr>
          <p:cNvPr id="7" name="图片 6">
            <a:extLst>
              <a:ext uri="{FF2B5EF4-FFF2-40B4-BE49-F238E27FC236}">
                <a16:creationId xmlns:a16="http://schemas.microsoft.com/office/drawing/2014/main" xmlns="" id="{78BFB247-F311-4466-9ABE-15527CE9C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91815"/>
            <a:ext cx="10820400" cy="5495925"/>
          </a:xfrm>
          <a:prstGeom prst="rect">
            <a:avLst/>
          </a:prstGeom>
        </p:spPr>
      </p:pic>
    </p:spTree>
    <p:extLst>
      <p:ext uri="{BB962C8B-B14F-4D97-AF65-F5344CB8AC3E}">
        <p14:creationId xmlns:p14="http://schemas.microsoft.com/office/powerpoint/2010/main" val="146379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决策支持</a:t>
            </a:r>
            <a:r>
              <a:rPr lang="en-US" altLang="zh-CN" dirty="0"/>
              <a:t>-</a:t>
            </a:r>
            <a:r>
              <a:rPr lang="zh-CN" altLang="en-US" dirty="0"/>
              <a:t>民生热点</a:t>
            </a:r>
            <a:r>
              <a:rPr lang="en-US" altLang="zh-CN" dirty="0"/>
              <a:t>-</a:t>
            </a:r>
            <a:r>
              <a:rPr lang="zh-CN" altLang="en-US" dirty="0"/>
              <a:t>交通专题分析</a:t>
            </a:r>
          </a:p>
        </p:txBody>
      </p:sp>
      <p:sp>
        <p:nvSpPr>
          <p:cNvPr id="3" name="圆角矩形 2"/>
          <p:cNvSpPr/>
          <p:nvPr/>
        </p:nvSpPr>
        <p:spPr bwMode="auto">
          <a:xfrm>
            <a:off x="774239" y="1005732"/>
            <a:ext cx="10793866" cy="5461975"/>
          </a:xfrm>
          <a:prstGeom prst="roundRect">
            <a:avLst>
              <a:gd name="adj" fmla="val 1831"/>
            </a:avLst>
          </a:prstGeom>
          <a:solidFill>
            <a:schemeClr val="bg1"/>
          </a:solidFill>
          <a:ln w="28575" cap="flat" cmpd="sng" algn="ctr">
            <a:solidFill>
              <a:schemeClr val="tx2">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pic>
        <p:nvPicPr>
          <p:cNvPr id="4" name="图片 3"/>
          <p:cNvPicPr>
            <a:picLocks noChangeAspect="1"/>
          </p:cNvPicPr>
          <p:nvPr/>
        </p:nvPicPr>
        <p:blipFill rotWithShape="1">
          <a:blip r:embed="rId2"/>
          <a:srcRect l="3549" b="2551"/>
          <a:stretch/>
        </p:blipFill>
        <p:spPr>
          <a:xfrm>
            <a:off x="863600" y="1122153"/>
            <a:ext cx="7507383" cy="3424448"/>
          </a:xfrm>
          <a:prstGeom prst="rect">
            <a:avLst/>
          </a:prstGeom>
        </p:spPr>
      </p:pic>
      <p:sp>
        <p:nvSpPr>
          <p:cNvPr id="5" name="圆角矩形 4"/>
          <p:cNvSpPr/>
          <p:nvPr/>
        </p:nvSpPr>
        <p:spPr bwMode="auto">
          <a:xfrm>
            <a:off x="8471971" y="1076982"/>
            <a:ext cx="2999593" cy="1820597"/>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eaLnBrk="0" fontAlgn="base" hangingPunct="0">
              <a:spcBef>
                <a:spcPct val="0"/>
              </a:spcBef>
              <a:spcAft>
                <a:spcPct val="0"/>
              </a:spcAft>
              <a:buFont typeface="Arial" pitchFamily="34" charset="0"/>
              <a:buNone/>
            </a:pPr>
            <a:r>
              <a:rPr lang="zh-CN" altLang="en-US" sz="1400" b="1" dirty="0">
                <a:solidFill>
                  <a:prstClr val="black"/>
                </a:solidFill>
                <a:latin typeface="微软雅黑" panose="020B0503020204020204" pitchFamily="34" charset="-122"/>
                <a:ea typeface="微软雅黑" panose="020B0503020204020204" pitchFamily="34" charset="-122"/>
              </a:rPr>
              <a:t>交通拥堵指数分布图</a:t>
            </a:r>
          </a:p>
        </p:txBody>
      </p:sp>
      <p:graphicFrame>
        <p:nvGraphicFramePr>
          <p:cNvPr id="6" name="图表 5"/>
          <p:cNvGraphicFramePr/>
          <p:nvPr>
            <p:extLst/>
          </p:nvPr>
        </p:nvGraphicFramePr>
        <p:xfrm>
          <a:off x="8546192" y="1395413"/>
          <a:ext cx="2851150" cy="1404937"/>
        </p:xfrm>
        <a:graphic>
          <a:graphicData uri="http://schemas.openxmlformats.org/drawingml/2006/chart">
            <c:chart xmlns:c="http://schemas.openxmlformats.org/drawingml/2006/chart" xmlns:r="http://schemas.openxmlformats.org/officeDocument/2006/relationships" r:id="rId3"/>
          </a:graphicData>
        </a:graphic>
      </p:graphicFrame>
      <p:sp>
        <p:nvSpPr>
          <p:cNvPr id="7" name="圆角矩形 6"/>
          <p:cNvSpPr/>
          <p:nvPr/>
        </p:nvSpPr>
        <p:spPr bwMode="auto">
          <a:xfrm>
            <a:off x="8471971" y="2968829"/>
            <a:ext cx="2999593" cy="3317671"/>
          </a:xfrm>
          <a:prstGeom prst="roundRect">
            <a:avLst>
              <a:gd name="adj" fmla="val 2983"/>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eaLnBrk="0" fontAlgn="base" hangingPunct="0">
              <a:spcBef>
                <a:spcPct val="0"/>
              </a:spcBef>
              <a:spcAft>
                <a:spcPct val="0"/>
              </a:spcAft>
              <a:buFont typeface="Arial" pitchFamily="34" charset="0"/>
              <a:buNone/>
            </a:pPr>
            <a:r>
              <a:rPr lang="zh-CN" altLang="en-US" sz="1400" b="1" dirty="0">
                <a:solidFill>
                  <a:prstClr val="black"/>
                </a:solidFill>
                <a:latin typeface="微软雅黑" panose="020B0503020204020204" pitchFamily="34" charset="-122"/>
                <a:ea typeface="微软雅黑" panose="020B0503020204020204" pitchFamily="34" charset="-122"/>
              </a:rPr>
              <a:t>交通拥堵指数排名</a:t>
            </a:r>
          </a:p>
        </p:txBody>
      </p:sp>
      <p:graphicFrame>
        <p:nvGraphicFramePr>
          <p:cNvPr id="8" name="表格 7"/>
          <p:cNvGraphicFramePr>
            <a:graphicFrameLocks noGrp="1"/>
          </p:cNvGraphicFramePr>
          <p:nvPr>
            <p:extLst/>
          </p:nvPr>
        </p:nvGraphicFramePr>
        <p:xfrm>
          <a:off x="8555263" y="3316911"/>
          <a:ext cx="2833008" cy="2829893"/>
        </p:xfrm>
        <a:graphic>
          <a:graphicData uri="http://schemas.openxmlformats.org/drawingml/2006/table">
            <a:tbl>
              <a:tblPr bandRow="1">
                <a:tableStyleId>{5C22544A-7EE6-4342-B048-85BDC9FD1C3A}</a:tableStyleId>
              </a:tblPr>
              <a:tblGrid>
                <a:gridCol w="944336">
                  <a:extLst>
                    <a:ext uri="{9D8B030D-6E8A-4147-A177-3AD203B41FA5}">
                      <a16:colId xmlns:a16="http://schemas.microsoft.com/office/drawing/2014/main" xmlns="" val="20000"/>
                    </a:ext>
                  </a:extLst>
                </a:gridCol>
                <a:gridCol w="944336">
                  <a:extLst>
                    <a:ext uri="{9D8B030D-6E8A-4147-A177-3AD203B41FA5}">
                      <a16:colId xmlns:a16="http://schemas.microsoft.com/office/drawing/2014/main" xmlns="" val="20001"/>
                    </a:ext>
                  </a:extLst>
                </a:gridCol>
                <a:gridCol w="944336">
                  <a:extLst>
                    <a:ext uri="{9D8B030D-6E8A-4147-A177-3AD203B41FA5}">
                      <a16:colId xmlns:a16="http://schemas.microsoft.com/office/drawing/2014/main" xmlns="" val="20002"/>
                    </a:ext>
                  </a:extLst>
                </a:gridCol>
              </a:tblGrid>
              <a:tr h="276149">
                <a:tc>
                  <a:txBody>
                    <a:bodyPr/>
                    <a:lstStyle/>
                    <a:p>
                      <a:pPr algn="ct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i="0" u="none" strike="noStrike" kern="1200" baseline="0" dirty="0">
                          <a:solidFill>
                            <a:schemeClr val="dk1"/>
                          </a:solidFill>
                          <a:latin typeface="微软雅黑" panose="020B0503020204020204" pitchFamily="34" charset="-122"/>
                          <a:ea typeface="微软雅黑" panose="020B0503020204020204" pitchFamily="34" charset="-122"/>
                          <a:cs typeface="+mn-cs"/>
                        </a:rPr>
                        <a:t>福田区</a:t>
                      </a:r>
                      <a:endParaRPr lang="en-US" altLang="zh-CN" sz="12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5</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0"/>
                  </a:ext>
                </a:extLst>
              </a:tr>
              <a:tr h="276149">
                <a:tc>
                  <a:txBody>
                    <a:bodyPr/>
                    <a:lstStyle/>
                    <a:p>
                      <a:pPr algn="ct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i="0" u="none" strike="noStrike" kern="1200" baseline="0" dirty="0">
                          <a:solidFill>
                            <a:schemeClr val="dk1"/>
                          </a:solidFill>
                          <a:latin typeface="微软雅黑" panose="020B0503020204020204" pitchFamily="34" charset="-122"/>
                          <a:ea typeface="微软雅黑" panose="020B0503020204020204" pitchFamily="34" charset="-122"/>
                          <a:cs typeface="+mn-cs"/>
                        </a:rPr>
                        <a:t>罗湖区</a:t>
                      </a:r>
                      <a:endParaRPr lang="en-US" altLang="zh-CN" sz="12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4.8</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1"/>
                  </a:ext>
                </a:extLst>
              </a:tr>
              <a:tr h="276149">
                <a:tc>
                  <a:txBody>
                    <a:bodyPr/>
                    <a:lstStyle/>
                    <a:p>
                      <a:pPr algn="ctr"/>
                      <a:r>
                        <a:rPr lang="en-US" altLang="zh-CN" sz="1200" dirty="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i="0" u="none" strike="noStrike" kern="1200" baseline="0" dirty="0">
                          <a:solidFill>
                            <a:schemeClr val="dk1"/>
                          </a:solidFill>
                          <a:latin typeface="微软雅黑" panose="020B0503020204020204" pitchFamily="34" charset="-122"/>
                          <a:ea typeface="微软雅黑" panose="020B0503020204020204" pitchFamily="34" charset="-122"/>
                          <a:cs typeface="+mn-cs"/>
                        </a:rPr>
                        <a:t>南山区</a:t>
                      </a:r>
                      <a:endParaRPr lang="en-US" altLang="zh-CN" sz="12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4.6</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2"/>
                  </a:ext>
                </a:extLst>
              </a:tr>
              <a:tr h="276149">
                <a:tc>
                  <a:txBody>
                    <a:bodyPr/>
                    <a:lstStyle/>
                    <a:p>
                      <a:pPr algn="ctr"/>
                      <a:r>
                        <a:rPr lang="en-US" altLang="zh-CN" sz="1200" dirty="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i="0" u="none" strike="noStrike" kern="1200" baseline="0" dirty="0">
                          <a:solidFill>
                            <a:schemeClr val="dk1"/>
                          </a:solidFill>
                          <a:latin typeface="微软雅黑" panose="020B0503020204020204" pitchFamily="34" charset="-122"/>
                          <a:ea typeface="微软雅黑" panose="020B0503020204020204" pitchFamily="34" charset="-122"/>
                          <a:cs typeface="+mn-cs"/>
                        </a:rPr>
                        <a:t>盐田区</a:t>
                      </a:r>
                      <a:endParaRPr lang="en-US" altLang="zh-CN" sz="12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4.3</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3"/>
                  </a:ext>
                </a:extLst>
              </a:tr>
              <a:tr h="276149">
                <a:tc>
                  <a:txBody>
                    <a:bodyPr/>
                    <a:lstStyle/>
                    <a:p>
                      <a:pPr algn="ctr"/>
                      <a:r>
                        <a:rPr lang="en-US" altLang="zh-CN" sz="1200" dirty="0">
                          <a:latin typeface="微软雅黑" panose="020B0503020204020204" pitchFamily="34" charset="-122"/>
                          <a:ea typeface="微软雅黑" panose="020B0503020204020204" pitchFamily="34" charset="-122"/>
                        </a:rPr>
                        <a:t>5</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i="0" u="none" strike="noStrike" kern="1200" baseline="0" dirty="0">
                          <a:solidFill>
                            <a:schemeClr val="dk1"/>
                          </a:solidFill>
                          <a:latin typeface="微软雅黑" panose="020B0503020204020204" pitchFamily="34" charset="-122"/>
                          <a:ea typeface="微软雅黑" panose="020B0503020204020204" pitchFamily="34" charset="-122"/>
                          <a:cs typeface="+mn-cs"/>
                        </a:rPr>
                        <a:t>宝安区</a:t>
                      </a:r>
                      <a:endParaRPr lang="en-US" altLang="zh-CN" sz="12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4"/>
                  </a:ext>
                </a:extLst>
              </a:tr>
              <a:tr h="276149">
                <a:tc>
                  <a:txBody>
                    <a:bodyPr/>
                    <a:lstStyle/>
                    <a:p>
                      <a:pPr algn="ctr"/>
                      <a:r>
                        <a:rPr lang="en-US" altLang="zh-CN" sz="1200" dirty="0">
                          <a:latin typeface="微软雅黑" panose="020B0503020204020204" pitchFamily="34" charset="-122"/>
                          <a:ea typeface="微软雅黑" panose="020B0503020204020204" pitchFamily="34" charset="-122"/>
                        </a:rPr>
                        <a:t>6</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i="0" u="none" strike="noStrike" kern="1200" baseline="0" dirty="0">
                          <a:solidFill>
                            <a:schemeClr val="dk1"/>
                          </a:solidFill>
                          <a:latin typeface="微软雅黑" panose="020B0503020204020204" pitchFamily="34" charset="-122"/>
                          <a:ea typeface="微软雅黑" panose="020B0503020204020204" pitchFamily="34" charset="-122"/>
                          <a:cs typeface="+mn-cs"/>
                        </a:rPr>
                        <a:t>龙岗区</a:t>
                      </a:r>
                      <a:endParaRPr lang="en-US" altLang="zh-CN" sz="12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3.9</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5"/>
                  </a:ext>
                </a:extLst>
              </a:tr>
              <a:tr h="276149">
                <a:tc>
                  <a:txBody>
                    <a:bodyPr/>
                    <a:lstStyle/>
                    <a:p>
                      <a:pPr algn="ctr"/>
                      <a:r>
                        <a:rPr lang="en-US" altLang="zh-CN" sz="1200" dirty="0">
                          <a:latin typeface="微软雅黑" panose="020B0503020204020204" pitchFamily="34" charset="-122"/>
                          <a:ea typeface="微软雅黑" panose="020B0503020204020204" pitchFamily="34" charset="-122"/>
                        </a:rPr>
                        <a:t>7</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i="0" u="none" strike="noStrike" kern="1200" baseline="0" dirty="0">
                          <a:solidFill>
                            <a:schemeClr val="dk1"/>
                          </a:solidFill>
                          <a:latin typeface="微软雅黑" panose="020B0503020204020204" pitchFamily="34" charset="-122"/>
                          <a:ea typeface="微软雅黑" panose="020B0503020204020204" pitchFamily="34" charset="-122"/>
                          <a:cs typeface="+mn-cs"/>
                        </a:rPr>
                        <a:t>光明新区</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3.6</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6"/>
                  </a:ext>
                </a:extLst>
              </a:tr>
              <a:tr h="276149">
                <a:tc>
                  <a:txBody>
                    <a:bodyPr/>
                    <a:lstStyle/>
                    <a:p>
                      <a:pPr algn="ctr"/>
                      <a:r>
                        <a:rPr lang="en-US" altLang="zh-CN" sz="1200" dirty="0">
                          <a:latin typeface="微软雅黑" panose="020B0503020204020204" pitchFamily="34" charset="-122"/>
                          <a:ea typeface="微软雅黑" panose="020B0503020204020204" pitchFamily="34" charset="-122"/>
                        </a:rPr>
                        <a:t>8</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i="0" u="none" strike="noStrike" kern="1200" baseline="0" dirty="0">
                          <a:solidFill>
                            <a:schemeClr val="dk1"/>
                          </a:solidFill>
                          <a:latin typeface="微软雅黑" panose="020B0503020204020204" pitchFamily="34" charset="-122"/>
                          <a:ea typeface="微软雅黑" panose="020B0503020204020204" pitchFamily="34" charset="-122"/>
                          <a:cs typeface="+mn-cs"/>
                        </a:rPr>
                        <a:t>坪山区</a:t>
                      </a:r>
                      <a:endParaRPr lang="en-US" altLang="zh-CN" sz="12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3.3</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7"/>
                  </a:ext>
                </a:extLst>
              </a:tr>
              <a:tr h="344552">
                <a:tc>
                  <a:txBody>
                    <a:bodyPr/>
                    <a:lstStyle/>
                    <a:p>
                      <a:pPr algn="ctr"/>
                      <a:r>
                        <a:rPr lang="en-US" altLang="zh-CN" sz="1200" dirty="0">
                          <a:latin typeface="微软雅黑" panose="020B0503020204020204" pitchFamily="34" charset="-122"/>
                          <a:ea typeface="微软雅黑" panose="020B0503020204020204" pitchFamily="34" charset="-122"/>
                        </a:rPr>
                        <a:t>9</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i="0" u="none" strike="noStrike" kern="1200" baseline="0" dirty="0">
                          <a:solidFill>
                            <a:schemeClr val="dk1"/>
                          </a:solidFill>
                          <a:latin typeface="微软雅黑" panose="020B0503020204020204" pitchFamily="34" charset="-122"/>
                          <a:ea typeface="微软雅黑" panose="020B0503020204020204" pitchFamily="34" charset="-122"/>
                          <a:cs typeface="+mn-cs"/>
                        </a:rPr>
                        <a:t>龙华区</a:t>
                      </a:r>
                      <a:endParaRPr lang="en-US" altLang="zh-CN" sz="12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8"/>
                  </a:ext>
                </a:extLst>
              </a:tr>
              <a:tr h="276149">
                <a:tc>
                  <a:txBody>
                    <a:bodyPr/>
                    <a:lstStyle/>
                    <a:p>
                      <a:pPr algn="ctr"/>
                      <a:r>
                        <a:rPr lang="en-US" altLang="zh-CN" sz="1200" dirty="0">
                          <a:latin typeface="微软雅黑" panose="020B0503020204020204" pitchFamily="34" charset="-122"/>
                          <a:ea typeface="微软雅黑" panose="020B0503020204020204" pitchFamily="34" charset="-122"/>
                        </a:rPr>
                        <a:t>10</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i="0" u="none" strike="noStrike" kern="1200" baseline="0" dirty="0">
                          <a:solidFill>
                            <a:schemeClr val="dk1"/>
                          </a:solidFill>
                          <a:latin typeface="微软雅黑" panose="020B0503020204020204" pitchFamily="34" charset="-122"/>
                          <a:ea typeface="微软雅黑" panose="020B0503020204020204" pitchFamily="34" charset="-122"/>
                          <a:cs typeface="+mn-cs"/>
                        </a:rPr>
                        <a:t>大鹏新区</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2.8</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9"/>
                  </a:ext>
                </a:extLst>
              </a:tr>
            </a:tbl>
          </a:graphicData>
        </a:graphic>
      </p:graphicFrame>
      <p:grpSp>
        <p:nvGrpSpPr>
          <p:cNvPr id="9" name="组合 8"/>
          <p:cNvGrpSpPr/>
          <p:nvPr/>
        </p:nvGrpSpPr>
        <p:grpSpPr>
          <a:xfrm>
            <a:off x="863600" y="4600577"/>
            <a:ext cx="4718050" cy="279399"/>
            <a:chOff x="863600" y="4600577"/>
            <a:chExt cx="4718050" cy="279399"/>
          </a:xfrm>
        </p:grpSpPr>
        <p:grpSp>
          <p:nvGrpSpPr>
            <p:cNvPr id="10" name="组合 9"/>
            <p:cNvGrpSpPr/>
            <p:nvPr/>
          </p:nvGrpSpPr>
          <p:grpSpPr>
            <a:xfrm>
              <a:off x="863600" y="4600577"/>
              <a:ext cx="1447800" cy="279399"/>
              <a:chOff x="863600" y="4600577"/>
              <a:chExt cx="1447800" cy="279399"/>
            </a:xfrm>
          </p:grpSpPr>
          <p:sp>
            <p:nvSpPr>
              <p:cNvPr id="13" name="圆角矩形 12"/>
              <p:cNvSpPr/>
              <p:nvPr/>
            </p:nvSpPr>
            <p:spPr bwMode="auto">
              <a:xfrm>
                <a:off x="863600" y="4600577"/>
                <a:ext cx="1447800" cy="27939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1" compatLnSpc="1"/>
              <a:lstStyle/>
              <a:p>
                <a:pPr algn="ctr" eaLnBrk="0" fontAlgn="base" hangingPunct="0">
                  <a:spcBef>
                    <a:spcPct val="0"/>
                  </a:spcBef>
                  <a:spcAft>
                    <a:spcPct val="0"/>
                  </a:spcAft>
                  <a:buFont typeface="Arial" pitchFamily="34" charset="0"/>
                  <a:buNone/>
                </a:pPr>
                <a:r>
                  <a:rPr lang="zh-CN" altLang="en-US" sz="1200" dirty="0">
                    <a:solidFill>
                      <a:prstClr val="black"/>
                    </a:solidFill>
                    <a:latin typeface="微软雅黑" panose="020B0503020204020204" pitchFamily="34" charset="-122"/>
                    <a:ea typeface="微软雅黑" panose="020B0503020204020204" pitchFamily="34" charset="-122"/>
                  </a:rPr>
                  <a:t>区域编号</a:t>
                </a:r>
              </a:p>
            </p:txBody>
          </p:sp>
          <p:grpSp>
            <p:nvGrpSpPr>
              <p:cNvPr id="14" name="组合 13"/>
              <p:cNvGrpSpPr/>
              <p:nvPr/>
            </p:nvGrpSpPr>
            <p:grpSpPr>
              <a:xfrm>
                <a:off x="2103162" y="4664927"/>
                <a:ext cx="150699" cy="150699"/>
                <a:chOff x="3397250" y="4731857"/>
                <a:chExt cx="221143" cy="221143"/>
              </a:xfrm>
            </p:grpSpPr>
            <p:sp>
              <p:nvSpPr>
                <p:cNvPr id="15" name="圆角矩形 14"/>
                <p:cNvSpPr/>
                <p:nvPr/>
              </p:nvSpPr>
              <p:spPr bwMode="auto">
                <a:xfrm>
                  <a:off x="3397250" y="4731857"/>
                  <a:ext cx="221143" cy="221143"/>
                </a:xfrm>
                <a:prstGeom prst="roundRect">
                  <a:avLst/>
                </a:prstGeom>
                <a:solidFill>
                  <a:schemeClr val="accent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16" name="等腰三角形 15"/>
                <p:cNvSpPr/>
                <p:nvPr/>
              </p:nvSpPr>
              <p:spPr bwMode="auto">
                <a:xfrm rot="10800000">
                  <a:off x="3439686" y="4783691"/>
                  <a:ext cx="136271" cy="117475"/>
                </a:xfrm>
                <a:prstGeom prst="triangl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grpSp>
        </p:grpSp>
        <p:sp>
          <p:nvSpPr>
            <p:cNvPr id="11" name="圆角矩形 10"/>
            <p:cNvSpPr/>
            <p:nvPr/>
          </p:nvSpPr>
          <p:spPr bwMode="auto">
            <a:xfrm>
              <a:off x="2403910" y="4600577"/>
              <a:ext cx="2501465" cy="27939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r>
                <a:rPr lang="zh-CN" altLang="en-US" sz="1200" dirty="0">
                  <a:solidFill>
                    <a:prstClr val="white">
                      <a:lumMod val="75000"/>
                    </a:prstClr>
                  </a:solidFill>
                  <a:latin typeface="微软雅黑" panose="020B0503020204020204" pitchFamily="34" charset="-122"/>
                  <a:ea typeface="微软雅黑" panose="020B0503020204020204" pitchFamily="34" charset="-122"/>
                </a:rPr>
                <a:t>搜索</a:t>
              </a:r>
            </a:p>
          </p:txBody>
        </p:sp>
        <p:sp>
          <p:nvSpPr>
            <p:cNvPr id="12" name="圆角矩形 11"/>
            <p:cNvSpPr/>
            <p:nvPr/>
          </p:nvSpPr>
          <p:spPr bwMode="auto">
            <a:xfrm>
              <a:off x="4997885" y="4600577"/>
              <a:ext cx="583765" cy="2793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1" compatLnSpc="1"/>
            <a:lstStyle/>
            <a:p>
              <a:pPr algn="ctr" eaLnBrk="0" fontAlgn="base" hangingPunct="0">
                <a:spcBef>
                  <a:spcPct val="0"/>
                </a:spcBef>
                <a:spcAft>
                  <a:spcPct val="0"/>
                </a:spcAft>
                <a:buFont typeface="Arial" pitchFamily="34" charset="0"/>
                <a:buNone/>
              </a:pPr>
              <a:r>
                <a:rPr lang="zh-CN" altLang="en-US" sz="1200" b="1" dirty="0">
                  <a:solidFill>
                    <a:prstClr val="white"/>
                  </a:solidFill>
                  <a:latin typeface="微软雅黑" panose="020B0503020204020204" pitchFamily="34" charset="-122"/>
                  <a:ea typeface="微软雅黑" panose="020B0503020204020204" pitchFamily="34" charset="-122"/>
                </a:rPr>
                <a:t>确定</a:t>
              </a:r>
            </a:p>
          </p:txBody>
        </p:sp>
      </p:grpSp>
      <p:graphicFrame>
        <p:nvGraphicFramePr>
          <p:cNvPr id="17" name="表格 16"/>
          <p:cNvGraphicFramePr>
            <a:graphicFrameLocks noGrp="1"/>
          </p:cNvGraphicFramePr>
          <p:nvPr>
            <p:extLst/>
          </p:nvPr>
        </p:nvGraphicFramePr>
        <p:xfrm>
          <a:off x="872075" y="4956063"/>
          <a:ext cx="7498908" cy="1330440"/>
        </p:xfrm>
        <a:graphic>
          <a:graphicData uri="http://schemas.openxmlformats.org/drawingml/2006/table">
            <a:tbl>
              <a:tblPr firstRow="1" bandRow="1">
                <a:tableStyleId>{5C22544A-7EE6-4342-B048-85BDC9FD1C3A}</a:tableStyleId>
              </a:tblPr>
              <a:tblGrid>
                <a:gridCol w="1874727">
                  <a:extLst>
                    <a:ext uri="{9D8B030D-6E8A-4147-A177-3AD203B41FA5}">
                      <a16:colId xmlns:a16="http://schemas.microsoft.com/office/drawing/2014/main" xmlns="" val="20000"/>
                    </a:ext>
                  </a:extLst>
                </a:gridCol>
                <a:gridCol w="1874727">
                  <a:extLst>
                    <a:ext uri="{9D8B030D-6E8A-4147-A177-3AD203B41FA5}">
                      <a16:colId xmlns:a16="http://schemas.microsoft.com/office/drawing/2014/main" xmlns="" val="20001"/>
                    </a:ext>
                  </a:extLst>
                </a:gridCol>
                <a:gridCol w="1874727">
                  <a:extLst>
                    <a:ext uri="{9D8B030D-6E8A-4147-A177-3AD203B41FA5}">
                      <a16:colId xmlns:a16="http://schemas.microsoft.com/office/drawing/2014/main" xmlns="" val="20002"/>
                    </a:ext>
                  </a:extLst>
                </a:gridCol>
                <a:gridCol w="1874727">
                  <a:extLst>
                    <a:ext uri="{9D8B030D-6E8A-4147-A177-3AD203B41FA5}">
                      <a16:colId xmlns:a16="http://schemas.microsoft.com/office/drawing/2014/main" xmlns="" val="20003"/>
                    </a:ext>
                  </a:extLst>
                </a:gridCol>
              </a:tblGrid>
              <a:tr h="266088">
                <a:tc>
                  <a:txBody>
                    <a:bodyPr/>
                    <a:lstStyle/>
                    <a:p>
                      <a:pPr algn="ctr"/>
                      <a:r>
                        <a:rPr lang="zh-CN" altLang="en-US" sz="1100" dirty="0">
                          <a:latin typeface="微软雅黑" panose="020B0503020204020204" pitchFamily="34" charset="-122"/>
                          <a:ea typeface="微软雅黑" panose="020B0503020204020204" pitchFamily="34" charset="-122"/>
                        </a:rPr>
                        <a:t>区域编号</a:t>
                      </a:r>
                    </a:p>
                  </a:txBody>
                  <a:tcPr anchor="ctr"/>
                </a:tc>
                <a:tc>
                  <a:txBody>
                    <a:bodyPr/>
                    <a:lstStyle/>
                    <a:p>
                      <a:pPr marL="0" algn="ctr" defTabSz="914400" rtl="0" eaLnBrk="1" latinLnBrk="0" hangingPunct="1"/>
                      <a:r>
                        <a:rPr lang="zh-CN" altLang="en-US" sz="1100" b="1" kern="1200" dirty="0">
                          <a:solidFill>
                            <a:schemeClr val="lt1"/>
                          </a:solidFill>
                          <a:latin typeface="微软雅黑" panose="020B0503020204020204" pitchFamily="34" charset="-122"/>
                          <a:ea typeface="微软雅黑" panose="020B0503020204020204" pitchFamily="34" charset="-122"/>
                          <a:cs typeface="+mn-cs"/>
                        </a:rPr>
                        <a:t>名称</a:t>
                      </a:r>
                      <a:endParaRPr lang="en-US" altLang="zh-CN" sz="1100" b="1" kern="1200" dirty="0">
                        <a:solidFill>
                          <a:schemeClr val="lt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zh-CN" altLang="en-US" sz="1100" dirty="0">
                          <a:latin typeface="微软雅黑" panose="020B0503020204020204" pitchFamily="34" charset="-122"/>
                          <a:ea typeface="微软雅黑" panose="020B0503020204020204" pitchFamily="34" charset="-122"/>
                        </a:rPr>
                        <a:t>时间</a:t>
                      </a:r>
                    </a:p>
                  </a:txBody>
                  <a:tcPr anchor="ctr"/>
                </a:tc>
                <a:tc>
                  <a:txBody>
                    <a:bodyPr/>
                    <a:lstStyle/>
                    <a:p>
                      <a:pPr algn="ctr"/>
                      <a:r>
                        <a:rPr lang="zh-CN" altLang="en-US" sz="1100" dirty="0">
                          <a:latin typeface="微软雅黑" panose="020B0503020204020204" pitchFamily="34" charset="-122"/>
                          <a:ea typeface="微软雅黑" panose="020B0503020204020204" pitchFamily="34" charset="-122"/>
                        </a:rPr>
                        <a:t>拥堵指数</a:t>
                      </a:r>
                    </a:p>
                  </a:txBody>
                  <a:tcPr anchor="ctr"/>
                </a:tc>
                <a:extLst>
                  <a:ext uri="{0D108BD9-81ED-4DB2-BD59-A6C34878D82A}">
                    <a16:rowId xmlns:a16="http://schemas.microsoft.com/office/drawing/2014/main" xmlns="" val="10000"/>
                  </a:ext>
                </a:extLst>
              </a:tr>
              <a:tr h="266088">
                <a:tc>
                  <a:txBody>
                    <a:bodyPr/>
                    <a:lstStyle/>
                    <a:p>
                      <a:pPr algn="ctr"/>
                      <a:r>
                        <a:rPr lang="en-US" altLang="zh-CN" sz="1100" dirty="0">
                          <a:latin typeface="微软雅黑" panose="020B0503020204020204" pitchFamily="34" charset="-122"/>
                          <a:ea typeface="微软雅黑" panose="020B0503020204020204" pitchFamily="34" charset="-122"/>
                        </a:rPr>
                        <a:t>XXXXXX</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100" b="0" i="0" u="none" strike="noStrike" kern="1200" baseline="0" dirty="0">
                          <a:solidFill>
                            <a:schemeClr val="dk1"/>
                          </a:solidFill>
                          <a:latin typeface="微软雅黑" panose="020B0503020204020204" pitchFamily="34" charset="-122"/>
                          <a:ea typeface="微软雅黑" panose="020B0503020204020204" pitchFamily="34" charset="-122"/>
                          <a:cs typeface="+mn-cs"/>
                        </a:rPr>
                        <a:t>罗湖区</a:t>
                      </a:r>
                      <a:endParaRPr lang="en-US" altLang="zh-CN" sz="11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2017-08-07</a:t>
                      </a:r>
                      <a:r>
                        <a:rPr lang="en-US" altLang="zh-CN" sz="1100" baseline="0" dirty="0">
                          <a:latin typeface="微软雅黑" panose="020B0503020204020204" pitchFamily="34" charset="-122"/>
                          <a:ea typeface="微软雅黑" panose="020B0503020204020204" pitchFamily="34" charset="-122"/>
                        </a:rPr>
                        <a:t>   14:37</a:t>
                      </a:r>
                      <a:r>
                        <a:rPr lang="zh-CN" altLang="en-US" sz="1100" baseline="0" dirty="0">
                          <a:latin typeface="微软雅黑" panose="020B0503020204020204" pitchFamily="34" charset="-122"/>
                          <a:ea typeface="微软雅黑" panose="020B0503020204020204" pitchFamily="34" charset="-122"/>
                        </a:rPr>
                        <a:t>：</a:t>
                      </a:r>
                      <a:r>
                        <a:rPr lang="en-US" altLang="zh-CN" sz="1100" baseline="0" dirty="0">
                          <a:latin typeface="微软雅黑" panose="020B0503020204020204" pitchFamily="34" charset="-122"/>
                          <a:ea typeface="微软雅黑" panose="020B0503020204020204" pitchFamily="34" charset="-122"/>
                        </a:rPr>
                        <a:t>00</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2.1440</a:t>
                      </a:r>
                      <a:endParaRPr lang="zh-CN" altLang="en-US" sz="11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1"/>
                  </a:ext>
                </a:extLst>
              </a:tr>
              <a:tr h="266088">
                <a:tc>
                  <a:txBody>
                    <a:bodyPr/>
                    <a:lstStyle/>
                    <a:p>
                      <a:pPr algn="ctr"/>
                      <a:r>
                        <a:rPr lang="en-US" altLang="zh-CN" sz="1100" dirty="0">
                          <a:latin typeface="微软雅黑" panose="020B0503020204020204" pitchFamily="34" charset="-122"/>
                          <a:ea typeface="微软雅黑" panose="020B0503020204020204" pitchFamily="34" charset="-122"/>
                        </a:rPr>
                        <a:t>XXXXXX</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100" b="0" i="0" u="none" strike="noStrike" kern="1200" baseline="0" dirty="0">
                          <a:solidFill>
                            <a:schemeClr val="dk1"/>
                          </a:solidFill>
                          <a:latin typeface="微软雅黑" panose="020B0503020204020204" pitchFamily="34" charset="-122"/>
                          <a:ea typeface="微软雅黑" panose="020B0503020204020204" pitchFamily="34" charset="-122"/>
                          <a:cs typeface="+mn-cs"/>
                        </a:rPr>
                        <a:t>南山区</a:t>
                      </a:r>
                      <a:endParaRPr lang="en-US" altLang="zh-CN" sz="11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2017-08-07</a:t>
                      </a:r>
                      <a:r>
                        <a:rPr lang="en-US" altLang="zh-CN" sz="1100" baseline="0" dirty="0">
                          <a:latin typeface="微软雅黑" panose="020B0503020204020204" pitchFamily="34" charset="-122"/>
                          <a:ea typeface="微软雅黑" panose="020B0503020204020204" pitchFamily="34" charset="-122"/>
                        </a:rPr>
                        <a:t>   14:37</a:t>
                      </a:r>
                      <a:r>
                        <a:rPr lang="zh-CN" altLang="en-US" sz="1100" baseline="0" dirty="0">
                          <a:latin typeface="微软雅黑" panose="020B0503020204020204" pitchFamily="34" charset="-122"/>
                          <a:ea typeface="微软雅黑" panose="020B0503020204020204" pitchFamily="34" charset="-122"/>
                        </a:rPr>
                        <a:t>：</a:t>
                      </a:r>
                      <a:r>
                        <a:rPr lang="en-US" altLang="zh-CN" sz="1100" baseline="0" dirty="0">
                          <a:latin typeface="微软雅黑" panose="020B0503020204020204" pitchFamily="34" charset="-122"/>
                          <a:ea typeface="微软雅黑" panose="020B0503020204020204" pitchFamily="34" charset="-122"/>
                        </a:rPr>
                        <a:t>00</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2.1432</a:t>
                      </a:r>
                      <a:endParaRPr lang="zh-CN" altLang="en-US" sz="11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2"/>
                  </a:ext>
                </a:extLst>
              </a:tr>
              <a:tr h="266088">
                <a:tc>
                  <a:txBody>
                    <a:bodyPr/>
                    <a:lstStyle/>
                    <a:p>
                      <a:pPr algn="ctr"/>
                      <a:r>
                        <a:rPr lang="en-US" altLang="zh-CN" sz="1100" dirty="0">
                          <a:latin typeface="微软雅黑" panose="020B0503020204020204" pitchFamily="34" charset="-122"/>
                          <a:ea typeface="微软雅黑" panose="020B0503020204020204" pitchFamily="34" charset="-122"/>
                        </a:rPr>
                        <a:t>XXXXXX</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100" b="0" i="0" u="none" strike="noStrike" kern="1200" baseline="0" dirty="0">
                          <a:solidFill>
                            <a:schemeClr val="dk1"/>
                          </a:solidFill>
                          <a:latin typeface="微软雅黑" panose="020B0503020204020204" pitchFamily="34" charset="-122"/>
                          <a:ea typeface="微软雅黑" panose="020B0503020204020204" pitchFamily="34" charset="-122"/>
                          <a:cs typeface="+mn-cs"/>
                        </a:rPr>
                        <a:t>盐田区</a:t>
                      </a:r>
                      <a:endParaRPr lang="en-US" altLang="zh-CN" sz="11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2017-08-07</a:t>
                      </a:r>
                      <a:r>
                        <a:rPr lang="en-US" altLang="zh-CN" sz="1100" baseline="0" dirty="0">
                          <a:latin typeface="微软雅黑" panose="020B0503020204020204" pitchFamily="34" charset="-122"/>
                          <a:ea typeface="微软雅黑" panose="020B0503020204020204" pitchFamily="34" charset="-122"/>
                        </a:rPr>
                        <a:t>   14:37</a:t>
                      </a:r>
                      <a:r>
                        <a:rPr lang="zh-CN" altLang="en-US" sz="1100" baseline="0" dirty="0">
                          <a:latin typeface="微软雅黑" panose="020B0503020204020204" pitchFamily="34" charset="-122"/>
                          <a:ea typeface="微软雅黑" panose="020B0503020204020204" pitchFamily="34" charset="-122"/>
                        </a:rPr>
                        <a:t>：</a:t>
                      </a:r>
                      <a:r>
                        <a:rPr lang="en-US" altLang="zh-CN" sz="1100" baseline="0" dirty="0">
                          <a:latin typeface="微软雅黑" panose="020B0503020204020204" pitchFamily="34" charset="-122"/>
                          <a:ea typeface="微软雅黑" panose="020B0503020204020204" pitchFamily="34" charset="-122"/>
                        </a:rPr>
                        <a:t>00</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4.8607</a:t>
                      </a:r>
                      <a:endParaRPr lang="zh-CN" altLang="en-US" sz="11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3"/>
                  </a:ext>
                </a:extLst>
              </a:tr>
              <a:tr h="266088">
                <a:tc>
                  <a:txBody>
                    <a:bodyPr/>
                    <a:lstStyle/>
                    <a:p>
                      <a:pPr algn="ctr"/>
                      <a:r>
                        <a:rPr lang="en-US" altLang="zh-CN" sz="1100" dirty="0">
                          <a:latin typeface="微软雅黑" panose="020B0503020204020204" pitchFamily="34" charset="-122"/>
                          <a:ea typeface="微软雅黑" panose="020B0503020204020204" pitchFamily="34" charset="-122"/>
                        </a:rPr>
                        <a:t>XXXXXX</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100" b="0" i="0" u="none" strike="noStrike" kern="1200" baseline="0" dirty="0">
                          <a:solidFill>
                            <a:schemeClr val="dk1"/>
                          </a:solidFill>
                          <a:latin typeface="微软雅黑" panose="020B0503020204020204" pitchFamily="34" charset="-122"/>
                          <a:ea typeface="微软雅黑" panose="020B0503020204020204" pitchFamily="34" charset="-122"/>
                          <a:cs typeface="+mn-cs"/>
                        </a:rPr>
                        <a:t>宝安区</a:t>
                      </a:r>
                      <a:endParaRPr lang="en-US" altLang="zh-CN" sz="1100" b="0" i="0" u="none" strike="noStrike" kern="1200" baseline="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2017-08-07</a:t>
                      </a:r>
                      <a:r>
                        <a:rPr lang="en-US" altLang="zh-CN" sz="1100" baseline="0" dirty="0">
                          <a:latin typeface="微软雅黑" panose="020B0503020204020204" pitchFamily="34" charset="-122"/>
                          <a:ea typeface="微软雅黑" panose="020B0503020204020204" pitchFamily="34" charset="-122"/>
                        </a:rPr>
                        <a:t>   14:37</a:t>
                      </a:r>
                      <a:r>
                        <a:rPr lang="zh-CN" altLang="en-US" sz="1100" baseline="0" dirty="0">
                          <a:latin typeface="微软雅黑" panose="020B0503020204020204" pitchFamily="34" charset="-122"/>
                          <a:ea typeface="微软雅黑" panose="020B0503020204020204" pitchFamily="34" charset="-122"/>
                        </a:rPr>
                        <a:t>：</a:t>
                      </a:r>
                      <a:r>
                        <a:rPr lang="en-US" altLang="zh-CN" sz="1100" baseline="0" dirty="0">
                          <a:latin typeface="微软雅黑" panose="020B0503020204020204" pitchFamily="34" charset="-122"/>
                          <a:ea typeface="微软雅黑" panose="020B0503020204020204" pitchFamily="34" charset="-122"/>
                        </a:rPr>
                        <a:t>00</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3.6428</a:t>
                      </a:r>
                      <a:endParaRPr lang="zh-CN" altLang="en-US" sz="11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960780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项目建设内容</a:t>
            </a:r>
            <a:r>
              <a:rPr lang="en-US" altLang="zh-CN" dirty="0"/>
              <a:t>&amp;</a:t>
            </a:r>
            <a:r>
              <a:rPr lang="zh-CN" altLang="en-US" dirty="0"/>
              <a:t>目标</a:t>
            </a:r>
          </a:p>
        </p:txBody>
      </p:sp>
      <p:sp>
        <p:nvSpPr>
          <p:cNvPr id="45" name="内容占位符 2"/>
          <p:cNvSpPr>
            <a:spLocks noGrp="1"/>
          </p:cNvSpPr>
          <p:nvPr>
            <p:ph idx="1"/>
          </p:nvPr>
        </p:nvSpPr>
        <p:spPr>
          <a:xfrm>
            <a:off x="704852" y="1047391"/>
            <a:ext cx="10782296" cy="1089529"/>
          </a:xfrm>
        </p:spPr>
        <p:txBody>
          <a:bodyPr/>
          <a:lstStyle/>
          <a:p>
            <a:pPr>
              <a:buFont typeface="Wingdings" panose="05000000000000000000" pitchFamily="2" charset="2"/>
              <a:buChar char="p"/>
            </a:pPr>
            <a:r>
              <a:rPr lang="zh-CN" altLang="en-US" sz="1800" dirty="0"/>
              <a:t> 项目围绕建成深圳</a:t>
            </a:r>
            <a:r>
              <a:rPr lang="en-US" altLang="zh-CN" sz="1800" dirty="0"/>
              <a:t>12345</a:t>
            </a:r>
            <a:r>
              <a:rPr lang="zh-CN" altLang="en-US" sz="1800" dirty="0"/>
              <a:t>大数据分析平台，提供数据资源应用分析服务的目标，着力搭建起平台的应用框架，建立源数据的采集机制，着重在</a:t>
            </a:r>
            <a:r>
              <a:rPr lang="en-US" altLang="zh-CN" dirty="0"/>
              <a:t>12345</a:t>
            </a:r>
            <a:r>
              <a:rPr lang="zh-CN" altLang="en-US" sz="1800" dirty="0"/>
              <a:t>信息的分析及应用、提供数据服务等方向上有所突破。</a:t>
            </a:r>
          </a:p>
          <a:p>
            <a:pPr>
              <a:buFont typeface="Wingdings" panose="05000000000000000000" pitchFamily="2" charset="2"/>
              <a:buChar char="p"/>
            </a:pPr>
            <a:endParaRPr lang="zh-CN" altLang="en-US" sz="1800" dirty="0"/>
          </a:p>
        </p:txBody>
      </p:sp>
      <p:sp>
        <p:nvSpPr>
          <p:cNvPr id="9" name="矩形: 圆角 7">
            <a:extLst>
              <a:ext uri="{FF2B5EF4-FFF2-40B4-BE49-F238E27FC236}">
                <a16:creationId xmlns:a16="http://schemas.microsoft.com/office/drawing/2014/main" xmlns="" id="{21C2D37D-2164-4963-A6E4-2037F7F92BD7}"/>
              </a:ext>
            </a:extLst>
          </p:cNvPr>
          <p:cNvSpPr/>
          <p:nvPr/>
        </p:nvSpPr>
        <p:spPr>
          <a:xfrm>
            <a:off x="2999160" y="2300461"/>
            <a:ext cx="1647424" cy="371483"/>
          </a:xfrm>
          <a:prstGeom prst="roundRect">
            <a:avLst>
              <a:gd name="adj" fmla="val 877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政府决策</a:t>
            </a:r>
          </a:p>
        </p:txBody>
      </p:sp>
      <p:sp>
        <p:nvSpPr>
          <p:cNvPr id="10" name="矩形: 圆角 8">
            <a:extLst>
              <a:ext uri="{FF2B5EF4-FFF2-40B4-BE49-F238E27FC236}">
                <a16:creationId xmlns:a16="http://schemas.microsoft.com/office/drawing/2014/main" xmlns="" id="{4EE95B0A-F6A6-4E9B-B06B-9F270AEEE136}"/>
              </a:ext>
            </a:extLst>
          </p:cNvPr>
          <p:cNvSpPr/>
          <p:nvPr/>
        </p:nvSpPr>
        <p:spPr>
          <a:xfrm>
            <a:off x="5359411" y="2300461"/>
            <a:ext cx="1647424" cy="371483"/>
          </a:xfrm>
          <a:prstGeom prst="roundRect">
            <a:avLst>
              <a:gd name="adj" fmla="val 877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行业管理</a:t>
            </a:r>
          </a:p>
        </p:txBody>
      </p:sp>
      <p:sp>
        <p:nvSpPr>
          <p:cNvPr id="11" name="矩形: 圆角 9">
            <a:extLst>
              <a:ext uri="{FF2B5EF4-FFF2-40B4-BE49-F238E27FC236}">
                <a16:creationId xmlns:a16="http://schemas.microsoft.com/office/drawing/2014/main" xmlns="" id="{467F5DC7-1592-4C6F-AA08-9C1E1F0506BA}"/>
              </a:ext>
            </a:extLst>
          </p:cNvPr>
          <p:cNvSpPr/>
          <p:nvPr/>
        </p:nvSpPr>
        <p:spPr>
          <a:xfrm>
            <a:off x="7719662" y="2300461"/>
            <a:ext cx="1647424" cy="371483"/>
          </a:xfrm>
          <a:prstGeom prst="roundRect">
            <a:avLst>
              <a:gd name="adj" fmla="val 877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公众</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企业服务</a:t>
            </a:r>
          </a:p>
        </p:txBody>
      </p:sp>
      <p:sp>
        <p:nvSpPr>
          <p:cNvPr id="12" name="箭头: 上 10">
            <a:extLst>
              <a:ext uri="{FF2B5EF4-FFF2-40B4-BE49-F238E27FC236}">
                <a16:creationId xmlns:a16="http://schemas.microsoft.com/office/drawing/2014/main" xmlns="" id="{AAAE186F-3166-466D-8C73-2F645094CFFE}"/>
              </a:ext>
            </a:extLst>
          </p:cNvPr>
          <p:cNvSpPr/>
          <p:nvPr/>
        </p:nvSpPr>
        <p:spPr>
          <a:xfrm>
            <a:off x="3648625" y="2729988"/>
            <a:ext cx="348493" cy="208959"/>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上 11">
            <a:extLst>
              <a:ext uri="{FF2B5EF4-FFF2-40B4-BE49-F238E27FC236}">
                <a16:creationId xmlns:a16="http://schemas.microsoft.com/office/drawing/2014/main" xmlns="" id="{CC2C56C5-5B75-465C-B8B6-FE1A1391CC1E}"/>
              </a:ext>
            </a:extLst>
          </p:cNvPr>
          <p:cNvSpPr/>
          <p:nvPr/>
        </p:nvSpPr>
        <p:spPr>
          <a:xfrm>
            <a:off x="6008876" y="2729988"/>
            <a:ext cx="348493" cy="208959"/>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上 12">
            <a:extLst>
              <a:ext uri="{FF2B5EF4-FFF2-40B4-BE49-F238E27FC236}">
                <a16:creationId xmlns:a16="http://schemas.microsoft.com/office/drawing/2014/main" xmlns="" id="{2F4650E5-FCCC-4E9A-B7BB-8BF634FDED0C}"/>
              </a:ext>
            </a:extLst>
          </p:cNvPr>
          <p:cNvSpPr/>
          <p:nvPr/>
        </p:nvSpPr>
        <p:spPr>
          <a:xfrm>
            <a:off x="8369128" y="2729988"/>
            <a:ext cx="348493" cy="208959"/>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xmlns="" id="{9D889429-20EA-4A74-9F22-45DE8D76A9A2}"/>
              </a:ext>
            </a:extLst>
          </p:cNvPr>
          <p:cNvSpPr/>
          <p:nvPr/>
        </p:nvSpPr>
        <p:spPr>
          <a:xfrm>
            <a:off x="1446779" y="3079523"/>
            <a:ext cx="2712861" cy="270485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a:r>
              <a:rPr lang="zh-CN" altLang="en-US" sz="1600" b="1" dirty="0">
                <a:solidFill>
                  <a:schemeClr val="tx1"/>
                </a:solidFill>
                <a:latin typeface="微软雅黑" panose="020B0503020204020204" pitchFamily="34" charset="-122"/>
                <a:ea typeface="微软雅黑" panose="020B0503020204020204" pitchFamily="34" charset="-122"/>
              </a:rPr>
              <a:t>一个数据资源池</a:t>
            </a:r>
          </a:p>
        </p:txBody>
      </p:sp>
      <p:sp>
        <p:nvSpPr>
          <p:cNvPr id="16" name="矩形: 圆角 13">
            <a:extLst>
              <a:ext uri="{FF2B5EF4-FFF2-40B4-BE49-F238E27FC236}">
                <a16:creationId xmlns:a16="http://schemas.microsoft.com/office/drawing/2014/main" xmlns="" id="{C3405880-F644-499D-99AC-06614359C695}"/>
              </a:ext>
            </a:extLst>
          </p:cNvPr>
          <p:cNvSpPr/>
          <p:nvPr/>
        </p:nvSpPr>
        <p:spPr>
          <a:xfrm>
            <a:off x="2032882" y="3584638"/>
            <a:ext cx="1789989" cy="365678"/>
          </a:xfrm>
          <a:prstGeom prst="roundRect">
            <a:avLst>
              <a:gd name="adj" fmla="val 95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监测预警分析数据库</a:t>
            </a:r>
          </a:p>
        </p:txBody>
      </p:sp>
      <p:sp>
        <p:nvSpPr>
          <p:cNvPr id="18" name="矩形: 圆角 20">
            <a:extLst>
              <a:ext uri="{FF2B5EF4-FFF2-40B4-BE49-F238E27FC236}">
                <a16:creationId xmlns:a16="http://schemas.microsoft.com/office/drawing/2014/main" xmlns="" id="{77B3A2A1-9509-4149-AB30-B0C3C3EF3FCB}"/>
              </a:ext>
            </a:extLst>
          </p:cNvPr>
          <p:cNvSpPr/>
          <p:nvPr/>
        </p:nvSpPr>
        <p:spPr>
          <a:xfrm>
            <a:off x="2032882" y="4023156"/>
            <a:ext cx="1789989" cy="365678"/>
          </a:xfrm>
          <a:prstGeom prst="roundRect">
            <a:avLst>
              <a:gd name="adj" fmla="val 95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专题分析数据库</a:t>
            </a:r>
          </a:p>
        </p:txBody>
      </p:sp>
      <p:sp>
        <p:nvSpPr>
          <p:cNvPr id="19" name="矩形: 圆角 21">
            <a:extLst>
              <a:ext uri="{FF2B5EF4-FFF2-40B4-BE49-F238E27FC236}">
                <a16:creationId xmlns:a16="http://schemas.microsoft.com/office/drawing/2014/main" xmlns="" id="{E633C407-D486-493A-9A08-8FA147DC07F6}"/>
              </a:ext>
            </a:extLst>
          </p:cNvPr>
          <p:cNvSpPr/>
          <p:nvPr/>
        </p:nvSpPr>
        <p:spPr>
          <a:xfrm>
            <a:off x="2032882" y="4461674"/>
            <a:ext cx="1789989" cy="365678"/>
          </a:xfrm>
          <a:prstGeom prst="roundRect">
            <a:avLst>
              <a:gd name="adj" fmla="val 95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总体分析数据库</a:t>
            </a:r>
          </a:p>
        </p:txBody>
      </p:sp>
      <p:sp>
        <p:nvSpPr>
          <p:cNvPr id="20" name="矩形: 圆角 22">
            <a:extLst>
              <a:ext uri="{FF2B5EF4-FFF2-40B4-BE49-F238E27FC236}">
                <a16:creationId xmlns:a16="http://schemas.microsoft.com/office/drawing/2014/main" xmlns="" id="{90B2FA54-681B-48EF-B378-81D1D5ED6F6F}"/>
              </a:ext>
            </a:extLst>
          </p:cNvPr>
          <p:cNvSpPr/>
          <p:nvPr/>
        </p:nvSpPr>
        <p:spPr>
          <a:xfrm>
            <a:off x="2032882" y="4900192"/>
            <a:ext cx="1789989" cy="365678"/>
          </a:xfrm>
          <a:prstGeom prst="roundRect">
            <a:avLst>
              <a:gd name="adj" fmla="val 95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12345</a:t>
            </a:r>
            <a:r>
              <a:rPr lang="zh-CN" altLang="en-US" sz="1200" dirty="0">
                <a:solidFill>
                  <a:schemeClr val="tx1"/>
                </a:solidFill>
                <a:latin typeface="微软雅黑" panose="020B0503020204020204" pitchFamily="34" charset="-122"/>
                <a:ea typeface="微软雅黑" panose="020B0503020204020204" pitchFamily="34" charset="-122"/>
              </a:rPr>
              <a:t>基础数据库</a:t>
            </a:r>
          </a:p>
        </p:txBody>
      </p:sp>
      <p:sp>
        <p:nvSpPr>
          <p:cNvPr id="21" name="矩形: 圆角 23">
            <a:extLst>
              <a:ext uri="{FF2B5EF4-FFF2-40B4-BE49-F238E27FC236}">
                <a16:creationId xmlns:a16="http://schemas.microsoft.com/office/drawing/2014/main" xmlns="" id="{929B42CA-261A-4CFC-BBAB-E6337CF9DD95}"/>
              </a:ext>
            </a:extLst>
          </p:cNvPr>
          <p:cNvSpPr/>
          <p:nvPr/>
        </p:nvSpPr>
        <p:spPr>
          <a:xfrm>
            <a:off x="2032882" y="5338712"/>
            <a:ext cx="1789989" cy="365678"/>
          </a:xfrm>
          <a:prstGeom prst="roundRect">
            <a:avLst>
              <a:gd name="adj" fmla="val 95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源数据库</a:t>
            </a:r>
          </a:p>
        </p:txBody>
      </p:sp>
      <p:sp>
        <p:nvSpPr>
          <p:cNvPr id="22" name="矩形 21">
            <a:extLst>
              <a:ext uri="{FF2B5EF4-FFF2-40B4-BE49-F238E27FC236}">
                <a16:creationId xmlns:a16="http://schemas.microsoft.com/office/drawing/2014/main" xmlns="" id="{AECA5881-8607-4CD0-964B-92F13F1F3120}"/>
              </a:ext>
            </a:extLst>
          </p:cNvPr>
          <p:cNvSpPr/>
          <p:nvPr/>
        </p:nvSpPr>
        <p:spPr>
          <a:xfrm>
            <a:off x="8444215" y="3066644"/>
            <a:ext cx="2712861" cy="270485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lstStyle/>
          <a:p>
            <a:pPr algn="ctr"/>
            <a:r>
              <a:rPr lang="zh-CN" altLang="en-US" sz="1600" b="1" dirty="0">
                <a:solidFill>
                  <a:schemeClr val="tx1"/>
                </a:solidFill>
                <a:latin typeface="微软雅黑" panose="020B0503020204020204" pitchFamily="34" charset="-122"/>
                <a:ea typeface="微软雅黑" panose="020B0503020204020204" pitchFamily="34" charset="-122"/>
              </a:rPr>
              <a:t>两类分析应用</a:t>
            </a:r>
          </a:p>
        </p:txBody>
      </p:sp>
      <p:sp>
        <p:nvSpPr>
          <p:cNvPr id="23" name="矩形: 圆角 27">
            <a:extLst>
              <a:ext uri="{FF2B5EF4-FFF2-40B4-BE49-F238E27FC236}">
                <a16:creationId xmlns:a16="http://schemas.microsoft.com/office/drawing/2014/main" xmlns="" id="{803974B6-5F0B-4C8C-B5C5-CE9C02276EFD}"/>
              </a:ext>
            </a:extLst>
          </p:cNvPr>
          <p:cNvSpPr/>
          <p:nvPr/>
        </p:nvSpPr>
        <p:spPr>
          <a:xfrm>
            <a:off x="8811916" y="3618910"/>
            <a:ext cx="1766228" cy="471319"/>
          </a:xfrm>
          <a:prstGeom prst="roundRect">
            <a:avLst>
              <a:gd name="adj" fmla="val 95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决策层大数据分析应用</a:t>
            </a:r>
          </a:p>
        </p:txBody>
      </p:sp>
      <p:sp>
        <p:nvSpPr>
          <p:cNvPr id="25" name="矩形: 圆角 29">
            <a:extLst>
              <a:ext uri="{FF2B5EF4-FFF2-40B4-BE49-F238E27FC236}">
                <a16:creationId xmlns:a16="http://schemas.microsoft.com/office/drawing/2014/main" xmlns="" id="{885AFFB9-5C4A-4E26-8D00-69E465331375}"/>
              </a:ext>
            </a:extLst>
          </p:cNvPr>
          <p:cNvSpPr/>
          <p:nvPr/>
        </p:nvSpPr>
        <p:spPr>
          <a:xfrm>
            <a:off x="8811916" y="4556181"/>
            <a:ext cx="1766228" cy="471319"/>
          </a:xfrm>
          <a:prstGeom prst="roundRect">
            <a:avLst>
              <a:gd name="adj" fmla="val 95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业务层大数据分析应用</a:t>
            </a:r>
          </a:p>
        </p:txBody>
      </p:sp>
      <p:sp>
        <p:nvSpPr>
          <p:cNvPr id="27" name="矩形 26">
            <a:extLst>
              <a:ext uri="{FF2B5EF4-FFF2-40B4-BE49-F238E27FC236}">
                <a16:creationId xmlns:a16="http://schemas.microsoft.com/office/drawing/2014/main" xmlns="" id="{7AADB1AF-1993-4FA4-AF66-87B8F7721795}"/>
              </a:ext>
            </a:extLst>
          </p:cNvPr>
          <p:cNvSpPr/>
          <p:nvPr/>
        </p:nvSpPr>
        <p:spPr>
          <a:xfrm>
            <a:off x="4594696" y="3066644"/>
            <a:ext cx="3414463" cy="270485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600" b="1" dirty="0">
                <a:solidFill>
                  <a:schemeClr val="tx1"/>
                </a:solidFill>
                <a:latin typeface="微软雅黑" panose="020B0503020204020204" pitchFamily="34" charset="-122"/>
                <a:ea typeface="微软雅黑" panose="020B0503020204020204" pitchFamily="34" charset="-122"/>
              </a:rPr>
              <a:t>三大功能子平台</a:t>
            </a:r>
          </a:p>
        </p:txBody>
      </p:sp>
      <p:sp>
        <p:nvSpPr>
          <p:cNvPr id="28" name="矩形: 圆角 24">
            <a:extLst>
              <a:ext uri="{FF2B5EF4-FFF2-40B4-BE49-F238E27FC236}">
                <a16:creationId xmlns:a16="http://schemas.microsoft.com/office/drawing/2014/main" xmlns="" id="{5013010C-AF95-4DD2-BDCD-CA724431CE41}"/>
              </a:ext>
            </a:extLst>
          </p:cNvPr>
          <p:cNvSpPr/>
          <p:nvPr/>
        </p:nvSpPr>
        <p:spPr>
          <a:xfrm>
            <a:off x="4890772" y="3583527"/>
            <a:ext cx="2853181" cy="365680"/>
          </a:xfrm>
          <a:prstGeom prst="roundRect">
            <a:avLst>
              <a:gd name="adj" fmla="val 95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12345</a:t>
            </a:r>
            <a:r>
              <a:rPr lang="zh-CN" altLang="en-US" sz="1400" dirty="0">
                <a:solidFill>
                  <a:schemeClr val="tx1"/>
                </a:solidFill>
                <a:latin typeface="微软雅黑" panose="020B0503020204020204" pitchFamily="34" charset="-122"/>
                <a:ea typeface="微软雅黑" panose="020B0503020204020204" pitchFamily="34" charset="-122"/>
              </a:rPr>
              <a:t>数据服务子平台</a:t>
            </a:r>
          </a:p>
        </p:txBody>
      </p:sp>
      <p:sp>
        <p:nvSpPr>
          <p:cNvPr id="29" name="矩形: 圆角 25">
            <a:extLst>
              <a:ext uri="{FF2B5EF4-FFF2-40B4-BE49-F238E27FC236}">
                <a16:creationId xmlns:a16="http://schemas.microsoft.com/office/drawing/2014/main" xmlns="" id="{41894503-7610-4CD2-9F53-0B334F2DBD3F}"/>
              </a:ext>
            </a:extLst>
          </p:cNvPr>
          <p:cNvSpPr/>
          <p:nvPr/>
        </p:nvSpPr>
        <p:spPr>
          <a:xfrm>
            <a:off x="4890772" y="4335053"/>
            <a:ext cx="2853181" cy="365680"/>
          </a:xfrm>
          <a:prstGeom prst="roundRect">
            <a:avLst>
              <a:gd name="adj" fmla="val 95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12345</a:t>
            </a:r>
            <a:r>
              <a:rPr lang="zh-CN" altLang="en-US" sz="1400" dirty="0">
                <a:solidFill>
                  <a:schemeClr val="tx1"/>
                </a:solidFill>
                <a:latin typeface="微软雅黑" panose="020B0503020204020204" pitchFamily="34" charset="-122"/>
                <a:ea typeface="微软雅黑" panose="020B0503020204020204" pitchFamily="34" charset="-122"/>
              </a:rPr>
              <a:t>数据处理子平台</a:t>
            </a:r>
          </a:p>
        </p:txBody>
      </p:sp>
      <p:sp>
        <p:nvSpPr>
          <p:cNvPr id="30" name="矩形: 圆角 26">
            <a:extLst>
              <a:ext uri="{FF2B5EF4-FFF2-40B4-BE49-F238E27FC236}">
                <a16:creationId xmlns:a16="http://schemas.microsoft.com/office/drawing/2014/main" xmlns="" id="{9FC7E366-6C58-44B2-8CF7-108E5C6434D4}"/>
              </a:ext>
            </a:extLst>
          </p:cNvPr>
          <p:cNvSpPr/>
          <p:nvPr/>
        </p:nvSpPr>
        <p:spPr>
          <a:xfrm>
            <a:off x="4890772" y="5086580"/>
            <a:ext cx="2853181" cy="365680"/>
          </a:xfrm>
          <a:prstGeom prst="roundRect">
            <a:avLst>
              <a:gd name="adj" fmla="val 95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12345</a:t>
            </a:r>
            <a:r>
              <a:rPr lang="zh-CN" altLang="en-US" sz="1400" dirty="0">
                <a:solidFill>
                  <a:schemeClr val="tx1"/>
                </a:solidFill>
                <a:latin typeface="微软雅黑" panose="020B0503020204020204" pitchFamily="34" charset="-122"/>
                <a:ea typeface="微软雅黑" panose="020B0503020204020204" pitchFamily="34" charset="-122"/>
              </a:rPr>
              <a:t>数据采集子平台</a:t>
            </a:r>
          </a:p>
        </p:txBody>
      </p:sp>
      <p:sp>
        <p:nvSpPr>
          <p:cNvPr id="31" name="箭头: 上 31">
            <a:extLst>
              <a:ext uri="{FF2B5EF4-FFF2-40B4-BE49-F238E27FC236}">
                <a16:creationId xmlns:a16="http://schemas.microsoft.com/office/drawing/2014/main" xmlns="" id="{7FE8BF08-36F5-437E-B084-876EC0AFE4ED}"/>
              </a:ext>
            </a:extLst>
          </p:cNvPr>
          <p:cNvSpPr/>
          <p:nvPr/>
        </p:nvSpPr>
        <p:spPr>
          <a:xfrm>
            <a:off x="6028272" y="4022341"/>
            <a:ext cx="348493" cy="208959"/>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上 32">
            <a:extLst>
              <a:ext uri="{FF2B5EF4-FFF2-40B4-BE49-F238E27FC236}">
                <a16:creationId xmlns:a16="http://schemas.microsoft.com/office/drawing/2014/main" xmlns="" id="{E4DC0133-3DC2-4805-97A7-40EDD1DB8E6F}"/>
              </a:ext>
            </a:extLst>
          </p:cNvPr>
          <p:cNvSpPr/>
          <p:nvPr/>
        </p:nvSpPr>
        <p:spPr>
          <a:xfrm>
            <a:off x="6028272" y="4801584"/>
            <a:ext cx="348493" cy="208959"/>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xmlns="" id="{58EC2B12-4C45-4C34-B17C-805B3F6A8741}"/>
              </a:ext>
            </a:extLst>
          </p:cNvPr>
          <p:cNvGrpSpPr/>
          <p:nvPr/>
        </p:nvGrpSpPr>
        <p:grpSpPr>
          <a:xfrm>
            <a:off x="4159640" y="3602246"/>
            <a:ext cx="423580" cy="1589023"/>
            <a:chOff x="3063360" y="1550060"/>
            <a:chExt cx="326016" cy="1668847"/>
          </a:xfrm>
        </p:grpSpPr>
        <p:sp>
          <p:nvSpPr>
            <p:cNvPr id="42" name="箭头: 左右 38">
              <a:extLst>
                <a:ext uri="{FF2B5EF4-FFF2-40B4-BE49-F238E27FC236}">
                  <a16:creationId xmlns:a16="http://schemas.microsoft.com/office/drawing/2014/main" xmlns="" id="{496911CE-8737-4E09-8C92-7DEA53CC951F}"/>
                </a:ext>
              </a:extLst>
            </p:cNvPr>
            <p:cNvSpPr/>
            <p:nvPr/>
          </p:nvSpPr>
          <p:spPr>
            <a:xfrm>
              <a:off x="3063360" y="1550060"/>
              <a:ext cx="326016" cy="180000"/>
            </a:xfrm>
            <a:prstGeom prst="lef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箭头: 左右 39">
              <a:extLst>
                <a:ext uri="{FF2B5EF4-FFF2-40B4-BE49-F238E27FC236}">
                  <a16:creationId xmlns:a16="http://schemas.microsoft.com/office/drawing/2014/main" xmlns="" id="{26F74B21-239F-4DBA-B217-15AF0939F966}"/>
                </a:ext>
              </a:extLst>
            </p:cNvPr>
            <p:cNvSpPr/>
            <p:nvPr/>
          </p:nvSpPr>
          <p:spPr>
            <a:xfrm>
              <a:off x="3063360" y="2294484"/>
              <a:ext cx="326016" cy="180000"/>
            </a:xfrm>
            <a:prstGeom prst="lef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左右 40">
              <a:extLst>
                <a:ext uri="{FF2B5EF4-FFF2-40B4-BE49-F238E27FC236}">
                  <a16:creationId xmlns:a16="http://schemas.microsoft.com/office/drawing/2014/main" xmlns="" id="{E30EAF1F-6652-4865-B05F-EB71AF7B233F}"/>
                </a:ext>
              </a:extLst>
            </p:cNvPr>
            <p:cNvSpPr/>
            <p:nvPr/>
          </p:nvSpPr>
          <p:spPr>
            <a:xfrm>
              <a:off x="3063360" y="3038907"/>
              <a:ext cx="326016" cy="180000"/>
            </a:xfrm>
            <a:prstGeom prst="lef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4" name="组合 33">
            <a:extLst>
              <a:ext uri="{FF2B5EF4-FFF2-40B4-BE49-F238E27FC236}">
                <a16:creationId xmlns:a16="http://schemas.microsoft.com/office/drawing/2014/main" xmlns="" id="{698AE482-CF45-4EDC-89D4-739CE2DF6958}"/>
              </a:ext>
            </a:extLst>
          </p:cNvPr>
          <p:cNvGrpSpPr/>
          <p:nvPr/>
        </p:nvGrpSpPr>
        <p:grpSpPr>
          <a:xfrm>
            <a:off x="8000989" y="3602246"/>
            <a:ext cx="423580" cy="1589023"/>
            <a:chOff x="6019920" y="1568348"/>
            <a:chExt cx="326016" cy="1668847"/>
          </a:xfrm>
        </p:grpSpPr>
        <p:sp>
          <p:nvSpPr>
            <p:cNvPr id="39" name="箭头: 左右 41">
              <a:extLst>
                <a:ext uri="{FF2B5EF4-FFF2-40B4-BE49-F238E27FC236}">
                  <a16:creationId xmlns:a16="http://schemas.microsoft.com/office/drawing/2014/main" xmlns="" id="{0403C661-9088-400D-BBF9-EA682C13C32B}"/>
                </a:ext>
              </a:extLst>
            </p:cNvPr>
            <p:cNvSpPr/>
            <p:nvPr/>
          </p:nvSpPr>
          <p:spPr>
            <a:xfrm>
              <a:off x="6019920" y="1568348"/>
              <a:ext cx="326016" cy="180000"/>
            </a:xfrm>
            <a:prstGeom prst="lef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箭头: 左右 42">
              <a:extLst>
                <a:ext uri="{FF2B5EF4-FFF2-40B4-BE49-F238E27FC236}">
                  <a16:creationId xmlns:a16="http://schemas.microsoft.com/office/drawing/2014/main" xmlns="" id="{624F29E7-3C23-4F11-B20C-85ECA2C20614}"/>
                </a:ext>
              </a:extLst>
            </p:cNvPr>
            <p:cNvSpPr/>
            <p:nvPr/>
          </p:nvSpPr>
          <p:spPr>
            <a:xfrm>
              <a:off x="6019920" y="2312772"/>
              <a:ext cx="326016" cy="180000"/>
            </a:xfrm>
            <a:prstGeom prst="lef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箭头: 左右 43">
              <a:extLst>
                <a:ext uri="{FF2B5EF4-FFF2-40B4-BE49-F238E27FC236}">
                  <a16:creationId xmlns:a16="http://schemas.microsoft.com/office/drawing/2014/main" xmlns="" id="{62F8DD9C-7612-4D2F-9B72-932C615DD76B}"/>
                </a:ext>
              </a:extLst>
            </p:cNvPr>
            <p:cNvSpPr/>
            <p:nvPr/>
          </p:nvSpPr>
          <p:spPr>
            <a:xfrm>
              <a:off x="6019920" y="3057195"/>
              <a:ext cx="326016" cy="180000"/>
            </a:xfrm>
            <a:prstGeom prst="lef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6" name="矩形 35">
            <a:extLst>
              <a:ext uri="{FF2B5EF4-FFF2-40B4-BE49-F238E27FC236}">
                <a16:creationId xmlns:a16="http://schemas.microsoft.com/office/drawing/2014/main" xmlns="" id="{B4B9D76B-CF94-4779-B39B-AE5CE6A58018}"/>
              </a:ext>
            </a:extLst>
          </p:cNvPr>
          <p:cNvSpPr/>
          <p:nvPr/>
        </p:nvSpPr>
        <p:spPr>
          <a:xfrm>
            <a:off x="686430" y="2996991"/>
            <a:ext cx="10819139" cy="2953049"/>
          </a:xfrm>
          <a:prstGeom prst="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eaVert" lIns="144000" rtlCol="0" anchor="b"/>
          <a:lstStyle/>
          <a:p>
            <a:pPr algn="ctr"/>
            <a:r>
              <a:rPr lang="zh-CN" altLang="en-US" sz="1600" b="1" dirty="0">
                <a:solidFill>
                  <a:schemeClr val="tx1"/>
                </a:solidFill>
                <a:latin typeface="微软雅黑" panose="020B0503020204020204" pitchFamily="34" charset="-122"/>
                <a:ea typeface="微软雅黑" panose="020B0503020204020204" pitchFamily="34" charset="-122"/>
              </a:rPr>
              <a:t>深圳</a:t>
            </a:r>
            <a:r>
              <a:rPr lang="en-US" altLang="zh-CN" sz="1600" b="1" dirty="0">
                <a:solidFill>
                  <a:schemeClr val="tx1"/>
                </a:solidFill>
                <a:latin typeface="微软雅黑" panose="020B0503020204020204" pitchFamily="34" charset="-122"/>
                <a:ea typeface="微软雅黑" panose="020B0503020204020204" pitchFamily="34" charset="-122"/>
              </a:rPr>
              <a:t>12345</a:t>
            </a:r>
            <a:r>
              <a:rPr lang="zh-CN" altLang="en-US" sz="1600" b="1" dirty="0">
                <a:solidFill>
                  <a:schemeClr val="tx1"/>
                </a:solidFill>
                <a:latin typeface="微软雅黑" panose="020B0503020204020204" pitchFamily="34" charset="-122"/>
                <a:ea typeface="微软雅黑" panose="020B0503020204020204" pitchFamily="34" charset="-122"/>
              </a:rPr>
              <a:t>大数据分析平台</a:t>
            </a:r>
          </a:p>
        </p:txBody>
      </p:sp>
      <p:sp>
        <p:nvSpPr>
          <p:cNvPr id="46" name="矩形: 圆角 13">
            <a:extLst>
              <a:ext uri="{FF2B5EF4-FFF2-40B4-BE49-F238E27FC236}">
                <a16:creationId xmlns:a16="http://schemas.microsoft.com/office/drawing/2014/main" xmlns="" id="{C3405880-F644-499D-99AC-06614359C695}"/>
              </a:ext>
            </a:extLst>
          </p:cNvPr>
          <p:cNvSpPr/>
          <p:nvPr/>
        </p:nvSpPr>
        <p:spPr>
          <a:xfrm>
            <a:off x="2043613" y="3146120"/>
            <a:ext cx="1789989" cy="365678"/>
          </a:xfrm>
          <a:prstGeom prst="roundRect">
            <a:avLst>
              <a:gd name="adj" fmla="val 95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业务分析数据库</a:t>
            </a:r>
          </a:p>
        </p:txBody>
      </p:sp>
    </p:spTree>
    <p:extLst>
      <p:ext uri="{BB962C8B-B14F-4D97-AF65-F5344CB8AC3E}">
        <p14:creationId xmlns:p14="http://schemas.microsoft.com/office/powerpoint/2010/main" val="3036662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圆角矩形 113">
            <a:extLst>
              <a:ext uri="{FF2B5EF4-FFF2-40B4-BE49-F238E27FC236}">
                <a16:creationId xmlns:a16="http://schemas.microsoft.com/office/drawing/2014/main" xmlns="" id="{566B1A50-0E9B-43CD-9E85-63CEA51A9E5C}"/>
              </a:ext>
            </a:extLst>
          </p:cNvPr>
          <p:cNvSpPr/>
          <p:nvPr/>
        </p:nvSpPr>
        <p:spPr bwMode="auto">
          <a:xfrm>
            <a:off x="699067" y="925765"/>
            <a:ext cx="10793866" cy="5461975"/>
          </a:xfrm>
          <a:prstGeom prst="roundRect">
            <a:avLst>
              <a:gd name="adj" fmla="val 1831"/>
            </a:avLst>
          </a:prstGeom>
          <a:solidFill>
            <a:schemeClr val="bg1"/>
          </a:solidFill>
          <a:ln w="28575" cap="flat" cmpd="sng" algn="ctr">
            <a:solidFill>
              <a:schemeClr val="tx2">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algn="ctr" eaLnBrk="0" fontAlgn="base" hangingPunct="0">
              <a:spcBef>
                <a:spcPct val="0"/>
              </a:spcBef>
              <a:spcAft>
                <a:spcPct val="0"/>
              </a:spcAft>
              <a:buFont typeface="Arial" pitchFamily="34" charset="0"/>
              <a:buNone/>
            </a:pPr>
            <a:r>
              <a:rPr lang="zh-CN" altLang="en-US" b="1" dirty="0">
                <a:solidFill>
                  <a:prstClr val="black"/>
                </a:solidFill>
                <a:latin typeface="微软雅黑" panose="020B0503020204020204" pitchFamily="34" charset="-122"/>
                <a:ea typeface="微软雅黑" panose="020B0503020204020204" pitchFamily="34" charset="-122"/>
              </a:rPr>
              <a:t>职能局红黄牌预警</a:t>
            </a:r>
          </a:p>
        </p:txBody>
      </p:sp>
      <p:sp>
        <p:nvSpPr>
          <p:cNvPr id="2" name="标题 1"/>
          <p:cNvSpPr>
            <a:spLocks noGrp="1"/>
          </p:cNvSpPr>
          <p:nvPr>
            <p:ph type="title"/>
          </p:nvPr>
        </p:nvSpPr>
        <p:spPr/>
        <p:txBody>
          <a:bodyPr/>
          <a:lstStyle/>
          <a:p>
            <a:r>
              <a:rPr lang="zh-CN" altLang="en-US" dirty="0"/>
              <a:t>决策支持</a:t>
            </a:r>
            <a:r>
              <a:rPr lang="en-US" altLang="zh-CN" dirty="0"/>
              <a:t>-</a:t>
            </a:r>
            <a:r>
              <a:rPr lang="zh-CN" altLang="en-US" dirty="0"/>
              <a:t>效能监察</a:t>
            </a:r>
            <a:r>
              <a:rPr lang="en-US" altLang="zh-CN" dirty="0"/>
              <a:t>-</a:t>
            </a:r>
            <a:r>
              <a:rPr lang="zh-CN" altLang="en-US" dirty="0"/>
              <a:t>红黄牌预警</a:t>
            </a:r>
          </a:p>
        </p:txBody>
      </p:sp>
      <p:sp>
        <p:nvSpPr>
          <p:cNvPr id="3" name="椭圆 2">
            <a:extLst>
              <a:ext uri="{FF2B5EF4-FFF2-40B4-BE49-F238E27FC236}">
                <a16:creationId xmlns:a16="http://schemas.microsoft.com/office/drawing/2014/main" xmlns="" id="{BBAAB595-6101-4DFC-9D05-2C022C82E081}"/>
              </a:ext>
            </a:extLst>
          </p:cNvPr>
          <p:cNvSpPr/>
          <p:nvPr/>
        </p:nvSpPr>
        <p:spPr>
          <a:xfrm>
            <a:off x="1349116" y="4652540"/>
            <a:ext cx="9773587" cy="1260000"/>
          </a:xfrm>
          <a:prstGeom prst="ellipse">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椭圆 3">
            <a:extLst>
              <a:ext uri="{FF2B5EF4-FFF2-40B4-BE49-F238E27FC236}">
                <a16:creationId xmlns:a16="http://schemas.microsoft.com/office/drawing/2014/main" xmlns="" id="{CFD971E5-79D4-44B4-9D51-AC2B7FCBA209}"/>
              </a:ext>
            </a:extLst>
          </p:cNvPr>
          <p:cNvSpPr/>
          <p:nvPr/>
        </p:nvSpPr>
        <p:spPr>
          <a:xfrm>
            <a:off x="1802568" y="4697403"/>
            <a:ext cx="8866682" cy="1170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a:extLst>
              <a:ext uri="{FF2B5EF4-FFF2-40B4-BE49-F238E27FC236}">
                <a16:creationId xmlns:a16="http://schemas.microsoft.com/office/drawing/2014/main" xmlns="" id="{B3BA2100-06AA-4079-95A2-663A749A4060}"/>
              </a:ext>
            </a:extLst>
          </p:cNvPr>
          <p:cNvSpPr/>
          <p:nvPr/>
        </p:nvSpPr>
        <p:spPr>
          <a:xfrm>
            <a:off x="2383437" y="4796540"/>
            <a:ext cx="7704945" cy="972000"/>
          </a:xfrm>
          <a:prstGeom prst="ellipse">
            <a:avLst/>
          </a:prstGeom>
          <a:solidFill>
            <a:srgbClr val="FFFF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a:extLst>
              <a:ext uri="{FF2B5EF4-FFF2-40B4-BE49-F238E27FC236}">
                <a16:creationId xmlns:a16="http://schemas.microsoft.com/office/drawing/2014/main" xmlns="" id="{38F7AB76-72B8-4513-B654-1DB8E2503F52}"/>
              </a:ext>
            </a:extLst>
          </p:cNvPr>
          <p:cNvSpPr/>
          <p:nvPr/>
        </p:nvSpPr>
        <p:spPr>
          <a:xfrm>
            <a:off x="2575186" y="4850540"/>
            <a:ext cx="7321446" cy="8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a:extLst>
              <a:ext uri="{FF2B5EF4-FFF2-40B4-BE49-F238E27FC236}">
                <a16:creationId xmlns:a16="http://schemas.microsoft.com/office/drawing/2014/main" xmlns="" id="{C9F7D71C-5BB4-4B77-B847-F46E545BE299}"/>
              </a:ext>
            </a:extLst>
          </p:cNvPr>
          <p:cNvSpPr/>
          <p:nvPr/>
        </p:nvSpPr>
        <p:spPr>
          <a:xfrm>
            <a:off x="3421506" y="4904540"/>
            <a:ext cx="5628806" cy="756000"/>
          </a:xfrm>
          <a:prstGeom prst="ellipse">
            <a:avLst/>
          </a:prstGeom>
          <a:solidFill>
            <a:srgbClr val="CC33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 name="椭圆 7">
            <a:extLst>
              <a:ext uri="{FF2B5EF4-FFF2-40B4-BE49-F238E27FC236}">
                <a16:creationId xmlns:a16="http://schemas.microsoft.com/office/drawing/2014/main" xmlns="" id="{5B7C9381-81B3-4FEE-B084-71274FE2A2DF}"/>
              </a:ext>
            </a:extLst>
          </p:cNvPr>
          <p:cNvSpPr/>
          <p:nvPr/>
        </p:nvSpPr>
        <p:spPr>
          <a:xfrm>
            <a:off x="3716781" y="4950591"/>
            <a:ext cx="5038257" cy="6638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椭圆 8">
            <a:extLst>
              <a:ext uri="{FF2B5EF4-FFF2-40B4-BE49-F238E27FC236}">
                <a16:creationId xmlns:a16="http://schemas.microsoft.com/office/drawing/2014/main" xmlns="" id="{DA2C4EEC-BF30-4DA7-949E-8A58A6560A9B}"/>
              </a:ext>
            </a:extLst>
          </p:cNvPr>
          <p:cNvSpPr/>
          <p:nvPr/>
        </p:nvSpPr>
        <p:spPr>
          <a:xfrm>
            <a:off x="4771011" y="5082604"/>
            <a:ext cx="2929797" cy="399872"/>
          </a:xfrm>
          <a:prstGeom prst="ellipse">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black"/>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市政府</a:t>
            </a:r>
          </a:p>
        </p:txBody>
      </p:sp>
      <p:grpSp>
        <p:nvGrpSpPr>
          <p:cNvPr id="10" name="组合 9">
            <a:extLst>
              <a:ext uri="{FF2B5EF4-FFF2-40B4-BE49-F238E27FC236}">
                <a16:creationId xmlns:a16="http://schemas.microsoft.com/office/drawing/2014/main" xmlns="" id="{EEC0BF7C-BCC1-4F9A-9024-0282488F4C71}"/>
              </a:ext>
            </a:extLst>
          </p:cNvPr>
          <p:cNvGrpSpPr/>
          <p:nvPr/>
        </p:nvGrpSpPr>
        <p:grpSpPr>
          <a:xfrm>
            <a:off x="1419823" y="2514013"/>
            <a:ext cx="324000" cy="2827963"/>
            <a:chOff x="1101214" y="1389266"/>
            <a:chExt cx="324000" cy="2827963"/>
          </a:xfrm>
        </p:grpSpPr>
        <p:grpSp>
          <p:nvGrpSpPr>
            <p:cNvPr id="11" name="组合 10">
              <a:extLst>
                <a:ext uri="{FF2B5EF4-FFF2-40B4-BE49-F238E27FC236}">
                  <a16:creationId xmlns:a16="http://schemas.microsoft.com/office/drawing/2014/main" xmlns="" id="{9F5B1707-4F97-4E5C-B310-205A3A311F14}"/>
                </a:ext>
              </a:extLst>
            </p:cNvPr>
            <p:cNvGrpSpPr/>
            <p:nvPr/>
          </p:nvGrpSpPr>
          <p:grpSpPr>
            <a:xfrm>
              <a:off x="1116373" y="2222549"/>
              <a:ext cx="252000" cy="1994680"/>
              <a:chOff x="1411672" y="1120184"/>
              <a:chExt cx="252000" cy="1994680"/>
            </a:xfrm>
          </p:grpSpPr>
          <p:grpSp>
            <p:nvGrpSpPr>
              <p:cNvPr id="13" name="组合 12">
                <a:extLst>
                  <a:ext uri="{FF2B5EF4-FFF2-40B4-BE49-F238E27FC236}">
                    <a16:creationId xmlns:a16="http://schemas.microsoft.com/office/drawing/2014/main" xmlns="" id="{219DA66B-3DC8-4F33-AD52-0A90CF4997E5}"/>
                  </a:ext>
                </a:extLst>
              </p:cNvPr>
              <p:cNvGrpSpPr/>
              <p:nvPr/>
            </p:nvGrpSpPr>
            <p:grpSpPr>
              <a:xfrm>
                <a:off x="1489023" y="1354932"/>
                <a:ext cx="126000" cy="1759932"/>
                <a:chOff x="2162052" y="1588956"/>
                <a:chExt cx="126000" cy="1759932"/>
              </a:xfrm>
            </p:grpSpPr>
            <p:cxnSp>
              <p:nvCxnSpPr>
                <p:cNvPr id="15" name="直接连接符 14">
                  <a:extLst>
                    <a:ext uri="{FF2B5EF4-FFF2-40B4-BE49-F238E27FC236}">
                      <a16:creationId xmlns:a16="http://schemas.microsoft.com/office/drawing/2014/main" xmlns="" id="{88F1CDE7-E65D-4A52-9273-43146DBCD846}"/>
                    </a:ext>
                  </a:extLst>
                </p:cNvPr>
                <p:cNvCxnSpPr>
                  <a:cxnSpLocks/>
                </p:cNvCxnSpPr>
                <p:nvPr/>
              </p:nvCxnSpPr>
              <p:spPr>
                <a:xfrm>
                  <a:off x="2224511" y="1588956"/>
                  <a:ext cx="0" cy="162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xmlns="" id="{FE78E44A-8FAC-47A9-BCE0-E40B8B7C56BC}"/>
                    </a:ext>
                  </a:extLst>
                </p:cNvPr>
                <p:cNvSpPr/>
                <p:nvPr/>
              </p:nvSpPr>
              <p:spPr>
                <a:xfrm>
                  <a:off x="2162052" y="3222888"/>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4" name="图片 13">
                <a:extLst>
                  <a:ext uri="{FF2B5EF4-FFF2-40B4-BE49-F238E27FC236}">
                    <a16:creationId xmlns:a16="http://schemas.microsoft.com/office/drawing/2014/main" xmlns="" id="{4C038D4F-8115-4A48-B373-A280AAD23F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1672" y="1120184"/>
                <a:ext cx="252000" cy="252000"/>
              </a:xfrm>
              <a:prstGeom prst="rect">
                <a:avLst/>
              </a:prstGeom>
            </p:spPr>
          </p:pic>
        </p:grpSp>
        <p:sp>
          <p:nvSpPr>
            <p:cNvPr id="12" name="文本框 11">
              <a:extLst>
                <a:ext uri="{FF2B5EF4-FFF2-40B4-BE49-F238E27FC236}">
                  <a16:creationId xmlns:a16="http://schemas.microsoft.com/office/drawing/2014/main" xmlns="" id="{506658AE-FB61-45A3-A4C5-93B99351A3B4}"/>
                </a:ext>
              </a:extLst>
            </p:cNvPr>
            <p:cNvSpPr txBox="1"/>
            <p:nvPr/>
          </p:nvSpPr>
          <p:spPr>
            <a:xfrm>
              <a:off x="1101214" y="1389266"/>
              <a:ext cx="324000" cy="830997"/>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公安局</a:t>
              </a:r>
            </a:p>
          </p:txBody>
        </p:sp>
      </p:grpSp>
      <p:grpSp>
        <p:nvGrpSpPr>
          <p:cNvPr id="17" name="组合 16">
            <a:extLst>
              <a:ext uri="{FF2B5EF4-FFF2-40B4-BE49-F238E27FC236}">
                <a16:creationId xmlns:a16="http://schemas.microsoft.com/office/drawing/2014/main" xmlns="" id="{7DF905E5-DCA4-408D-BB44-7DC1403293B6}"/>
              </a:ext>
            </a:extLst>
          </p:cNvPr>
          <p:cNvGrpSpPr/>
          <p:nvPr/>
        </p:nvGrpSpPr>
        <p:grpSpPr>
          <a:xfrm>
            <a:off x="3360325" y="3395650"/>
            <a:ext cx="324000" cy="1931534"/>
            <a:chOff x="3563241" y="2948926"/>
            <a:chExt cx="324000" cy="1931534"/>
          </a:xfrm>
        </p:grpSpPr>
        <p:grpSp>
          <p:nvGrpSpPr>
            <p:cNvPr id="18" name="组合 17">
              <a:extLst>
                <a:ext uri="{FF2B5EF4-FFF2-40B4-BE49-F238E27FC236}">
                  <a16:creationId xmlns:a16="http://schemas.microsoft.com/office/drawing/2014/main" xmlns="" id="{8A687626-C7D6-4FF7-ADC2-C8A223F0DE7A}"/>
                </a:ext>
              </a:extLst>
            </p:cNvPr>
            <p:cNvGrpSpPr/>
            <p:nvPr/>
          </p:nvGrpSpPr>
          <p:grpSpPr>
            <a:xfrm>
              <a:off x="3599534" y="3797588"/>
              <a:ext cx="252000" cy="1082872"/>
              <a:chOff x="2099592" y="1336622"/>
              <a:chExt cx="252000" cy="1082872"/>
            </a:xfrm>
          </p:grpSpPr>
          <p:cxnSp>
            <p:nvCxnSpPr>
              <p:cNvPr id="20" name="直接连接符 19">
                <a:extLst>
                  <a:ext uri="{FF2B5EF4-FFF2-40B4-BE49-F238E27FC236}">
                    <a16:creationId xmlns:a16="http://schemas.microsoft.com/office/drawing/2014/main" xmlns="" id="{EB27668A-3CC9-4603-8A68-696F01D623E1}"/>
                  </a:ext>
                </a:extLst>
              </p:cNvPr>
              <p:cNvCxnSpPr>
                <a:cxnSpLocks/>
              </p:cNvCxnSpPr>
              <p:nvPr/>
            </p:nvCxnSpPr>
            <p:spPr>
              <a:xfrm>
                <a:off x="2224511" y="1588956"/>
                <a:ext cx="0" cy="72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xmlns="" id="{57F68EA1-5148-4E4D-8239-430F3F1C7737}"/>
                  </a:ext>
                </a:extLst>
              </p:cNvPr>
              <p:cNvSpPr/>
              <p:nvPr/>
            </p:nvSpPr>
            <p:spPr>
              <a:xfrm>
                <a:off x="2132071" y="2293494"/>
                <a:ext cx="162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2" name="图片 21">
                <a:extLst>
                  <a:ext uri="{FF2B5EF4-FFF2-40B4-BE49-F238E27FC236}">
                    <a16:creationId xmlns:a16="http://schemas.microsoft.com/office/drawing/2014/main" xmlns="" id="{F1E4541A-5E10-4609-863C-EFC9F89256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9592" y="1336622"/>
                <a:ext cx="252000" cy="252000"/>
              </a:xfrm>
              <a:prstGeom prst="rect">
                <a:avLst/>
              </a:prstGeom>
            </p:spPr>
          </p:pic>
        </p:grpSp>
        <p:sp>
          <p:nvSpPr>
            <p:cNvPr id="19" name="文本框 18">
              <a:extLst>
                <a:ext uri="{FF2B5EF4-FFF2-40B4-BE49-F238E27FC236}">
                  <a16:creationId xmlns:a16="http://schemas.microsoft.com/office/drawing/2014/main" xmlns="" id="{99015118-2A8B-4B4B-A60C-4C662145F9F2}"/>
                </a:ext>
              </a:extLst>
            </p:cNvPr>
            <p:cNvSpPr txBox="1"/>
            <p:nvPr/>
          </p:nvSpPr>
          <p:spPr>
            <a:xfrm>
              <a:off x="3563241" y="2948926"/>
              <a:ext cx="324000" cy="830997"/>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药监局</a:t>
              </a:r>
            </a:p>
          </p:txBody>
        </p:sp>
      </p:grpSp>
      <p:grpSp>
        <p:nvGrpSpPr>
          <p:cNvPr id="23" name="组合 22">
            <a:extLst>
              <a:ext uri="{FF2B5EF4-FFF2-40B4-BE49-F238E27FC236}">
                <a16:creationId xmlns:a16="http://schemas.microsoft.com/office/drawing/2014/main" xmlns="" id="{0F44C7E1-5572-4A8B-BC7D-D07312B2AC75}"/>
              </a:ext>
            </a:extLst>
          </p:cNvPr>
          <p:cNvGrpSpPr/>
          <p:nvPr/>
        </p:nvGrpSpPr>
        <p:grpSpPr>
          <a:xfrm>
            <a:off x="4510517" y="3032520"/>
            <a:ext cx="324000" cy="1988823"/>
            <a:chOff x="4757088" y="2588349"/>
            <a:chExt cx="324000" cy="1988823"/>
          </a:xfrm>
        </p:grpSpPr>
        <p:grpSp>
          <p:nvGrpSpPr>
            <p:cNvPr id="24" name="组合 23">
              <a:extLst>
                <a:ext uri="{FF2B5EF4-FFF2-40B4-BE49-F238E27FC236}">
                  <a16:creationId xmlns:a16="http://schemas.microsoft.com/office/drawing/2014/main" xmlns="" id="{EC9A8583-731A-4C0A-9C49-C821406F3245}"/>
                </a:ext>
              </a:extLst>
            </p:cNvPr>
            <p:cNvGrpSpPr/>
            <p:nvPr/>
          </p:nvGrpSpPr>
          <p:grpSpPr>
            <a:xfrm>
              <a:off x="4791051" y="3479306"/>
              <a:ext cx="252000" cy="1097866"/>
              <a:chOff x="2099592" y="1336622"/>
              <a:chExt cx="252000" cy="1097866"/>
            </a:xfrm>
          </p:grpSpPr>
          <p:cxnSp>
            <p:nvCxnSpPr>
              <p:cNvPr id="26" name="直接连接符 25">
                <a:extLst>
                  <a:ext uri="{FF2B5EF4-FFF2-40B4-BE49-F238E27FC236}">
                    <a16:creationId xmlns:a16="http://schemas.microsoft.com/office/drawing/2014/main" xmlns="" id="{8B955433-626B-471B-89F1-8DACED50A855}"/>
                  </a:ext>
                </a:extLst>
              </p:cNvPr>
              <p:cNvCxnSpPr>
                <a:cxnSpLocks/>
              </p:cNvCxnSpPr>
              <p:nvPr/>
            </p:nvCxnSpPr>
            <p:spPr>
              <a:xfrm>
                <a:off x="2224511" y="1588957"/>
                <a:ext cx="0" cy="72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xmlns="" id="{DB0FB0F6-6C10-4909-BE36-E384ECE835E5}"/>
                  </a:ext>
                </a:extLst>
              </p:cNvPr>
              <p:cNvSpPr/>
              <p:nvPr/>
            </p:nvSpPr>
            <p:spPr>
              <a:xfrm>
                <a:off x="2147062" y="2308488"/>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pic>
            <p:nvPicPr>
              <p:cNvPr id="28" name="图片 27">
                <a:extLst>
                  <a:ext uri="{FF2B5EF4-FFF2-40B4-BE49-F238E27FC236}">
                    <a16:creationId xmlns:a16="http://schemas.microsoft.com/office/drawing/2014/main" xmlns="" id="{25C80275-8F33-450E-81DD-8EE447DD95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9592" y="1336622"/>
                <a:ext cx="252000" cy="252000"/>
              </a:xfrm>
              <a:prstGeom prst="rect">
                <a:avLst/>
              </a:prstGeom>
            </p:spPr>
          </p:pic>
        </p:grpSp>
        <p:sp>
          <p:nvSpPr>
            <p:cNvPr id="25" name="文本框 24">
              <a:extLst>
                <a:ext uri="{FF2B5EF4-FFF2-40B4-BE49-F238E27FC236}">
                  <a16:creationId xmlns:a16="http://schemas.microsoft.com/office/drawing/2014/main" xmlns="" id="{E974F9D3-A7DB-4670-B02A-578569918A20}"/>
                </a:ext>
              </a:extLst>
            </p:cNvPr>
            <p:cNvSpPr txBox="1"/>
            <p:nvPr/>
          </p:nvSpPr>
          <p:spPr>
            <a:xfrm>
              <a:off x="4757088" y="2588349"/>
              <a:ext cx="324000" cy="830997"/>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人社局</a:t>
              </a:r>
            </a:p>
          </p:txBody>
        </p:sp>
      </p:grpSp>
      <p:grpSp>
        <p:nvGrpSpPr>
          <p:cNvPr id="29" name="组合 28">
            <a:extLst>
              <a:ext uri="{FF2B5EF4-FFF2-40B4-BE49-F238E27FC236}">
                <a16:creationId xmlns:a16="http://schemas.microsoft.com/office/drawing/2014/main" xmlns="" id="{D40AF588-DD14-4B9E-AEB8-AA8F79D5AA70}"/>
              </a:ext>
            </a:extLst>
          </p:cNvPr>
          <p:cNvGrpSpPr/>
          <p:nvPr/>
        </p:nvGrpSpPr>
        <p:grpSpPr>
          <a:xfrm>
            <a:off x="6832166" y="2792504"/>
            <a:ext cx="324000" cy="2835026"/>
            <a:chOff x="6648377" y="2473181"/>
            <a:chExt cx="324000" cy="2835026"/>
          </a:xfrm>
        </p:grpSpPr>
        <p:grpSp>
          <p:nvGrpSpPr>
            <p:cNvPr id="30" name="组合 29">
              <a:extLst>
                <a:ext uri="{FF2B5EF4-FFF2-40B4-BE49-F238E27FC236}">
                  <a16:creationId xmlns:a16="http://schemas.microsoft.com/office/drawing/2014/main" xmlns="" id="{52475D80-9809-4FEB-88D5-356F5E0641E6}"/>
                </a:ext>
              </a:extLst>
            </p:cNvPr>
            <p:cNvGrpSpPr/>
            <p:nvPr/>
          </p:nvGrpSpPr>
          <p:grpSpPr>
            <a:xfrm>
              <a:off x="6700347" y="3280951"/>
              <a:ext cx="252000" cy="2027256"/>
              <a:chOff x="2114582" y="1336622"/>
              <a:chExt cx="252000" cy="2027256"/>
            </a:xfrm>
          </p:grpSpPr>
          <p:cxnSp>
            <p:nvCxnSpPr>
              <p:cNvPr id="32" name="直接连接符 31">
                <a:extLst>
                  <a:ext uri="{FF2B5EF4-FFF2-40B4-BE49-F238E27FC236}">
                    <a16:creationId xmlns:a16="http://schemas.microsoft.com/office/drawing/2014/main" xmlns="" id="{0E90C096-9FF1-4186-A716-86351E4108A5}"/>
                  </a:ext>
                </a:extLst>
              </p:cNvPr>
              <p:cNvCxnSpPr>
                <a:cxnSpLocks/>
              </p:cNvCxnSpPr>
              <p:nvPr/>
            </p:nvCxnSpPr>
            <p:spPr>
              <a:xfrm>
                <a:off x="2224511" y="1588956"/>
                <a:ext cx="0" cy="162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xmlns="" id="{07DD3781-9180-4D4C-AF3B-87F021DEE544}"/>
                  </a:ext>
                </a:extLst>
              </p:cNvPr>
              <p:cNvSpPr/>
              <p:nvPr/>
            </p:nvSpPr>
            <p:spPr>
              <a:xfrm>
                <a:off x="2162052" y="3237878"/>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pic>
            <p:nvPicPr>
              <p:cNvPr id="34" name="图片 33">
                <a:extLst>
                  <a:ext uri="{FF2B5EF4-FFF2-40B4-BE49-F238E27FC236}">
                    <a16:creationId xmlns:a16="http://schemas.microsoft.com/office/drawing/2014/main" xmlns="" id="{EA450464-F84F-4BB5-A16D-5EBD5DD2A4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4582" y="1336622"/>
                <a:ext cx="252000" cy="252000"/>
              </a:xfrm>
              <a:prstGeom prst="rect">
                <a:avLst/>
              </a:prstGeom>
            </p:spPr>
          </p:pic>
        </p:grpSp>
        <p:sp>
          <p:nvSpPr>
            <p:cNvPr id="31" name="文本框 30">
              <a:extLst>
                <a:ext uri="{FF2B5EF4-FFF2-40B4-BE49-F238E27FC236}">
                  <a16:creationId xmlns:a16="http://schemas.microsoft.com/office/drawing/2014/main" xmlns="" id="{8C51C0F7-BEFD-4393-8F3D-8AB843BCB5CD}"/>
                </a:ext>
              </a:extLst>
            </p:cNvPr>
            <p:cNvSpPr txBox="1"/>
            <p:nvPr/>
          </p:nvSpPr>
          <p:spPr>
            <a:xfrm>
              <a:off x="6648377" y="2473181"/>
              <a:ext cx="324000" cy="830997"/>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民政局</a:t>
              </a:r>
            </a:p>
          </p:txBody>
        </p:sp>
      </p:grpSp>
      <p:grpSp>
        <p:nvGrpSpPr>
          <p:cNvPr id="35" name="组合 34">
            <a:extLst>
              <a:ext uri="{FF2B5EF4-FFF2-40B4-BE49-F238E27FC236}">
                <a16:creationId xmlns:a16="http://schemas.microsoft.com/office/drawing/2014/main" xmlns="" id="{A29F1FE8-8DEE-4776-BFD3-7F9244CD0AEF}"/>
              </a:ext>
            </a:extLst>
          </p:cNvPr>
          <p:cNvGrpSpPr/>
          <p:nvPr/>
        </p:nvGrpSpPr>
        <p:grpSpPr>
          <a:xfrm>
            <a:off x="8137922" y="3132827"/>
            <a:ext cx="324000" cy="1918671"/>
            <a:chOff x="7696279" y="2619340"/>
            <a:chExt cx="324000" cy="1918671"/>
          </a:xfrm>
        </p:grpSpPr>
        <p:grpSp>
          <p:nvGrpSpPr>
            <p:cNvPr id="36" name="组合 35">
              <a:extLst>
                <a:ext uri="{FF2B5EF4-FFF2-40B4-BE49-F238E27FC236}">
                  <a16:creationId xmlns:a16="http://schemas.microsoft.com/office/drawing/2014/main" xmlns="" id="{69B93FEA-8F7C-4AE5-A063-E71D5A25462B}"/>
                </a:ext>
              </a:extLst>
            </p:cNvPr>
            <p:cNvGrpSpPr/>
            <p:nvPr/>
          </p:nvGrpSpPr>
          <p:grpSpPr>
            <a:xfrm>
              <a:off x="7735194" y="3470125"/>
              <a:ext cx="252000" cy="1067886"/>
              <a:chOff x="2099592" y="1336622"/>
              <a:chExt cx="252000" cy="1067886"/>
            </a:xfrm>
          </p:grpSpPr>
          <p:cxnSp>
            <p:nvCxnSpPr>
              <p:cNvPr id="38" name="直接连接符 37">
                <a:extLst>
                  <a:ext uri="{FF2B5EF4-FFF2-40B4-BE49-F238E27FC236}">
                    <a16:creationId xmlns:a16="http://schemas.microsoft.com/office/drawing/2014/main" xmlns="" id="{ACD7D1A1-F24C-475D-977E-CC8D74410326}"/>
                  </a:ext>
                </a:extLst>
              </p:cNvPr>
              <p:cNvCxnSpPr>
                <a:cxnSpLocks/>
              </p:cNvCxnSpPr>
              <p:nvPr/>
            </p:nvCxnSpPr>
            <p:spPr>
              <a:xfrm>
                <a:off x="2224511" y="1588957"/>
                <a:ext cx="0" cy="72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xmlns="" id="{F6EF6A01-3068-4FDE-A66A-C99BCB31B1B3}"/>
                  </a:ext>
                </a:extLst>
              </p:cNvPr>
              <p:cNvSpPr/>
              <p:nvPr/>
            </p:nvSpPr>
            <p:spPr>
              <a:xfrm>
                <a:off x="2162052" y="2278508"/>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0" name="图片 39">
                <a:extLst>
                  <a:ext uri="{FF2B5EF4-FFF2-40B4-BE49-F238E27FC236}">
                    <a16:creationId xmlns:a16="http://schemas.microsoft.com/office/drawing/2014/main" xmlns="" id="{EE9AA814-45CE-4AED-9B98-0EA0154714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9592" y="1336622"/>
                <a:ext cx="252000" cy="252000"/>
              </a:xfrm>
              <a:prstGeom prst="rect">
                <a:avLst/>
              </a:prstGeom>
            </p:spPr>
          </p:pic>
        </p:grpSp>
        <p:sp>
          <p:nvSpPr>
            <p:cNvPr id="37" name="文本框 36">
              <a:extLst>
                <a:ext uri="{FF2B5EF4-FFF2-40B4-BE49-F238E27FC236}">
                  <a16:creationId xmlns:a16="http://schemas.microsoft.com/office/drawing/2014/main" xmlns="" id="{92748CB7-52F5-4C4F-A298-FCFE82061699}"/>
                </a:ext>
              </a:extLst>
            </p:cNvPr>
            <p:cNvSpPr txBox="1"/>
            <p:nvPr/>
          </p:nvSpPr>
          <p:spPr>
            <a:xfrm>
              <a:off x="7696279" y="2619340"/>
              <a:ext cx="324000" cy="830997"/>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教育局</a:t>
              </a:r>
            </a:p>
          </p:txBody>
        </p:sp>
      </p:grpSp>
      <p:grpSp>
        <p:nvGrpSpPr>
          <p:cNvPr id="41" name="组合 40">
            <a:extLst>
              <a:ext uri="{FF2B5EF4-FFF2-40B4-BE49-F238E27FC236}">
                <a16:creationId xmlns:a16="http://schemas.microsoft.com/office/drawing/2014/main" xmlns="" id="{7F033B51-33D2-4482-A81F-61554D253CA5}"/>
              </a:ext>
            </a:extLst>
          </p:cNvPr>
          <p:cNvGrpSpPr/>
          <p:nvPr/>
        </p:nvGrpSpPr>
        <p:grpSpPr>
          <a:xfrm>
            <a:off x="2297631" y="3363344"/>
            <a:ext cx="324000" cy="1963944"/>
            <a:chOff x="2745891" y="2259259"/>
            <a:chExt cx="324000" cy="1963944"/>
          </a:xfrm>
        </p:grpSpPr>
        <p:grpSp>
          <p:nvGrpSpPr>
            <p:cNvPr id="42" name="组合 41">
              <a:extLst>
                <a:ext uri="{FF2B5EF4-FFF2-40B4-BE49-F238E27FC236}">
                  <a16:creationId xmlns:a16="http://schemas.microsoft.com/office/drawing/2014/main" xmlns="" id="{4BFDBBBC-687A-4BD8-A3C8-FF292ADE1AE9}"/>
                </a:ext>
              </a:extLst>
            </p:cNvPr>
            <p:cNvGrpSpPr/>
            <p:nvPr/>
          </p:nvGrpSpPr>
          <p:grpSpPr>
            <a:xfrm>
              <a:off x="2751015" y="3158016"/>
              <a:ext cx="252000" cy="1065187"/>
              <a:chOff x="2553423" y="890434"/>
              <a:chExt cx="252000" cy="1065187"/>
            </a:xfrm>
          </p:grpSpPr>
          <p:grpSp>
            <p:nvGrpSpPr>
              <p:cNvPr id="44" name="组合 43">
                <a:extLst>
                  <a:ext uri="{FF2B5EF4-FFF2-40B4-BE49-F238E27FC236}">
                    <a16:creationId xmlns:a16="http://schemas.microsoft.com/office/drawing/2014/main" xmlns="" id="{F5BA165B-BA9D-4BEB-A26B-AD8D8637DB73}"/>
                  </a:ext>
                </a:extLst>
              </p:cNvPr>
              <p:cNvGrpSpPr/>
              <p:nvPr/>
            </p:nvGrpSpPr>
            <p:grpSpPr>
              <a:xfrm>
                <a:off x="2630774" y="1183202"/>
                <a:ext cx="126000" cy="772419"/>
                <a:chOff x="2162052" y="1572125"/>
                <a:chExt cx="126000" cy="772419"/>
              </a:xfrm>
            </p:grpSpPr>
            <p:cxnSp>
              <p:nvCxnSpPr>
                <p:cNvPr id="46" name="直接连接符 45">
                  <a:extLst>
                    <a:ext uri="{FF2B5EF4-FFF2-40B4-BE49-F238E27FC236}">
                      <a16:creationId xmlns:a16="http://schemas.microsoft.com/office/drawing/2014/main" xmlns="" id="{41354CC2-923E-4B48-971E-A5B077A9154C}"/>
                    </a:ext>
                  </a:extLst>
                </p:cNvPr>
                <p:cNvCxnSpPr>
                  <a:cxnSpLocks/>
                </p:cNvCxnSpPr>
                <p:nvPr/>
              </p:nvCxnSpPr>
              <p:spPr>
                <a:xfrm>
                  <a:off x="2222990" y="1572125"/>
                  <a:ext cx="0" cy="72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xmlns="" id="{CD6FA178-32E3-4220-B82E-817D478E3768}"/>
                    </a:ext>
                  </a:extLst>
                </p:cNvPr>
                <p:cNvSpPr/>
                <p:nvPr/>
              </p:nvSpPr>
              <p:spPr>
                <a:xfrm>
                  <a:off x="2162052" y="2218544"/>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pic>
            <p:nvPicPr>
              <p:cNvPr id="45" name="图片 44">
                <a:extLst>
                  <a:ext uri="{FF2B5EF4-FFF2-40B4-BE49-F238E27FC236}">
                    <a16:creationId xmlns:a16="http://schemas.microsoft.com/office/drawing/2014/main" xmlns="" id="{0279F8C2-84C5-4C75-9DE5-41EDE2B92F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3423" y="890434"/>
                <a:ext cx="252000" cy="252000"/>
              </a:xfrm>
              <a:prstGeom prst="rect">
                <a:avLst/>
              </a:prstGeom>
            </p:spPr>
          </p:pic>
        </p:grpSp>
        <p:sp>
          <p:nvSpPr>
            <p:cNvPr id="43" name="文本框 42">
              <a:extLst>
                <a:ext uri="{FF2B5EF4-FFF2-40B4-BE49-F238E27FC236}">
                  <a16:creationId xmlns:a16="http://schemas.microsoft.com/office/drawing/2014/main" xmlns="" id="{304EA155-FE49-4195-849A-155C4EE294B3}"/>
                </a:ext>
              </a:extLst>
            </p:cNvPr>
            <p:cNvSpPr txBox="1"/>
            <p:nvPr/>
          </p:nvSpPr>
          <p:spPr>
            <a:xfrm>
              <a:off x="2745891" y="2259259"/>
              <a:ext cx="324000" cy="830997"/>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财政局</a:t>
              </a:r>
            </a:p>
          </p:txBody>
        </p:sp>
      </p:grpSp>
      <p:grpSp>
        <p:nvGrpSpPr>
          <p:cNvPr id="48" name="组合 47">
            <a:extLst>
              <a:ext uri="{FF2B5EF4-FFF2-40B4-BE49-F238E27FC236}">
                <a16:creationId xmlns:a16="http://schemas.microsoft.com/office/drawing/2014/main" xmlns="" id="{60F68EA1-75E2-442A-B9B4-7ABC8CD3F84F}"/>
              </a:ext>
            </a:extLst>
          </p:cNvPr>
          <p:cNvGrpSpPr/>
          <p:nvPr/>
        </p:nvGrpSpPr>
        <p:grpSpPr>
          <a:xfrm>
            <a:off x="5254808" y="2755553"/>
            <a:ext cx="324000" cy="2074038"/>
            <a:chOff x="5509768" y="2063126"/>
            <a:chExt cx="324000" cy="2074038"/>
          </a:xfrm>
        </p:grpSpPr>
        <p:grpSp>
          <p:nvGrpSpPr>
            <p:cNvPr id="49" name="组合 48">
              <a:extLst>
                <a:ext uri="{FF2B5EF4-FFF2-40B4-BE49-F238E27FC236}">
                  <a16:creationId xmlns:a16="http://schemas.microsoft.com/office/drawing/2014/main" xmlns="" id="{DAB98D6D-3782-4C93-B766-53106E05D36F}"/>
                </a:ext>
              </a:extLst>
            </p:cNvPr>
            <p:cNvGrpSpPr/>
            <p:nvPr/>
          </p:nvGrpSpPr>
          <p:grpSpPr>
            <a:xfrm>
              <a:off x="5526748" y="3371780"/>
              <a:ext cx="252000" cy="765384"/>
              <a:chOff x="2553423" y="890434"/>
              <a:chExt cx="252000" cy="765384"/>
            </a:xfrm>
          </p:grpSpPr>
          <p:grpSp>
            <p:nvGrpSpPr>
              <p:cNvPr id="51" name="组合 50">
                <a:extLst>
                  <a:ext uri="{FF2B5EF4-FFF2-40B4-BE49-F238E27FC236}">
                    <a16:creationId xmlns:a16="http://schemas.microsoft.com/office/drawing/2014/main" xmlns="" id="{68AF06B9-7DAD-42A4-AA73-863FF6DB9999}"/>
                  </a:ext>
                </a:extLst>
              </p:cNvPr>
              <p:cNvGrpSpPr/>
              <p:nvPr/>
            </p:nvGrpSpPr>
            <p:grpSpPr>
              <a:xfrm>
                <a:off x="2630774" y="1183202"/>
                <a:ext cx="126000" cy="472616"/>
                <a:chOff x="2162052" y="1572125"/>
                <a:chExt cx="126000" cy="472616"/>
              </a:xfrm>
            </p:grpSpPr>
            <p:cxnSp>
              <p:nvCxnSpPr>
                <p:cNvPr id="53" name="直接连接符 52">
                  <a:extLst>
                    <a:ext uri="{FF2B5EF4-FFF2-40B4-BE49-F238E27FC236}">
                      <a16:creationId xmlns:a16="http://schemas.microsoft.com/office/drawing/2014/main" xmlns="" id="{DEA5E204-E39A-4F91-89AE-2F4920EBAE12}"/>
                    </a:ext>
                  </a:extLst>
                </p:cNvPr>
                <p:cNvCxnSpPr>
                  <a:cxnSpLocks/>
                </p:cNvCxnSpPr>
                <p:nvPr/>
              </p:nvCxnSpPr>
              <p:spPr>
                <a:xfrm>
                  <a:off x="2222990" y="1572125"/>
                  <a:ext cx="0" cy="36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xmlns="" id="{2C37D8F5-B0C1-4DF5-800A-4A08BB39FD64}"/>
                    </a:ext>
                  </a:extLst>
                </p:cNvPr>
                <p:cNvSpPr/>
                <p:nvPr/>
              </p:nvSpPr>
              <p:spPr>
                <a:xfrm>
                  <a:off x="2162052" y="1918741"/>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pic>
            <p:nvPicPr>
              <p:cNvPr id="52" name="图片 51">
                <a:extLst>
                  <a:ext uri="{FF2B5EF4-FFF2-40B4-BE49-F238E27FC236}">
                    <a16:creationId xmlns:a16="http://schemas.microsoft.com/office/drawing/2014/main" xmlns="" id="{295985CB-339F-40A9-8303-8F62FE83EC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3423" y="890434"/>
                <a:ext cx="252000" cy="252000"/>
              </a:xfrm>
              <a:prstGeom prst="rect">
                <a:avLst/>
              </a:prstGeom>
            </p:spPr>
          </p:pic>
        </p:grpSp>
        <p:sp>
          <p:nvSpPr>
            <p:cNvPr id="50" name="文本框 49">
              <a:extLst>
                <a:ext uri="{FF2B5EF4-FFF2-40B4-BE49-F238E27FC236}">
                  <a16:creationId xmlns:a16="http://schemas.microsoft.com/office/drawing/2014/main" xmlns="" id="{1778A662-6FA5-4CB4-98BE-BB76251AD4DD}"/>
                </a:ext>
              </a:extLst>
            </p:cNvPr>
            <p:cNvSpPr txBox="1"/>
            <p:nvPr/>
          </p:nvSpPr>
          <p:spPr>
            <a:xfrm>
              <a:off x="5509768" y="2063126"/>
              <a:ext cx="324000" cy="1323439"/>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市场监管局</a:t>
              </a:r>
            </a:p>
          </p:txBody>
        </p:sp>
      </p:grpSp>
      <p:grpSp>
        <p:nvGrpSpPr>
          <p:cNvPr id="55" name="组合 54">
            <a:extLst>
              <a:ext uri="{FF2B5EF4-FFF2-40B4-BE49-F238E27FC236}">
                <a16:creationId xmlns:a16="http://schemas.microsoft.com/office/drawing/2014/main" xmlns="" id="{59C39539-4824-4018-B196-C0914AE50002}"/>
              </a:ext>
            </a:extLst>
          </p:cNvPr>
          <p:cNvGrpSpPr/>
          <p:nvPr/>
        </p:nvGrpSpPr>
        <p:grpSpPr>
          <a:xfrm>
            <a:off x="9155343" y="2877851"/>
            <a:ext cx="324000" cy="2704023"/>
            <a:chOff x="8807264" y="2516529"/>
            <a:chExt cx="324000" cy="2704023"/>
          </a:xfrm>
        </p:grpSpPr>
        <p:grpSp>
          <p:nvGrpSpPr>
            <p:cNvPr id="56" name="组合 55">
              <a:extLst>
                <a:ext uri="{FF2B5EF4-FFF2-40B4-BE49-F238E27FC236}">
                  <a16:creationId xmlns:a16="http://schemas.microsoft.com/office/drawing/2014/main" xmlns="" id="{0306041D-F272-4430-8645-0CA23E1CA76C}"/>
                </a:ext>
              </a:extLst>
            </p:cNvPr>
            <p:cNvGrpSpPr/>
            <p:nvPr/>
          </p:nvGrpSpPr>
          <p:grpSpPr>
            <a:xfrm>
              <a:off x="8850518" y="3885545"/>
              <a:ext cx="252000" cy="1335007"/>
              <a:chOff x="2553423" y="890434"/>
              <a:chExt cx="252000" cy="1335007"/>
            </a:xfrm>
          </p:grpSpPr>
          <p:grpSp>
            <p:nvGrpSpPr>
              <p:cNvPr id="58" name="组合 57">
                <a:extLst>
                  <a:ext uri="{FF2B5EF4-FFF2-40B4-BE49-F238E27FC236}">
                    <a16:creationId xmlns:a16="http://schemas.microsoft.com/office/drawing/2014/main" xmlns="" id="{F1946B84-B5DA-4C7E-B783-677B8D0DD67B}"/>
                  </a:ext>
                </a:extLst>
              </p:cNvPr>
              <p:cNvGrpSpPr/>
              <p:nvPr/>
            </p:nvGrpSpPr>
            <p:grpSpPr>
              <a:xfrm>
                <a:off x="2630774" y="1200033"/>
                <a:ext cx="126000" cy="1025408"/>
                <a:chOff x="2162052" y="1588956"/>
                <a:chExt cx="126000" cy="1025408"/>
              </a:xfrm>
            </p:grpSpPr>
            <p:cxnSp>
              <p:nvCxnSpPr>
                <p:cNvPr id="60" name="直接连接符 59">
                  <a:extLst>
                    <a:ext uri="{FF2B5EF4-FFF2-40B4-BE49-F238E27FC236}">
                      <a16:creationId xmlns:a16="http://schemas.microsoft.com/office/drawing/2014/main" xmlns="" id="{76FB76CA-2477-4BED-8B58-828F00D34BF4}"/>
                    </a:ext>
                  </a:extLst>
                </p:cNvPr>
                <p:cNvCxnSpPr>
                  <a:cxnSpLocks/>
                </p:cNvCxnSpPr>
                <p:nvPr/>
              </p:nvCxnSpPr>
              <p:spPr>
                <a:xfrm>
                  <a:off x="2224511" y="1588956"/>
                  <a:ext cx="0" cy="90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xmlns="" id="{5CEC24C0-A7FE-480F-9E37-E46DA22D3033}"/>
                    </a:ext>
                  </a:extLst>
                </p:cNvPr>
                <p:cNvSpPr/>
                <p:nvPr/>
              </p:nvSpPr>
              <p:spPr>
                <a:xfrm>
                  <a:off x="2162052" y="2488364"/>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59" name="图片 58">
                <a:extLst>
                  <a:ext uri="{FF2B5EF4-FFF2-40B4-BE49-F238E27FC236}">
                    <a16:creationId xmlns:a16="http://schemas.microsoft.com/office/drawing/2014/main" xmlns="" id="{5605F290-6AB0-411A-8787-D17C7C47B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3423" y="890434"/>
                <a:ext cx="252000" cy="252000"/>
              </a:xfrm>
              <a:prstGeom prst="rect">
                <a:avLst/>
              </a:prstGeom>
            </p:spPr>
          </p:pic>
        </p:grpSp>
        <p:sp>
          <p:nvSpPr>
            <p:cNvPr id="57" name="文本框 56">
              <a:extLst>
                <a:ext uri="{FF2B5EF4-FFF2-40B4-BE49-F238E27FC236}">
                  <a16:creationId xmlns:a16="http://schemas.microsoft.com/office/drawing/2014/main" xmlns="" id="{A7405044-B11F-4E5A-A8AF-1AA58F52D3C8}"/>
                </a:ext>
              </a:extLst>
            </p:cNvPr>
            <p:cNvSpPr txBox="1"/>
            <p:nvPr/>
          </p:nvSpPr>
          <p:spPr>
            <a:xfrm>
              <a:off x="8807264" y="2516529"/>
              <a:ext cx="324000" cy="1323439"/>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交通运输委</a:t>
              </a:r>
            </a:p>
          </p:txBody>
        </p:sp>
      </p:grpSp>
      <p:grpSp>
        <p:nvGrpSpPr>
          <p:cNvPr id="62" name="组合 61">
            <a:extLst>
              <a:ext uri="{FF2B5EF4-FFF2-40B4-BE49-F238E27FC236}">
                <a16:creationId xmlns:a16="http://schemas.microsoft.com/office/drawing/2014/main" xmlns="" id="{8D0C8444-0D0D-4D86-8C6A-8AD316A65800}"/>
              </a:ext>
            </a:extLst>
          </p:cNvPr>
          <p:cNvGrpSpPr/>
          <p:nvPr/>
        </p:nvGrpSpPr>
        <p:grpSpPr>
          <a:xfrm>
            <a:off x="7456515" y="3037203"/>
            <a:ext cx="324000" cy="1852786"/>
            <a:chOff x="7168676" y="1521638"/>
            <a:chExt cx="324000" cy="1852786"/>
          </a:xfrm>
        </p:grpSpPr>
        <p:grpSp>
          <p:nvGrpSpPr>
            <p:cNvPr id="63" name="组合 62">
              <a:extLst>
                <a:ext uri="{FF2B5EF4-FFF2-40B4-BE49-F238E27FC236}">
                  <a16:creationId xmlns:a16="http://schemas.microsoft.com/office/drawing/2014/main" xmlns="" id="{B0A55892-6A39-4D3D-819C-776A757DF0E8}"/>
                </a:ext>
              </a:extLst>
            </p:cNvPr>
            <p:cNvGrpSpPr/>
            <p:nvPr/>
          </p:nvGrpSpPr>
          <p:grpSpPr>
            <a:xfrm>
              <a:off x="7224318" y="2399184"/>
              <a:ext cx="252000" cy="975240"/>
              <a:chOff x="2568413" y="890434"/>
              <a:chExt cx="252000" cy="975240"/>
            </a:xfrm>
          </p:grpSpPr>
          <p:grpSp>
            <p:nvGrpSpPr>
              <p:cNvPr id="65" name="组合 64">
                <a:extLst>
                  <a:ext uri="{FF2B5EF4-FFF2-40B4-BE49-F238E27FC236}">
                    <a16:creationId xmlns:a16="http://schemas.microsoft.com/office/drawing/2014/main" xmlns="" id="{8B33B930-1CE2-458D-9631-22ECB2EE909C}"/>
                  </a:ext>
                </a:extLst>
              </p:cNvPr>
              <p:cNvGrpSpPr/>
              <p:nvPr/>
            </p:nvGrpSpPr>
            <p:grpSpPr>
              <a:xfrm>
                <a:off x="2630774" y="1183202"/>
                <a:ext cx="126000" cy="682472"/>
                <a:chOff x="2162052" y="1572125"/>
                <a:chExt cx="126000" cy="682472"/>
              </a:xfrm>
            </p:grpSpPr>
            <p:cxnSp>
              <p:nvCxnSpPr>
                <p:cNvPr id="67" name="直接连接符 66">
                  <a:extLst>
                    <a:ext uri="{FF2B5EF4-FFF2-40B4-BE49-F238E27FC236}">
                      <a16:creationId xmlns:a16="http://schemas.microsoft.com/office/drawing/2014/main" xmlns="" id="{CCF9579E-9781-4609-9275-FC990D5E1832}"/>
                    </a:ext>
                  </a:extLst>
                </p:cNvPr>
                <p:cNvCxnSpPr>
                  <a:cxnSpLocks/>
                </p:cNvCxnSpPr>
                <p:nvPr/>
              </p:nvCxnSpPr>
              <p:spPr>
                <a:xfrm>
                  <a:off x="2222990" y="1572125"/>
                  <a:ext cx="0" cy="54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xmlns="" id="{B5DF0C48-95F2-4B7A-B3F2-8E1A5B52ADE2}"/>
                    </a:ext>
                  </a:extLst>
                </p:cNvPr>
                <p:cNvSpPr/>
                <p:nvPr/>
              </p:nvSpPr>
              <p:spPr>
                <a:xfrm>
                  <a:off x="2162052" y="2128597"/>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pic>
            <p:nvPicPr>
              <p:cNvPr id="66" name="图片 65">
                <a:extLst>
                  <a:ext uri="{FF2B5EF4-FFF2-40B4-BE49-F238E27FC236}">
                    <a16:creationId xmlns:a16="http://schemas.microsoft.com/office/drawing/2014/main" xmlns="" id="{9FB2207D-BAA9-4E34-BFD6-2EDF026FD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413" y="890434"/>
                <a:ext cx="252000" cy="252000"/>
              </a:xfrm>
              <a:prstGeom prst="rect">
                <a:avLst/>
              </a:prstGeom>
            </p:spPr>
          </p:pic>
        </p:grpSp>
        <p:sp>
          <p:nvSpPr>
            <p:cNvPr id="64" name="文本框 63">
              <a:extLst>
                <a:ext uri="{FF2B5EF4-FFF2-40B4-BE49-F238E27FC236}">
                  <a16:creationId xmlns:a16="http://schemas.microsoft.com/office/drawing/2014/main" xmlns="" id="{467BEE29-3560-44CB-ADA2-9DD5C11438E5}"/>
                </a:ext>
              </a:extLst>
            </p:cNvPr>
            <p:cNvSpPr txBox="1"/>
            <p:nvPr/>
          </p:nvSpPr>
          <p:spPr>
            <a:xfrm>
              <a:off x="7168676" y="1521638"/>
              <a:ext cx="324000" cy="830997"/>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监察局</a:t>
              </a:r>
            </a:p>
          </p:txBody>
        </p:sp>
      </p:grpSp>
      <p:grpSp>
        <p:nvGrpSpPr>
          <p:cNvPr id="69" name="组合 68">
            <a:extLst>
              <a:ext uri="{FF2B5EF4-FFF2-40B4-BE49-F238E27FC236}">
                <a16:creationId xmlns:a16="http://schemas.microsoft.com/office/drawing/2014/main" xmlns="" id="{AD3D14A2-EC11-48C1-99E1-86F52965A278}"/>
              </a:ext>
            </a:extLst>
          </p:cNvPr>
          <p:cNvGrpSpPr/>
          <p:nvPr/>
        </p:nvGrpSpPr>
        <p:grpSpPr>
          <a:xfrm>
            <a:off x="9828579" y="3386791"/>
            <a:ext cx="324000" cy="1865925"/>
            <a:chOff x="9810224" y="2844369"/>
            <a:chExt cx="324000" cy="1865925"/>
          </a:xfrm>
        </p:grpSpPr>
        <p:grpSp>
          <p:nvGrpSpPr>
            <p:cNvPr id="70" name="组合 69">
              <a:extLst>
                <a:ext uri="{FF2B5EF4-FFF2-40B4-BE49-F238E27FC236}">
                  <a16:creationId xmlns:a16="http://schemas.microsoft.com/office/drawing/2014/main" xmlns="" id="{F0311B7A-7C2C-4285-8A21-4D3F4189E82F}"/>
                </a:ext>
              </a:extLst>
            </p:cNvPr>
            <p:cNvGrpSpPr/>
            <p:nvPr/>
          </p:nvGrpSpPr>
          <p:grpSpPr>
            <a:xfrm>
              <a:off x="9837837" y="3720057"/>
              <a:ext cx="252000" cy="990237"/>
              <a:chOff x="2583403" y="890434"/>
              <a:chExt cx="252000" cy="990237"/>
            </a:xfrm>
          </p:grpSpPr>
          <p:grpSp>
            <p:nvGrpSpPr>
              <p:cNvPr id="72" name="组合 71">
                <a:extLst>
                  <a:ext uri="{FF2B5EF4-FFF2-40B4-BE49-F238E27FC236}">
                    <a16:creationId xmlns:a16="http://schemas.microsoft.com/office/drawing/2014/main" xmlns="" id="{60FD05F3-ADA7-4362-B3E5-71F3E6BBC33C}"/>
                  </a:ext>
                </a:extLst>
              </p:cNvPr>
              <p:cNvGrpSpPr/>
              <p:nvPr/>
            </p:nvGrpSpPr>
            <p:grpSpPr>
              <a:xfrm>
                <a:off x="2630774" y="1200033"/>
                <a:ext cx="126000" cy="680638"/>
                <a:chOff x="2162052" y="1588956"/>
                <a:chExt cx="126000" cy="680638"/>
              </a:xfrm>
            </p:grpSpPr>
            <p:cxnSp>
              <p:nvCxnSpPr>
                <p:cNvPr id="74" name="直接连接符 73">
                  <a:extLst>
                    <a:ext uri="{FF2B5EF4-FFF2-40B4-BE49-F238E27FC236}">
                      <a16:creationId xmlns:a16="http://schemas.microsoft.com/office/drawing/2014/main" xmlns="" id="{9F7E8988-F97B-46E6-B908-2C51F789D4D9}"/>
                    </a:ext>
                  </a:extLst>
                </p:cNvPr>
                <p:cNvCxnSpPr>
                  <a:cxnSpLocks/>
                </p:cNvCxnSpPr>
                <p:nvPr/>
              </p:nvCxnSpPr>
              <p:spPr>
                <a:xfrm>
                  <a:off x="2224511" y="1588956"/>
                  <a:ext cx="0" cy="54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xmlns="" id="{6DA9F509-BCB0-41E6-8CF6-C9942E4C152E}"/>
                    </a:ext>
                  </a:extLst>
                </p:cNvPr>
                <p:cNvSpPr/>
                <p:nvPr/>
              </p:nvSpPr>
              <p:spPr>
                <a:xfrm>
                  <a:off x="2162052" y="2143594"/>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pic>
            <p:nvPicPr>
              <p:cNvPr id="73" name="图片 72">
                <a:extLst>
                  <a:ext uri="{FF2B5EF4-FFF2-40B4-BE49-F238E27FC236}">
                    <a16:creationId xmlns:a16="http://schemas.microsoft.com/office/drawing/2014/main" xmlns="" id="{B9ED7443-6369-42F0-BEC7-A22326BC9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3403" y="890434"/>
                <a:ext cx="252000" cy="252000"/>
              </a:xfrm>
              <a:prstGeom prst="rect">
                <a:avLst/>
              </a:prstGeom>
            </p:spPr>
          </p:pic>
        </p:grpSp>
        <p:sp>
          <p:nvSpPr>
            <p:cNvPr id="71" name="文本框 70">
              <a:extLst>
                <a:ext uri="{FF2B5EF4-FFF2-40B4-BE49-F238E27FC236}">
                  <a16:creationId xmlns:a16="http://schemas.microsoft.com/office/drawing/2014/main" xmlns="" id="{CBC4C614-EE2E-4C64-8170-53432DE06DEC}"/>
                </a:ext>
              </a:extLst>
            </p:cNvPr>
            <p:cNvSpPr txBox="1"/>
            <p:nvPr/>
          </p:nvSpPr>
          <p:spPr>
            <a:xfrm>
              <a:off x="9810224" y="2844369"/>
              <a:ext cx="324000" cy="830997"/>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文旅局</a:t>
              </a:r>
            </a:p>
          </p:txBody>
        </p:sp>
      </p:grpSp>
      <p:grpSp>
        <p:nvGrpSpPr>
          <p:cNvPr id="76" name="组合 75">
            <a:extLst>
              <a:ext uri="{FF2B5EF4-FFF2-40B4-BE49-F238E27FC236}">
                <a16:creationId xmlns:a16="http://schemas.microsoft.com/office/drawing/2014/main" xmlns="" id="{DE527174-C034-4629-B118-1B827CD4FA50}"/>
              </a:ext>
            </a:extLst>
          </p:cNvPr>
          <p:cNvGrpSpPr/>
          <p:nvPr/>
        </p:nvGrpSpPr>
        <p:grpSpPr>
          <a:xfrm>
            <a:off x="2828577" y="2711044"/>
            <a:ext cx="324000" cy="3046872"/>
            <a:chOff x="4149198" y="1699298"/>
            <a:chExt cx="324000" cy="3046872"/>
          </a:xfrm>
        </p:grpSpPr>
        <p:grpSp>
          <p:nvGrpSpPr>
            <p:cNvPr id="77" name="组合 76">
              <a:extLst>
                <a:ext uri="{FF2B5EF4-FFF2-40B4-BE49-F238E27FC236}">
                  <a16:creationId xmlns:a16="http://schemas.microsoft.com/office/drawing/2014/main" xmlns="" id="{541C4E96-BF66-4F35-8DD8-3D8DA8DAF93B}"/>
                </a:ext>
              </a:extLst>
            </p:cNvPr>
            <p:cNvGrpSpPr/>
            <p:nvPr/>
          </p:nvGrpSpPr>
          <p:grpSpPr>
            <a:xfrm>
              <a:off x="4168134" y="2586601"/>
              <a:ext cx="252000" cy="2159569"/>
              <a:chOff x="1411672" y="1120184"/>
              <a:chExt cx="252000" cy="2159569"/>
            </a:xfrm>
          </p:grpSpPr>
          <p:grpSp>
            <p:nvGrpSpPr>
              <p:cNvPr id="79" name="组合 78">
                <a:extLst>
                  <a:ext uri="{FF2B5EF4-FFF2-40B4-BE49-F238E27FC236}">
                    <a16:creationId xmlns:a16="http://schemas.microsoft.com/office/drawing/2014/main" xmlns="" id="{0497F8B9-CC20-4D12-9C34-4FC9365DD529}"/>
                  </a:ext>
                </a:extLst>
              </p:cNvPr>
              <p:cNvGrpSpPr/>
              <p:nvPr/>
            </p:nvGrpSpPr>
            <p:grpSpPr>
              <a:xfrm>
                <a:off x="1474033" y="1354932"/>
                <a:ext cx="126000" cy="1924821"/>
                <a:chOff x="2147062" y="1588956"/>
                <a:chExt cx="126000" cy="1924821"/>
              </a:xfrm>
            </p:grpSpPr>
            <p:cxnSp>
              <p:nvCxnSpPr>
                <p:cNvPr id="81" name="直接连接符 80">
                  <a:extLst>
                    <a:ext uri="{FF2B5EF4-FFF2-40B4-BE49-F238E27FC236}">
                      <a16:creationId xmlns:a16="http://schemas.microsoft.com/office/drawing/2014/main" xmlns="" id="{688BDB5D-535E-4197-BED2-692BA04FAEB0}"/>
                    </a:ext>
                  </a:extLst>
                </p:cNvPr>
                <p:cNvCxnSpPr>
                  <a:cxnSpLocks/>
                </p:cNvCxnSpPr>
                <p:nvPr/>
              </p:nvCxnSpPr>
              <p:spPr>
                <a:xfrm>
                  <a:off x="2224511" y="1588956"/>
                  <a:ext cx="0" cy="180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椭圆 81">
                  <a:extLst>
                    <a:ext uri="{FF2B5EF4-FFF2-40B4-BE49-F238E27FC236}">
                      <a16:creationId xmlns:a16="http://schemas.microsoft.com/office/drawing/2014/main" xmlns="" id="{A63960DE-CC73-42DF-AF41-E8CE335B75E3}"/>
                    </a:ext>
                  </a:extLst>
                </p:cNvPr>
                <p:cNvSpPr/>
                <p:nvPr/>
              </p:nvSpPr>
              <p:spPr>
                <a:xfrm>
                  <a:off x="2147062" y="3387777"/>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pic>
            <p:nvPicPr>
              <p:cNvPr id="80" name="图片 79">
                <a:extLst>
                  <a:ext uri="{FF2B5EF4-FFF2-40B4-BE49-F238E27FC236}">
                    <a16:creationId xmlns:a16="http://schemas.microsoft.com/office/drawing/2014/main" xmlns="" id="{0FC548CC-B89B-4E83-B3DE-73B5E84764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1672" y="1120184"/>
                <a:ext cx="252000" cy="252000"/>
              </a:xfrm>
              <a:prstGeom prst="rect">
                <a:avLst/>
              </a:prstGeom>
            </p:spPr>
          </p:pic>
        </p:grpSp>
        <p:sp>
          <p:nvSpPr>
            <p:cNvPr id="78" name="文本框 77">
              <a:extLst>
                <a:ext uri="{FF2B5EF4-FFF2-40B4-BE49-F238E27FC236}">
                  <a16:creationId xmlns:a16="http://schemas.microsoft.com/office/drawing/2014/main" xmlns="" id="{15CE24D0-E8A1-4C9E-9C75-6D3081717437}"/>
                </a:ext>
              </a:extLst>
            </p:cNvPr>
            <p:cNvSpPr txBox="1"/>
            <p:nvPr/>
          </p:nvSpPr>
          <p:spPr>
            <a:xfrm>
              <a:off x="4149198" y="1699298"/>
              <a:ext cx="324000" cy="830997"/>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市规局</a:t>
              </a:r>
            </a:p>
          </p:txBody>
        </p:sp>
      </p:grpSp>
      <p:grpSp>
        <p:nvGrpSpPr>
          <p:cNvPr id="83" name="组合 82">
            <a:extLst>
              <a:ext uri="{FF2B5EF4-FFF2-40B4-BE49-F238E27FC236}">
                <a16:creationId xmlns:a16="http://schemas.microsoft.com/office/drawing/2014/main" xmlns="" id="{3AC7CFE2-EB39-492F-B308-2504E6CA064C}"/>
              </a:ext>
            </a:extLst>
          </p:cNvPr>
          <p:cNvGrpSpPr/>
          <p:nvPr/>
        </p:nvGrpSpPr>
        <p:grpSpPr>
          <a:xfrm>
            <a:off x="10666423" y="3158310"/>
            <a:ext cx="324000" cy="2183666"/>
            <a:chOff x="10564162" y="1989288"/>
            <a:chExt cx="324000" cy="2183666"/>
          </a:xfrm>
        </p:grpSpPr>
        <p:grpSp>
          <p:nvGrpSpPr>
            <p:cNvPr id="84" name="组合 83">
              <a:extLst>
                <a:ext uri="{FF2B5EF4-FFF2-40B4-BE49-F238E27FC236}">
                  <a16:creationId xmlns:a16="http://schemas.microsoft.com/office/drawing/2014/main" xmlns="" id="{A712A548-0814-4B38-9F1B-48690083C47B}"/>
                </a:ext>
              </a:extLst>
            </p:cNvPr>
            <p:cNvGrpSpPr/>
            <p:nvPr/>
          </p:nvGrpSpPr>
          <p:grpSpPr>
            <a:xfrm>
              <a:off x="10624579" y="2358156"/>
              <a:ext cx="252000" cy="1814798"/>
              <a:chOff x="1441652" y="1120184"/>
              <a:chExt cx="252000" cy="1814798"/>
            </a:xfrm>
          </p:grpSpPr>
          <p:grpSp>
            <p:nvGrpSpPr>
              <p:cNvPr id="86" name="组合 85">
                <a:extLst>
                  <a:ext uri="{FF2B5EF4-FFF2-40B4-BE49-F238E27FC236}">
                    <a16:creationId xmlns:a16="http://schemas.microsoft.com/office/drawing/2014/main" xmlns="" id="{E2B95190-9438-47CB-8119-308A363A778C}"/>
                  </a:ext>
                </a:extLst>
              </p:cNvPr>
              <p:cNvGrpSpPr/>
              <p:nvPr/>
            </p:nvGrpSpPr>
            <p:grpSpPr>
              <a:xfrm>
                <a:off x="1489023" y="1354932"/>
                <a:ext cx="126000" cy="1580050"/>
                <a:chOff x="2162052" y="1588956"/>
                <a:chExt cx="126000" cy="1580050"/>
              </a:xfrm>
            </p:grpSpPr>
            <p:cxnSp>
              <p:nvCxnSpPr>
                <p:cNvPr id="88" name="直接连接符 87">
                  <a:extLst>
                    <a:ext uri="{FF2B5EF4-FFF2-40B4-BE49-F238E27FC236}">
                      <a16:creationId xmlns:a16="http://schemas.microsoft.com/office/drawing/2014/main" xmlns="" id="{D58BBDD1-146B-447C-A060-43681D96E663}"/>
                    </a:ext>
                  </a:extLst>
                </p:cNvPr>
                <p:cNvCxnSpPr>
                  <a:cxnSpLocks/>
                </p:cNvCxnSpPr>
                <p:nvPr/>
              </p:nvCxnSpPr>
              <p:spPr>
                <a:xfrm>
                  <a:off x="2224511" y="1588956"/>
                  <a:ext cx="0" cy="144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xmlns="" id="{5BCA5BD0-20B6-43FC-8BE7-55404B7781E9}"/>
                    </a:ext>
                  </a:extLst>
                </p:cNvPr>
                <p:cNvSpPr/>
                <p:nvPr/>
              </p:nvSpPr>
              <p:spPr>
                <a:xfrm>
                  <a:off x="2162052" y="3043006"/>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pic>
            <p:nvPicPr>
              <p:cNvPr id="87" name="图片 86">
                <a:extLst>
                  <a:ext uri="{FF2B5EF4-FFF2-40B4-BE49-F238E27FC236}">
                    <a16:creationId xmlns:a16="http://schemas.microsoft.com/office/drawing/2014/main" xmlns="" id="{67945CCE-9ED5-49B0-A771-8B12AA097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1652" y="1120184"/>
                <a:ext cx="252000" cy="252000"/>
              </a:xfrm>
              <a:prstGeom prst="rect">
                <a:avLst/>
              </a:prstGeom>
            </p:spPr>
          </p:pic>
        </p:grpSp>
        <p:sp>
          <p:nvSpPr>
            <p:cNvPr id="85" name="文本框 84">
              <a:extLst>
                <a:ext uri="{FF2B5EF4-FFF2-40B4-BE49-F238E27FC236}">
                  <a16:creationId xmlns:a16="http://schemas.microsoft.com/office/drawing/2014/main" xmlns="" id="{D3104B3D-D608-4A12-AFD0-CED4BF7C727A}"/>
                </a:ext>
              </a:extLst>
            </p:cNvPr>
            <p:cNvSpPr txBox="1"/>
            <p:nvPr/>
          </p:nvSpPr>
          <p:spPr>
            <a:xfrm>
              <a:off x="10564162" y="1989288"/>
              <a:ext cx="324000" cy="338554"/>
            </a:xfrm>
            <a:prstGeom prst="rect">
              <a:avLst/>
            </a:prstGeom>
            <a:noFill/>
          </p:spPr>
          <p:txBody>
            <a:bodyPr wrap="square" rtlCol="0">
              <a:spAutoFit/>
            </a:bodyPr>
            <a:lstStyle/>
            <a:p>
              <a:pPr algn="ctr"/>
              <a:r>
                <a:rPr lang="en-US" altLang="zh-CN" sz="1600" b="1" dirty="0">
                  <a:solidFill>
                    <a:prstClr val="black"/>
                  </a:solidFill>
                  <a:latin typeface="微软雅黑" panose="020B0503020204020204" pitchFamily="34" charset="-122"/>
                  <a:ea typeface="微软雅黑" panose="020B0503020204020204" pitchFamily="34" charset="-122"/>
                </a:rPr>
                <a:t>…</a:t>
              </a:r>
              <a:endParaRPr lang="zh-CN" altLang="en-US" sz="1600" b="1" dirty="0">
                <a:solidFill>
                  <a:prstClr val="black"/>
                </a:solidFill>
                <a:latin typeface="微软雅黑" panose="020B0503020204020204" pitchFamily="34" charset="-122"/>
                <a:ea typeface="微软雅黑" panose="020B0503020204020204" pitchFamily="34" charset="-122"/>
              </a:endParaRPr>
            </a:p>
          </p:txBody>
        </p:sp>
      </p:grpSp>
      <p:grpSp>
        <p:nvGrpSpPr>
          <p:cNvPr id="90" name="组合 89">
            <a:extLst>
              <a:ext uri="{FF2B5EF4-FFF2-40B4-BE49-F238E27FC236}">
                <a16:creationId xmlns:a16="http://schemas.microsoft.com/office/drawing/2014/main" xmlns="" id="{1EA174AA-F0BB-4887-8EBE-E66A65A9BC57}"/>
              </a:ext>
            </a:extLst>
          </p:cNvPr>
          <p:cNvGrpSpPr/>
          <p:nvPr/>
        </p:nvGrpSpPr>
        <p:grpSpPr>
          <a:xfrm>
            <a:off x="6051555" y="2661595"/>
            <a:ext cx="324000" cy="1998252"/>
            <a:chOff x="6112706" y="2225570"/>
            <a:chExt cx="324000" cy="1998252"/>
          </a:xfrm>
        </p:grpSpPr>
        <p:grpSp>
          <p:nvGrpSpPr>
            <p:cNvPr id="91" name="组合 90">
              <a:extLst>
                <a:ext uri="{FF2B5EF4-FFF2-40B4-BE49-F238E27FC236}">
                  <a16:creationId xmlns:a16="http://schemas.microsoft.com/office/drawing/2014/main" xmlns="" id="{2C505663-A08C-4E38-8415-647B8C4A0761}"/>
                </a:ext>
              </a:extLst>
            </p:cNvPr>
            <p:cNvGrpSpPr/>
            <p:nvPr/>
          </p:nvGrpSpPr>
          <p:grpSpPr>
            <a:xfrm>
              <a:off x="6159094" y="3533285"/>
              <a:ext cx="252000" cy="690537"/>
              <a:chOff x="1426662" y="1120184"/>
              <a:chExt cx="252000" cy="690537"/>
            </a:xfrm>
          </p:grpSpPr>
          <p:grpSp>
            <p:nvGrpSpPr>
              <p:cNvPr id="93" name="组合 92">
                <a:extLst>
                  <a:ext uri="{FF2B5EF4-FFF2-40B4-BE49-F238E27FC236}">
                    <a16:creationId xmlns:a16="http://schemas.microsoft.com/office/drawing/2014/main" xmlns="" id="{D5EAD38E-8BFF-4164-A18B-41DC02B774AA}"/>
                  </a:ext>
                </a:extLst>
              </p:cNvPr>
              <p:cNvGrpSpPr/>
              <p:nvPr/>
            </p:nvGrpSpPr>
            <p:grpSpPr>
              <a:xfrm>
                <a:off x="1489023" y="1354932"/>
                <a:ext cx="126000" cy="455789"/>
                <a:chOff x="2162052" y="1588956"/>
                <a:chExt cx="126000" cy="455789"/>
              </a:xfrm>
            </p:grpSpPr>
            <p:cxnSp>
              <p:nvCxnSpPr>
                <p:cNvPr id="95" name="直接连接符 94">
                  <a:extLst>
                    <a:ext uri="{FF2B5EF4-FFF2-40B4-BE49-F238E27FC236}">
                      <a16:creationId xmlns:a16="http://schemas.microsoft.com/office/drawing/2014/main" xmlns="" id="{71DA606E-D476-4BA5-A550-75960A50940B}"/>
                    </a:ext>
                  </a:extLst>
                </p:cNvPr>
                <p:cNvCxnSpPr>
                  <a:cxnSpLocks/>
                </p:cNvCxnSpPr>
                <p:nvPr/>
              </p:nvCxnSpPr>
              <p:spPr>
                <a:xfrm>
                  <a:off x="2224511" y="1588956"/>
                  <a:ext cx="0" cy="36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xmlns="" id="{22103D99-1B1B-48A6-9535-6B2EEBB788AB}"/>
                    </a:ext>
                  </a:extLst>
                </p:cNvPr>
                <p:cNvSpPr/>
                <p:nvPr/>
              </p:nvSpPr>
              <p:spPr>
                <a:xfrm>
                  <a:off x="2162052" y="1918745"/>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pic>
            <p:nvPicPr>
              <p:cNvPr id="94" name="图片 93">
                <a:extLst>
                  <a:ext uri="{FF2B5EF4-FFF2-40B4-BE49-F238E27FC236}">
                    <a16:creationId xmlns:a16="http://schemas.microsoft.com/office/drawing/2014/main" xmlns="" id="{D2AD20E5-22C7-4991-A8E2-35609760B1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6662" y="1120184"/>
                <a:ext cx="252000" cy="252000"/>
              </a:xfrm>
              <a:prstGeom prst="rect">
                <a:avLst/>
              </a:prstGeom>
            </p:spPr>
          </p:pic>
        </p:grpSp>
        <p:sp>
          <p:nvSpPr>
            <p:cNvPr id="92" name="文本框 91">
              <a:extLst>
                <a:ext uri="{FF2B5EF4-FFF2-40B4-BE49-F238E27FC236}">
                  <a16:creationId xmlns:a16="http://schemas.microsoft.com/office/drawing/2014/main" xmlns="" id="{7041FC60-3B88-48E6-9EFA-AAABE004AD73}"/>
                </a:ext>
              </a:extLst>
            </p:cNvPr>
            <p:cNvSpPr txBox="1"/>
            <p:nvPr/>
          </p:nvSpPr>
          <p:spPr>
            <a:xfrm>
              <a:off x="6112706" y="2225570"/>
              <a:ext cx="324000" cy="1323439"/>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住房建设局</a:t>
              </a:r>
            </a:p>
          </p:txBody>
        </p:sp>
      </p:grpSp>
      <p:grpSp>
        <p:nvGrpSpPr>
          <p:cNvPr id="97" name="组合 96">
            <a:extLst>
              <a:ext uri="{FF2B5EF4-FFF2-40B4-BE49-F238E27FC236}">
                <a16:creationId xmlns:a16="http://schemas.microsoft.com/office/drawing/2014/main" xmlns="" id="{D52FF6FF-80D3-44E5-8F40-51D268A471AF}"/>
              </a:ext>
            </a:extLst>
          </p:cNvPr>
          <p:cNvGrpSpPr/>
          <p:nvPr/>
        </p:nvGrpSpPr>
        <p:grpSpPr>
          <a:xfrm>
            <a:off x="3980841" y="2821932"/>
            <a:ext cx="324000" cy="3032039"/>
            <a:chOff x="9210039" y="1420205"/>
            <a:chExt cx="324000" cy="3032039"/>
          </a:xfrm>
        </p:grpSpPr>
        <p:grpSp>
          <p:nvGrpSpPr>
            <p:cNvPr id="98" name="组合 97">
              <a:extLst>
                <a:ext uri="{FF2B5EF4-FFF2-40B4-BE49-F238E27FC236}">
                  <a16:creationId xmlns:a16="http://schemas.microsoft.com/office/drawing/2014/main" xmlns="" id="{367AB038-2BB3-4120-8F49-3CAB98069A2E}"/>
                </a:ext>
              </a:extLst>
            </p:cNvPr>
            <p:cNvGrpSpPr/>
            <p:nvPr/>
          </p:nvGrpSpPr>
          <p:grpSpPr>
            <a:xfrm>
              <a:off x="9269409" y="2352635"/>
              <a:ext cx="252000" cy="2099609"/>
              <a:chOff x="1441652" y="1120184"/>
              <a:chExt cx="252000" cy="2099609"/>
            </a:xfrm>
          </p:grpSpPr>
          <p:grpSp>
            <p:nvGrpSpPr>
              <p:cNvPr id="100" name="组合 99">
                <a:extLst>
                  <a:ext uri="{FF2B5EF4-FFF2-40B4-BE49-F238E27FC236}">
                    <a16:creationId xmlns:a16="http://schemas.microsoft.com/office/drawing/2014/main" xmlns="" id="{7344872B-2CF2-46B2-95B4-20EB031F9A30}"/>
                  </a:ext>
                </a:extLst>
              </p:cNvPr>
              <p:cNvGrpSpPr/>
              <p:nvPr/>
            </p:nvGrpSpPr>
            <p:grpSpPr>
              <a:xfrm>
                <a:off x="1489023" y="1354932"/>
                <a:ext cx="126000" cy="1864861"/>
                <a:chOff x="2162052" y="1588956"/>
                <a:chExt cx="126000" cy="1864861"/>
              </a:xfrm>
            </p:grpSpPr>
            <p:cxnSp>
              <p:nvCxnSpPr>
                <p:cNvPr id="102" name="直接连接符 101">
                  <a:extLst>
                    <a:ext uri="{FF2B5EF4-FFF2-40B4-BE49-F238E27FC236}">
                      <a16:creationId xmlns:a16="http://schemas.microsoft.com/office/drawing/2014/main" xmlns="" id="{EDF962B0-0976-4802-8354-A7E72EE43B66}"/>
                    </a:ext>
                  </a:extLst>
                </p:cNvPr>
                <p:cNvCxnSpPr>
                  <a:cxnSpLocks/>
                </p:cNvCxnSpPr>
                <p:nvPr/>
              </p:nvCxnSpPr>
              <p:spPr>
                <a:xfrm>
                  <a:off x="2224511" y="1588956"/>
                  <a:ext cx="0" cy="180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3" name="椭圆 102">
                  <a:extLst>
                    <a:ext uri="{FF2B5EF4-FFF2-40B4-BE49-F238E27FC236}">
                      <a16:creationId xmlns:a16="http://schemas.microsoft.com/office/drawing/2014/main" xmlns="" id="{A4CF9748-CEEE-4201-9B7A-FFE77870EA1D}"/>
                    </a:ext>
                  </a:extLst>
                </p:cNvPr>
                <p:cNvSpPr/>
                <p:nvPr/>
              </p:nvSpPr>
              <p:spPr>
                <a:xfrm>
                  <a:off x="2162052" y="3327817"/>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01" name="图片 100">
                <a:extLst>
                  <a:ext uri="{FF2B5EF4-FFF2-40B4-BE49-F238E27FC236}">
                    <a16:creationId xmlns:a16="http://schemas.microsoft.com/office/drawing/2014/main" xmlns="" id="{E3861B2D-D434-499F-B5A9-77402D0010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1652" y="1120184"/>
                <a:ext cx="252000" cy="252000"/>
              </a:xfrm>
              <a:prstGeom prst="rect">
                <a:avLst/>
              </a:prstGeom>
            </p:spPr>
          </p:pic>
        </p:grpSp>
        <p:sp>
          <p:nvSpPr>
            <p:cNvPr id="99" name="文本框 98">
              <a:extLst>
                <a:ext uri="{FF2B5EF4-FFF2-40B4-BE49-F238E27FC236}">
                  <a16:creationId xmlns:a16="http://schemas.microsoft.com/office/drawing/2014/main" xmlns="" id="{A83F347E-1682-484A-A44E-03B39AE1757D}"/>
                </a:ext>
              </a:extLst>
            </p:cNvPr>
            <p:cNvSpPr txBox="1"/>
            <p:nvPr/>
          </p:nvSpPr>
          <p:spPr>
            <a:xfrm>
              <a:off x="9210039" y="1420205"/>
              <a:ext cx="324000" cy="830997"/>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税务局</a:t>
              </a:r>
            </a:p>
          </p:txBody>
        </p:sp>
      </p:grpSp>
      <p:grpSp>
        <p:nvGrpSpPr>
          <p:cNvPr id="104" name="组合 103">
            <a:extLst>
              <a:ext uri="{FF2B5EF4-FFF2-40B4-BE49-F238E27FC236}">
                <a16:creationId xmlns:a16="http://schemas.microsoft.com/office/drawing/2014/main" xmlns="" id="{19142728-681A-4A38-8288-053299ADD8EF}"/>
              </a:ext>
            </a:extLst>
          </p:cNvPr>
          <p:cNvGrpSpPr/>
          <p:nvPr/>
        </p:nvGrpSpPr>
        <p:grpSpPr>
          <a:xfrm>
            <a:off x="8647945" y="2648654"/>
            <a:ext cx="324000" cy="2312665"/>
            <a:chOff x="8422068" y="1374404"/>
            <a:chExt cx="324000" cy="2312665"/>
          </a:xfrm>
        </p:grpSpPr>
        <p:grpSp>
          <p:nvGrpSpPr>
            <p:cNvPr id="105" name="组合 104">
              <a:extLst>
                <a:ext uri="{FF2B5EF4-FFF2-40B4-BE49-F238E27FC236}">
                  <a16:creationId xmlns:a16="http://schemas.microsoft.com/office/drawing/2014/main" xmlns="" id="{7795DE7A-B7DE-4D69-A572-0D38076F705B}"/>
                </a:ext>
              </a:extLst>
            </p:cNvPr>
            <p:cNvGrpSpPr/>
            <p:nvPr/>
          </p:nvGrpSpPr>
          <p:grpSpPr>
            <a:xfrm>
              <a:off x="8455639" y="2277001"/>
              <a:ext cx="252000" cy="1410068"/>
              <a:chOff x="1411672" y="1120184"/>
              <a:chExt cx="252000" cy="1410068"/>
            </a:xfrm>
          </p:grpSpPr>
          <p:grpSp>
            <p:nvGrpSpPr>
              <p:cNvPr id="107" name="组合 106">
                <a:extLst>
                  <a:ext uri="{FF2B5EF4-FFF2-40B4-BE49-F238E27FC236}">
                    <a16:creationId xmlns:a16="http://schemas.microsoft.com/office/drawing/2014/main" xmlns="" id="{BDA24931-8F0D-4336-8477-F7B02BAF2FC3}"/>
                  </a:ext>
                </a:extLst>
              </p:cNvPr>
              <p:cNvGrpSpPr/>
              <p:nvPr/>
            </p:nvGrpSpPr>
            <p:grpSpPr>
              <a:xfrm>
                <a:off x="1489023" y="1354932"/>
                <a:ext cx="126000" cy="1175320"/>
                <a:chOff x="2162052" y="1588956"/>
                <a:chExt cx="126000" cy="1175320"/>
              </a:xfrm>
            </p:grpSpPr>
            <p:cxnSp>
              <p:nvCxnSpPr>
                <p:cNvPr id="109" name="直接连接符 108">
                  <a:extLst>
                    <a:ext uri="{FF2B5EF4-FFF2-40B4-BE49-F238E27FC236}">
                      <a16:creationId xmlns:a16="http://schemas.microsoft.com/office/drawing/2014/main" xmlns="" id="{4DB50405-16FC-4390-B4F0-45F4F40259C3}"/>
                    </a:ext>
                  </a:extLst>
                </p:cNvPr>
                <p:cNvCxnSpPr>
                  <a:cxnSpLocks/>
                </p:cNvCxnSpPr>
                <p:nvPr/>
              </p:nvCxnSpPr>
              <p:spPr>
                <a:xfrm>
                  <a:off x="2224511" y="1588956"/>
                  <a:ext cx="0" cy="108000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0" name="椭圆 109">
                  <a:extLst>
                    <a:ext uri="{FF2B5EF4-FFF2-40B4-BE49-F238E27FC236}">
                      <a16:creationId xmlns:a16="http://schemas.microsoft.com/office/drawing/2014/main" xmlns="" id="{686A0EA0-1338-4132-8526-EC2EE0C8F825}"/>
                    </a:ext>
                  </a:extLst>
                </p:cNvPr>
                <p:cNvSpPr/>
                <p:nvPr/>
              </p:nvSpPr>
              <p:spPr>
                <a:xfrm>
                  <a:off x="2162052" y="2638276"/>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08" name="图片 107">
                <a:extLst>
                  <a:ext uri="{FF2B5EF4-FFF2-40B4-BE49-F238E27FC236}">
                    <a16:creationId xmlns:a16="http://schemas.microsoft.com/office/drawing/2014/main" xmlns="" id="{5D2E1BB5-1423-485D-8FD7-C2117DEB66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1672" y="1120184"/>
                <a:ext cx="252000" cy="252000"/>
              </a:xfrm>
              <a:prstGeom prst="rect">
                <a:avLst/>
              </a:prstGeom>
            </p:spPr>
          </p:pic>
        </p:grpSp>
        <p:sp>
          <p:nvSpPr>
            <p:cNvPr id="106" name="文本框 105">
              <a:extLst>
                <a:ext uri="{FF2B5EF4-FFF2-40B4-BE49-F238E27FC236}">
                  <a16:creationId xmlns:a16="http://schemas.microsoft.com/office/drawing/2014/main" xmlns="" id="{014E730D-EA5D-4416-B473-225EACD45E72}"/>
                </a:ext>
              </a:extLst>
            </p:cNvPr>
            <p:cNvSpPr txBox="1"/>
            <p:nvPr/>
          </p:nvSpPr>
          <p:spPr>
            <a:xfrm>
              <a:off x="8422068" y="1374404"/>
              <a:ext cx="324000" cy="830997"/>
            </a:xfrm>
            <a:prstGeom prst="rect">
              <a:avLst/>
            </a:prstGeom>
            <a:noFill/>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城管局</a:t>
              </a:r>
            </a:p>
          </p:txBody>
        </p:sp>
      </p:grpSp>
      <p:sp>
        <p:nvSpPr>
          <p:cNvPr id="111" name="矩形 110">
            <a:extLst>
              <a:ext uri="{FF2B5EF4-FFF2-40B4-BE49-F238E27FC236}">
                <a16:creationId xmlns:a16="http://schemas.microsoft.com/office/drawing/2014/main" xmlns="" id="{A64D99ED-C270-40DF-9D11-71E3B5C078AA}"/>
              </a:ext>
            </a:extLst>
          </p:cNvPr>
          <p:cNvSpPr/>
          <p:nvPr/>
        </p:nvSpPr>
        <p:spPr>
          <a:xfrm>
            <a:off x="1168361" y="1244183"/>
            <a:ext cx="1440000" cy="305652"/>
          </a:xfrm>
          <a:prstGeom prst="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prstClr val="black"/>
                </a:solidFill>
              </a:rPr>
              <a:t>红色预警</a:t>
            </a:r>
          </a:p>
        </p:txBody>
      </p:sp>
      <p:sp>
        <p:nvSpPr>
          <p:cNvPr id="112" name="矩形 111">
            <a:extLst>
              <a:ext uri="{FF2B5EF4-FFF2-40B4-BE49-F238E27FC236}">
                <a16:creationId xmlns:a16="http://schemas.microsoft.com/office/drawing/2014/main" xmlns="" id="{0E46DCAF-6B27-4FCD-BAFE-906883F5E0EF}"/>
              </a:ext>
            </a:extLst>
          </p:cNvPr>
          <p:cNvSpPr/>
          <p:nvPr/>
        </p:nvSpPr>
        <p:spPr>
          <a:xfrm>
            <a:off x="2180195" y="1244183"/>
            <a:ext cx="425739" cy="305652"/>
          </a:xfrm>
          <a:prstGeom prst="rect">
            <a:avLst/>
          </a:prstGeom>
          <a:solidFill>
            <a:srgbClr val="E7E6E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3" name="等腰三角形 112">
            <a:extLst>
              <a:ext uri="{FF2B5EF4-FFF2-40B4-BE49-F238E27FC236}">
                <a16:creationId xmlns:a16="http://schemas.microsoft.com/office/drawing/2014/main" xmlns="" id="{C0B02DF5-413A-4CB7-B1B7-4A98D5B6D66D}"/>
              </a:ext>
            </a:extLst>
          </p:cNvPr>
          <p:cNvSpPr/>
          <p:nvPr/>
        </p:nvSpPr>
        <p:spPr>
          <a:xfrm rot="10800000">
            <a:off x="2308483" y="1335074"/>
            <a:ext cx="154038" cy="154800"/>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161047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决策支持</a:t>
            </a:r>
            <a:r>
              <a:rPr lang="en-US" altLang="zh-CN" dirty="0"/>
              <a:t>-</a:t>
            </a:r>
            <a:r>
              <a:rPr lang="zh-CN" altLang="en-US" dirty="0"/>
              <a:t>效能监察</a:t>
            </a:r>
            <a:r>
              <a:rPr lang="en-US" altLang="zh-CN" dirty="0"/>
              <a:t>-</a:t>
            </a:r>
            <a:r>
              <a:rPr lang="zh-CN" altLang="en-US" dirty="0"/>
              <a:t>职能画像</a:t>
            </a:r>
          </a:p>
        </p:txBody>
      </p:sp>
      <p:sp>
        <p:nvSpPr>
          <p:cNvPr id="3" name="圆角矩形 27">
            <a:extLst>
              <a:ext uri="{FF2B5EF4-FFF2-40B4-BE49-F238E27FC236}">
                <a16:creationId xmlns:a16="http://schemas.microsoft.com/office/drawing/2014/main" xmlns="" id="{76EBBF78-CBA0-402F-B5AB-BE8C310030DD}"/>
              </a:ext>
            </a:extLst>
          </p:cNvPr>
          <p:cNvSpPr/>
          <p:nvPr/>
        </p:nvSpPr>
        <p:spPr>
          <a:xfrm>
            <a:off x="2579132" y="1315548"/>
            <a:ext cx="9193769" cy="5190228"/>
          </a:xfrm>
          <a:prstGeom prst="roundRect">
            <a:avLst>
              <a:gd name="adj" fmla="val 0"/>
            </a:avLst>
          </a:prstGeom>
          <a:noFill/>
          <a:ln w="19050"/>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400" b="1"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xmlns="" id="{9824B425-6677-47E4-8CAD-39ED656BF8A7}"/>
              </a:ext>
            </a:extLst>
          </p:cNvPr>
          <p:cNvGrpSpPr/>
          <p:nvPr/>
        </p:nvGrpSpPr>
        <p:grpSpPr>
          <a:xfrm>
            <a:off x="11594250" y="1330061"/>
            <a:ext cx="172597" cy="5114753"/>
            <a:chOff x="11620500" y="1446812"/>
            <a:chExt cx="99060" cy="4729662"/>
          </a:xfrm>
        </p:grpSpPr>
        <p:sp>
          <p:nvSpPr>
            <p:cNvPr id="5" name="圆角矩形 23">
              <a:extLst>
                <a:ext uri="{FF2B5EF4-FFF2-40B4-BE49-F238E27FC236}">
                  <a16:creationId xmlns:a16="http://schemas.microsoft.com/office/drawing/2014/main" xmlns="" id="{CAA0624C-59E4-46E8-A642-0F660A9F5C59}"/>
                </a:ext>
              </a:extLst>
            </p:cNvPr>
            <p:cNvSpPr/>
            <p:nvPr/>
          </p:nvSpPr>
          <p:spPr>
            <a:xfrm>
              <a:off x="11620500" y="1446812"/>
              <a:ext cx="99060" cy="4729662"/>
            </a:xfrm>
            <a:prstGeom prst="roundRect">
              <a:avLst>
                <a:gd name="adj" fmla="val 5000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24">
              <a:extLst>
                <a:ext uri="{FF2B5EF4-FFF2-40B4-BE49-F238E27FC236}">
                  <a16:creationId xmlns:a16="http://schemas.microsoft.com/office/drawing/2014/main" xmlns="" id="{17824D17-74F2-4899-A924-6C639E177C54}"/>
                </a:ext>
              </a:extLst>
            </p:cNvPr>
            <p:cNvSpPr/>
            <p:nvPr/>
          </p:nvSpPr>
          <p:spPr>
            <a:xfrm>
              <a:off x="11642884" y="3825892"/>
              <a:ext cx="54293" cy="1388823"/>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 name="圆角矩形 26">
            <a:extLst>
              <a:ext uri="{FF2B5EF4-FFF2-40B4-BE49-F238E27FC236}">
                <a16:creationId xmlns:a16="http://schemas.microsoft.com/office/drawing/2014/main" xmlns="" id="{94773A05-3206-460F-B6D1-5994FF89E446}"/>
              </a:ext>
            </a:extLst>
          </p:cNvPr>
          <p:cNvSpPr/>
          <p:nvPr/>
        </p:nvSpPr>
        <p:spPr>
          <a:xfrm>
            <a:off x="686286" y="1315548"/>
            <a:ext cx="1783864" cy="5190228"/>
          </a:xfrm>
          <a:prstGeom prst="roundRect">
            <a:avLst>
              <a:gd name="adj" fmla="val 448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组合 7">
            <a:extLst>
              <a:ext uri="{FF2B5EF4-FFF2-40B4-BE49-F238E27FC236}">
                <a16:creationId xmlns:a16="http://schemas.microsoft.com/office/drawing/2014/main" xmlns="" id="{E53D78ED-7A1B-4D30-8093-3593AB376959}"/>
              </a:ext>
            </a:extLst>
          </p:cNvPr>
          <p:cNvGrpSpPr/>
          <p:nvPr/>
        </p:nvGrpSpPr>
        <p:grpSpPr>
          <a:xfrm>
            <a:off x="913947" y="1701717"/>
            <a:ext cx="1228725" cy="1228725"/>
            <a:chOff x="1592506" y="1446812"/>
            <a:chExt cx="1228725" cy="1228725"/>
          </a:xfrm>
        </p:grpSpPr>
        <p:sp>
          <p:nvSpPr>
            <p:cNvPr id="9" name="圆角矩形 28">
              <a:extLst>
                <a:ext uri="{FF2B5EF4-FFF2-40B4-BE49-F238E27FC236}">
                  <a16:creationId xmlns:a16="http://schemas.microsoft.com/office/drawing/2014/main" xmlns="" id="{E8712E4E-90D6-48E7-BE8E-C4D161EBA01F}"/>
                </a:ext>
              </a:extLst>
            </p:cNvPr>
            <p:cNvSpPr/>
            <p:nvPr/>
          </p:nvSpPr>
          <p:spPr>
            <a:xfrm>
              <a:off x="1592506" y="1446812"/>
              <a:ext cx="1228725" cy="1228725"/>
            </a:xfrm>
            <a:prstGeom prst="roundRect">
              <a:avLst>
                <a:gd name="adj" fmla="val 73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KSO_Shape">
              <a:extLst>
                <a:ext uri="{FF2B5EF4-FFF2-40B4-BE49-F238E27FC236}">
                  <a16:creationId xmlns:a16="http://schemas.microsoft.com/office/drawing/2014/main" xmlns="" id="{3E42F7F0-1C41-491E-8D82-578567D73430}"/>
                </a:ext>
              </a:extLst>
            </p:cNvPr>
            <p:cNvSpPr>
              <a:spLocks/>
            </p:cNvSpPr>
            <p:nvPr/>
          </p:nvSpPr>
          <p:spPr bwMode="auto">
            <a:xfrm>
              <a:off x="1689144" y="1574514"/>
              <a:ext cx="1035449" cy="973320"/>
            </a:xfrm>
            <a:custGeom>
              <a:avLst/>
              <a:gdLst>
                <a:gd name="T0" fmla="*/ 970867 w 2274888"/>
                <a:gd name="T1" fmla="*/ 1185371 h 2136775"/>
                <a:gd name="T2" fmla="*/ 1067225 w 2274888"/>
                <a:gd name="T3" fmla="*/ 1290958 h 2136775"/>
                <a:gd name="T4" fmla="*/ 1058973 w 2274888"/>
                <a:gd name="T5" fmla="*/ 1314363 h 2136775"/>
                <a:gd name="T6" fmla="*/ 1030492 w 2274888"/>
                <a:gd name="T7" fmla="*/ 1547079 h 2136775"/>
                <a:gd name="T8" fmla="*/ 850285 w 2274888"/>
                <a:gd name="T9" fmla="*/ 1790700 h 2136775"/>
                <a:gd name="T10" fmla="*/ 879565 w 2274888"/>
                <a:gd name="T11" fmla="*/ 1521547 h 2136775"/>
                <a:gd name="T12" fmla="*/ 843897 w 2274888"/>
                <a:gd name="T13" fmla="*/ 1311969 h 2136775"/>
                <a:gd name="T14" fmla="*/ 838040 w 2274888"/>
                <a:gd name="T15" fmla="*/ 1288033 h 2136775"/>
                <a:gd name="T16" fmla="*/ 936529 w 2274888"/>
                <a:gd name="T17" fmla="*/ 1183510 h 2136775"/>
                <a:gd name="T18" fmla="*/ 1290295 w 2274888"/>
                <a:gd name="T19" fmla="*/ 1044362 h 2136775"/>
                <a:gd name="T20" fmla="*/ 1523468 w 2274888"/>
                <a:gd name="T21" fmla="*/ 1126608 h 2136775"/>
                <a:gd name="T22" fmla="*/ 1745740 w 2274888"/>
                <a:gd name="T23" fmla="*/ 1205395 h 2136775"/>
                <a:gd name="T24" fmla="*/ 1802637 w 2274888"/>
                <a:gd name="T25" fmla="*/ 1245852 h 2136775"/>
                <a:gd name="T26" fmla="*/ 1840924 w 2274888"/>
                <a:gd name="T27" fmla="*/ 1304409 h 2136775"/>
                <a:gd name="T28" fmla="*/ 1884793 w 2274888"/>
                <a:gd name="T29" fmla="*/ 1444946 h 2136775"/>
                <a:gd name="T30" fmla="*/ 1903936 w 2274888"/>
                <a:gd name="T31" fmla="*/ 1609172 h 2136775"/>
                <a:gd name="T32" fmla="*/ 1895694 w 2274888"/>
                <a:gd name="T33" fmla="*/ 1665334 h 2136775"/>
                <a:gd name="T34" fmla="*/ 1856344 w 2274888"/>
                <a:gd name="T35" fmla="*/ 1694347 h 2136775"/>
                <a:gd name="T36" fmla="*/ 1708784 w 2274888"/>
                <a:gd name="T37" fmla="*/ 1741725 h 2136775"/>
                <a:gd name="T38" fmla="*/ 1421106 w 2274888"/>
                <a:gd name="T39" fmla="*/ 1780054 h 2136775"/>
                <a:gd name="T40" fmla="*/ 671910 w 2274888"/>
                <a:gd name="T41" fmla="*/ 1019076 h 2136775"/>
                <a:gd name="T42" fmla="*/ 445459 w 2274888"/>
                <a:gd name="T43" fmla="*/ 1776859 h 2136775"/>
                <a:gd name="T44" fmla="*/ 172496 w 2274888"/>
                <a:gd name="T45" fmla="*/ 1736135 h 2136775"/>
                <a:gd name="T46" fmla="*/ 42791 w 2274888"/>
                <a:gd name="T47" fmla="*/ 1690887 h 2136775"/>
                <a:gd name="T48" fmla="*/ 6910 w 2274888"/>
                <a:gd name="T49" fmla="*/ 1662406 h 2136775"/>
                <a:gd name="T50" fmla="*/ 2392 w 2274888"/>
                <a:gd name="T51" fmla="*/ 1585218 h 2136775"/>
                <a:gd name="T52" fmla="*/ 23655 w 2274888"/>
                <a:gd name="T53" fmla="*/ 1427379 h 2136775"/>
                <a:gd name="T54" fmla="*/ 68042 w 2274888"/>
                <a:gd name="T55" fmla="*/ 1297223 h 2136775"/>
                <a:gd name="T56" fmla="*/ 107644 w 2274888"/>
                <a:gd name="T57" fmla="*/ 1240528 h 2136775"/>
                <a:gd name="T58" fmla="*/ 172496 w 2274888"/>
                <a:gd name="T59" fmla="*/ 1199273 h 2136775"/>
                <a:gd name="T60" fmla="*/ 415691 w 2274888"/>
                <a:gd name="T61" fmla="*/ 1116228 h 2136775"/>
                <a:gd name="T62" fmla="*/ 633637 w 2274888"/>
                <a:gd name="T63" fmla="*/ 1036377 h 2136775"/>
                <a:gd name="T64" fmla="*/ 1007065 w 2274888"/>
                <a:gd name="T65" fmla="*/ 4789 h 2136775"/>
                <a:gd name="T66" fmla="*/ 1083457 w 2274888"/>
                <a:gd name="T67" fmla="*/ 28464 h 2136775"/>
                <a:gd name="T68" fmla="*/ 1152130 w 2274888"/>
                <a:gd name="T69" fmla="*/ 70228 h 2136775"/>
                <a:gd name="T70" fmla="*/ 1210954 w 2274888"/>
                <a:gd name="T71" fmla="*/ 127156 h 2136775"/>
                <a:gd name="T72" fmla="*/ 1257801 w 2274888"/>
                <a:gd name="T73" fmla="*/ 197384 h 2136775"/>
                <a:gd name="T74" fmla="*/ 1290806 w 2274888"/>
                <a:gd name="T75" fmla="*/ 278252 h 2136775"/>
                <a:gd name="T76" fmla="*/ 1307575 w 2274888"/>
                <a:gd name="T77" fmla="*/ 367634 h 2136775"/>
                <a:gd name="T78" fmla="*/ 1305712 w 2274888"/>
                <a:gd name="T79" fmla="*/ 474572 h 2136775"/>
                <a:gd name="T80" fmla="*/ 1279095 w 2274888"/>
                <a:gd name="T81" fmla="*/ 595609 h 2136775"/>
                <a:gd name="T82" fmla="*/ 1231449 w 2274888"/>
                <a:gd name="T83" fmla="*/ 713188 h 2136775"/>
                <a:gd name="T84" fmla="*/ 1165438 w 2274888"/>
                <a:gd name="T85" fmla="*/ 816669 h 2136775"/>
                <a:gd name="T86" fmla="*/ 1039273 w 2274888"/>
                <a:gd name="T87" fmla="*/ 1091197 h 2136775"/>
                <a:gd name="T88" fmla="*/ 962348 w 2274888"/>
                <a:gd name="T89" fmla="*/ 1149987 h 2136775"/>
                <a:gd name="T90" fmla="*/ 937062 w 2274888"/>
                <a:gd name="T91" fmla="*/ 1147326 h 2136775"/>
                <a:gd name="T92" fmla="*/ 847628 w 2274888"/>
                <a:gd name="T93" fmla="*/ 1074172 h 2136775"/>
                <a:gd name="T94" fmla="*/ 731576 w 2274888"/>
                <a:gd name="T95" fmla="*/ 806294 h 2136775"/>
                <a:gd name="T96" fmla="*/ 667162 w 2274888"/>
                <a:gd name="T97" fmla="*/ 700686 h 2136775"/>
                <a:gd name="T98" fmla="*/ 621647 w 2274888"/>
                <a:gd name="T99" fmla="*/ 582309 h 2136775"/>
                <a:gd name="T100" fmla="*/ 597957 w 2274888"/>
                <a:gd name="T101" fmla="*/ 461272 h 2136775"/>
                <a:gd name="T102" fmla="*/ 598223 w 2274888"/>
                <a:gd name="T103" fmla="*/ 357526 h 2136775"/>
                <a:gd name="T104" fmla="*/ 617121 w 2274888"/>
                <a:gd name="T105" fmla="*/ 268676 h 2136775"/>
                <a:gd name="T106" fmla="*/ 651724 w 2274888"/>
                <a:gd name="T107" fmla="*/ 188871 h 2136775"/>
                <a:gd name="T108" fmla="*/ 699901 w 2274888"/>
                <a:gd name="T109" fmla="*/ 119973 h 2136775"/>
                <a:gd name="T110" fmla="*/ 760056 w 2274888"/>
                <a:gd name="T111" fmla="*/ 64376 h 2136775"/>
                <a:gd name="T112" fmla="*/ 829528 w 2274888"/>
                <a:gd name="T113" fmla="*/ 25005 h 2136775"/>
                <a:gd name="T114" fmla="*/ 906985 w 2274888"/>
                <a:gd name="T115" fmla="*/ 3192 h 21367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74888" h="2136775">
                  <a:moveTo>
                    <a:pt x="1133947" y="1406525"/>
                  </a:moveTo>
                  <a:lnTo>
                    <a:pt x="1137762" y="1406525"/>
                  </a:lnTo>
                  <a:lnTo>
                    <a:pt x="1140940" y="1406525"/>
                  </a:lnTo>
                  <a:lnTo>
                    <a:pt x="1144119" y="1407477"/>
                  </a:lnTo>
                  <a:lnTo>
                    <a:pt x="1147298" y="1408112"/>
                  </a:lnTo>
                  <a:lnTo>
                    <a:pt x="1150476" y="1409064"/>
                  </a:lnTo>
                  <a:lnTo>
                    <a:pt x="1153655" y="1410651"/>
                  </a:lnTo>
                  <a:lnTo>
                    <a:pt x="1156516" y="1412238"/>
                  </a:lnTo>
                  <a:lnTo>
                    <a:pt x="1159377" y="1414459"/>
                  </a:lnTo>
                  <a:lnTo>
                    <a:pt x="1161920" y="1416681"/>
                  </a:lnTo>
                  <a:lnTo>
                    <a:pt x="1264591" y="1518871"/>
                  </a:lnTo>
                  <a:lnTo>
                    <a:pt x="1267134" y="1521410"/>
                  </a:lnTo>
                  <a:lnTo>
                    <a:pt x="1268723" y="1524266"/>
                  </a:lnTo>
                  <a:lnTo>
                    <a:pt x="1270631" y="1527440"/>
                  </a:lnTo>
                  <a:lnTo>
                    <a:pt x="1271902" y="1530296"/>
                  </a:lnTo>
                  <a:lnTo>
                    <a:pt x="1273174" y="1533787"/>
                  </a:lnTo>
                  <a:lnTo>
                    <a:pt x="1274127" y="1536961"/>
                  </a:lnTo>
                  <a:lnTo>
                    <a:pt x="1274445" y="1540452"/>
                  </a:lnTo>
                  <a:lnTo>
                    <a:pt x="1274763" y="1543625"/>
                  </a:lnTo>
                  <a:lnTo>
                    <a:pt x="1274445" y="1546799"/>
                  </a:lnTo>
                  <a:lnTo>
                    <a:pt x="1274127" y="1549973"/>
                  </a:lnTo>
                  <a:lnTo>
                    <a:pt x="1273174" y="1553781"/>
                  </a:lnTo>
                  <a:lnTo>
                    <a:pt x="1271902" y="1556955"/>
                  </a:lnTo>
                  <a:lnTo>
                    <a:pt x="1270631" y="1559811"/>
                  </a:lnTo>
                  <a:lnTo>
                    <a:pt x="1268723" y="1562667"/>
                  </a:lnTo>
                  <a:lnTo>
                    <a:pt x="1267134" y="1565523"/>
                  </a:lnTo>
                  <a:lnTo>
                    <a:pt x="1264591" y="1568380"/>
                  </a:lnTo>
                  <a:lnTo>
                    <a:pt x="1178767" y="1653433"/>
                  </a:lnTo>
                  <a:lnTo>
                    <a:pt x="1185760" y="1670570"/>
                  </a:lnTo>
                  <a:lnTo>
                    <a:pt x="1192435" y="1689929"/>
                  </a:lnTo>
                  <a:lnTo>
                    <a:pt x="1199428" y="1711510"/>
                  </a:lnTo>
                  <a:lnTo>
                    <a:pt x="1206103" y="1734677"/>
                  </a:lnTo>
                  <a:lnTo>
                    <a:pt x="1212461" y="1760066"/>
                  </a:lnTo>
                  <a:lnTo>
                    <a:pt x="1218500" y="1787042"/>
                  </a:lnTo>
                  <a:lnTo>
                    <a:pt x="1224858" y="1815605"/>
                  </a:lnTo>
                  <a:lnTo>
                    <a:pt x="1230579" y="1846071"/>
                  </a:lnTo>
                  <a:lnTo>
                    <a:pt x="1235983" y="1877808"/>
                  </a:lnTo>
                  <a:lnTo>
                    <a:pt x="1240751" y="1911131"/>
                  </a:lnTo>
                  <a:lnTo>
                    <a:pt x="1245201" y="1946041"/>
                  </a:lnTo>
                  <a:lnTo>
                    <a:pt x="1249016" y="1981902"/>
                  </a:lnTo>
                  <a:lnTo>
                    <a:pt x="1252830" y="2019351"/>
                  </a:lnTo>
                  <a:lnTo>
                    <a:pt x="1255691" y="2057435"/>
                  </a:lnTo>
                  <a:lnTo>
                    <a:pt x="1257916" y="2096470"/>
                  </a:lnTo>
                  <a:lnTo>
                    <a:pt x="1259505" y="2136775"/>
                  </a:lnTo>
                  <a:lnTo>
                    <a:pt x="1015382" y="2136775"/>
                  </a:lnTo>
                  <a:lnTo>
                    <a:pt x="1016972" y="2096470"/>
                  </a:lnTo>
                  <a:lnTo>
                    <a:pt x="1019515" y="2057435"/>
                  </a:lnTo>
                  <a:lnTo>
                    <a:pt x="1022376" y="2019351"/>
                  </a:lnTo>
                  <a:lnTo>
                    <a:pt x="1025554" y="1981902"/>
                  </a:lnTo>
                  <a:lnTo>
                    <a:pt x="1029686" y="1946041"/>
                  </a:lnTo>
                  <a:lnTo>
                    <a:pt x="1034137" y="1911131"/>
                  </a:lnTo>
                  <a:lnTo>
                    <a:pt x="1039223" y="1877808"/>
                  </a:lnTo>
                  <a:lnTo>
                    <a:pt x="1044308" y="1846071"/>
                  </a:lnTo>
                  <a:lnTo>
                    <a:pt x="1050348" y="1815605"/>
                  </a:lnTo>
                  <a:lnTo>
                    <a:pt x="1056387" y="1787042"/>
                  </a:lnTo>
                  <a:lnTo>
                    <a:pt x="1062427" y="1760066"/>
                  </a:lnTo>
                  <a:lnTo>
                    <a:pt x="1068784" y="1734677"/>
                  </a:lnTo>
                  <a:lnTo>
                    <a:pt x="1075777" y="1711510"/>
                  </a:lnTo>
                  <a:lnTo>
                    <a:pt x="1082453" y="1689929"/>
                  </a:lnTo>
                  <a:lnTo>
                    <a:pt x="1089128" y="1670570"/>
                  </a:lnTo>
                  <a:lnTo>
                    <a:pt x="1096121" y="1653433"/>
                  </a:lnTo>
                  <a:lnTo>
                    <a:pt x="1010297" y="1568380"/>
                  </a:lnTo>
                  <a:lnTo>
                    <a:pt x="1007754" y="1565523"/>
                  </a:lnTo>
                  <a:lnTo>
                    <a:pt x="1005846" y="1562667"/>
                  </a:lnTo>
                  <a:lnTo>
                    <a:pt x="1003939" y="1559811"/>
                  </a:lnTo>
                  <a:lnTo>
                    <a:pt x="1002668" y="1556955"/>
                  </a:lnTo>
                  <a:lnTo>
                    <a:pt x="1001396" y="1553781"/>
                  </a:lnTo>
                  <a:lnTo>
                    <a:pt x="1000760" y="1549973"/>
                  </a:lnTo>
                  <a:lnTo>
                    <a:pt x="1000443" y="1546799"/>
                  </a:lnTo>
                  <a:lnTo>
                    <a:pt x="1000125" y="1543625"/>
                  </a:lnTo>
                  <a:lnTo>
                    <a:pt x="1000443" y="1540452"/>
                  </a:lnTo>
                  <a:lnTo>
                    <a:pt x="1000760" y="1536961"/>
                  </a:lnTo>
                  <a:lnTo>
                    <a:pt x="1001396" y="1533787"/>
                  </a:lnTo>
                  <a:lnTo>
                    <a:pt x="1002986" y="1530296"/>
                  </a:lnTo>
                  <a:lnTo>
                    <a:pt x="1004257" y="1527440"/>
                  </a:lnTo>
                  <a:lnTo>
                    <a:pt x="1006164" y="1524266"/>
                  </a:lnTo>
                  <a:lnTo>
                    <a:pt x="1007754" y="1521410"/>
                  </a:lnTo>
                  <a:lnTo>
                    <a:pt x="1010297" y="1518871"/>
                  </a:lnTo>
                  <a:lnTo>
                    <a:pt x="1112650" y="1416681"/>
                  </a:lnTo>
                  <a:lnTo>
                    <a:pt x="1115511" y="1414459"/>
                  </a:lnTo>
                  <a:lnTo>
                    <a:pt x="1118372" y="1412238"/>
                  </a:lnTo>
                  <a:lnTo>
                    <a:pt x="1121232" y="1410651"/>
                  </a:lnTo>
                  <a:lnTo>
                    <a:pt x="1124411" y="1409064"/>
                  </a:lnTo>
                  <a:lnTo>
                    <a:pt x="1127590" y="1408112"/>
                  </a:lnTo>
                  <a:lnTo>
                    <a:pt x="1130769" y="1407477"/>
                  </a:lnTo>
                  <a:lnTo>
                    <a:pt x="1133947" y="1406525"/>
                  </a:lnTo>
                  <a:close/>
                  <a:moveTo>
                    <a:pt x="1472565" y="1216025"/>
                  </a:moveTo>
                  <a:lnTo>
                    <a:pt x="1495425" y="1226506"/>
                  </a:lnTo>
                  <a:lnTo>
                    <a:pt x="1518285" y="1236670"/>
                  </a:lnTo>
                  <a:lnTo>
                    <a:pt x="1540828" y="1246198"/>
                  </a:lnTo>
                  <a:lnTo>
                    <a:pt x="1563370" y="1255726"/>
                  </a:lnTo>
                  <a:lnTo>
                    <a:pt x="1586230" y="1264619"/>
                  </a:lnTo>
                  <a:lnTo>
                    <a:pt x="1608138" y="1273195"/>
                  </a:lnTo>
                  <a:lnTo>
                    <a:pt x="1630363" y="1281453"/>
                  </a:lnTo>
                  <a:lnTo>
                    <a:pt x="1651953" y="1289393"/>
                  </a:lnTo>
                  <a:lnTo>
                    <a:pt x="1695133" y="1304321"/>
                  </a:lnTo>
                  <a:lnTo>
                    <a:pt x="1737360" y="1318613"/>
                  </a:lnTo>
                  <a:lnTo>
                    <a:pt x="1778635" y="1331953"/>
                  </a:lnTo>
                  <a:lnTo>
                    <a:pt x="1819275" y="1344339"/>
                  </a:lnTo>
                  <a:lnTo>
                    <a:pt x="1896428" y="1368795"/>
                  </a:lnTo>
                  <a:lnTo>
                    <a:pt x="1933575" y="1380864"/>
                  </a:lnTo>
                  <a:lnTo>
                    <a:pt x="1969453" y="1392934"/>
                  </a:lnTo>
                  <a:lnTo>
                    <a:pt x="2004060" y="1405320"/>
                  </a:lnTo>
                  <a:lnTo>
                    <a:pt x="2020570" y="1411355"/>
                  </a:lnTo>
                  <a:lnTo>
                    <a:pt x="2037080" y="1417707"/>
                  </a:lnTo>
                  <a:lnTo>
                    <a:pt x="2053273" y="1424695"/>
                  </a:lnTo>
                  <a:lnTo>
                    <a:pt x="2068830" y="1431047"/>
                  </a:lnTo>
                  <a:lnTo>
                    <a:pt x="2084705" y="1438352"/>
                  </a:lnTo>
                  <a:lnTo>
                    <a:pt x="2099628" y="1445339"/>
                  </a:lnTo>
                  <a:lnTo>
                    <a:pt x="2106930" y="1449150"/>
                  </a:lnTo>
                  <a:lnTo>
                    <a:pt x="2114233" y="1453279"/>
                  </a:lnTo>
                  <a:lnTo>
                    <a:pt x="2120900" y="1458044"/>
                  </a:lnTo>
                  <a:lnTo>
                    <a:pt x="2127568" y="1463125"/>
                  </a:lnTo>
                  <a:lnTo>
                    <a:pt x="2134235" y="1468207"/>
                  </a:lnTo>
                  <a:lnTo>
                    <a:pt x="2140585" y="1474242"/>
                  </a:lnTo>
                  <a:lnTo>
                    <a:pt x="2146618" y="1480276"/>
                  </a:lnTo>
                  <a:lnTo>
                    <a:pt x="2152650" y="1486628"/>
                  </a:lnTo>
                  <a:lnTo>
                    <a:pt x="2158365" y="1493298"/>
                  </a:lnTo>
                  <a:lnTo>
                    <a:pt x="2163763" y="1500286"/>
                  </a:lnTo>
                  <a:lnTo>
                    <a:pt x="2169160" y="1507908"/>
                  </a:lnTo>
                  <a:lnTo>
                    <a:pt x="2174558" y="1515213"/>
                  </a:lnTo>
                  <a:lnTo>
                    <a:pt x="2179638" y="1522836"/>
                  </a:lnTo>
                  <a:lnTo>
                    <a:pt x="2184718" y="1531094"/>
                  </a:lnTo>
                  <a:lnTo>
                    <a:pt x="2189163" y="1539352"/>
                  </a:lnTo>
                  <a:lnTo>
                    <a:pt x="2193925" y="1547927"/>
                  </a:lnTo>
                  <a:lnTo>
                    <a:pt x="2198370" y="1556502"/>
                  </a:lnTo>
                  <a:lnTo>
                    <a:pt x="2202498" y="1565396"/>
                  </a:lnTo>
                  <a:lnTo>
                    <a:pt x="2210435" y="1583817"/>
                  </a:lnTo>
                  <a:lnTo>
                    <a:pt x="2218055" y="1602556"/>
                  </a:lnTo>
                  <a:lnTo>
                    <a:pt x="2224723" y="1622248"/>
                  </a:lnTo>
                  <a:lnTo>
                    <a:pt x="2230755" y="1641939"/>
                  </a:lnTo>
                  <a:lnTo>
                    <a:pt x="2236788" y="1662584"/>
                  </a:lnTo>
                  <a:lnTo>
                    <a:pt x="2241868" y="1682911"/>
                  </a:lnTo>
                  <a:lnTo>
                    <a:pt x="2246631" y="1703238"/>
                  </a:lnTo>
                  <a:lnTo>
                    <a:pt x="2250758" y="1724200"/>
                  </a:lnTo>
                  <a:lnTo>
                    <a:pt x="2254885" y="1744527"/>
                  </a:lnTo>
                  <a:lnTo>
                    <a:pt x="2258378" y="1764537"/>
                  </a:lnTo>
                  <a:lnTo>
                    <a:pt x="2261235" y="1784546"/>
                  </a:lnTo>
                  <a:lnTo>
                    <a:pt x="2263775" y="1803920"/>
                  </a:lnTo>
                  <a:lnTo>
                    <a:pt x="2266315" y="1822977"/>
                  </a:lnTo>
                  <a:lnTo>
                    <a:pt x="2267903" y="1841081"/>
                  </a:lnTo>
                  <a:lnTo>
                    <a:pt x="2269808" y="1859184"/>
                  </a:lnTo>
                  <a:lnTo>
                    <a:pt x="2272348" y="1891581"/>
                  </a:lnTo>
                  <a:lnTo>
                    <a:pt x="2273618" y="1920165"/>
                  </a:lnTo>
                  <a:lnTo>
                    <a:pt x="2274571" y="1943669"/>
                  </a:lnTo>
                  <a:lnTo>
                    <a:pt x="2274888" y="1961455"/>
                  </a:lnTo>
                  <a:lnTo>
                    <a:pt x="2274571" y="1964948"/>
                  </a:lnTo>
                  <a:lnTo>
                    <a:pt x="2274253" y="1968760"/>
                  </a:lnTo>
                  <a:lnTo>
                    <a:pt x="2272665" y="1972571"/>
                  </a:lnTo>
                  <a:lnTo>
                    <a:pt x="2271395" y="1976065"/>
                  </a:lnTo>
                  <a:lnTo>
                    <a:pt x="2269173" y="1979876"/>
                  </a:lnTo>
                  <a:lnTo>
                    <a:pt x="2266633" y="1983687"/>
                  </a:lnTo>
                  <a:lnTo>
                    <a:pt x="2263775" y="1987181"/>
                  </a:lnTo>
                  <a:lnTo>
                    <a:pt x="2260601" y="1991310"/>
                  </a:lnTo>
                  <a:lnTo>
                    <a:pt x="2256473" y="1995121"/>
                  </a:lnTo>
                  <a:lnTo>
                    <a:pt x="2252345" y="1998615"/>
                  </a:lnTo>
                  <a:lnTo>
                    <a:pt x="2247583" y="2002744"/>
                  </a:lnTo>
                  <a:lnTo>
                    <a:pt x="2242185" y="2006238"/>
                  </a:lnTo>
                  <a:lnTo>
                    <a:pt x="2236471" y="2010367"/>
                  </a:lnTo>
                  <a:lnTo>
                    <a:pt x="2230438" y="2014178"/>
                  </a:lnTo>
                  <a:lnTo>
                    <a:pt x="2224088" y="2017672"/>
                  </a:lnTo>
                  <a:lnTo>
                    <a:pt x="2216785" y="2021800"/>
                  </a:lnTo>
                  <a:lnTo>
                    <a:pt x="2209165" y="2025294"/>
                  </a:lnTo>
                  <a:lnTo>
                    <a:pt x="2201545" y="2029105"/>
                  </a:lnTo>
                  <a:lnTo>
                    <a:pt x="2183765" y="2036410"/>
                  </a:lnTo>
                  <a:lnTo>
                    <a:pt x="2165033" y="2044033"/>
                  </a:lnTo>
                  <a:lnTo>
                    <a:pt x="2143760" y="2051021"/>
                  </a:lnTo>
                  <a:lnTo>
                    <a:pt x="2120900" y="2058326"/>
                  </a:lnTo>
                  <a:lnTo>
                    <a:pt x="2095818" y="2064995"/>
                  </a:lnTo>
                  <a:lnTo>
                    <a:pt x="2069465" y="2071665"/>
                  </a:lnTo>
                  <a:lnTo>
                    <a:pt x="2040573" y="2078335"/>
                  </a:lnTo>
                  <a:lnTo>
                    <a:pt x="2010410" y="2084370"/>
                  </a:lnTo>
                  <a:lnTo>
                    <a:pt x="1977708" y="2090404"/>
                  </a:lnTo>
                  <a:lnTo>
                    <a:pt x="1943418" y="2096121"/>
                  </a:lnTo>
                  <a:lnTo>
                    <a:pt x="1907223" y="2101838"/>
                  </a:lnTo>
                  <a:lnTo>
                    <a:pt x="1868805" y="2106920"/>
                  </a:lnTo>
                  <a:lnTo>
                    <a:pt x="1829118" y="2111684"/>
                  </a:lnTo>
                  <a:lnTo>
                    <a:pt x="1786890" y="2116131"/>
                  </a:lnTo>
                  <a:lnTo>
                    <a:pt x="1742758" y="2120259"/>
                  </a:lnTo>
                  <a:lnTo>
                    <a:pt x="1697038" y="2124071"/>
                  </a:lnTo>
                  <a:lnTo>
                    <a:pt x="1649413" y="2127247"/>
                  </a:lnTo>
                  <a:lnTo>
                    <a:pt x="1599565" y="2130105"/>
                  </a:lnTo>
                  <a:lnTo>
                    <a:pt x="1547813" y="2132329"/>
                  </a:lnTo>
                  <a:lnTo>
                    <a:pt x="1494155" y="2134234"/>
                  </a:lnTo>
                  <a:lnTo>
                    <a:pt x="1438275" y="2135505"/>
                  </a:lnTo>
                  <a:lnTo>
                    <a:pt x="1380490" y="2136775"/>
                  </a:lnTo>
                  <a:lnTo>
                    <a:pt x="1320800" y="2136775"/>
                  </a:lnTo>
                  <a:lnTo>
                    <a:pt x="1472565" y="1216025"/>
                  </a:lnTo>
                  <a:close/>
                  <a:moveTo>
                    <a:pt x="802373" y="1216025"/>
                  </a:moveTo>
                  <a:lnTo>
                    <a:pt x="954088" y="2136775"/>
                  </a:lnTo>
                  <a:lnTo>
                    <a:pt x="894418" y="2136775"/>
                  </a:lnTo>
                  <a:lnTo>
                    <a:pt x="836652" y="2135505"/>
                  </a:lnTo>
                  <a:lnTo>
                    <a:pt x="780790" y="2134234"/>
                  </a:lnTo>
                  <a:lnTo>
                    <a:pt x="727151" y="2132329"/>
                  </a:lnTo>
                  <a:lnTo>
                    <a:pt x="675415" y="2130105"/>
                  </a:lnTo>
                  <a:lnTo>
                    <a:pt x="625584" y="2127247"/>
                  </a:lnTo>
                  <a:lnTo>
                    <a:pt x="577975" y="2124071"/>
                  </a:lnTo>
                  <a:lnTo>
                    <a:pt x="531953" y="2120259"/>
                  </a:lnTo>
                  <a:lnTo>
                    <a:pt x="488153" y="2116131"/>
                  </a:lnTo>
                  <a:lnTo>
                    <a:pt x="445939" y="2111684"/>
                  </a:lnTo>
                  <a:lnTo>
                    <a:pt x="405947" y="2106920"/>
                  </a:lnTo>
                  <a:lnTo>
                    <a:pt x="367860" y="2101838"/>
                  </a:lnTo>
                  <a:lnTo>
                    <a:pt x="331677" y="2096121"/>
                  </a:lnTo>
                  <a:lnTo>
                    <a:pt x="297398" y="2090404"/>
                  </a:lnTo>
                  <a:lnTo>
                    <a:pt x="265024" y="2084370"/>
                  </a:lnTo>
                  <a:lnTo>
                    <a:pt x="234554" y="2078335"/>
                  </a:lnTo>
                  <a:lnTo>
                    <a:pt x="205989" y="2071665"/>
                  </a:lnTo>
                  <a:lnTo>
                    <a:pt x="179010" y="2064995"/>
                  </a:lnTo>
                  <a:lnTo>
                    <a:pt x="154254" y="2058326"/>
                  </a:lnTo>
                  <a:lnTo>
                    <a:pt x="131401" y="2051021"/>
                  </a:lnTo>
                  <a:lnTo>
                    <a:pt x="110136" y="2044033"/>
                  </a:lnTo>
                  <a:lnTo>
                    <a:pt x="91092" y="2036410"/>
                  </a:lnTo>
                  <a:lnTo>
                    <a:pt x="73635" y="2029105"/>
                  </a:lnTo>
                  <a:lnTo>
                    <a:pt x="66018" y="2025294"/>
                  </a:lnTo>
                  <a:lnTo>
                    <a:pt x="58400" y="2021800"/>
                  </a:lnTo>
                  <a:lnTo>
                    <a:pt x="51100" y="2017672"/>
                  </a:lnTo>
                  <a:lnTo>
                    <a:pt x="44435" y="2014178"/>
                  </a:lnTo>
                  <a:lnTo>
                    <a:pt x="38404" y="2010367"/>
                  </a:lnTo>
                  <a:lnTo>
                    <a:pt x="32691" y="2006238"/>
                  </a:lnTo>
                  <a:lnTo>
                    <a:pt x="27613" y="2002744"/>
                  </a:lnTo>
                  <a:lnTo>
                    <a:pt x="22852" y="1998615"/>
                  </a:lnTo>
                  <a:lnTo>
                    <a:pt x="18726" y="1995121"/>
                  </a:lnTo>
                  <a:lnTo>
                    <a:pt x="14600" y="1991310"/>
                  </a:lnTo>
                  <a:lnTo>
                    <a:pt x="11109" y="1987181"/>
                  </a:lnTo>
                  <a:lnTo>
                    <a:pt x="8252" y="1983687"/>
                  </a:lnTo>
                  <a:lnTo>
                    <a:pt x="5713" y="1979876"/>
                  </a:lnTo>
                  <a:lnTo>
                    <a:pt x="3491" y="1976065"/>
                  </a:lnTo>
                  <a:lnTo>
                    <a:pt x="2222" y="1972571"/>
                  </a:lnTo>
                  <a:lnTo>
                    <a:pt x="1269" y="1968760"/>
                  </a:lnTo>
                  <a:lnTo>
                    <a:pt x="317" y="1964948"/>
                  </a:lnTo>
                  <a:lnTo>
                    <a:pt x="0" y="1961455"/>
                  </a:lnTo>
                  <a:lnTo>
                    <a:pt x="317" y="1943669"/>
                  </a:lnTo>
                  <a:lnTo>
                    <a:pt x="1269" y="1920165"/>
                  </a:lnTo>
                  <a:lnTo>
                    <a:pt x="2856" y="1891581"/>
                  </a:lnTo>
                  <a:lnTo>
                    <a:pt x="5395" y="1859184"/>
                  </a:lnTo>
                  <a:lnTo>
                    <a:pt x="6982" y="1841081"/>
                  </a:lnTo>
                  <a:lnTo>
                    <a:pt x="8887" y="1822977"/>
                  </a:lnTo>
                  <a:lnTo>
                    <a:pt x="11109" y="1803920"/>
                  </a:lnTo>
                  <a:lnTo>
                    <a:pt x="13965" y="1784546"/>
                  </a:lnTo>
                  <a:lnTo>
                    <a:pt x="16822" y="1764537"/>
                  </a:lnTo>
                  <a:lnTo>
                    <a:pt x="20313" y="1744527"/>
                  </a:lnTo>
                  <a:lnTo>
                    <a:pt x="24122" y="1724200"/>
                  </a:lnTo>
                  <a:lnTo>
                    <a:pt x="28248" y="1703238"/>
                  </a:lnTo>
                  <a:lnTo>
                    <a:pt x="33326" y="1682911"/>
                  </a:lnTo>
                  <a:lnTo>
                    <a:pt x="38404" y="1662584"/>
                  </a:lnTo>
                  <a:lnTo>
                    <a:pt x="44118" y="1641939"/>
                  </a:lnTo>
                  <a:lnTo>
                    <a:pt x="50465" y="1622248"/>
                  </a:lnTo>
                  <a:lnTo>
                    <a:pt x="57448" y="1602556"/>
                  </a:lnTo>
                  <a:lnTo>
                    <a:pt x="64748" y="1583817"/>
                  </a:lnTo>
                  <a:lnTo>
                    <a:pt x="72683" y="1565396"/>
                  </a:lnTo>
                  <a:lnTo>
                    <a:pt x="77127" y="1556502"/>
                  </a:lnTo>
                  <a:lnTo>
                    <a:pt x="81253" y="1547927"/>
                  </a:lnTo>
                  <a:lnTo>
                    <a:pt x="86014" y="1539352"/>
                  </a:lnTo>
                  <a:lnTo>
                    <a:pt x="90457" y="1531094"/>
                  </a:lnTo>
                  <a:lnTo>
                    <a:pt x="95536" y="1522836"/>
                  </a:lnTo>
                  <a:lnTo>
                    <a:pt x="100614" y="1515213"/>
                  </a:lnTo>
                  <a:lnTo>
                    <a:pt x="105692" y="1507908"/>
                  </a:lnTo>
                  <a:lnTo>
                    <a:pt x="111088" y="1500286"/>
                  </a:lnTo>
                  <a:lnTo>
                    <a:pt x="116801" y="1493298"/>
                  </a:lnTo>
                  <a:lnTo>
                    <a:pt x="122514" y="1486628"/>
                  </a:lnTo>
                  <a:lnTo>
                    <a:pt x="128545" y="1480276"/>
                  </a:lnTo>
                  <a:lnTo>
                    <a:pt x="134575" y="1474242"/>
                  </a:lnTo>
                  <a:lnTo>
                    <a:pt x="140923" y="1468207"/>
                  </a:lnTo>
                  <a:lnTo>
                    <a:pt x="147588" y="1463125"/>
                  </a:lnTo>
                  <a:lnTo>
                    <a:pt x="154254" y="1458044"/>
                  </a:lnTo>
                  <a:lnTo>
                    <a:pt x="161236" y="1453279"/>
                  </a:lnTo>
                  <a:lnTo>
                    <a:pt x="168219" y="1449150"/>
                  </a:lnTo>
                  <a:lnTo>
                    <a:pt x="175519" y="1445339"/>
                  </a:lnTo>
                  <a:lnTo>
                    <a:pt x="190436" y="1438352"/>
                  </a:lnTo>
                  <a:lnTo>
                    <a:pt x="205989" y="1431047"/>
                  </a:lnTo>
                  <a:lnTo>
                    <a:pt x="221541" y="1424695"/>
                  </a:lnTo>
                  <a:lnTo>
                    <a:pt x="237728" y="1417707"/>
                  </a:lnTo>
                  <a:lnTo>
                    <a:pt x="254233" y="1411355"/>
                  </a:lnTo>
                  <a:lnTo>
                    <a:pt x="271055" y="1405320"/>
                  </a:lnTo>
                  <a:lnTo>
                    <a:pt x="305651" y="1392934"/>
                  </a:lnTo>
                  <a:lnTo>
                    <a:pt x="341516" y="1380864"/>
                  </a:lnTo>
                  <a:lnTo>
                    <a:pt x="378651" y="1368795"/>
                  </a:lnTo>
                  <a:lnTo>
                    <a:pt x="456096" y="1344339"/>
                  </a:lnTo>
                  <a:lnTo>
                    <a:pt x="496405" y="1331953"/>
                  </a:lnTo>
                  <a:lnTo>
                    <a:pt x="537666" y="1318613"/>
                  </a:lnTo>
                  <a:lnTo>
                    <a:pt x="579880" y="1304321"/>
                  </a:lnTo>
                  <a:lnTo>
                    <a:pt x="622728" y="1289393"/>
                  </a:lnTo>
                  <a:lnTo>
                    <a:pt x="644628" y="1281453"/>
                  </a:lnTo>
                  <a:lnTo>
                    <a:pt x="666846" y="1273195"/>
                  </a:lnTo>
                  <a:lnTo>
                    <a:pt x="689063" y="1264619"/>
                  </a:lnTo>
                  <a:lnTo>
                    <a:pt x="711281" y="1255726"/>
                  </a:lnTo>
                  <a:lnTo>
                    <a:pt x="733816" y="1246198"/>
                  </a:lnTo>
                  <a:lnTo>
                    <a:pt x="756668" y="1236670"/>
                  </a:lnTo>
                  <a:lnTo>
                    <a:pt x="779521" y="1226506"/>
                  </a:lnTo>
                  <a:lnTo>
                    <a:pt x="802373" y="1216025"/>
                  </a:lnTo>
                  <a:close/>
                  <a:moveTo>
                    <a:pt x="1137444" y="0"/>
                  </a:moveTo>
                  <a:lnTo>
                    <a:pt x="1148251" y="317"/>
                  </a:lnTo>
                  <a:lnTo>
                    <a:pt x="1159376" y="635"/>
                  </a:lnTo>
                  <a:lnTo>
                    <a:pt x="1170183" y="1587"/>
                  </a:lnTo>
                  <a:lnTo>
                    <a:pt x="1180990" y="2539"/>
                  </a:lnTo>
                  <a:lnTo>
                    <a:pt x="1191797" y="3809"/>
                  </a:lnTo>
                  <a:lnTo>
                    <a:pt x="1202604" y="5714"/>
                  </a:lnTo>
                  <a:lnTo>
                    <a:pt x="1212776" y="7936"/>
                  </a:lnTo>
                  <a:lnTo>
                    <a:pt x="1223265" y="10158"/>
                  </a:lnTo>
                  <a:lnTo>
                    <a:pt x="1233754" y="12380"/>
                  </a:lnTo>
                  <a:lnTo>
                    <a:pt x="1243926" y="15237"/>
                  </a:lnTo>
                  <a:lnTo>
                    <a:pt x="1254097" y="18728"/>
                  </a:lnTo>
                  <a:lnTo>
                    <a:pt x="1264268" y="22220"/>
                  </a:lnTo>
                  <a:lnTo>
                    <a:pt x="1274122" y="25712"/>
                  </a:lnTo>
                  <a:lnTo>
                    <a:pt x="1283975" y="29838"/>
                  </a:lnTo>
                  <a:lnTo>
                    <a:pt x="1293829" y="33965"/>
                  </a:lnTo>
                  <a:lnTo>
                    <a:pt x="1303682" y="38726"/>
                  </a:lnTo>
                  <a:lnTo>
                    <a:pt x="1312900" y="43170"/>
                  </a:lnTo>
                  <a:lnTo>
                    <a:pt x="1322118" y="48249"/>
                  </a:lnTo>
                  <a:lnTo>
                    <a:pt x="1331654" y="53645"/>
                  </a:lnTo>
                  <a:lnTo>
                    <a:pt x="1340871" y="59041"/>
                  </a:lnTo>
                  <a:lnTo>
                    <a:pt x="1349771" y="64755"/>
                  </a:lnTo>
                  <a:lnTo>
                    <a:pt x="1358353" y="70786"/>
                  </a:lnTo>
                  <a:lnTo>
                    <a:pt x="1367253" y="76817"/>
                  </a:lnTo>
                  <a:lnTo>
                    <a:pt x="1375835" y="83801"/>
                  </a:lnTo>
                  <a:lnTo>
                    <a:pt x="1384100" y="90149"/>
                  </a:lnTo>
                  <a:lnTo>
                    <a:pt x="1392364" y="97450"/>
                  </a:lnTo>
                  <a:lnTo>
                    <a:pt x="1400628" y="104433"/>
                  </a:lnTo>
                  <a:lnTo>
                    <a:pt x="1408575" y="111734"/>
                  </a:lnTo>
                  <a:lnTo>
                    <a:pt x="1416521" y="119035"/>
                  </a:lnTo>
                  <a:lnTo>
                    <a:pt x="1424149" y="126971"/>
                  </a:lnTo>
                  <a:lnTo>
                    <a:pt x="1431460" y="134906"/>
                  </a:lnTo>
                  <a:lnTo>
                    <a:pt x="1439089" y="143159"/>
                  </a:lnTo>
                  <a:lnTo>
                    <a:pt x="1446081" y="151730"/>
                  </a:lnTo>
                  <a:lnTo>
                    <a:pt x="1453074" y="160300"/>
                  </a:lnTo>
                  <a:lnTo>
                    <a:pt x="1459749" y="168871"/>
                  </a:lnTo>
                  <a:lnTo>
                    <a:pt x="1466742" y="177759"/>
                  </a:lnTo>
                  <a:lnTo>
                    <a:pt x="1472781" y="187282"/>
                  </a:lnTo>
                  <a:lnTo>
                    <a:pt x="1479139" y="196487"/>
                  </a:lnTo>
                  <a:lnTo>
                    <a:pt x="1485178" y="205693"/>
                  </a:lnTo>
                  <a:lnTo>
                    <a:pt x="1490899" y="215533"/>
                  </a:lnTo>
                  <a:lnTo>
                    <a:pt x="1496621" y="225373"/>
                  </a:lnTo>
                  <a:lnTo>
                    <a:pt x="1502024" y="235531"/>
                  </a:lnTo>
                  <a:lnTo>
                    <a:pt x="1507428" y="245688"/>
                  </a:lnTo>
                  <a:lnTo>
                    <a:pt x="1512513" y="255846"/>
                  </a:lnTo>
                  <a:lnTo>
                    <a:pt x="1517281" y="266321"/>
                  </a:lnTo>
                  <a:lnTo>
                    <a:pt x="1521731" y="277114"/>
                  </a:lnTo>
                  <a:lnTo>
                    <a:pt x="1526181" y="287906"/>
                  </a:lnTo>
                  <a:lnTo>
                    <a:pt x="1530313" y="298381"/>
                  </a:lnTo>
                  <a:lnTo>
                    <a:pt x="1534445" y="309491"/>
                  </a:lnTo>
                  <a:lnTo>
                    <a:pt x="1537942" y="320601"/>
                  </a:lnTo>
                  <a:lnTo>
                    <a:pt x="1541438" y="332028"/>
                  </a:lnTo>
                  <a:lnTo>
                    <a:pt x="1544617" y="343456"/>
                  </a:lnTo>
                  <a:lnTo>
                    <a:pt x="1547477" y="355201"/>
                  </a:lnTo>
                  <a:lnTo>
                    <a:pt x="1550656" y="366945"/>
                  </a:lnTo>
                  <a:lnTo>
                    <a:pt x="1552881" y="378373"/>
                  </a:lnTo>
                  <a:lnTo>
                    <a:pt x="1555106" y="390435"/>
                  </a:lnTo>
                  <a:lnTo>
                    <a:pt x="1557331" y="402180"/>
                  </a:lnTo>
                  <a:lnTo>
                    <a:pt x="1558602" y="414559"/>
                  </a:lnTo>
                  <a:lnTo>
                    <a:pt x="1560509" y="426622"/>
                  </a:lnTo>
                  <a:lnTo>
                    <a:pt x="1561463" y="438684"/>
                  </a:lnTo>
                  <a:lnTo>
                    <a:pt x="1562734" y="451381"/>
                  </a:lnTo>
                  <a:lnTo>
                    <a:pt x="1563370" y="463760"/>
                  </a:lnTo>
                  <a:lnTo>
                    <a:pt x="1563688" y="476458"/>
                  </a:lnTo>
                  <a:lnTo>
                    <a:pt x="1563688" y="488837"/>
                  </a:lnTo>
                  <a:lnTo>
                    <a:pt x="1563688" y="504074"/>
                  </a:lnTo>
                  <a:lnTo>
                    <a:pt x="1563052" y="519310"/>
                  </a:lnTo>
                  <a:lnTo>
                    <a:pt x="1562099" y="534864"/>
                  </a:lnTo>
                  <a:lnTo>
                    <a:pt x="1560509" y="550418"/>
                  </a:lnTo>
                  <a:lnTo>
                    <a:pt x="1559238" y="566289"/>
                  </a:lnTo>
                  <a:lnTo>
                    <a:pt x="1557013" y="581843"/>
                  </a:lnTo>
                  <a:lnTo>
                    <a:pt x="1554470" y="598032"/>
                  </a:lnTo>
                  <a:lnTo>
                    <a:pt x="1551609" y="613903"/>
                  </a:lnTo>
                  <a:lnTo>
                    <a:pt x="1548431" y="630092"/>
                  </a:lnTo>
                  <a:lnTo>
                    <a:pt x="1544617" y="645963"/>
                  </a:lnTo>
                  <a:lnTo>
                    <a:pt x="1541120" y="662470"/>
                  </a:lnTo>
                  <a:lnTo>
                    <a:pt x="1536988" y="678658"/>
                  </a:lnTo>
                  <a:lnTo>
                    <a:pt x="1532220" y="694847"/>
                  </a:lnTo>
                  <a:lnTo>
                    <a:pt x="1527453" y="710718"/>
                  </a:lnTo>
                  <a:lnTo>
                    <a:pt x="1522685" y="726590"/>
                  </a:lnTo>
                  <a:lnTo>
                    <a:pt x="1516963" y="742778"/>
                  </a:lnTo>
                  <a:lnTo>
                    <a:pt x="1510924" y="758332"/>
                  </a:lnTo>
                  <a:lnTo>
                    <a:pt x="1504885" y="774521"/>
                  </a:lnTo>
                  <a:lnTo>
                    <a:pt x="1498528" y="790075"/>
                  </a:lnTo>
                  <a:lnTo>
                    <a:pt x="1492171" y="805629"/>
                  </a:lnTo>
                  <a:lnTo>
                    <a:pt x="1485178" y="821183"/>
                  </a:lnTo>
                  <a:lnTo>
                    <a:pt x="1477867" y="836102"/>
                  </a:lnTo>
                  <a:lnTo>
                    <a:pt x="1470556" y="851021"/>
                  </a:lnTo>
                  <a:lnTo>
                    <a:pt x="1462610" y="865940"/>
                  </a:lnTo>
                  <a:lnTo>
                    <a:pt x="1454664" y="880542"/>
                  </a:lnTo>
                  <a:lnTo>
                    <a:pt x="1446717" y="894826"/>
                  </a:lnTo>
                  <a:lnTo>
                    <a:pt x="1437817" y="908793"/>
                  </a:lnTo>
                  <a:lnTo>
                    <a:pt x="1428917" y="922759"/>
                  </a:lnTo>
                  <a:lnTo>
                    <a:pt x="1420017" y="936409"/>
                  </a:lnTo>
                  <a:lnTo>
                    <a:pt x="1411117" y="949106"/>
                  </a:lnTo>
                  <a:lnTo>
                    <a:pt x="1401264" y="962120"/>
                  </a:lnTo>
                  <a:lnTo>
                    <a:pt x="1391728" y="974500"/>
                  </a:lnTo>
                  <a:lnTo>
                    <a:pt x="1391728" y="1145593"/>
                  </a:lnTo>
                  <a:lnTo>
                    <a:pt x="1383146" y="1155433"/>
                  </a:lnTo>
                  <a:lnTo>
                    <a:pt x="1359625" y="1181462"/>
                  </a:lnTo>
                  <a:lnTo>
                    <a:pt x="1343414" y="1198603"/>
                  </a:lnTo>
                  <a:lnTo>
                    <a:pt x="1324979" y="1217966"/>
                  </a:lnTo>
                  <a:lnTo>
                    <a:pt x="1305272" y="1238916"/>
                  </a:lnTo>
                  <a:lnTo>
                    <a:pt x="1284611" y="1260184"/>
                  </a:lnTo>
                  <a:lnTo>
                    <a:pt x="1262679" y="1281769"/>
                  </a:lnTo>
                  <a:lnTo>
                    <a:pt x="1241065" y="1302084"/>
                  </a:lnTo>
                  <a:lnTo>
                    <a:pt x="1219769" y="1321765"/>
                  </a:lnTo>
                  <a:lnTo>
                    <a:pt x="1209279" y="1330653"/>
                  </a:lnTo>
                  <a:lnTo>
                    <a:pt x="1199426" y="1338906"/>
                  </a:lnTo>
                  <a:lnTo>
                    <a:pt x="1189572" y="1346842"/>
                  </a:lnTo>
                  <a:lnTo>
                    <a:pt x="1180672" y="1353825"/>
                  </a:lnTo>
                  <a:lnTo>
                    <a:pt x="1171772" y="1359856"/>
                  </a:lnTo>
                  <a:lnTo>
                    <a:pt x="1163508" y="1365252"/>
                  </a:lnTo>
                  <a:lnTo>
                    <a:pt x="1155879" y="1369061"/>
                  </a:lnTo>
                  <a:lnTo>
                    <a:pt x="1149204" y="1372236"/>
                  </a:lnTo>
                  <a:lnTo>
                    <a:pt x="1146026" y="1373505"/>
                  </a:lnTo>
                  <a:lnTo>
                    <a:pt x="1142529" y="1374140"/>
                  </a:lnTo>
                  <a:lnTo>
                    <a:pt x="1139669" y="1374775"/>
                  </a:lnTo>
                  <a:lnTo>
                    <a:pt x="1137444" y="1374775"/>
                  </a:lnTo>
                  <a:lnTo>
                    <a:pt x="1134901" y="1374775"/>
                  </a:lnTo>
                  <a:lnTo>
                    <a:pt x="1132040" y="1374140"/>
                  </a:lnTo>
                  <a:lnTo>
                    <a:pt x="1129180" y="1373505"/>
                  </a:lnTo>
                  <a:lnTo>
                    <a:pt x="1125683" y="1372236"/>
                  </a:lnTo>
                  <a:lnTo>
                    <a:pt x="1119008" y="1369061"/>
                  </a:lnTo>
                  <a:lnTo>
                    <a:pt x="1111062" y="1365252"/>
                  </a:lnTo>
                  <a:lnTo>
                    <a:pt x="1103115" y="1359856"/>
                  </a:lnTo>
                  <a:lnTo>
                    <a:pt x="1094215" y="1353825"/>
                  </a:lnTo>
                  <a:lnTo>
                    <a:pt x="1084998" y="1346842"/>
                  </a:lnTo>
                  <a:lnTo>
                    <a:pt x="1075144" y="1338906"/>
                  </a:lnTo>
                  <a:lnTo>
                    <a:pt x="1065291" y="1330653"/>
                  </a:lnTo>
                  <a:lnTo>
                    <a:pt x="1054801" y="1321765"/>
                  </a:lnTo>
                  <a:lnTo>
                    <a:pt x="1033823" y="1302084"/>
                  </a:lnTo>
                  <a:lnTo>
                    <a:pt x="1012209" y="1281769"/>
                  </a:lnTo>
                  <a:lnTo>
                    <a:pt x="990277" y="1260184"/>
                  </a:lnTo>
                  <a:lnTo>
                    <a:pt x="969616" y="1238916"/>
                  </a:lnTo>
                  <a:lnTo>
                    <a:pt x="949591" y="1217966"/>
                  </a:lnTo>
                  <a:lnTo>
                    <a:pt x="931474" y="1198603"/>
                  </a:lnTo>
                  <a:lnTo>
                    <a:pt x="915581" y="1181462"/>
                  </a:lnTo>
                  <a:lnTo>
                    <a:pt x="891742" y="1155433"/>
                  </a:lnTo>
                  <a:lnTo>
                    <a:pt x="883159" y="1145593"/>
                  </a:lnTo>
                  <a:lnTo>
                    <a:pt x="883159" y="974500"/>
                  </a:lnTo>
                  <a:lnTo>
                    <a:pt x="873624" y="962120"/>
                  </a:lnTo>
                  <a:lnTo>
                    <a:pt x="863770" y="949106"/>
                  </a:lnTo>
                  <a:lnTo>
                    <a:pt x="854870" y="936409"/>
                  </a:lnTo>
                  <a:lnTo>
                    <a:pt x="845970" y="922759"/>
                  </a:lnTo>
                  <a:lnTo>
                    <a:pt x="837070" y="908793"/>
                  </a:lnTo>
                  <a:lnTo>
                    <a:pt x="828488" y="894826"/>
                  </a:lnTo>
                  <a:lnTo>
                    <a:pt x="820224" y="880542"/>
                  </a:lnTo>
                  <a:lnTo>
                    <a:pt x="812278" y="865940"/>
                  </a:lnTo>
                  <a:lnTo>
                    <a:pt x="804331" y="851021"/>
                  </a:lnTo>
                  <a:lnTo>
                    <a:pt x="796703" y="836102"/>
                  </a:lnTo>
                  <a:lnTo>
                    <a:pt x="789710" y="821183"/>
                  </a:lnTo>
                  <a:lnTo>
                    <a:pt x="782717" y="805629"/>
                  </a:lnTo>
                  <a:lnTo>
                    <a:pt x="776042" y="790075"/>
                  </a:lnTo>
                  <a:lnTo>
                    <a:pt x="770003" y="774521"/>
                  </a:lnTo>
                  <a:lnTo>
                    <a:pt x="763964" y="758332"/>
                  </a:lnTo>
                  <a:lnTo>
                    <a:pt x="758242" y="742778"/>
                  </a:lnTo>
                  <a:lnTo>
                    <a:pt x="752521" y="726590"/>
                  </a:lnTo>
                  <a:lnTo>
                    <a:pt x="747435" y="710718"/>
                  </a:lnTo>
                  <a:lnTo>
                    <a:pt x="742350" y="694847"/>
                  </a:lnTo>
                  <a:lnTo>
                    <a:pt x="737900" y="678658"/>
                  </a:lnTo>
                  <a:lnTo>
                    <a:pt x="733767" y="662470"/>
                  </a:lnTo>
                  <a:lnTo>
                    <a:pt x="729953" y="645963"/>
                  </a:lnTo>
                  <a:lnTo>
                    <a:pt x="726457" y="630092"/>
                  </a:lnTo>
                  <a:lnTo>
                    <a:pt x="723278" y="613903"/>
                  </a:lnTo>
                  <a:lnTo>
                    <a:pt x="720418" y="598032"/>
                  </a:lnTo>
                  <a:lnTo>
                    <a:pt x="717875" y="581843"/>
                  </a:lnTo>
                  <a:lnTo>
                    <a:pt x="715968" y="566289"/>
                  </a:lnTo>
                  <a:lnTo>
                    <a:pt x="714060" y="550418"/>
                  </a:lnTo>
                  <a:lnTo>
                    <a:pt x="713107" y="534864"/>
                  </a:lnTo>
                  <a:lnTo>
                    <a:pt x="711835" y="519310"/>
                  </a:lnTo>
                  <a:lnTo>
                    <a:pt x="711200" y="504074"/>
                  </a:lnTo>
                  <a:lnTo>
                    <a:pt x="711200" y="488837"/>
                  </a:lnTo>
                  <a:lnTo>
                    <a:pt x="711200" y="476458"/>
                  </a:lnTo>
                  <a:lnTo>
                    <a:pt x="711518" y="463760"/>
                  </a:lnTo>
                  <a:lnTo>
                    <a:pt x="712153" y="451381"/>
                  </a:lnTo>
                  <a:lnTo>
                    <a:pt x="713425" y="438684"/>
                  </a:lnTo>
                  <a:lnTo>
                    <a:pt x="714378" y="426622"/>
                  </a:lnTo>
                  <a:lnTo>
                    <a:pt x="715968" y="414559"/>
                  </a:lnTo>
                  <a:lnTo>
                    <a:pt x="717557" y="402180"/>
                  </a:lnTo>
                  <a:lnTo>
                    <a:pt x="719782" y="390435"/>
                  </a:lnTo>
                  <a:lnTo>
                    <a:pt x="722007" y="378373"/>
                  </a:lnTo>
                  <a:lnTo>
                    <a:pt x="724550" y="366945"/>
                  </a:lnTo>
                  <a:lnTo>
                    <a:pt x="727410" y="355201"/>
                  </a:lnTo>
                  <a:lnTo>
                    <a:pt x="730271" y="343456"/>
                  </a:lnTo>
                  <a:lnTo>
                    <a:pt x="733450" y="332028"/>
                  </a:lnTo>
                  <a:lnTo>
                    <a:pt x="736946" y="320601"/>
                  </a:lnTo>
                  <a:lnTo>
                    <a:pt x="740442" y="309491"/>
                  </a:lnTo>
                  <a:lnTo>
                    <a:pt x="744575" y="298381"/>
                  </a:lnTo>
                  <a:lnTo>
                    <a:pt x="748707" y="287906"/>
                  </a:lnTo>
                  <a:lnTo>
                    <a:pt x="753157" y="277114"/>
                  </a:lnTo>
                  <a:lnTo>
                    <a:pt x="757607" y="266321"/>
                  </a:lnTo>
                  <a:lnTo>
                    <a:pt x="762374" y="255846"/>
                  </a:lnTo>
                  <a:lnTo>
                    <a:pt x="767460" y="245688"/>
                  </a:lnTo>
                  <a:lnTo>
                    <a:pt x="772864" y="235531"/>
                  </a:lnTo>
                  <a:lnTo>
                    <a:pt x="778267" y="225373"/>
                  </a:lnTo>
                  <a:lnTo>
                    <a:pt x="783989" y="215533"/>
                  </a:lnTo>
                  <a:lnTo>
                    <a:pt x="789710" y="205693"/>
                  </a:lnTo>
                  <a:lnTo>
                    <a:pt x="795749" y="196487"/>
                  </a:lnTo>
                  <a:lnTo>
                    <a:pt x="801789" y="187282"/>
                  </a:lnTo>
                  <a:lnTo>
                    <a:pt x="808146" y="177759"/>
                  </a:lnTo>
                  <a:lnTo>
                    <a:pt x="815138" y="168871"/>
                  </a:lnTo>
                  <a:lnTo>
                    <a:pt x="821813" y="160300"/>
                  </a:lnTo>
                  <a:lnTo>
                    <a:pt x="828806" y="151730"/>
                  </a:lnTo>
                  <a:lnTo>
                    <a:pt x="835799" y="143159"/>
                  </a:lnTo>
                  <a:lnTo>
                    <a:pt x="843110" y="134906"/>
                  </a:lnTo>
                  <a:lnTo>
                    <a:pt x="850738" y="126971"/>
                  </a:lnTo>
                  <a:lnTo>
                    <a:pt x="858367" y="119035"/>
                  </a:lnTo>
                  <a:lnTo>
                    <a:pt x="866313" y="111734"/>
                  </a:lnTo>
                  <a:lnTo>
                    <a:pt x="874260" y="104433"/>
                  </a:lnTo>
                  <a:lnTo>
                    <a:pt x="882206" y="97450"/>
                  </a:lnTo>
                  <a:lnTo>
                    <a:pt x="890788" y="90149"/>
                  </a:lnTo>
                  <a:lnTo>
                    <a:pt x="899052" y="83801"/>
                  </a:lnTo>
                  <a:lnTo>
                    <a:pt x="907634" y="76817"/>
                  </a:lnTo>
                  <a:lnTo>
                    <a:pt x="916216" y="70786"/>
                  </a:lnTo>
                  <a:lnTo>
                    <a:pt x="925116" y="64755"/>
                  </a:lnTo>
                  <a:lnTo>
                    <a:pt x="934016" y="59041"/>
                  </a:lnTo>
                  <a:lnTo>
                    <a:pt x="943552" y="53645"/>
                  </a:lnTo>
                  <a:lnTo>
                    <a:pt x="952452" y="48249"/>
                  </a:lnTo>
                  <a:lnTo>
                    <a:pt x="961988" y="43170"/>
                  </a:lnTo>
                  <a:lnTo>
                    <a:pt x="971205" y="38726"/>
                  </a:lnTo>
                  <a:lnTo>
                    <a:pt x="981059" y="33965"/>
                  </a:lnTo>
                  <a:lnTo>
                    <a:pt x="990595" y="29838"/>
                  </a:lnTo>
                  <a:lnTo>
                    <a:pt x="1000766" y="25712"/>
                  </a:lnTo>
                  <a:lnTo>
                    <a:pt x="1010302" y="22220"/>
                  </a:lnTo>
                  <a:lnTo>
                    <a:pt x="1020791" y="18728"/>
                  </a:lnTo>
                  <a:lnTo>
                    <a:pt x="1030962" y="15237"/>
                  </a:lnTo>
                  <a:lnTo>
                    <a:pt x="1041134" y="12380"/>
                  </a:lnTo>
                  <a:lnTo>
                    <a:pt x="1051305" y="10158"/>
                  </a:lnTo>
                  <a:lnTo>
                    <a:pt x="1062112" y="7936"/>
                  </a:lnTo>
                  <a:lnTo>
                    <a:pt x="1072283" y="5714"/>
                  </a:lnTo>
                  <a:lnTo>
                    <a:pt x="1083091" y="3809"/>
                  </a:lnTo>
                  <a:lnTo>
                    <a:pt x="1093898" y="2539"/>
                  </a:lnTo>
                  <a:lnTo>
                    <a:pt x="1104705" y="1587"/>
                  </a:lnTo>
                  <a:lnTo>
                    <a:pt x="1115512" y="635"/>
                  </a:lnTo>
                  <a:lnTo>
                    <a:pt x="1126637" y="317"/>
                  </a:lnTo>
                  <a:lnTo>
                    <a:pt x="1137444" y="0"/>
                  </a:lnTo>
                  <a:close/>
                </a:path>
              </a:pathLst>
            </a:custGeom>
            <a:solidFill>
              <a:srgbClr val="A6A6A6"/>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11" name="矩形 10">
            <a:extLst>
              <a:ext uri="{FF2B5EF4-FFF2-40B4-BE49-F238E27FC236}">
                <a16:creationId xmlns:a16="http://schemas.microsoft.com/office/drawing/2014/main" xmlns="" id="{3748594E-E4D4-4C45-8F40-A6449E64F4A1}"/>
              </a:ext>
            </a:extLst>
          </p:cNvPr>
          <p:cNvSpPr/>
          <p:nvPr/>
        </p:nvSpPr>
        <p:spPr>
          <a:xfrm>
            <a:off x="1150588" y="2813358"/>
            <a:ext cx="877163" cy="562783"/>
          </a:xfrm>
          <a:prstGeom prst="rect">
            <a:avLst/>
          </a:prstGeom>
        </p:spPr>
        <p:txBody>
          <a:bodyPr wrap="none">
            <a:spAutoFit/>
          </a:bodyPr>
          <a:lstStyle/>
          <a:p>
            <a:pPr>
              <a:lnSpc>
                <a:spcPct val="200000"/>
              </a:lnSpc>
            </a:pPr>
            <a:r>
              <a:rPr lang="zh-CN" altLang="en-US" dirty="0">
                <a:solidFill>
                  <a:prstClr val="black"/>
                </a:solidFill>
                <a:latin typeface="微软雅黑" panose="020B0503020204020204" pitchFamily="34" charset="-122"/>
                <a:ea typeface="微软雅黑" panose="020B0503020204020204" pitchFamily="34" charset="-122"/>
              </a:rPr>
              <a:t>环保局</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F1467D40-986E-49C6-BF80-888F4C370F9D}"/>
              </a:ext>
            </a:extLst>
          </p:cNvPr>
          <p:cNvSpPr/>
          <p:nvPr/>
        </p:nvSpPr>
        <p:spPr>
          <a:xfrm>
            <a:off x="7237007" y="1315548"/>
            <a:ext cx="4338442" cy="336093"/>
          </a:xfrm>
          <a:prstGeom prst="rect">
            <a:avLst/>
          </a:prstGeom>
          <a:solidFill>
            <a:srgbClr val="4BACC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prstClr val="white"/>
                </a:solidFill>
                <a:latin typeface="微软雅黑" panose="020B0503020204020204" pitchFamily="34" charset="-122"/>
                <a:ea typeface="微软雅黑" panose="020B0503020204020204" pitchFamily="34" charset="-122"/>
              </a:rPr>
              <a:t>关系网络</a:t>
            </a:r>
          </a:p>
        </p:txBody>
      </p:sp>
      <p:sp>
        <p:nvSpPr>
          <p:cNvPr id="19" name="矩形 18">
            <a:extLst>
              <a:ext uri="{FF2B5EF4-FFF2-40B4-BE49-F238E27FC236}">
                <a16:creationId xmlns:a16="http://schemas.microsoft.com/office/drawing/2014/main" xmlns="" id="{18A5ADCA-D146-4D0A-A983-D28F507E0C6D}"/>
              </a:ext>
            </a:extLst>
          </p:cNvPr>
          <p:cNvSpPr/>
          <p:nvPr/>
        </p:nvSpPr>
        <p:spPr>
          <a:xfrm>
            <a:off x="2586577" y="3893058"/>
            <a:ext cx="4338442" cy="336093"/>
          </a:xfrm>
          <a:prstGeom prst="rect">
            <a:avLst/>
          </a:prstGeom>
          <a:solidFill>
            <a:srgbClr val="4BACC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prstClr val="white"/>
                </a:solidFill>
                <a:latin typeface="微软雅黑" panose="020B0503020204020204" pitchFamily="34" charset="-122"/>
                <a:ea typeface="微软雅黑" panose="020B0503020204020204" pitchFamily="34" charset="-122"/>
              </a:rPr>
              <a:t>主要热点</a:t>
            </a:r>
          </a:p>
        </p:txBody>
      </p:sp>
      <p:sp>
        <p:nvSpPr>
          <p:cNvPr id="20" name="矩形 19">
            <a:extLst>
              <a:ext uri="{FF2B5EF4-FFF2-40B4-BE49-F238E27FC236}">
                <a16:creationId xmlns:a16="http://schemas.microsoft.com/office/drawing/2014/main" xmlns="" id="{F14B29D4-3172-494B-A9BF-CA43B1C7E117}"/>
              </a:ext>
            </a:extLst>
          </p:cNvPr>
          <p:cNvSpPr/>
          <p:nvPr/>
        </p:nvSpPr>
        <p:spPr>
          <a:xfrm>
            <a:off x="7237007" y="3893058"/>
            <a:ext cx="4338442" cy="336093"/>
          </a:xfrm>
          <a:prstGeom prst="rect">
            <a:avLst/>
          </a:prstGeom>
          <a:solidFill>
            <a:srgbClr val="4BACC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prstClr val="white"/>
                </a:solidFill>
                <a:latin typeface="微软雅黑" panose="020B0503020204020204" pitchFamily="34" charset="-122"/>
                <a:ea typeface="微软雅黑" panose="020B0503020204020204" pitchFamily="34" charset="-122"/>
              </a:rPr>
              <a:t>行政效能</a:t>
            </a:r>
          </a:p>
        </p:txBody>
      </p:sp>
      <p:grpSp>
        <p:nvGrpSpPr>
          <p:cNvPr id="21" name="组合 20">
            <a:extLst>
              <a:ext uri="{FF2B5EF4-FFF2-40B4-BE49-F238E27FC236}">
                <a16:creationId xmlns:a16="http://schemas.microsoft.com/office/drawing/2014/main" xmlns="" id="{15504DAF-F8D7-4366-AC5B-33B907E6DBC8}"/>
              </a:ext>
            </a:extLst>
          </p:cNvPr>
          <p:cNvGrpSpPr/>
          <p:nvPr/>
        </p:nvGrpSpPr>
        <p:grpSpPr>
          <a:xfrm>
            <a:off x="2899205" y="4447687"/>
            <a:ext cx="3933122" cy="1757190"/>
            <a:chOff x="2328852" y="1979271"/>
            <a:chExt cx="6308007" cy="3426373"/>
          </a:xfrm>
        </p:grpSpPr>
        <p:sp>
          <p:nvSpPr>
            <p:cNvPr id="22" name="MH_Other_1">
              <a:extLst>
                <a:ext uri="{FF2B5EF4-FFF2-40B4-BE49-F238E27FC236}">
                  <a16:creationId xmlns:a16="http://schemas.microsoft.com/office/drawing/2014/main" xmlns="" id="{C532ACE4-0342-4B5E-94DA-83381090A66C}"/>
                </a:ext>
              </a:extLst>
            </p:cNvPr>
            <p:cNvSpPr/>
            <p:nvPr>
              <p:custDataLst>
                <p:tags r:id="rId1"/>
              </p:custDataLst>
            </p:nvPr>
          </p:nvSpPr>
          <p:spPr>
            <a:xfrm>
              <a:off x="3436490" y="3846819"/>
              <a:ext cx="1543134" cy="154484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23" name="MH_SubTitle_3">
              <a:extLst>
                <a:ext uri="{FF2B5EF4-FFF2-40B4-BE49-F238E27FC236}">
                  <a16:creationId xmlns:a16="http://schemas.microsoft.com/office/drawing/2014/main" xmlns="" id="{1706C7BB-9891-4215-8ADB-7E8AF8EBC2DF}"/>
                </a:ext>
              </a:extLst>
            </p:cNvPr>
            <p:cNvSpPr/>
            <p:nvPr>
              <p:custDataLst>
                <p:tags r:id="rId2"/>
              </p:custDataLst>
            </p:nvPr>
          </p:nvSpPr>
          <p:spPr>
            <a:xfrm>
              <a:off x="2328852" y="3291551"/>
              <a:ext cx="1048893" cy="1050058"/>
            </a:xfrm>
            <a:prstGeom prst="ellipse">
              <a:avLst/>
            </a:prstGeom>
            <a:solidFill>
              <a:srgbClr val="FF761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000" dirty="0">
                  <a:solidFill>
                    <a:srgbClr val="FFFFFF"/>
                  </a:solidFill>
                  <a:latin typeface="微软雅黑" panose="020B0503020204020204" pitchFamily="34" charset="-122"/>
                </a:rPr>
                <a:t>水污染</a:t>
              </a:r>
            </a:p>
          </p:txBody>
        </p:sp>
        <p:sp>
          <p:nvSpPr>
            <p:cNvPr id="24" name="MH_SubTitle_1">
              <a:extLst>
                <a:ext uri="{FF2B5EF4-FFF2-40B4-BE49-F238E27FC236}">
                  <a16:creationId xmlns:a16="http://schemas.microsoft.com/office/drawing/2014/main" xmlns="" id="{84A6FDC1-5FFE-437A-9821-09BA7E18A620}"/>
                </a:ext>
              </a:extLst>
            </p:cNvPr>
            <p:cNvSpPr/>
            <p:nvPr>
              <p:custDataLst>
                <p:tags r:id="rId3"/>
              </p:custDataLst>
            </p:nvPr>
          </p:nvSpPr>
          <p:spPr>
            <a:xfrm>
              <a:off x="5421522" y="2670137"/>
              <a:ext cx="1805256" cy="1807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30000"/>
                </a:lnSpc>
                <a:defRPr/>
              </a:pPr>
              <a:r>
                <a:rPr lang="zh-CN" altLang="en-US" sz="1100" dirty="0">
                  <a:solidFill>
                    <a:srgbClr val="FFFFFF"/>
                  </a:solidFill>
                  <a:latin typeface="微软雅黑" panose="020B0503020204020204" pitchFamily="34" charset="-122"/>
                  <a:ea typeface="微软雅黑" panose="020B0503020204020204" pitchFamily="34" charset="-122"/>
                </a:rPr>
                <a:t>空气污染</a:t>
              </a:r>
            </a:p>
          </p:txBody>
        </p:sp>
        <p:sp>
          <p:nvSpPr>
            <p:cNvPr id="25" name="MH_SubTitle_2">
              <a:extLst>
                <a:ext uri="{FF2B5EF4-FFF2-40B4-BE49-F238E27FC236}">
                  <a16:creationId xmlns:a16="http://schemas.microsoft.com/office/drawing/2014/main" xmlns="" id="{DF9A8F0D-BF5F-49A2-9129-E95A4F569238}"/>
                </a:ext>
              </a:extLst>
            </p:cNvPr>
            <p:cNvSpPr/>
            <p:nvPr>
              <p:custDataLst>
                <p:tags r:id="rId4"/>
              </p:custDataLst>
            </p:nvPr>
          </p:nvSpPr>
          <p:spPr>
            <a:xfrm>
              <a:off x="3472051" y="3821162"/>
              <a:ext cx="1543135" cy="1544849"/>
            </a:xfrm>
            <a:prstGeom prst="ellipse">
              <a:avLst/>
            </a:prstGeom>
            <a:solidFill>
              <a:srgbClr val="FF761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900" dirty="0">
                  <a:solidFill>
                    <a:srgbClr val="FFFFFF"/>
                  </a:solidFill>
                  <a:latin typeface="微软雅黑" panose="020B0503020204020204" pitchFamily="34" charset="-122"/>
                  <a:ea typeface="微软雅黑" panose="020B0503020204020204" pitchFamily="34" charset="-122"/>
                </a:rPr>
                <a:t>乱排乱放</a:t>
              </a:r>
            </a:p>
          </p:txBody>
        </p:sp>
        <p:sp>
          <p:nvSpPr>
            <p:cNvPr id="26" name="MH_Other_2">
              <a:extLst>
                <a:ext uri="{FF2B5EF4-FFF2-40B4-BE49-F238E27FC236}">
                  <a16:creationId xmlns:a16="http://schemas.microsoft.com/office/drawing/2014/main" xmlns="" id="{C0190708-901F-42A8-ABFA-B2DCD7AD67F8}"/>
                </a:ext>
              </a:extLst>
            </p:cNvPr>
            <p:cNvSpPr/>
            <p:nvPr>
              <p:custDataLst>
                <p:tags r:id="rId5"/>
              </p:custDataLst>
            </p:nvPr>
          </p:nvSpPr>
          <p:spPr>
            <a:xfrm>
              <a:off x="3190671" y="2756995"/>
              <a:ext cx="707712" cy="7084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0" dirty="0">
                <a:solidFill>
                  <a:srgbClr val="FFFFFF"/>
                </a:solidFill>
                <a:latin typeface="微软雅黑" panose="020B0503020204020204" pitchFamily="34" charset="-122"/>
                <a:ea typeface="微软雅黑" panose="020B0503020204020204" pitchFamily="34" charset="-122"/>
              </a:endParaRPr>
            </a:p>
          </p:txBody>
        </p:sp>
        <p:sp>
          <p:nvSpPr>
            <p:cNvPr id="27" name="MH_Other_3">
              <a:extLst>
                <a:ext uri="{FF2B5EF4-FFF2-40B4-BE49-F238E27FC236}">
                  <a16:creationId xmlns:a16="http://schemas.microsoft.com/office/drawing/2014/main" xmlns="" id="{BA454DF5-EF78-4C72-9289-6846DD87E4A3}"/>
                </a:ext>
              </a:extLst>
            </p:cNvPr>
            <p:cNvSpPr/>
            <p:nvPr>
              <p:custDataLst>
                <p:tags r:id="rId6"/>
              </p:custDataLst>
            </p:nvPr>
          </p:nvSpPr>
          <p:spPr>
            <a:xfrm>
              <a:off x="4163412" y="2756995"/>
              <a:ext cx="889038" cy="827217"/>
            </a:xfrm>
            <a:prstGeom prst="ellipse">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600" dirty="0">
                  <a:solidFill>
                    <a:prstClr val="black"/>
                  </a:solidFill>
                  <a:latin typeface="微软雅黑" panose="020B0503020204020204" pitchFamily="34" charset="-122"/>
                  <a:ea typeface="微软雅黑" panose="020B0503020204020204" pitchFamily="34" charset="-122"/>
                </a:rPr>
                <a:t>垃圾处理</a:t>
              </a:r>
            </a:p>
          </p:txBody>
        </p:sp>
        <p:sp>
          <p:nvSpPr>
            <p:cNvPr id="28" name="MH_SubTitle_4">
              <a:extLst>
                <a:ext uri="{FF2B5EF4-FFF2-40B4-BE49-F238E27FC236}">
                  <a16:creationId xmlns:a16="http://schemas.microsoft.com/office/drawing/2014/main" xmlns="" id="{4B61720A-AF1B-4D84-8ED8-AAC4D6ECBC2B}"/>
                </a:ext>
              </a:extLst>
            </p:cNvPr>
            <p:cNvSpPr/>
            <p:nvPr>
              <p:custDataLst>
                <p:tags r:id="rId7"/>
              </p:custDataLst>
            </p:nvPr>
          </p:nvSpPr>
          <p:spPr>
            <a:xfrm>
              <a:off x="7484520" y="3935761"/>
              <a:ext cx="1152339" cy="1106469"/>
            </a:xfrm>
            <a:prstGeom prst="ellipse">
              <a:avLst/>
            </a:prstGeom>
            <a:solidFill>
              <a:srgbClr val="FF761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800" dirty="0">
                  <a:solidFill>
                    <a:srgbClr val="FFFFFF"/>
                  </a:solidFill>
                  <a:latin typeface="微软雅黑" panose="020B0503020204020204" pitchFamily="34" charset="-122"/>
                  <a:ea typeface="微软雅黑" panose="020B0503020204020204" pitchFamily="34" charset="-122"/>
                </a:rPr>
                <a:t>噪音污染</a:t>
              </a:r>
            </a:p>
          </p:txBody>
        </p:sp>
        <p:sp>
          <p:nvSpPr>
            <p:cNvPr id="29" name="MH_Other_6">
              <a:extLst>
                <a:ext uri="{FF2B5EF4-FFF2-40B4-BE49-F238E27FC236}">
                  <a16:creationId xmlns:a16="http://schemas.microsoft.com/office/drawing/2014/main" xmlns="" id="{4904AC37-29E7-4F33-83E7-10EFADC5EB57}"/>
                </a:ext>
              </a:extLst>
            </p:cNvPr>
            <p:cNvSpPr/>
            <p:nvPr>
              <p:custDataLst>
                <p:tags r:id="rId8"/>
              </p:custDataLst>
            </p:nvPr>
          </p:nvSpPr>
          <p:spPr>
            <a:xfrm>
              <a:off x="7596816" y="3866976"/>
              <a:ext cx="214171" cy="214411"/>
            </a:xfrm>
            <a:prstGeom prst="ellipse">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30" name="MH_Other_7">
              <a:extLst>
                <a:ext uri="{FF2B5EF4-FFF2-40B4-BE49-F238E27FC236}">
                  <a16:creationId xmlns:a16="http://schemas.microsoft.com/office/drawing/2014/main" xmlns="" id="{8C694973-BC57-4B0A-98F6-E7445B776CDF}"/>
                </a:ext>
              </a:extLst>
            </p:cNvPr>
            <p:cNvSpPr/>
            <p:nvPr>
              <p:custDataLst>
                <p:tags r:id="rId9"/>
              </p:custDataLst>
            </p:nvPr>
          </p:nvSpPr>
          <p:spPr>
            <a:xfrm>
              <a:off x="7650641" y="2465063"/>
              <a:ext cx="699986" cy="700763"/>
            </a:xfrm>
            <a:prstGeom prst="ellipse">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a:defRPr/>
              </a:pPr>
              <a:r>
                <a:rPr lang="zh-CN" altLang="en-US" sz="500" dirty="0">
                  <a:solidFill>
                    <a:srgbClr val="FFFFFF"/>
                  </a:solidFill>
                  <a:latin typeface="微软雅黑" panose="020B0503020204020204" pitchFamily="34" charset="-122"/>
                  <a:ea typeface="微软雅黑" panose="020B0503020204020204" pitchFamily="34" charset="-122"/>
                </a:rPr>
                <a:t>尘土</a:t>
              </a:r>
            </a:p>
          </p:txBody>
        </p:sp>
        <p:sp>
          <p:nvSpPr>
            <p:cNvPr id="31" name="MH_Other_8">
              <a:extLst>
                <a:ext uri="{FF2B5EF4-FFF2-40B4-BE49-F238E27FC236}">
                  <a16:creationId xmlns:a16="http://schemas.microsoft.com/office/drawing/2014/main" xmlns="" id="{211130CF-EDD7-445F-87EE-8C90384307CE}"/>
                </a:ext>
              </a:extLst>
            </p:cNvPr>
            <p:cNvSpPr/>
            <p:nvPr>
              <p:custDataLst>
                <p:tags r:id="rId10"/>
              </p:custDataLst>
            </p:nvPr>
          </p:nvSpPr>
          <p:spPr>
            <a:xfrm>
              <a:off x="5394208" y="4955518"/>
              <a:ext cx="214170" cy="214411"/>
            </a:xfrm>
            <a:prstGeom prst="ellipse">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32" name="MH_Other_9">
              <a:extLst>
                <a:ext uri="{FF2B5EF4-FFF2-40B4-BE49-F238E27FC236}">
                  <a16:creationId xmlns:a16="http://schemas.microsoft.com/office/drawing/2014/main" xmlns="" id="{1B6E7E2D-F9B8-4D3F-8BEB-36F714AB489A}"/>
                </a:ext>
              </a:extLst>
            </p:cNvPr>
            <p:cNvSpPr/>
            <p:nvPr>
              <p:custDataLst>
                <p:tags r:id="rId11"/>
              </p:custDataLst>
            </p:nvPr>
          </p:nvSpPr>
          <p:spPr>
            <a:xfrm>
              <a:off x="6982926" y="4726449"/>
              <a:ext cx="108002" cy="1062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33" name="MH_Other_13">
              <a:extLst>
                <a:ext uri="{FF2B5EF4-FFF2-40B4-BE49-F238E27FC236}">
                  <a16:creationId xmlns:a16="http://schemas.microsoft.com/office/drawing/2014/main" xmlns="" id="{B7AF45E2-DD80-47EB-BB99-1829A6B6DF3E}"/>
                </a:ext>
              </a:extLst>
            </p:cNvPr>
            <p:cNvSpPr/>
            <p:nvPr>
              <p:custDataLst>
                <p:tags r:id="rId12"/>
              </p:custDataLst>
            </p:nvPr>
          </p:nvSpPr>
          <p:spPr>
            <a:xfrm>
              <a:off x="4988067" y="3469311"/>
              <a:ext cx="108002" cy="10812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34" name="MH_Other_14">
              <a:extLst>
                <a:ext uri="{FF2B5EF4-FFF2-40B4-BE49-F238E27FC236}">
                  <a16:creationId xmlns:a16="http://schemas.microsoft.com/office/drawing/2014/main" xmlns="" id="{7390E104-A73D-4ED5-A894-25F456F6D589}"/>
                </a:ext>
              </a:extLst>
            </p:cNvPr>
            <p:cNvSpPr/>
            <p:nvPr>
              <p:custDataLst>
                <p:tags r:id="rId13"/>
              </p:custDataLst>
            </p:nvPr>
          </p:nvSpPr>
          <p:spPr>
            <a:xfrm>
              <a:off x="8111514" y="3467478"/>
              <a:ext cx="106169" cy="1062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solidFill>
                  <a:srgbClr val="FFFFFF"/>
                </a:solidFill>
                <a:latin typeface="微软雅黑" panose="020B0503020204020204" pitchFamily="34" charset="-122"/>
                <a:ea typeface="微软雅黑" panose="020B0503020204020204" pitchFamily="34" charset="-122"/>
              </a:endParaRPr>
            </a:p>
          </p:txBody>
        </p:sp>
        <p:sp>
          <p:nvSpPr>
            <p:cNvPr id="35" name="MH_Other_3">
              <a:extLst>
                <a:ext uri="{FF2B5EF4-FFF2-40B4-BE49-F238E27FC236}">
                  <a16:creationId xmlns:a16="http://schemas.microsoft.com/office/drawing/2014/main" xmlns="" id="{2F9289F9-1A3C-49A1-A0D9-AB9A5C326202}"/>
                </a:ext>
              </a:extLst>
            </p:cNvPr>
            <p:cNvSpPr/>
            <p:nvPr>
              <p:custDataLst>
                <p:tags r:id="rId14"/>
              </p:custDataLst>
            </p:nvPr>
          </p:nvSpPr>
          <p:spPr>
            <a:xfrm>
              <a:off x="6707419" y="1979271"/>
              <a:ext cx="889038" cy="827217"/>
            </a:xfrm>
            <a:prstGeom prst="ellipse">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zh-CN" altLang="en-US" sz="600" dirty="0">
                  <a:solidFill>
                    <a:prstClr val="black"/>
                  </a:solidFill>
                  <a:latin typeface="微软雅黑" panose="020B0503020204020204" pitchFamily="34" charset="-122"/>
                  <a:ea typeface="微软雅黑" panose="020B0503020204020204" pitchFamily="34" charset="-122"/>
                </a:rPr>
                <a:t>鞭炮</a:t>
              </a:r>
            </a:p>
          </p:txBody>
        </p:sp>
        <p:sp>
          <p:nvSpPr>
            <p:cNvPr id="36" name="MH_Other_3">
              <a:extLst>
                <a:ext uri="{FF2B5EF4-FFF2-40B4-BE49-F238E27FC236}">
                  <a16:creationId xmlns:a16="http://schemas.microsoft.com/office/drawing/2014/main" xmlns="" id="{FAE97C6E-05BA-4DDC-9B17-30EACE5A21D4}"/>
                </a:ext>
              </a:extLst>
            </p:cNvPr>
            <p:cNvSpPr/>
            <p:nvPr>
              <p:custDataLst>
                <p:tags r:id="rId15"/>
              </p:custDataLst>
            </p:nvPr>
          </p:nvSpPr>
          <p:spPr>
            <a:xfrm>
              <a:off x="5810008" y="4578426"/>
              <a:ext cx="889039" cy="827218"/>
            </a:xfrm>
            <a:prstGeom prst="ellipse">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zh-CN" altLang="en-US" sz="600" dirty="0">
                  <a:solidFill>
                    <a:prstClr val="black"/>
                  </a:solidFill>
                  <a:latin typeface="微软雅黑" panose="020B0503020204020204" pitchFamily="34" charset="-122"/>
                  <a:ea typeface="微软雅黑" panose="020B0503020204020204" pitchFamily="34" charset="-122"/>
                </a:rPr>
                <a:t>汽车尾气</a:t>
              </a:r>
            </a:p>
          </p:txBody>
        </p:sp>
      </p:grpSp>
      <p:sp>
        <p:nvSpPr>
          <p:cNvPr id="38" name="矩形 37">
            <a:extLst>
              <a:ext uri="{FF2B5EF4-FFF2-40B4-BE49-F238E27FC236}">
                <a16:creationId xmlns:a16="http://schemas.microsoft.com/office/drawing/2014/main" xmlns="" id="{D9D6D851-2470-4AF4-A2A5-89C24FA6911B}"/>
              </a:ext>
            </a:extLst>
          </p:cNvPr>
          <p:cNvSpPr/>
          <p:nvPr/>
        </p:nvSpPr>
        <p:spPr>
          <a:xfrm>
            <a:off x="2591287" y="1315548"/>
            <a:ext cx="4338442" cy="336093"/>
          </a:xfrm>
          <a:prstGeom prst="rect">
            <a:avLst/>
          </a:prstGeom>
          <a:solidFill>
            <a:srgbClr val="4BACC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prstClr val="white"/>
                </a:solidFill>
                <a:latin typeface="微软雅黑" panose="020B0503020204020204" pitchFamily="34" charset="-122"/>
                <a:ea typeface="微软雅黑" panose="020B0503020204020204" pitchFamily="34" charset="-122"/>
              </a:rPr>
              <a:t>部门标签</a:t>
            </a:r>
          </a:p>
        </p:txBody>
      </p:sp>
      <p:sp>
        <p:nvSpPr>
          <p:cNvPr id="39" name="KSO_Shape">
            <a:extLst>
              <a:ext uri="{FF2B5EF4-FFF2-40B4-BE49-F238E27FC236}">
                <a16:creationId xmlns:a16="http://schemas.microsoft.com/office/drawing/2014/main" xmlns="" id="{0F34BCE8-FD07-4818-A952-014064FA5819}"/>
              </a:ext>
            </a:extLst>
          </p:cNvPr>
          <p:cNvSpPr>
            <a:spLocks/>
          </p:cNvSpPr>
          <p:nvPr/>
        </p:nvSpPr>
        <p:spPr bwMode="auto">
          <a:xfrm rot="5400000">
            <a:off x="2957386" y="1892190"/>
            <a:ext cx="162277" cy="327478"/>
          </a:xfrm>
          <a:custGeom>
            <a:avLst/>
            <a:gdLst>
              <a:gd name="T0" fmla="*/ 8026889 w 4935"/>
              <a:gd name="T1" fmla="*/ 93842636 h 22536"/>
              <a:gd name="T2" fmla="*/ 7228498 w 4935"/>
              <a:gd name="T3" fmla="*/ 102267291 h 22536"/>
              <a:gd name="T4" fmla="*/ 6636848 w 4935"/>
              <a:gd name="T5" fmla="*/ 103017507 h 22536"/>
              <a:gd name="T6" fmla="*/ 6929049 w 4935"/>
              <a:gd name="T7" fmla="*/ 104239409 h 22536"/>
              <a:gd name="T8" fmla="*/ 7085896 w 4935"/>
              <a:gd name="T9" fmla="*/ 106554555 h 22536"/>
              <a:gd name="T10" fmla="*/ 6586870 w 4935"/>
              <a:gd name="T11" fmla="*/ 107576371 h 22536"/>
              <a:gd name="T12" fmla="*/ 7014594 w 4935"/>
              <a:gd name="T13" fmla="*/ 108569615 h 22536"/>
              <a:gd name="T14" fmla="*/ 2010262 w 4935"/>
              <a:gd name="T15" fmla="*/ 111270648 h 22536"/>
              <a:gd name="T16" fmla="*/ 4505306 w 4935"/>
              <a:gd name="T17" fmla="*/ 115565182 h 22536"/>
              <a:gd name="T18" fmla="*/ 3193647 w 4935"/>
              <a:gd name="T19" fmla="*/ 119123616 h 22536"/>
              <a:gd name="T20" fmla="*/ 3592884 w 4935"/>
              <a:gd name="T21" fmla="*/ 120202575 h 22536"/>
              <a:gd name="T22" fmla="*/ 3585720 w 4935"/>
              <a:gd name="T23" fmla="*/ 121038675 h 22536"/>
              <a:gd name="T24" fmla="*/ 7698953 w 4935"/>
              <a:gd name="T25" fmla="*/ 120702832 h 22536"/>
              <a:gd name="T26" fmla="*/ 7706117 w 4935"/>
              <a:gd name="T27" fmla="*/ 119866816 h 22536"/>
              <a:gd name="T28" fmla="*/ 8233629 w 4935"/>
              <a:gd name="T29" fmla="*/ 118787773 h 22536"/>
              <a:gd name="T30" fmla="*/ 8019809 w 4935"/>
              <a:gd name="T31" fmla="*/ 114307523 h 22536"/>
              <a:gd name="T32" fmla="*/ 8746899 w 4935"/>
              <a:gd name="T33" fmla="*/ 114772023 h 22536"/>
              <a:gd name="T34" fmla="*/ 9908876 w 4935"/>
              <a:gd name="T35" fmla="*/ 115715225 h 22536"/>
              <a:gd name="T36" fmla="*/ 10493446 w 4935"/>
              <a:gd name="T37" fmla="*/ 117866042 h 22536"/>
              <a:gd name="T38" fmla="*/ 11455847 w 4935"/>
              <a:gd name="T39" fmla="*/ 118916430 h 22536"/>
              <a:gd name="T40" fmla="*/ 14542542 w 4935"/>
              <a:gd name="T41" fmla="*/ 120166903 h 22536"/>
              <a:gd name="T42" fmla="*/ 17137374 w 4935"/>
              <a:gd name="T43" fmla="*/ 121838934 h 22536"/>
              <a:gd name="T44" fmla="*/ 18007066 w 4935"/>
              <a:gd name="T45" fmla="*/ 123125164 h 22536"/>
              <a:gd name="T46" fmla="*/ 11947709 w 4935"/>
              <a:gd name="T47" fmla="*/ 124204123 h 22536"/>
              <a:gd name="T48" fmla="*/ 11420196 w 4935"/>
              <a:gd name="T49" fmla="*/ 150464062 h 22536"/>
              <a:gd name="T50" fmla="*/ 14157548 w 4935"/>
              <a:gd name="T51" fmla="*/ 150128218 h 22536"/>
              <a:gd name="T52" fmla="*/ 15355176 w 4935"/>
              <a:gd name="T53" fmla="*/ 149356531 h 22536"/>
              <a:gd name="T54" fmla="*/ 15561916 w 4935"/>
              <a:gd name="T55" fmla="*/ 148091772 h 22536"/>
              <a:gd name="T56" fmla="*/ 15683112 w 4935"/>
              <a:gd name="T57" fmla="*/ 159131659 h 22536"/>
              <a:gd name="T58" fmla="*/ 15925503 w 4935"/>
              <a:gd name="T59" fmla="*/ 159967675 h 22536"/>
              <a:gd name="T60" fmla="*/ 17579342 w 4935"/>
              <a:gd name="T61" fmla="*/ 159760404 h 22536"/>
              <a:gd name="T62" fmla="*/ 24736539 w 4935"/>
              <a:gd name="T63" fmla="*/ 159410275 h 22536"/>
              <a:gd name="T64" fmla="*/ 30282711 w 4935"/>
              <a:gd name="T65" fmla="*/ 159981961 h 22536"/>
              <a:gd name="T66" fmla="*/ 34852155 w 4935"/>
              <a:gd name="T67" fmla="*/ 161010877 h 22536"/>
              <a:gd name="T68" fmla="*/ 35172927 w 4935"/>
              <a:gd name="T69" fmla="*/ 160710791 h 22536"/>
              <a:gd name="T70" fmla="*/ 34730960 w 4935"/>
              <a:gd name="T71" fmla="*/ 157252357 h 22536"/>
              <a:gd name="T72" fmla="*/ 34873562 w 4935"/>
              <a:gd name="T73" fmla="*/ 154129766 h 22536"/>
              <a:gd name="T74" fmla="*/ 26105257 w 4935"/>
              <a:gd name="T75" fmla="*/ 128034157 h 22536"/>
              <a:gd name="T76" fmla="*/ 26590039 w 4935"/>
              <a:gd name="T77" fmla="*/ 126069140 h 22536"/>
              <a:gd name="T78" fmla="*/ 28251042 w 4935"/>
              <a:gd name="T79" fmla="*/ 124454252 h 22536"/>
              <a:gd name="T80" fmla="*/ 28992374 w 4935"/>
              <a:gd name="T81" fmla="*/ 123039365 h 22536"/>
              <a:gd name="T82" fmla="*/ 28913993 w 4935"/>
              <a:gd name="T83" fmla="*/ 117472971 h 22536"/>
              <a:gd name="T84" fmla="*/ 28165497 w 4935"/>
              <a:gd name="T85" fmla="*/ 116715570 h 22536"/>
              <a:gd name="T86" fmla="*/ 21293422 w 4935"/>
              <a:gd name="T87" fmla="*/ 116987085 h 22536"/>
              <a:gd name="T88" fmla="*/ 19375784 w 4935"/>
              <a:gd name="T89" fmla="*/ 116958513 h 22536"/>
              <a:gd name="T90" fmla="*/ 20687444 w 4935"/>
              <a:gd name="T91" fmla="*/ 111920948 h 22536"/>
              <a:gd name="T92" fmla="*/ 21364723 w 4935"/>
              <a:gd name="T93" fmla="*/ 111127790 h 22536"/>
              <a:gd name="T94" fmla="*/ 21528649 w 4935"/>
              <a:gd name="T95" fmla="*/ 104675337 h 22536"/>
              <a:gd name="T96" fmla="*/ 16232031 w 4935"/>
              <a:gd name="T97" fmla="*/ 43402149 h 22536"/>
              <a:gd name="T98" fmla="*/ 15369419 w 4935"/>
              <a:gd name="T99" fmla="*/ 43009162 h 22536"/>
              <a:gd name="T100" fmla="*/ 14250256 w 4935"/>
              <a:gd name="T101" fmla="*/ 43309249 h 22536"/>
              <a:gd name="T102" fmla="*/ 13394808 w 4935"/>
              <a:gd name="T103" fmla="*/ 44095222 h 22536"/>
              <a:gd name="T104" fmla="*/ 11512821 w 4935"/>
              <a:gd name="T105" fmla="*/ 44695479 h 22536"/>
              <a:gd name="T106" fmla="*/ 1996019 w 4935"/>
              <a:gd name="T107" fmla="*/ 113428650 h 22536"/>
              <a:gd name="T108" fmla="*/ 21136575 w 4935"/>
              <a:gd name="T109" fmla="*/ 110984847 h 22536"/>
              <a:gd name="T110" fmla="*/ 20423730 w 4935"/>
              <a:gd name="T111" fmla="*/ 111720862 h 22536"/>
              <a:gd name="T112" fmla="*/ 19924704 w 4935"/>
              <a:gd name="T113" fmla="*/ 109884417 h 22536"/>
              <a:gd name="T114" fmla="*/ 20765909 w 4935"/>
              <a:gd name="T115" fmla="*/ 108691087 h 22536"/>
              <a:gd name="T116" fmla="*/ 19468493 w 4935"/>
              <a:gd name="T117" fmla="*/ 109477145 h 22536"/>
              <a:gd name="T118" fmla="*/ 21336152 w 4935"/>
              <a:gd name="T119" fmla="*/ 104532395 h 22536"/>
              <a:gd name="T120" fmla="*/ 17643480 w 4935"/>
              <a:gd name="T121" fmla="*/ 102667378 h 22536"/>
              <a:gd name="T122" fmla="*/ 7535027 w 4935"/>
              <a:gd name="T123" fmla="*/ 507358 h 22536"/>
              <a:gd name="T124" fmla="*/ 7492213 w 4935"/>
              <a:gd name="T125" fmla="*/ 6195223 h 22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935" h="22536">
                <a:moveTo>
                  <a:pt x="1270" y="57"/>
                </a:moveTo>
                <a:lnTo>
                  <a:pt x="1241" y="56"/>
                </a:lnTo>
                <a:lnTo>
                  <a:pt x="1164" y="12397"/>
                </a:lnTo>
                <a:lnTo>
                  <a:pt x="1153" y="12397"/>
                </a:lnTo>
                <a:lnTo>
                  <a:pt x="1110" y="12438"/>
                </a:lnTo>
                <a:lnTo>
                  <a:pt x="1107" y="13097"/>
                </a:lnTo>
                <a:lnTo>
                  <a:pt x="1109" y="13103"/>
                </a:lnTo>
                <a:lnTo>
                  <a:pt x="1114" y="13112"/>
                </a:lnTo>
                <a:lnTo>
                  <a:pt x="1118" y="13122"/>
                </a:lnTo>
                <a:lnTo>
                  <a:pt x="1126" y="13133"/>
                </a:lnTo>
                <a:lnTo>
                  <a:pt x="1134" y="13144"/>
                </a:lnTo>
                <a:lnTo>
                  <a:pt x="1146" y="13155"/>
                </a:lnTo>
                <a:lnTo>
                  <a:pt x="1153" y="13160"/>
                </a:lnTo>
                <a:lnTo>
                  <a:pt x="1159" y="13165"/>
                </a:lnTo>
                <a:lnTo>
                  <a:pt x="1155" y="13908"/>
                </a:lnTo>
                <a:lnTo>
                  <a:pt x="1110" y="13908"/>
                </a:lnTo>
                <a:lnTo>
                  <a:pt x="1109" y="13998"/>
                </a:lnTo>
                <a:lnTo>
                  <a:pt x="1020" y="13998"/>
                </a:lnTo>
                <a:lnTo>
                  <a:pt x="1018" y="14311"/>
                </a:lnTo>
                <a:lnTo>
                  <a:pt x="1014" y="14312"/>
                </a:lnTo>
                <a:lnTo>
                  <a:pt x="1003" y="14315"/>
                </a:lnTo>
                <a:lnTo>
                  <a:pt x="997" y="14318"/>
                </a:lnTo>
                <a:lnTo>
                  <a:pt x="989" y="14323"/>
                </a:lnTo>
                <a:lnTo>
                  <a:pt x="982" y="14328"/>
                </a:lnTo>
                <a:lnTo>
                  <a:pt x="973" y="14336"/>
                </a:lnTo>
                <a:lnTo>
                  <a:pt x="964" y="14345"/>
                </a:lnTo>
                <a:lnTo>
                  <a:pt x="957" y="14354"/>
                </a:lnTo>
                <a:lnTo>
                  <a:pt x="949" y="14366"/>
                </a:lnTo>
                <a:lnTo>
                  <a:pt x="941" y="14382"/>
                </a:lnTo>
                <a:lnTo>
                  <a:pt x="936" y="14398"/>
                </a:lnTo>
                <a:lnTo>
                  <a:pt x="931" y="14417"/>
                </a:lnTo>
                <a:lnTo>
                  <a:pt x="928" y="14437"/>
                </a:lnTo>
                <a:lnTo>
                  <a:pt x="927" y="14461"/>
                </a:lnTo>
                <a:lnTo>
                  <a:pt x="928" y="14485"/>
                </a:lnTo>
                <a:lnTo>
                  <a:pt x="930" y="14506"/>
                </a:lnTo>
                <a:lnTo>
                  <a:pt x="935" y="14526"/>
                </a:lnTo>
                <a:lnTo>
                  <a:pt x="940" y="14542"/>
                </a:lnTo>
                <a:lnTo>
                  <a:pt x="948" y="14556"/>
                </a:lnTo>
                <a:lnTo>
                  <a:pt x="955" y="14568"/>
                </a:lnTo>
                <a:lnTo>
                  <a:pt x="963" y="14579"/>
                </a:lnTo>
                <a:lnTo>
                  <a:pt x="972" y="14588"/>
                </a:lnTo>
                <a:lnTo>
                  <a:pt x="979" y="14595"/>
                </a:lnTo>
                <a:lnTo>
                  <a:pt x="988" y="14601"/>
                </a:lnTo>
                <a:lnTo>
                  <a:pt x="996" y="14605"/>
                </a:lnTo>
                <a:lnTo>
                  <a:pt x="1002" y="14609"/>
                </a:lnTo>
                <a:lnTo>
                  <a:pt x="1012" y="14612"/>
                </a:lnTo>
                <a:lnTo>
                  <a:pt x="1017" y="14613"/>
                </a:lnTo>
                <a:lnTo>
                  <a:pt x="1014" y="14904"/>
                </a:lnTo>
                <a:lnTo>
                  <a:pt x="1010" y="14905"/>
                </a:lnTo>
                <a:lnTo>
                  <a:pt x="1000" y="14909"/>
                </a:lnTo>
                <a:lnTo>
                  <a:pt x="994" y="14912"/>
                </a:lnTo>
                <a:lnTo>
                  <a:pt x="986" y="14916"/>
                </a:lnTo>
                <a:lnTo>
                  <a:pt x="977" y="14922"/>
                </a:lnTo>
                <a:lnTo>
                  <a:pt x="970" y="14929"/>
                </a:lnTo>
                <a:lnTo>
                  <a:pt x="961" y="14938"/>
                </a:lnTo>
                <a:lnTo>
                  <a:pt x="952" y="14948"/>
                </a:lnTo>
                <a:lnTo>
                  <a:pt x="945" y="14961"/>
                </a:lnTo>
                <a:lnTo>
                  <a:pt x="938" y="14975"/>
                </a:lnTo>
                <a:lnTo>
                  <a:pt x="933" y="14991"/>
                </a:lnTo>
                <a:lnTo>
                  <a:pt x="928" y="15010"/>
                </a:lnTo>
                <a:lnTo>
                  <a:pt x="925" y="15031"/>
                </a:lnTo>
                <a:lnTo>
                  <a:pt x="924" y="15055"/>
                </a:lnTo>
                <a:lnTo>
                  <a:pt x="925" y="15079"/>
                </a:lnTo>
                <a:lnTo>
                  <a:pt x="927" y="15100"/>
                </a:lnTo>
                <a:lnTo>
                  <a:pt x="931" y="15119"/>
                </a:lnTo>
                <a:lnTo>
                  <a:pt x="937" y="15135"/>
                </a:lnTo>
                <a:lnTo>
                  <a:pt x="943" y="15150"/>
                </a:lnTo>
                <a:lnTo>
                  <a:pt x="951" y="15162"/>
                </a:lnTo>
                <a:lnTo>
                  <a:pt x="960" y="15172"/>
                </a:lnTo>
                <a:lnTo>
                  <a:pt x="967" y="15181"/>
                </a:lnTo>
                <a:lnTo>
                  <a:pt x="976" y="15189"/>
                </a:lnTo>
                <a:lnTo>
                  <a:pt x="984" y="15194"/>
                </a:lnTo>
                <a:lnTo>
                  <a:pt x="991" y="15199"/>
                </a:lnTo>
                <a:lnTo>
                  <a:pt x="998" y="15202"/>
                </a:lnTo>
                <a:lnTo>
                  <a:pt x="1009" y="15206"/>
                </a:lnTo>
                <a:lnTo>
                  <a:pt x="1012" y="15207"/>
                </a:lnTo>
                <a:lnTo>
                  <a:pt x="774" y="15569"/>
                </a:lnTo>
                <a:lnTo>
                  <a:pt x="635" y="15568"/>
                </a:lnTo>
                <a:lnTo>
                  <a:pt x="635" y="15613"/>
                </a:lnTo>
                <a:lnTo>
                  <a:pt x="562" y="15613"/>
                </a:lnTo>
                <a:lnTo>
                  <a:pt x="562" y="15691"/>
                </a:lnTo>
                <a:lnTo>
                  <a:pt x="281" y="15689"/>
                </a:lnTo>
                <a:lnTo>
                  <a:pt x="282" y="15572"/>
                </a:lnTo>
                <a:lnTo>
                  <a:pt x="209" y="15572"/>
                </a:lnTo>
                <a:lnTo>
                  <a:pt x="109" y="15543"/>
                </a:lnTo>
                <a:lnTo>
                  <a:pt x="2" y="15571"/>
                </a:lnTo>
                <a:lnTo>
                  <a:pt x="0" y="15878"/>
                </a:lnTo>
                <a:lnTo>
                  <a:pt x="107" y="15924"/>
                </a:lnTo>
                <a:lnTo>
                  <a:pt x="196" y="15885"/>
                </a:lnTo>
                <a:lnTo>
                  <a:pt x="195" y="16086"/>
                </a:lnTo>
                <a:lnTo>
                  <a:pt x="558" y="16089"/>
                </a:lnTo>
                <a:lnTo>
                  <a:pt x="560" y="15944"/>
                </a:lnTo>
                <a:lnTo>
                  <a:pt x="633" y="15944"/>
                </a:lnTo>
                <a:lnTo>
                  <a:pt x="632" y="16173"/>
                </a:lnTo>
                <a:lnTo>
                  <a:pt x="698" y="16174"/>
                </a:lnTo>
                <a:lnTo>
                  <a:pt x="698" y="16291"/>
                </a:lnTo>
                <a:lnTo>
                  <a:pt x="468" y="16289"/>
                </a:lnTo>
                <a:lnTo>
                  <a:pt x="468" y="16362"/>
                </a:lnTo>
                <a:lnTo>
                  <a:pt x="507" y="16362"/>
                </a:lnTo>
                <a:lnTo>
                  <a:pt x="505" y="16620"/>
                </a:lnTo>
                <a:lnTo>
                  <a:pt x="449" y="16620"/>
                </a:lnTo>
                <a:lnTo>
                  <a:pt x="448" y="16637"/>
                </a:lnTo>
                <a:lnTo>
                  <a:pt x="505" y="16637"/>
                </a:lnTo>
                <a:lnTo>
                  <a:pt x="505" y="16671"/>
                </a:lnTo>
                <a:lnTo>
                  <a:pt x="448" y="16671"/>
                </a:lnTo>
                <a:lnTo>
                  <a:pt x="448" y="16687"/>
                </a:lnTo>
                <a:lnTo>
                  <a:pt x="505" y="16687"/>
                </a:lnTo>
                <a:lnTo>
                  <a:pt x="504" y="16721"/>
                </a:lnTo>
                <a:lnTo>
                  <a:pt x="448" y="16721"/>
                </a:lnTo>
                <a:lnTo>
                  <a:pt x="448" y="16738"/>
                </a:lnTo>
                <a:lnTo>
                  <a:pt x="504" y="16738"/>
                </a:lnTo>
                <a:lnTo>
                  <a:pt x="504" y="16771"/>
                </a:lnTo>
                <a:lnTo>
                  <a:pt x="448" y="16771"/>
                </a:lnTo>
                <a:lnTo>
                  <a:pt x="448" y="16788"/>
                </a:lnTo>
                <a:lnTo>
                  <a:pt x="504" y="16788"/>
                </a:lnTo>
                <a:lnTo>
                  <a:pt x="504" y="16822"/>
                </a:lnTo>
                <a:lnTo>
                  <a:pt x="447" y="16822"/>
                </a:lnTo>
                <a:lnTo>
                  <a:pt x="447" y="16839"/>
                </a:lnTo>
                <a:lnTo>
                  <a:pt x="504" y="16839"/>
                </a:lnTo>
                <a:lnTo>
                  <a:pt x="504" y="16872"/>
                </a:lnTo>
                <a:lnTo>
                  <a:pt x="447" y="16872"/>
                </a:lnTo>
                <a:lnTo>
                  <a:pt x="447" y="16889"/>
                </a:lnTo>
                <a:lnTo>
                  <a:pt x="504" y="16889"/>
                </a:lnTo>
                <a:lnTo>
                  <a:pt x="503" y="16923"/>
                </a:lnTo>
                <a:lnTo>
                  <a:pt x="447" y="16922"/>
                </a:lnTo>
                <a:lnTo>
                  <a:pt x="447" y="16939"/>
                </a:lnTo>
                <a:lnTo>
                  <a:pt x="503" y="16939"/>
                </a:lnTo>
                <a:lnTo>
                  <a:pt x="503" y="17002"/>
                </a:lnTo>
                <a:lnTo>
                  <a:pt x="446" y="17000"/>
                </a:lnTo>
                <a:lnTo>
                  <a:pt x="446" y="17034"/>
                </a:lnTo>
                <a:lnTo>
                  <a:pt x="1152" y="17039"/>
                </a:lnTo>
                <a:lnTo>
                  <a:pt x="1153" y="17005"/>
                </a:lnTo>
                <a:lnTo>
                  <a:pt x="1080" y="17005"/>
                </a:lnTo>
                <a:lnTo>
                  <a:pt x="1080" y="16943"/>
                </a:lnTo>
                <a:lnTo>
                  <a:pt x="1153" y="16944"/>
                </a:lnTo>
                <a:lnTo>
                  <a:pt x="1153" y="16926"/>
                </a:lnTo>
                <a:lnTo>
                  <a:pt x="1080" y="16926"/>
                </a:lnTo>
                <a:lnTo>
                  <a:pt x="1080" y="16892"/>
                </a:lnTo>
                <a:lnTo>
                  <a:pt x="1153" y="16894"/>
                </a:lnTo>
                <a:lnTo>
                  <a:pt x="1153" y="16876"/>
                </a:lnTo>
                <a:lnTo>
                  <a:pt x="1080" y="16876"/>
                </a:lnTo>
                <a:lnTo>
                  <a:pt x="1081" y="16842"/>
                </a:lnTo>
                <a:lnTo>
                  <a:pt x="1153" y="16842"/>
                </a:lnTo>
                <a:lnTo>
                  <a:pt x="1154" y="16826"/>
                </a:lnTo>
                <a:lnTo>
                  <a:pt x="1081" y="16826"/>
                </a:lnTo>
                <a:lnTo>
                  <a:pt x="1081" y="16792"/>
                </a:lnTo>
                <a:lnTo>
                  <a:pt x="1154" y="16792"/>
                </a:lnTo>
                <a:lnTo>
                  <a:pt x="1154" y="16776"/>
                </a:lnTo>
                <a:lnTo>
                  <a:pt x="1081" y="16775"/>
                </a:lnTo>
                <a:lnTo>
                  <a:pt x="1081" y="16742"/>
                </a:lnTo>
                <a:lnTo>
                  <a:pt x="1154" y="16742"/>
                </a:lnTo>
                <a:lnTo>
                  <a:pt x="1154" y="16726"/>
                </a:lnTo>
                <a:lnTo>
                  <a:pt x="1081" y="16724"/>
                </a:lnTo>
                <a:lnTo>
                  <a:pt x="1081" y="16691"/>
                </a:lnTo>
                <a:lnTo>
                  <a:pt x="1154" y="16692"/>
                </a:lnTo>
                <a:lnTo>
                  <a:pt x="1154" y="16674"/>
                </a:lnTo>
                <a:lnTo>
                  <a:pt x="1081" y="16674"/>
                </a:lnTo>
                <a:lnTo>
                  <a:pt x="1082" y="16641"/>
                </a:lnTo>
                <a:lnTo>
                  <a:pt x="1155" y="16641"/>
                </a:lnTo>
                <a:lnTo>
                  <a:pt x="1155" y="16624"/>
                </a:lnTo>
                <a:lnTo>
                  <a:pt x="1082" y="16624"/>
                </a:lnTo>
                <a:lnTo>
                  <a:pt x="1083" y="16366"/>
                </a:lnTo>
                <a:lnTo>
                  <a:pt x="1129" y="16367"/>
                </a:lnTo>
                <a:lnTo>
                  <a:pt x="1129" y="16294"/>
                </a:lnTo>
                <a:lnTo>
                  <a:pt x="950" y="16293"/>
                </a:lnTo>
                <a:lnTo>
                  <a:pt x="950" y="16175"/>
                </a:lnTo>
                <a:lnTo>
                  <a:pt x="1079" y="16176"/>
                </a:lnTo>
                <a:lnTo>
                  <a:pt x="1080" y="15997"/>
                </a:lnTo>
                <a:lnTo>
                  <a:pt x="1119" y="15997"/>
                </a:lnTo>
                <a:lnTo>
                  <a:pt x="1125" y="15997"/>
                </a:lnTo>
                <a:lnTo>
                  <a:pt x="1139" y="15997"/>
                </a:lnTo>
                <a:lnTo>
                  <a:pt x="1149" y="15998"/>
                </a:lnTo>
                <a:lnTo>
                  <a:pt x="1158" y="16001"/>
                </a:lnTo>
                <a:lnTo>
                  <a:pt x="1169" y="16005"/>
                </a:lnTo>
                <a:lnTo>
                  <a:pt x="1181" y="16010"/>
                </a:lnTo>
                <a:lnTo>
                  <a:pt x="1192" y="16018"/>
                </a:lnTo>
                <a:lnTo>
                  <a:pt x="1203" y="16026"/>
                </a:lnTo>
                <a:lnTo>
                  <a:pt x="1214" y="16040"/>
                </a:lnTo>
                <a:lnTo>
                  <a:pt x="1218" y="16046"/>
                </a:lnTo>
                <a:lnTo>
                  <a:pt x="1223" y="16054"/>
                </a:lnTo>
                <a:lnTo>
                  <a:pt x="1227" y="16062"/>
                </a:lnTo>
                <a:lnTo>
                  <a:pt x="1230" y="16072"/>
                </a:lnTo>
                <a:lnTo>
                  <a:pt x="1234" y="16083"/>
                </a:lnTo>
                <a:lnTo>
                  <a:pt x="1237" y="16094"/>
                </a:lnTo>
                <a:lnTo>
                  <a:pt x="1239" y="16106"/>
                </a:lnTo>
                <a:lnTo>
                  <a:pt x="1240" y="16119"/>
                </a:lnTo>
                <a:lnTo>
                  <a:pt x="1241" y="16133"/>
                </a:lnTo>
                <a:lnTo>
                  <a:pt x="1241" y="16149"/>
                </a:lnTo>
                <a:lnTo>
                  <a:pt x="1387" y="16150"/>
                </a:lnTo>
                <a:lnTo>
                  <a:pt x="1387" y="16162"/>
                </a:lnTo>
                <a:lnTo>
                  <a:pt x="1390" y="16194"/>
                </a:lnTo>
                <a:lnTo>
                  <a:pt x="1392" y="16217"/>
                </a:lnTo>
                <a:lnTo>
                  <a:pt x="1394" y="16244"/>
                </a:lnTo>
                <a:lnTo>
                  <a:pt x="1398" y="16272"/>
                </a:lnTo>
                <a:lnTo>
                  <a:pt x="1405" y="16303"/>
                </a:lnTo>
                <a:lnTo>
                  <a:pt x="1412" y="16337"/>
                </a:lnTo>
                <a:lnTo>
                  <a:pt x="1421" y="16372"/>
                </a:lnTo>
                <a:lnTo>
                  <a:pt x="1433" y="16407"/>
                </a:lnTo>
                <a:lnTo>
                  <a:pt x="1446" y="16443"/>
                </a:lnTo>
                <a:lnTo>
                  <a:pt x="1455" y="16461"/>
                </a:lnTo>
                <a:lnTo>
                  <a:pt x="1464" y="16478"/>
                </a:lnTo>
                <a:lnTo>
                  <a:pt x="1472" y="16495"/>
                </a:lnTo>
                <a:lnTo>
                  <a:pt x="1482" y="16513"/>
                </a:lnTo>
                <a:lnTo>
                  <a:pt x="1493" y="16529"/>
                </a:lnTo>
                <a:lnTo>
                  <a:pt x="1504" y="16546"/>
                </a:lnTo>
                <a:lnTo>
                  <a:pt x="1517" y="16561"/>
                </a:lnTo>
                <a:lnTo>
                  <a:pt x="1530" y="16576"/>
                </a:lnTo>
                <a:lnTo>
                  <a:pt x="1544" y="16590"/>
                </a:lnTo>
                <a:lnTo>
                  <a:pt x="1559" y="16605"/>
                </a:lnTo>
                <a:lnTo>
                  <a:pt x="1574" y="16618"/>
                </a:lnTo>
                <a:lnTo>
                  <a:pt x="1590" y="16630"/>
                </a:lnTo>
                <a:lnTo>
                  <a:pt x="1607" y="16642"/>
                </a:lnTo>
                <a:lnTo>
                  <a:pt x="1624" y="16653"/>
                </a:lnTo>
                <a:lnTo>
                  <a:pt x="1642" y="16662"/>
                </a:lnTo>
                <a:lnTo>
                  <a:pt x="1660" y="16672"/>
                </a:lnTo>
                <a:lnTo>
                  <a:pt x="1697" y="16691"/>
                </a:lnTo>
                <a:lnTo>
                  <a:pt x="1735" y="16708"/>
                </a:lnTo>
                <a:lnTo>
                  <a:pt x="1775" y="16723"/>
                </a:lnTo>
                <a:lnTo>
                  <a:pt x="1815" y="16738"/>
                </a:lnTo>
                <a:lnTo>
                  <a:pt x="1893" y="16764"/>
                </a:lnTo>
                <a:lnTo>
                  <a:pt x="1970" y="16790"/>
                </a:lnTo>
                <a:lnTo>
                  <a:pt x="2006" y="16803"/>
                </a:lnTo>
                <a:lnTo>
                  <a:pt x="2040" y="16817"/>
                </a:lnTo>
                <a:lnTo>
                  <a:pt x="2071" y="16832"/>
                </a:lnTo>
                <a:lnTo>
                  <a:pt x="2085" y="16840"/>
                </a:lnTo>
                <a:lnTo>
                  <a:pt x="2100" y="16849"/>
                </a:lnTo>
                <a:lnTo>
                  <a:pt x="2160" y="16885"/>
                </a:lnTo>
                <a:lnTo>
                  <a:pt x="2228" y="16925"/>
                </a:lnTo>
                <a:lnTo>
                  <a:pt x="2264" y="16948"/>
                </a:lnTo>
                <a:lnTo>
                  <a:pt x="2301" y="16971"/>
                </a:lnTo>
                <a:lnTo>
                  <a:pt x="2336" y="16996"/>
                </a:lnTo>
                <a:lnTo>
                  <a:pt x="2371" y="17022"/>
                </a:lnTo>
                <a:lnTo>
                  <a:pt x="2404" y="17051"/>
                </a:lnTo>
                <a:lnTo>
                  <a:pt x="2420" y="17065"/>
                </a:lnTo>
                <a:lnTo>
                  <a:pt x="2436" y="17079"/>
                </a:lnTo>
                <a:lnTo>
                  <a:pt x="2450" y="17094"/>
                </a:lnTo>
                <a:lnTo>
                  <a:pt x="2463" y="17111"/>
                </a:lnTo>
                <a:lnTo>
                  <a:pt x="2475" y="17126"/>
                </a:lnTo>
                <a:lnTo>
                  <a:pt x="2487" y="17142"/>
                </a:lnTo>
                <a:lnTo>
                  <a:pt x="2497" y="17160"/>
                </a:lnTo>
                <a:lnTo>
                  <a:pt x="2506" y="17176"/>
                </a:lnTo>
                <a:lnTo>
                  <a:pt x="2514" y="17193"/>
                </a:lnTo>
                <a:lnTo>
                  <a:pt x="2522" y="17212"/>
                </a:lnTo>
                <a:lnTo>
                  <a:pt x="2526" y="17231"/>
                </a:lnTo>
                <a:lnTo>
                  <a:pt x="2530" y="17249"/>
                </a:lnTo>
                <a:lnTo>
                  <a:pt x="2533" y="17269"/>
                </a:lnTo>
                <a:lnTo>
                  <a:pt x="2534" y="17288"/>
                </a:lnTo>
                <a:lnTo>
                  <a:pt x="2530" y="17748"/>
                </a:lnTo>
                <a:lnTo>
                  <a:pt x="1727" y="17395"/>
                </a:lnTo>
                <a:lnTo>
                  <a:pt x="1722" y="17393"/>
                </a:lnTo>
                <a:lnTo>
                  <a:pt x="1711" y="17390"/>
                </a:lnTo>
                <a:lnTo>
                  <a:pt x="1695" y="17385"/>
                </a:lnTo>
                <a:lnTo>
                  <a:pt x="1685" y="17383"/>
                </a:lnTo>
                <a:lnTo>
                  <a:pt x="1676" y="17382"/>
                </a:lnTo>
                <a:lnTo>
                  <a:pt x="1667" y="17382"/>
                </a:lnTo>
                <a:lnTo>
                  <a:pt x="1658" y="17383"/>
                </a:lnTo>
                <a:lnTo>
                  <a:pt x="1649" y="17385"/>
                </a:lnTo>
                <a:lnTo>
                  <a:pt x="1642" y="17390"/>
                </a:lnTo>
                <a:lnTo>
                  <a:pt x="1635" y="17396"/>
                </a:lnTo>
                <a:lnTo>
                  <a:pt x="1633" y="17400"/>
                </a:lnTo>
                <a:lnTo>
                  <a:pt x="1630" y="17404"/>
                </a:lnTo>
                <a:lnTo>
                  <a:pt x="1628" y="17409"/>
                </a:lnTo>
                <a:lnTo>
                  <a:pt x="1626" y="17415"/>
                </a:lnTo>
                <a:lnTo>
                  <a:pt x="1625" y="17428"/>
                </a:lnTo>
                <a:lnTo>
                  <a:pt x="1602" y="21057"/>
                </a:lnTo>
                <a:lnTo>
                  <a:pt x="1626" y="21056"/>
                </a:lnTo>
                <a:lnTo>
                  <a:pt x="1691" y="21053"/>
                </a:lnTo>
                <a:lnTo>
                  <a:pt x="1732" y="21051"/>
                </a:lnTo>
                <a:lnTo>
                  <a:pt x="1780" y="21047"/>
                </a:lnTo>
                <a:lnTo>
                  <a:pt x="1830" y="21040"/>
                </a:lnTo>
                <a:lnTo>
                  <a:pt x="1883" y="21033"/>
                </a:lnTo>
                <a:lnTo>
                  <a:pt x="1909" y="21028"/>
                </a:lnTo>
                <a:lnTo>
                  <a:pt x="1935" y="21023"/>
                </a:lnTo>
                <a:lnTo>
                  <a:pt x="1961" y="21016"/>
                </a:lnTo>
                <a:lnTo>
                  <a:pt x="1986" y="21010"/>
                </a:lnTo>
                <a:lnTo>
                  <a:pt x="2010" y="21002"/>
                </a:lnTo>
                <a:lnTo>
                  <a:pt x="2033" y="20993"/>
                </a:lnTo>
                <a:lnTo>
                  <a:pt x="2055" y="20985"/>
                </a:lnTo>
                <a:lnTo>
                  <a:pt x="2076" y="20974"/>
                </a:lnTo>
                <a:lnTo>
                  <a:pt x="2094" y="20963"/>
                </a:lnTo>
                <a:lnTo>
                  <a:pt x="2112" y="20951"/>
                </a:lnTo>
                <a:lnTo>
                  <a:pt x="2127" y="20939"/>
                </a:lnTo>
                <a:lnTo>
                  <a:pt x="2139" y="20925"/>
                </a:lnTo>
                <a:lnTo>
                  <a:pt x="2144" y="20917"/>
                </a:lnTo>
                <a:lnTo>
                  <a:pt x="2150" y="20909"/>
                </a:lnTo>
                <a:lnTo>
                  <a:pt x="2154" y="20902"/>
                </a:lnTo>
                <a:lnTo>
                  <a:pt x="2157" y="20894"/>
                </a:lnTo>
                <a:lnTo>
                  <a:pt x="2160" y="20885"/>
                </a:lnTo>
                <a:lnTo>
                  <a:pt x="2162" y="20877"/>
                </a:lnTo>
                <a:lnTo>
                  <a:pt x="2163" y="20868"/>
                </a:lnTo>
                <a:lnTo>
                  <a:pt x="2164" y="20858"/>
                </a:lnTo>
                <a:lnTo>
                  <a:pt x="2165" y="20823"/>
                </a:lnTo>
                <a:lnTo>
                  <a:pt x="2167" y="20793"/>
                </a:lnTo>
                <a:lnTo>
                  <a:pt x="2172" y="20765"/>
                </a:lnTo>
                <a:lnTo>
                  <a:pt x="2177" y="20744"/>
                </a:lnTo>
                <a:lnTo>
                  <a:pt x="2183" y="20725"/>
                </a:lnTo>
                <a:lnTo>
                  <a:pt x="2190" y="20710"/>
                </a:lnTo>
                <a:lnTo>
                  <a:pt x="2197" y="20698"/>
                </a:lnTo>
                <a:lnTo>
                  <a:pt x="2204" y="20688"/>
                </a:lnTo>
                <a:lnTo>
                  <a:pt x="2212" y="20680"/>
                </a:lnTo>
                <a:lnTo>
                  <a:pt x="2218" y="20675"/>
                </a:lnTo>
                <a:lnTo>
                  <a:pt x="2225" y="20672"/>
                </a:lnTo>
                <a:lnTo>
                  <a:pt x="2232" y="20669"/>
                </a:lnTo>
                <a:lnTo>
                  <a:pt x="2240" y="20668"/>
                </a:lnTo>
                <a:lnTo>
                  <a:pt x="2244" y="20668"/>
                </a:lnTo>
                <a:lnTo>
                  <a:pt x="2227" y="21497"/>
                </a:lnTo>
                <a:lnTo>
                  <a:pt x="2200" y="22270"/>
                </a:lnTo>
                <a:lnTo>
                  <a:pt x="2199" y="22289"/>
                </a:lnTo>
                <a:lnTo>
                  <a:pt x="2200" y="22309"/>
                </a:lnTo>
                <a:lnTo>
                  <a:pt x="2201" y="22320"/>
                </a:lnTo>
                <a:lnTo>
                  <a:pt x="2202" y="22332"/>
                </a:lnTo>
                <a:lnTo>
                  <a:pt x="2205" y="22343"/>
                </a:lnTo>
                <a:lnTo>
                  <a:pt x="2209" y="22353"/>
                </a:lnTo>
                <a:lnTo>
                  <a:pt x="2213" y="22364"/>
                </a:lnTo>
                <a:lnTo>
                  <a:pt x="2218" y="22374"/>
                </a:lnTo>
                <a:lnTo>
                  <a:pt x="2225" y="22382"/>
                </a:lnTo>
                <a:lnTo>
                  <a:pt x="2234" y="22387"/>
                </a:lnTo>
                <a:lnTo>
                  <a:pt x="2238" y="22389"/>
                </a:lnTo>
                <a:lnTo>
                  <a:pt x="2244" y="22392"/>
                </a:lnTo>
                <a:lnTo>
                  <a:pt x="2249" y="22393"/>
                </a:lnTo>
                <a:lnTo>
                  <a:pt x="2256" y="22393"/>
                </a:lnTo>
                <a:lnTo>
                  <a:pt x="2280" y="22393"/>
                </a:lnTo>
                <a:lnTo>
                  <a:pt x="2305" y="22389"/>
                </a:lnTo>
                <a:lnTo>
                  <a:pt x="2331" y="22385"/>
                </a:lnTo>
                <a:lnTo>
                  <a:pt x="2359" y="22380"/>
                </a:lnTo>
                <a:lnTo>
                  <a:pt x="2426" y="22365"/>
                </a:lnTo>
                <a:lnTo>
                  <a:pt x="2466" y="22358"/>
                </a:lnTo>
                <a:lnTo>
                  <a:pt x="2513" y="22350"/>
                </a:lnTo>
                <a:lnTo>
                  <a:pt x="2545" y="22346"/>
                </a:lnTo>
                <a:lnTo>
                  <a:pt x="2589" y="22341"/>
                </a:lnTo>
                <a:lnTo>
                  <a:pt x="2645" y="22337"/>
                </a:lnTo>
                <a:lnTo>
                  <a:pt x="2709" y="22333"/>
                </a:lnTo>
                <a:lnTo>
                  <a:pt x="2861" y="22325"/>
                </a:lnTo>
                <a:lnTo>
                  <a:pt x="3032" y="22319"/>
                </a:lnTo>
                <a:lnTo>
                  <a:pt x="3212" y="22313"/>
                </a:lnTo>
                <a:lnTo>
                  <a:pt x="3388" y="22310"/>
                </a:lnTo>
                <a:lnTo>
                  <a:pt x="3470" y="22309"/>
                </a:lnTo>
                <a:lnTo>
                  <a:pt x="3547" y="22310"/>
                </a:lnTo>
                <a:lnTo>
                  <a:pt x="3617" y="22311"/>
                </a:lnTo>
                <a:lnTo>
                  <a:pt x="3678" y="22312"/>
                </a:lnTo>
                <a:lnTo>
                  <a:pt x="3740" y="22316"/>
                </a:lnTo>
                <a:lnTo>
                  <a:pt x="3811" y="22323"/>
                </a:lnTo>
                <a:lnTo>
                  <a:pt x="3889" y="22333"/>
                </a:lnTo>
                <a:lnTo>
                  <a:pt x="3973" y="22345"/>
                </a:lnTo>
                <a:lnTo>
                  <a:pt x="4063" y="22358"/>
                </a:lnTo>
                <a:lnTo>
                  <a:pt x="4155" y="22373"/>
                </a:lnTo>
                <a:lnTo>
                  <a:pt x="4248" y="22389"/>
                </a:lnTo>
                <a:lnTo>
                  <a:pt x="4341" y="22406"/>
                </a:lnTo>
                <a:lnTo>
                  <a:pt x="4432" y="22424"/>
                </a:lnTo>
                <a:lnTo>
                  <a:pt x="4520" y="22442"/>
                </a:lnTo>
                <a:lnTo>
                  <a:pt x="4603" y="22459"/>
                </a:lnTo>
                <a:lnTo>
                  <a:pt x="4678" y="22477"/>
                </a:lnTo>
                <a:lnTo>
                  <a:pt x="4747" y="22493"/>
                </a:lnTo>
                <a:lnTo>
                  <a:pt x="4805" y="22507"/>
                </a:lnTo>
                <a:lnTo>
                  <a:pt x="4851" y="22521"/>
                </a:lnTo>
                <a:lnTo>
                  <a:pt x="4886" y="22533"/>
                </a:lnTo>
                <a:lnTo>
                  <a:pt x="4889" y="22533"/>
                </a:lnTo>
                <a:lnTo>
                  <a:pt x="4896" y="22536"/>
                </a:lnTo>
                <a:lnTo>
                  <a:pt x="4906" y="22536"/>
                </a:lnTo>
                <a:lnTo>
                  <a:pt x="4911" y="22536"/>
                </a:lnTo>
                <a:lnTo>
                  <a:pt x="4917" y="22535"/>
                </a:lnTo>
                <a:lnTo>
                  <a:pt x="4922" y="22532"/>
                </a:lnTo>
                <a:lnTo>
                  <a:pt x="4927" y="22529"/>
                </a:lnTo>
                <a:lnTo>
                  <a:pt x="4930" y="22525"/>
                </a:lnTo>
                <a:lnTo>
                  <a:pt x="4933" y="22519"/>
                </a:lnTo>
                <a:lnTo>
                  <a:pt x="4935" y="22512"/>
                </a:lnTo>
                <a:lnTo>
                  <a:pt x="4935" y="22502"/>
                </a:lnTo>
                <a:lnTo>
                  <a:pt x="4934" y="22491"/>
                </a:lnTo>
                <a:lnTo>
                  <a:pt x="4931" y="22477"/>
                </a:lnTo>
                <a:lnTo>
                  <a:pt x="4927" y="22456"/>
                </a:lnTo>
                <a:lnTo>
                  <a:pt x="4920" y="22424"/>
                </a:lnTo>
                <a:lnTo>
                  <a:pt x="4914" y="22383"/>
                </a:lnTo>
                <a:lnTo>
                  <a:pt x="4906" y="22334"/>
                </a:lnTo>
                <a:lnTo>
                  <a:pt x="4898" y="22277"/>
                </a:lnTo>
                <a:lnTo>
                  <a:pt x="4891" y="22214"/>
                </a:lnTo>
                <a:lnTo>
                  <a:pt x="4884" y="22147"/>
                </a:lnTo>
                <a:lnTo>
                  <a:pt x="4878" y="22078"/>
                </a:lnTo>
                <a:lnTo>
                  <a:pt x="4872" y="22007"/>
                </a:lnTo>
                <a:lnTo>
                  <a:pt x="4869" y="21935"/>
                </a:lnTo>
                <a:lnTo>
                  <a:pt x="4867" y="21864"/>
                </a:lnTo>
                <a:lnTo>
                  <a:pt x="4867" y="21795"/>
                </a:lnTo>
                <a:lnTo>
                  <a:pt x="4867" y="21762"/>
                </a:lnTo>
                <a:lnTo>
                  <a:pt x="4868" y="21730"/>
                </a:lnTo>
                <a:lnTo>
                  <a:pt x="4870" y="21699"/>
                </a:lnTo>
                <a:lnTo>
                  <a:pt x="4873" y="21670"/>
                </a:lnTo>
                <a:lnTo>
                  <a:pt x="4877" y="21642"/>
                </a:lnTo>
                <a:lnTo>
                  <a:pt x="4881" y="21616"/>
                </a:lnTo>
                <a:lnTo>
                  <a:pt x="4886" y="21592"/>
                </a:lnTo>
                <a:lnTo>
                  <a:pt x="4892" y="21570"/>
                </a:lnTo>
                <a:lnTo>
                  <a:pt x="3748" y="18304"/>
                </a:lnTo>
                <a:lnTo>
                  <a:pt x="3735" y="18259"/>
                </a:lnTo>
                <a:lnTo>
                  <a:pt x="3720" y="18211"/>
                </a:lnTo>
                <a:lnTo>
                  <a:pt x="3704" y="18151"/>
                </a:lnTo>
                <a:lnTo>
                  <a:pt x="3688" y="18083"/>
                </a:lnTo>
                <a:lnTo>
                  <a:pt x="3681" y="18050"/>
                </a:lnTo>
                <a:lnTo>
                  <a:pt x="3675" y="18015"/>
                </a:lnTo>
                <a:lnTo>
                  <a:pt x="3669" y="17981"/>
                </a:lnTo>
                <a:lnTo>
                  <a:pt x="3665" y="17948"/>
                </a:lnTo>
                <a:lnTo>
                  <a:pt x="3662" y="17918"/>
                </a:lnTo>
                <a:lnTo>
                  <a:pt x="3662" y="17889"/>
                </a:lnTo>
                <a:lnTo>
                  <a:pt x="3662" y="17861"/>
                </a:lnTo>
                <a:lnTo>
                  <a:pt x="3665" y="17834"/>
                </a:lnTo>
                <a:lnTo>
                  <a:pt x="3669" y="17806"/>
                </a:lnTo>
                <a:lnTo>
                  <a:pt x="3675" y="17778"/>
                </a:lnTo>
                <a:lnTo>
                  <a:pt x="3682" y="17751"/>
                </a:lnTo>
                <a:lnTo>
                  <a:pt x="3692" y="17724"/>
                </a:lnTo>
                <a:lnTo>
                  <a:pt x="3703" y="17696"/>
                </a:lnTo>
                <a:lnTo>
                  <a:pt x="3716" y="17669"/>
                </a:lnTo>
                <a:lnTo>
                  <a:pt x="3730" y="17643"/>
                </a:lnTo>
                <a:lnTo>
                  <a:pt x="3747" y="17617"/>
                </a:lnTo>
                <a:lnTo>
                  <a:pt x="3765" y="17592"/>
                </a:lnTo>
                <a:lnTo>
                  <a:pt x="3786" y="17566"/>
                </a:lnTo>
                <a:lnTo>
                  <a:pt x="3809" y="17543"/>
                </a:lnTo>
                <a:lnTo>
                  <a:pt x="3833" y="17520"/>
                </a:lnTo>
                <a:lnTo>
                  <a:pt x="3859" y="17497"/>
                </a:lnTo>
                <a:lnTo>
                  <a:pt x="3887" y="17476"/>
                </a:lnTo>
                <a:lnTo>
                  <a:pt x="3916" y="17455"/>
                </a:lnTo>
                <a:lnTo>
                  <a:pt x="3941" y="17436"/>
                </a:lnTo>
                <a:lnTo>
                  <a:pt x="3963" y="17417"/>
                </a:lnTo>
                <a:lnTo>
                  <a:pt x="3982" y="17400"/>
                </a:lnTo>
                <a:lnTo>
                  <a:pt x="4000" y="17382"/>
                </a:lnTo>
                <a:lnTo>
                  <a:pt x="4014" y="17365"/>
                </a:lnTo>
                <a:lnTo>
                  <a:pt x="4026" y="17347"/>
                </a:lnTo>
                <a:lnTo>
                  <a:pt x="4037" y="17330"/>
                </a:lnTo>
                <a:lnTo>
                  <a:pt x="4045" y="17312"/>
                </a:lnTo>
                <a:lnTo>
                  <a:pt x="4052" y="17295"/>
                </a:lnTo>
                <a:lnTo>
                  <a:pt x="4057" y="17276"/>
                </a:lnTo>
                <a:lnTo>
                  <a:pt x="4062" y="17258"/>
                </a:lnTo>
                <a:lnTo>
                  <a:pt x="4065" y="17238"/>
                </a:lnTo>
                <a:lnTo>
                  <a:pt x="4067" y="17219"/>
                </a:lnTo>
                <a:lnTo>
                  <a:pt x="4068" y="17197"/>
                </a:lnTo>
                <a:lnTo>
                  <a:pt x="4068" y="17175"/>
                </a:lnTo>
                <a:lnTo>
                  <a:pt x="4073" y="16548"/>
                </a:lnTo>
                <a:lnTo>
                  <a:pt x="4073" y="16540"/>
                </a:lnTo>
                <a:lnTo>
                  <a:pt x="4073" y="16521"/>
                </a:lnTo>
                <a:lnTo>
                  <a:pt x="4072" y="16507"/>
                </a:lnTo>
                <a:lnTo>
                  <a:pt x="4069" y="16492"/>
                </a:lnTo>
                <a:lnTo>
                  <a:pt x="4066" y="16476"/>
                </a:lnTo>
                <a:lnTo>
                  <a:pt x="4062" y="16457"/>
                </a:lnTo>
                <a:lnTo>
                  <a:pt x="4056" y="16440"/>
                </a:lnTo>
                <a:lnTo>
                  <a:pt x="4048" y="16421"/>
                </a:lnTo>
                <a:lnTo>
                  <a:pt x="4039" y="16404"/>
                </a:lnTo>
                <a:lnTo>
                  <a:pt x="4026" y="16386"/>
                </a:lnTo>
                <a:lnTo>
                  <a:pt x="4019" y="16379"/>
                </a:lnTo>
                <a:lnTo>
                  <a:pt x="4012" y="16370"/>
                </a:lnTo>
                <a:lnTo>
                  <a:pt x="4004" y="16363"/>
                </a:lnTo>
                <a:lnTo>
                  <a:pt x="3994" y="16356"/>
                </a:lnTo>
                <a:lnTo>
                  <a:pt x="3984" y="16349"/>
                </a:lnTo>
                <a:lnTo>
                  <a:pt x="3975" y="16344"/>
                </a:lnTo>
                <a:lnTo>
                  <a:pt x="3963" y="16338"/>
                </a:lnTo>
                <a:lnTo>
                  <a:pt x="3951" y="16334"/>
                </a:lnTo>
                <a:lnTo>
                  <a:pt x="3839" y="16334"/>
                </a:lnTo>
                <a:lnTo>
                  <a:pt x="3719" y="16335"/>
                </a:lnTo>
                <a:lnTo>
                  <a:pt x="3574" y="16337"/>
                </a:lnTo>
                <a:lnTo>
                  <a:pt x="3415" y="16342"/>
                </a:lnTo>
                <a:lnTo>
                  <a:pt x="3335" y="16345"/>
                </a:lnTo>
                <a:lnTo>
                  <a:pt x="3256" y="16348"/>
                </a:lnTo>
                <a:lnTo>
                  <a:pt x="3180" y="16354"/>
                </a:lnTo>
                <a:lnTo>
                  <a:pt x="3110" y="16359"/>
                </a:lnTo>
                <a:lnTo>
                  <a:pt x="3044" y="16366"/>
                </a:lnTo>
                <a:lnTo>
                  <a:pt x="2987" y="16372"/>
                </a:lnTo>
                <a:lnTo>
                  <a:pt x="2960" y="16377"/>
                </a:lnTo>
                <a:lnTo>
                  <a:pt x="2930" y="16380"/>
                </a:lnTo>
                <a:lnTo>
                  <a:pt x="2891" y="16383"/>
                </a:lnTo>
                <a:lnTo>
                  <a:pt x="2849" y="16384"/>
                </a:lnTo>
                <a:lnTo>
                  <a:pt x="2827" y="16383"/>
                </a:lnTo>
                <a:lnTo>
                  <a:pt x="2804" y="16382"/>
                </a:lnTo>
                <a:lnTo>
                  <a:pt x="2782" y="16381"/>
                </a:lnTo>
                <a:lnTo>
                  <a:pt x="2759" y="16378"/>
                </a:lnTo>
                <a:lnTo>
                  <a:pt x="2739" y="16373"/>
                </a:lnTo>
                <a:lnTo>
                  <a:pt x="2718" y="16368"/>
                </a:lnTo>
                <a:lnTo>
                  <a:pt x="2719" y="16360"/>
                </a:lnTo>
                <a:lnTo>
                  <a:pt x="2696" y="16359"/>
                </a:lnTo>
                <a:lnTo>
                  <a:pt x="2719" y="15676"/>
                </a:lnTo>
                <a:lnTo>
                  <a:pt x="2826" y="15677"/>
                </a:lnTo>
                <a:lnTo>
                  <a:pt x="2835" y="15677"/>
                </a:lnTo>
                <a:lnTo>
                  <a:pt x="2843" y="15677"/>
                </a:lnTo>
                <a:lnTo>
                  <a:pt x="2855" y="15676"/>
                </a:lnTo>
                <a:lnTo>
                  <a:pt x="2870" y="15674"/>
                </a:lnTo>
                <a:lnTo>
                  <a:pt x="2886" y="15670"/>
                </a:lnTo>
                <a:lnTo>
                  <a:pt x="2902" y="15663"/>
                </a:lnTo>
                <a:lnTo>
                  <a:pt x="2921" y="15655"/>
                </a:lnTo>
                <a:lnTo>
                  <a:pt x="2930" y="15648"/>
                </a:lnTo>
                <a:lnTo>
                  <a:pt x="2938" y="15641"/>
                </a:lnTo>
                <a:lnTo>
                  <a:pt x="2947" y="15634"/>
                </a:lnTo>
                <a:lnTo>
                  <a:pt x="2955" y="15626"/>
                </a:lnTo>
                <a:lnTo>
                  <a:pt x="2963" y="15616"/>
                </a:lnTo>
                <a:lnTo>
                  <a:pt x="2971" y="15605"/>
                </a:lnTo>
                <a:lnTo>
                  <a:pt x="2979" y="15595"/>
                </a:lnTo>
                <a:lnTo>
                  <a:pt x="2985" y="15581"/>
                </a:lnTo>
                <a:lnTo>
                  <a:pt x="2992" y="15567"/>
                </a:lnTo>
                <a:lnTo>
                  <a:pt x="2997" y="15552"/>
                </a:lnTo>
                <a:lnTo>
                  <a:pt x="3003" y="15536"/>
                </a:lnTo>
                <a:lnTo>
                  <a:pt x="3007" y="15517"/>
                </a:lnTo>
                <a:lnTo>
                  <a:pt x="3010" y="15497"/>
                </a:lnTo>
                <a:lnTo>
                  <a:pt x="3014" y="15477"/>
                </a:lnTo>
                <a:lnTo>
                  <a:pt x="3015" y="15454"/>
                </a:lnTo>
                <a:lnTo>
                  <a:pt x="3016" y="15430"/>
                </a:lnTo>
                <a:lnTo>
                  <a:pt x="3020" y="14649"/>
                </a:lnTo>
                <a:lnTo>
                  <a:pt x="3003" y="14636"/>
                </a:lnTo>
                <a:lnTo>
                  <a:pt x="3016" y="14645"/>
                </a:lnTo>
                <a:lnTo>
                  <a:pt x="3020" y="14649"/>
                </a:lnTo>
                <a:lnTo>
                  <a:pt x="3032" y="12800"/>
                </a:lnTo>
                <a:lnTo>
                  <a:pt x="3030" y="12746"/>
                </a:lnTo>
                <a:lnTo>
                  <a:pt x="3025" y="12604"/>
                </a:lnTo>
                <a:lnTo>
                  <a:pt x="3021" y="12512"/>
                </a:lnTo>
                <a:lnTo>
                  <a:pt x="3016" y="12413"/>
                </a:lnTo>
                <a:lnTo>
                  <a:pt x="3009" y="12309"/>
                </a:lnTo>
                <a:lnTo>
                  <a:pt x="3003" y="12207"/>
                </a:lnTo>
                <a:lnTo>
                  <a:pt x="2280" y="6076"/>
                </a:lnTo>
                <a:lnTo>
                  <a:pt x="2277" y="6074"/>
                </a:lnTo>
                <a:lnTo>
                  <a:pt x="2273" y="6067"/>
                </a:lnTo>
                <a:lnTo>
                  <a:pt x="2264" y="6059"/>
                </a:lnTo>
                <a:lnTo>
                  <a:pt x="2251" y="6048"/>
                </a:lnTo>
                <a:lnTo>
                  <a:pt x="2244" y="6042"/>
                </a:lnTo>
                <a:lnTo>
                  <a:pt x="2235" y="6038"/>
                </a:lnTo>
                <a:lnTo>
                  <a:pt x="2225" y="6033"/>
                </a:lnTo>
                <a:lnTo>
                  <a:pt x="2213" y="6028"/>
                </a:lnTo>
                <a:lnTo>
                  <a:pt x="2201" y="6025"/>
                </a:lnTo>
                <a:lnTo>
                  <a:pt x="2187" y="6022"/>
                </a:lnTo>
                <a:lnTo>
                  <a:pt x="2173" y="6021"/>
                </a:lnTo>
                <a:lnTo>
                  <a:pt x="2156" y="6019"/>
                </a:lnTo>
                <a:lnTo>
                  <a:pt x="2124" y="6021"/>
                </a:lnTo>
                <a:lnTo>
                  <a:pt x="2108" y="6022"/>
                </a:lnTo>
                <a:lnTo>
                  <a:pt x="2093" y="6024"/>
                </a:lnTo>
                <a:lnTo>
                  <a:pt x="2079" y="6027"/>
                </a:lnTo>
                <a:lnTo>
                  <a:pt x="2065" y="6030"/>
                </a:lnTo>
                <a:lnTo>
                  <a:pt x="2051" y="6035"/>
                </a:lnTo>
                <a:lnTo>
                  <a:pt x="2037" y="6040"/>
                </a:lnTo>
                <a:lnTo>
                  <a:pt x="2024" y="6046"/>
                </a:lnTo>
                <a:lnTo>
                  <a:pt x="2011" y="6053"/>
                </a:lnTo>
                <a:lnTo>
                  <a:pt x="1999" y="6061"/>
                </a:lnTo>
                <a:lnTo>
                  <a:pt x="1987" y="6071"/>
                </a:lnTo>
                <a:lnTo>
                  <a:pt x="1976" y="6081"/>
                </a:lnTo>
                <a:lnTo>
                  <a:pt x="1964" y="6093"/>
                </a:lnTo>
                <a:lnTo>
                  <a:pt x="1953" y="6106"/>
                </a:lnTo>
                <a:lnTo>
                  <a:pt x="1943" y="6119"/>
                </a:lnTo>
                <a:lnTo>
                  <a:pt x="1937" y="6126"/>
                </a:lnTo>
                <a:lnTo>
                  <a:pt x="1931" y="6133"/>
                </a:lnTo>
                <a:lnTo>
                  <a:pt x="1916" y="6147"/>
                </a:lnTo>
                <a:lnTo>
                  <a:pt x="1899" y="6159"/>
                </a:lnTo>
                <a:lnTo>
                  <a:pt x="1879" y="6171"/>
                </a:lnTo>
                <a:lnTo>
                  <a:pt x="1859" y="6182"/>
                </a:lnTo>
                <a:lnTo>
                  <a:pt x="1837" y="6193"/>
                </a:lnTo>
                <a:lnTo>
                  <a:pt x="1813" y="6202"/>
                </a:lnTo>
                <a:lnTo>
                  <a:pt x="1790" y="6210"/>
                </a:lnTo>
                <a:lnTo>
                  <a:pt x="1766" y="6218"/>
                </a:lnTo>
                <a:lnTo>
                  <a:pt x="1743" y="6226"/>
                </a:lnTo>
                <a:lnTo>
                  <a:pt x="1698" y="6238"/>
                </a:lnTo>
                <a:lnTo>
                  <a:pt x="1659" y="6246"/>
                </a:lnTo>
                <a:lnTo>
                  <a:pt x="1628" y="6252"/>
                </a:lnTo>
                <a:lnTo>
                  <a:pt x="1615" y="6255"/>
                </a:lnTo>
                <a:lnTo>
                  <a:pt x="1599" y="6259"/>
                </a:lnTo>
                <a:lnTo>
                  <a:pt x="1580" y="6267"/>
                </a:lnTo>
                <a:lnTo>
                  <a:pt x="1561" y="6277"/>
                </a:lnTo>
                <a:lnTo>
                  <a:pt x="1600" y="58"/>
                </a:lnTo>
                <a:lnTo>
                  <a:pt x="1575" y="58"/>
                </a:lnTo>
                <a:lnTo>
                  <a:pt x="1576" y="2"/>
                </a:lnTo>
                <a:lnTo>
                  <a:pt x="1271" y="0"/>
                </a:lnTo>
                <a:lnTo>
                  <a:pt x="1270" y="57"/>
                </a:lnTo>
                <a:close/>
                <a:moveTo>
                  <a:pt x="561" y="15776"/>
                </a:moveTo>
                <a:lnTo>
                  <a:pt x="561" y="15876"/>
                </a:lnTo>
                <a:lnTo>
                  <a:pt x="280" y="15874"/>
                </a:lnTo>
                <a:lnTo>
                  <a:pt x="280" y="15773"/>
                </a:lnTo>
                <a:lnTo>
                  <a:pt x="561" y="15776"/>
                </a:lnTo>
                <a:close/>
                <a:moveTo>
                  <a:pt x="2993" y="14629"/>
                </a:moveTo>
                <a:lnTo>
                  <a:pt x="2987" y="15427"/>
                </a:lnTo>
                <a:lnTo>
                  <a:pt x="2987" y="15435"/>
                </a:lnTo>
                <a:lnTo>
                  <a:pt x="2984" y="15459"/>
                </a:lnTo>
                <a:lnTo>
                  <a:pt x="2981" y="15476"/>
                </a:lnTo>
                <a:lnTo>
                  <a:pt x="2977" y="15493"/>
                </a:lnTo>
                <a:lnTo>
                  <a:pt x="2971" y="15513"/>
                </a:lnTo>
                <a:lnTo>
                  <a:pt x="2965" y="15532"/>
                </a:lnTo>
                <a:lnTo>
                  <a:pt x="2955" y="15552"/>
                </a:lnTo>
                <a:lnTo>
                  <a:pt x="2944" y="15571"/>
                </a:lnTo>
                <a:lnTo>
                  <a:pt x="2938" y="15580"/>
                </a:lnTo>
                <a:lnTo>
                  <a:pt x="2931" y="15589"/>
                </a:lnTo>
                <a:lnTo>
                  <a:pt x="2924" y="15598"/>
                </a:lnTo>
                <a:lnTo>
                  <a:pt x="2915" y="15605"/>
                </a:lnTo>
                <a:lnTo>
                  <a:pt x="2907" y="15613"/>
                </a:lnTo>
                <a:lnTo>
                  <a:pt x="2898" y="15620"/>
                </a:lnTo>
                <a:lnTo>
                  <a:pt x="2888" y="15625"/>
                </a:lnTo>
                <a:lnTo>
                  <a:pt x="2877" y="15631"/>
                </a:lnTo>
                <a:lnTo>
                  <a:pt x="2865" y="15635"/>
                </a:lnTo>
                <a:lnTo>
                  <a:pt x="2853" y="15638"/>
                </a:lnTo>
                <a:lnTo>
                  <a:pt x="2840" y="15640"/>
                </a:lnTo>
                <a:lnTo>
                  <a:pt x="2827" y="15641"/>
                </a:lnTo>
                <a:lnTo>
                  <a:pt x="2720" y="15640"/>
                </a:lnTo>
                <a:lnTo>
                  <a:pt x="2728" y="15415"/>
                </a:lnTo>
                <a:lnTo>
                  <a:pt x="2741" y="15409"/>
                </a:lnTo>
                <a:lnTo>
                  <a:pt x="2753" y="15404"/>
                </a:lnTo>
                <a:lnTo>
                  <a:pt x="2764" y="15398"/>
                </a:lnTo>
                <a:lnTo>
                  <a:pt x="2775" y="15392"/>
                </a:lnTo>
                <a:lnTo>
                  <a:pt x="2795" y="15378"/>
                </a:lnTo>
                <a:lnTo>
                  <a:pt x="2814" y="15362"/>
                </a:lnTo>
                <a:lnTo>
                  <a:pt x="2831" y="15346"/>
                </a:lnTo>
                <a:lnTo>
                  <a:pt x="2847" y="15328"/>
                </a:lnTo>
                <a:lnTo>
                  <a:pt x="2860" y="15311"/>
                </a:lnTo>
                <a:lnTo>
                  <a:pt x="2872" y="15295"/>
                </a:lnTo>
                <a:lnTo>
                  <a:pt x="2882" y="15277"/>
                </a:lnTo>
                <a:lnTo>
                  <a:pt x="2890" y="15262"/>
                </a:lnTo>
                <a:lnTo>
                  <a:pt x="2903" y="15236"/>
                </a:lnTo>
                <a:lnTo>
                  <a:pt x="2911" y="15217"/>
                </a:lnTo>
                <a:lnTo>
                  <a:pt x="2913" y="15211"/>
                </a:lnTo>
                <a:lnTo>
                  <a:pt x="2901" y="15224"/>
                </a:lnTo>
                <a:lnTo>
                  <a:pt x="2887" y="15237"/>
                </a:lnTo>
                <a:lnTo>
                  <a:pt x="2866" y="15254"/>
                </a:lnTo>
                <a:lnTo>
                  <a:pt x="2854" y="15263"/>
                </a:lnTo>
                <a:lnTo>
                  <a:pt x="2840" y="15273"/>
                </a:lnTo>
                <a:lnTo>
                  <a:pt x="2825" y="15282"/>
                </a:lnTo>
                <a:lnTo>
                  <a:pt x="2810" y="15291"/>
                </a:lnTo>
                <a:lnTo>
                  <a:pt x="2791" y="15299"/>
                </a:lnTo>
                <a:lnTo>
                  <a:pt x="2773" y="15308"/>
                </a:lnTo>
                <a:lnTo>
                  <a:pt x="2753" y="15314"/>
                </a:lnTo>
                <a:lnTo>
                  <a:pt x="2731" y="15321"/>
                </a:lnTo>
                <a:lnTo>
                  <a:pt x="2757" y="14537"/>
                </a:lnTo>
                <a:lnTo>
                  <a:pt x="2799" y="14546"/>
                </a:lnTo>
                <a:lnTo>
                  <a:pt x="2837" y="14557"/>
                </a:lnTo>
                <a:lnTo>
                  <a:pt x="2871" y="14569"/>
                </a:lnTo>
                <a:lnTo>
                  <a:pt x="2902" y="14582"/>
                </a:lnTo>
                <a:lnTo>
                  <a:pt x="2931" y="14594"/>
                </a:lnTo>
                <a:lnTo>
                  <a:pt x="2955" y="14607"/>
                </a:lnTo>
                <a:lnTo>
                  <a:pt x="2975" y="14618"/>
                </a:lnTo>
                <a:lnTo>
                  <a:pt x="2993" y="14629"/>
                </a:lnTo>
                <a:close/>
                <a:moveTo>
                  <a:pt x="2475" y="14368"/>
                </a:moveTo>
                <a:lnTo>
                  <a:pt x="2475" y="14368"/>
                </a:lnTo>
                <a:lnTo>
                  <a:pt x="2498" y="14362"/>
                </a:lnTo>
                <a:lnTo>
                  <a:pt x="2522" y="14358"/>
                </a:lnTo>
                <a:lnTo>
                  <a:pt x="2548" y="14356"/>
                </a:lnTo>
                <a:lnTo>
                  <a:pt x="2574" y="14354"/>
                </a:lnTo>
                <a:lnTo>
                  <a:pt x="2548" y="14356"/>
                </a:lnTo>
                <a:lnTo>
                  <a:pt x="2523" y="14358"/>
                </a:lnTo>
                <a:lnTo>
                  <a:pt x="2499" y="14362"/>
                </a:lnTo>
                <a:lnTo>
                  <a:pt x="2475" y="14368"/>
                </a:lnTo>
                <a:close/>
                <a:moveTo>
                  <a:pt x="1051" y="867"/>
                </a:moveTo>
                <a:lnTo>
                  <a:pt x="1053" y="715"/>
                </a:lnTo>
                <a:lnTo>
                  <a:pt x="1143" y="715"/>
                </a:lnTo>
                <a:lnTo>
                  <a:pt x="1142" y="817"/>
                </a:lnTo>
                <a:lnTo>
                  <a:pt x="1231" y="817"/>
                </a:lnTo>
                <a:lnTo>
                  <a:pt x="1236" y="157"/>
                </a:lnTo>
                <a:lnTo>
                  <a:pt x="1146" y="156"/>
                </a:lnTo>
                <a:lnTo>
                  <a:pt x="1145" y="251"/>
                </a:lnTo>
                <a:lnTo>
                  <a:pt x="1056" y="251"/>
                </a:lnTo>
                <a:lnTo>
                  <a:pt x="1057" y="71"/>
                </a:lnTo>
                <a:lnTo>
                  <a:pt x="993" y="71"/>
                </a:lnTo>
                <a:lnTo>
                  <a:pt x="993" y="15"/>
                </a:lnTo>
                <a:lnTo>
                  <a:pt x="688" y="13"/>
                </a:lnTo>
                <a:lnTo>
                  <a:pt x="687" y="69"/>
                </a:lnTo>
                <a:lnTo>
                  <a:pt x="626" y="69"/>
                </a:lnTo>
                <a:lnTo>
                  <a:pt x="621" y="864"/>
                </a:lnTo>
                <a:lnTo>
                  <a:pt x="683" y="864"/>
                </a:lnTo>
                <a:lnTo>
                  <a:pt x="682" y="921"/>
                </a:lnTo>
                <a:lnTo>
                  <a:pt x="987" y="923"/>
                </a:lnTo>
                <a:lnTo>
                  <a:pt x="987" y="866"/>
                </a:lnTo>
                <a:lnTo>
                  <a:pt x="1051" y="867"/>
                </a:lnTo>
                <a:close/>
              </a:path>
            </a:pathLst>
          </a:custGeom>
          <a:solidFill>
            <a:schemeClr val="tx1">
              <a:lumMod val="50000"/>
              <a:lumOff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0" name="椭圆 39">
            <a:extLst>
              <a:ext uri="{FF2B5EF4-FFF2-40B4-BE49-F238E27FC236}">
                <a16:creationId xmlns:a16="http://schemas.microsoft.com/office/drawing/2014/main" xmlns="" id="{D4376011-E4C0-4AAF-B0C9-968828934413}"/>
              </a:ext>
            </a:extLst>
          </p:cNvPr>
          <p:cNvSpPr/>
          <p:nvPr/>
        </p:nvSpPr>
        <p:spPr>
          <a:xfrm>
            <a:off x="2788196" y="1857282"/>
            <a:ext cx="483779" cy="39729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文本框 40">
            <a:extLst>
              <a:ext uri="{FF2B5EF4-FFF2-40B4-BE49-F238E27FC236}">
                <a16:creationId xmlns:a16="http://schemas.microsoft.com/office/drawing/2014/main" xmlns="" id="{98874AEC-01F2-434B-8071-74F0396B1AD2}"/>
              </a:ext>
            </a:extLst>
          </p:cNvPr>
          <p:cNvSpPr txBox="1"/>
          <p:nvPr/>
        </p:nvSpPr>
        <p:spPr>
          <a:xfrm>
            <a:off x="3127824" y="1925124"/>
            <a:ext cx="1089171" cy="261610"/>
          </a:xfrm>
          <a:prstGeom prst="rect">
            <a:avLst/>
          </a:prstGeom>
          <a:noFill/>
        </p:spPr>
        <p:txBody>
          <a:bodyPr wrap="square" rtlCol="0">
            <a:spAutoFit/>
          </a:bodyPr>
          <a:lstStyle/>
          <a:p>
            <a:pPr algn="ctr"/>
            <a:r>
              <a:rPr lang="zh-CN" altLang="en-US" sz="1100" b="1" dirty="0">
                <a:solidFill>
                  <a:prstClr val="black"/>
                </a:solidFill>
                <a:latin typeface="微软雅黑" panose="020B0503020204020204" pitchFamily="34" charset="-122"/>
                <a:ea typeface="微软雅黑" panose="020B0503020204020204" pitchFamily="34" charset="-122"/>
              </a:rPr>
              <a:t>噪声防治</a:t>
            </a:r>
          </a:p>
        </p:txBody>
      </p:sp>
      <p:sp>
        <p:nvSpPr>
          <p:cNvPr id="45" name="KSO_Shape">
            <a:extLst>
              <a:ext uri="{FF2B5EF4-FFF2-40B4-BE49-F238E27FC236}">
                <a16:creationId xmlns:a16="http://schemas.microsoft.com/office/drawing/2014/main" xmlns="" id="{09861825-057A-44CC-9829-802350178B17}"/>
              </a:ext>
            </a:extLst>
          </p:cNvPr>
          <p:cNvSpPr>
            <a:spLocks/>
          </p:cNvSpPr>
          <p:nvPr/>
        </p:nvSpPr>
        <p:spPr bwMode="auto">
          <a:xfrm>
            <a:off x="4369105" y="2267603"/>
            <a:ext cx="589777" cy="856513"/>
          </a:xfrm>
          <a:custGeom>
            <a:avLst/>
            <a:gdLst>
              <a:gd name="T0" fmla="*/ 279403 w 4689"/>
              <a:gd name="T1" fmla="*/ 1265 h 7532"/>
              <a:gd name="T2" fmla="*/ 785411 w 4689"/>
              <a:gd name="T3" fmla="*/ 255956 h 7532"/>
              <a:gd name="T4" fmla="*/ 781116 w 4689"/>
              <a:gd name="T5" fmla="*/ 328291 h 7532"/>
              <a:gd name="T6" fmla="*/ 771516 w 4689"/>
              <a:gd name="T7" fmla="*/ 377611 h 7532"/>
              <a:gd name="T8" fmla="*/ 752569 w 4689"/>
              <a:gd name="T9" fmla="*/ 423137 h 7532"/>
              <a:gd name="T10" fmla="*/ 721749 w 4689"/>
              <a:gd name="T11" fmla="*/ 463098 h 7532"/>
              <a:gd name="T12" fmla="*/ 686382 w 4689"/>
              <a:gd name="T13" fmla="*/ 489908 h 7532"/>
              <a:gd name="T14" fmla="*/ 657583 w 4689"/>
              <a:gd name="T15" fmla="*/ 504324 h 7532"/>
              <a:gd name="T16" fmla="*/ 621205 w 4689"/>
              <a:gd name="T17" fmla="*/ 515200 h 7532"/>
              <a:gd name="T18" fmla="*/ 586848 w 4689"/>
              <a:gd name="T19" fmla="*/ 518994 h 7532"/>
              <a:gd name="T20" fmla="*/ 554259 w 4689"/>
              <a:gd name="T21" fmla="*/ 516970 h 7532"/>
              <a:gd name="T22" fmla="*/ 525207 w 4689"/>
              <a:gd name="T23" fmla="*/ 510900 h 7532"/>
              <a:gd name="T24" fmla="*/ 500955 w 4689"/>
              <a:gd name="T25" fmla="*/ 501289 h 7532"/>
              <a:gd name="T26" fmla="*/ 482008 w 4689"/>
              <a:gd name="T27" fmla="*/ 489908 h 7532"/>
              <a:gd name="T28" fmla="*/ 456241 w 4689"/>
              <a:gd name="T29" fmla="*/ 466386 h 7532"/>
              <a:gd name="T30" fmla="*/ 428452 w 4689"/>
              <a:gd name="T31" fmla="*/ 428701 h 7532"/>
              <a:gd name="T32" fmla="*/ 410768 w 4689"/>
              <a:gd name="T33" fmla="*/ 387475 h 7532"/>
              <a:gd name="T34" fmla="*/ 400663 w 4689"/>
              <a:gd name="T35" fmla="*/ 343972 h 7532"/>
              <a:gd name="T36" fmla="*/ 395863 w 4689"/>
              <a:gd name="T37" fmla="*/ 289594 h 7532"/>
              <a:gd name="T38" fmla="*/ 505 w 4689"/>
              <a:gd name="T39" fmla="*/ 801000 h 7532"/>
              <a:gd name="T40" fmla="*/ 5305 w 4689"/>
              <a:gd name="T41" fmla="*/ 1868579 h 7532"/>
              <a:gd name="T42" fmla="*/ 8084 w 4689"/>
              <a:gd name="T43" fmla="*/ 1881984 h 7532"/>
              <a:gd name="T44" fmla="*/ 15410 w 4689"/>
              <a:gd name="T45" fmla="*/ 1881225 h 7532"/>
              <a:gd name="T46" fmla="*/ 28799 w 4689"/>
              <a:gd name="T47" fmla="*/ 1865544 h 7532"/>
              <a:gd name="T48" fmla="*/ 50020 w 4689"/>
              <a:gd name="T49" fmla="*/ 1828871 h 7532"/>
              <a:gd name="T50" fmla="*/ 212458 w 4689"/>
              <a:gd name="T51" fmla="*/ 1516514 h 7532"/>
              <a:gd name="T52" fmla="*/ 215489 w 4689"/>
              <a:gd name="T53" fmla="*/ 1451007 h 7532"/>
              <a:gd name="T54" fmla="*/ 214226 w 4689"/>
              <a:gd name="T55" fmla="*/ 1180129 h 7532"/>
              <a:gd name="T56" fmla="*/ 215236 w 4689"/>
              <a:gd name="T57" fmla="*/ 1131315 h 7532"/>
              <a:gd name="T58" fmla="*/ 218015 w 4689"/>
              <a:gd name="T59" fmla="*/ 1141432 h 7532"/>
              <a:gd name="T60" fmla="*/ 237720 w 4689"/>
              <a:gd name="T61" fmla="*/ 1285597 h 7532"/>
              <a:gd name="T62" fmla="*/ 254646 w 4689"/>
              <a:gd name="T63" fmla="*/ 1400423 h 7532"/>
              <a:gd name="T64" fmla="*/ 258183 w 4689"/>
              <a:gd name="T65" fmla="*/ 1410793 h 7532"/>
              <a:gd name="T66" fmla="*/ 154859 w 4689"/>
              <a:gd name="T67" fmla="*/ 615862 h 7532"/>
              <a:gd name="T68" fmla="*/ 104334 w 4689"/>
              <a:gd name="T69" fmla="*/ 624462 h 7532"/>
              <a:gd name="T70" fmla="*/ 64167 w 4689"/>
              <a:gd name="T71" fmla="*/ 643178 h 7532"/>
              <a:gd name="T72" fmla="*/ 34357 w 4689"/>
              <a:gd name="T73" fmla="*/ 671252 h 7532"/>
              <a:gd name="T74" fmla="*/ 13894 w 4689"/>
              <a:gd name="T75" fmla="*/ 706408 h 7532"/>
              <a:gd name="T76" fmla="*/ 2779 w 4689"/>
              <a:gd name="T77" fmla="*/ 746875 h 7532"/>
              <a:gd name="T78" fmla="*/ 0 w 4689"/>
              <a:gd name="T79" fmla="*/ 791895 h 7532"/>
              <a:gd name="T80" fmla="*/ 969827 w 4689"/>
              <a:gd name="T81" fmla="*/ 614598 h 7532"/>
              <a:gd name="T82" fmla="*/ 1002668 w 4689"/>
              <a:gd name="T83" fmla="*/ 612321 h 7532"/>
              <a:gd name="T84" fmla="*/ 1045109 w 4689"/>
              <a:gd name="T85" fmla="*/ 616874 h 7532"/>
              <a:gd name="T86" fmla="*/ 1092855 w 4689"/>
              <a:gd name="T87" fmla="*/ 630785 h 7532"/>
              <a:gd name="T88" fmla="*/ 1120139 w 4689"/>
              <a:gd name="T89" fmla="*/ 645960 h 7532"/>
              <a:gd name="T90" fmla="*/ 1140096 w 4689"/>
              <a:gd name="T91" fmla="*/ 663159 h 7532"/>
              <a:gd name="T92" fmla="*/ 1156769 w 4689"/>
              <a:gd name="T93" fmla="*/ 685416 h 7532"/>
              <a:gd name="T94" fmla="*/ 1168390 w 4689"/>
              <a:gd name="T95" fmla="*/ 712984 h 7532"/>
              <a:gd name="T96" fmla="*/ 1174200 w 4689"/>
              <a:gd name="T97" fmla="*/ 746369 h 7532"/>
              <a:gd name="T98" fmla="*/ 1174706 w 4689"/>
              <a:gd name="T99" fmla="*/ 838686 h 7532"/>
              <a:gd name="T100" fmla="*/ 1184558 w 4689"/>
              <a:gd name="T101" fmla="*/ 1867568 h 7532"/>
              <a:gd name="T102" fmla="*/ 1183295 w 4689"/>
              <a:gd name="T103" fmla="*/ 1874649 h 7532"/>
              <a:gd name="T104" fmla="*/ 1179253 w 4689"/>
              <a:gd name="T105" fmla="*/ 1877937 h 7532"/>
              <a:gd name="T106" fmla="*/ 1165359 w 4689"/>
              <a:gd name="T107" fmla="*/ 1864280 h 7532"/>
              <a:gd name="T108" fmla="*/ 1121907 w 4689"/>
              <a:gd name="T109" fmla="*/ 1789162 h 7532"/>
              <a:gd name="T110" fmla="*/ 970079 w 4689"/>
              <a:gd name="T111" fmla="*/ 1127268 h 7532"/>
              <a:gd name="T112" fmla="*/ 958711 w 4689"/>
              <a:gd name="T113" fmla="*/ 1176841 h 7532"/>
              <a:gd name="T114" fmla="*/ 931428 w 4689"/>
              <a:gd name="T115" fmla="*/ 1324294 h 7532"/>
              <a:gd name="T116" fmla="*/ 969069 w 4689"/>
              <a:gd name="T117" fmla="*/ 614851 h 7532"/>
              <a:gd name="T118" fmla="*/ 91198 w 4689"/>
              <a:gd name="T119" fmla="*/ 1905000 h 7532"/>
              <a:gd name="T120" fmla="*/ 83871 w 4689"/>
              <a:gd name="T121" fmla="*/ 1899942 h 7532"/>
              <a:gd name="T122" fmla="*/ 82608 w 4689"/>
              <a:gd name="T123" fmla="*/ 1885525 h 7532"/>
              <a:gd name="T124" fmla="*/ 89429 w 4689"/>
              <a:gd name="T125" fmla="*/ 1864280 h 75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89" h="7532">
                <a:moveTo>
                  <a:pt x="1106" y="5"/>
                </a:moveTo>
                <a:lnTo>
                  <a:pt x="3556" y="0"/>
                </a:lnTo>
                <a:lnTo>
                  <a:pt x="3113" y="705"/>
                </a:lnTo>
                <a:lnTo>
                  <a:pt x="1552" y="701"/>
                </a:lnTo>
                <a:lnTo>
                  <a:pt x="1106" y="5"/>
                </a:lnTo>
                <a:close/>
                <a:moveTo>
                  <a:pt x="1563" y="849"/>
                </a:moveTo>
                <a:lnTo>
                  <a:pt x="3110" y="849"/>
                </a:lnTo>
                <a:lnTo>
                  <a:pt x="3109" y="1012"/>
                </a:lnTo>
                <a:lnTo>
                  <a:pt x="3107" y="1094"/>
                </a:lnTo>
                <a:lnTo>
                  <a:pt x="3103" y="1176"/>
                </a:lnTo>
                <a:lnTo>
                  <a:pt x="3101" y="1216"/>
                </a:lnTo>
                <a:lnTo>
                  <a:pt x="3096" y="1258"/>
                </a:lnTo>
                <a:lnTo>
                  <a:pt x="3092" y="1298"/>
                </a:lnTo>
                <a:lnTo>
                  <a:pt x="3086" y="1337"/>
                </a:lnTo>
                <a:lnTo>
                  <a:pt x="3080" y="1377"/>
                </a:lnTo>
                <a:lnTo>
                  <a:pt x="3072" y="1416"/>
                </a:lnTo>
                <a:lnTo>
                  <a:pt x="3063" y="1455"/>
                </a:lnTo>
                <a:lnTo>
                  <a:pt x="3054" y="1493"/>
                </a:lnTo>
                <a:lnTo>
                  <a:pt x="3042" y="1531"/>
                </a:lnTo>
                <a:lnTo>
                  <a:pt x="3029" y="1567"/>
                </a:lnTo>
                <a:lnTo>
                  <a:pt x="3014" y="1604"/>
                </a:lnTo>
                <a:lnTo>
                  <a:pt x="2998" y="1639"/>
                </a:lnTo>
                <a:lnTo>
                  <a:pt x="2979" y="1673"/>
                </a:lnTo>
                <a:lnTo>
                  <a:pt x="2959" y="1707"/>
                </a:lnTo>
                <a:lnTo>
                  <a:pt x="2937" y="1739"/>
                </a:lnTo>
                <a:lnTo>
                  <a:pt x="2913" y="1771"/>
                </a:lnTo>
                <a:lnTo>
                  <a:pt x="2887" y="1802"/>
                </a:lnTo>
                <a:lnTo>
                  <a:pt x="2857" y="1831"/>
                </a:lnTo>
                <a:lnTo>
                  <a:pt x="2826" y="1860"/>
                </a:lnTo>
                <a:lnTo>
                  <a:pt x="2793" y="1887"/>
                </a:lnTo>
                <a:lnTo>
                  <a:pt x="2757" y="1913"/>
                </a:lnTo>
                <a:lnTo>
                  <a:pt x="2737" y="1925"/>
                </a:lnTo>
                <a:lnTo>
                  <a:pt x="2717" y="1937"/>
                </a:lnTo>
                <a:lnTo>
                  <a:pt x="2696" y="1949"/>
                </a:lnTo>
                <a:lnTo>
                  <a:pt x="2676" y="1960"/>
                </a:lnTo>
                <a:lnTo>
                  <a:pt x="2631" y="1982"/>
                </a:lnTo>
                <a:lnTo>
                  <a:pt x="2603" y="1994"/>
                </a:lnTo>
                <a:lnTo>
                  <a:pt x="2573" y="2005"/>
                </a:lnTo>
                <a:lnTo>
                  <a:pt x="2545" y="2015"/>
                </a:lnTo>
                <a:lnTo>
                  <a:pt x="2516" y="2024"/>
                </a:lnTo>
                <a:lnTo>
                  <a:pt x="2488" y="2031"/>
                </a:lnTo>
                <a:lnTo>
                  <a:pt x="2459" y="2037"/>
                </a:lnTo>
                <a:lnTo>
                  <a:pt x="2432" y="2042"/>
                </a:lnTo>
                <a:lnTo>
                  <a:pt x="2404" y="2046"/>
                </a:lnTo>
                <a:lnTo>
                  <a:pt x="2376" y="2049"/>
                </a:lnTo>
                <a:lnTo>
                  <a:pt x="2349" y="2051"/>
                </a:lnTo>
                <a:lnTo>
                  <a:pt x="2323" y="2052"/>
                </a:lnTo>
                <a:lnTo>
                  <a:pt x="2296" y="2052"/>
                </a:lnTo>
                <a:lnTo>
                  <a:pt x="2269" y="2052"/>
                </a:lnTo>
                <a:lnTo>
                  <a:pt x="2244" y="2050"/>
                </a:lnTo>
                <a:lnTo>
                  <a:pt x="2219" y="2048"/>
                </a:lnTo>
                <a:lnTo>
                  <a:pt x="2194" y="2044"/>
                </a:lnTo>
                <a:lnTo>
                  <a:pt x="2170" y="2041"/>
                </a:lnTo>
                <a:lnTo>
                  <a:pt x="2147" y="2037"/>
                </a:lnTo>
                <a:lnTo>
                  <a:pt x="2124" y="2031"/>
                </a:lnTo>
                <a:lnTo>
                  <a:pt x="2101" y="2026"/>
                </a:lnTo>
                <a:lnTo>
                  <a:pt x="2079" y="2020"/>
                </a:lnTo>
                <a:lnTo>
                  <a:pt x="2059" y="2013"/>
                </a:lnTo>
                <a:lnTo>
                  <a:pt x="2039" y="2006"/>
                </a:lnTo>
                <a:lnTo>
                  <a:pt x="2019" y="1998"/>
                </a:lnTo>
                <a:lnTo>
                  <a:pt x="2001" y="1991"/>
                </a:lnTo>
                <a:lnTo>
                  <a:pt x="1983" y="1982"/>
                </a:lnTo>
                <a:lnTo>
                  <a:pt x="1966" y="1973"/>
                </a:lnTo>
                <a:lnTo>
                  <a:pt x="1950" y="1965"/>
                </a:lnTo>
                <a:lnTo>
                  <a:pt x="1935" y="1956"/>
                </a:lnTo>
                <a:lnTo>
                  <a:pt x="1921" y="1947"/>
                </a:lnTo>
                <a:lnTo>
                  <a:pt x="1908" y="1937"/>
                </a:lnTo>
                <a:lnTo>
                  <a:pt x="1896" y="1928"/>
                </a:lnTo>
                <a:lnTo>
                  <a:pt x="1864" y="1901"/>
                </a:lnTo>
                <a:lnTo>
                  <a:pt x="1835" y="1873"/>
                </a:lnTo>
                <a:lnTo>
                  <a:pt x="1806" y="1844"/>
                </a:lnTo>
                <a:lnTo>
                  <a:pt x="1781" y="1816"/>
                </a:lnTo>
                <a:lnTo>
                  <a:pt x="1757" y="1786"/>
                </a:lnTo>
                <a:lnTo>
                  <a:pt x="1735" y="1756"/>
                </a:lnTo>
                <a:lnTo>
                  <a:pt x="1715" y="1725"/>
                </a:lnTo>
                <a:lnTo>
                  <a:pt x="1696" y="1695"/>
                </a:lnTo>
                <a:lnTo>
                  <a:pt x="1680" y="1663"/>
                </a:lnTo>
                <a:lnTo>
                  <a:pt x="1663" y="1630"/>
                </a:lnTo>
                <a:lnTo>
                  <a:pt x="1650" y="1599"/>
                </a:lnTo>
                <a:lnTo>
                  <a:pt x="1637" y="1566"/>
                </a:lnTo>
                <a:lnTo>
                  <a:pt x="1626" y="1532"/>
                </a:lnTo>
                <a:lnTo>
                  <a:pt x="1615" y="1498"/>
                </a:lnTo>
                <a:lnTo>
                  <a:pt x="1606" y="1464"/>
                </a:lnTo>
                <a:lnTo>
                  <a:pt x="1599" y="1430"/>
                </a:lnTo>
                <a:lnTo>
                  <a:pt x="1592" y="1395"/>
                </a:lnTo>
                <a:lnTo>
                  <a:pt x="1586" y="1360"/>
                </a:lnTo>
                <a:lnTo>
                  <a:pt x="1581" y="1325"/>
                </a:lnTo>
                <a:lnTo>
                  <a:pt x="1577" y="1289"/>
                </a:lnTo>
                <a:lnTo>
                  <a:pt x="1574" y="1254"/>
                </a:lnTo>
                <a:lnTo>
                  <a:pt x="1570" y="1218"/>
                </a:lnTo>
                <a:lnTo>
                  <a:pt x="1567" y="1145"/>
                </a:lnTo>
                <a:lnTo>
                  <a:pt x="1565" y="1072"/>
                </a:lnTo>
                <a:lnTo>
                  <a:pt x="1564" y="998"/>
                </a:lnTo>
                <a:lnTo>
                  <a:pt x="1563" y="849"/>
                </a:lnTo>
                <a:close/>
                <a:moveTo>
                  <a:pt x="2" y="3167"/>
                </a:moveTo>
                <a:lnTo>
                  <a:pt x="26" y="7326"/>
                </a:lnTo>
                <a:lnTo>
                  <a:pt x="25" y="7339"/>
                </a:lnTo>
                <a:lnTo>
                  <a:pt x="21" y="7371"/>
                </a:lnTo>
                <a:lnTo>
                  <a:pt x="21" y="7388"/>
                </a:lnTo>
                <a:lnTo>
                  <a:pt x="23" y="7407"/>
                </a:lnTo>
                <a:lnTo>
                  <a:pt x="25" y="7423"/>
                </a:lnTo>
                <a:lnTo>
                  <a:pt x="27" y="7430"/>
                </a:lnTo>
                <a:lnTo>
                  <a:pt x="29" y="7435"/>
                </a:lnTo>
                <a:lnTo>
                  <a:pt x="32" y="7441"/>
                </a:lnTo>
                <a:lnTo>
                  <a:pt x="37" y="7444"/>
                </a:lnTo>
                <a:lnTo>
                  <a:pt x="41" y="7445"/>
                </a:lnTo>
                <a:lnTo>
                  <a:pt x="47" y="7445"/>
                </a:lnTo>
                <a:lnTo>
                  <a:pt x="53" y="7443"/>
                </a:lnTo>
                <a:lnTo>
                  <a:pt x="61" y="7438"/>
                </a:lnTo>
                <a:lnTo>
                  <a:pt x="70" y="7432"/>
                </a:lnTo>
                <a:lnTo>
                  <a:pt x="78" y="7422"/>
                </a:lnTo>
                <a:lnTo>
                  <a:pt x="89" y="7410"/>
                </a:lnTo>
                <a:lnTo>
                  <a:pt x="101" y="7395"/>
                </a:lnTo>
                <a:lnTo>
                  <a:pt x="114" y="7376"/>
                </a:lnTo>
                <a:lnTo>
                  <a:pt x="129" y="7354"/>
                </a:lnTo>
                <a:lnTo>
                  <a:pt x="144" y="7329"/>
                </a:lnTo>
                <a:lnTo>
                  <a:pt x="160" y="7301"/>
                </a:lnTo>
                <a:lnTo>
                  <a:pt x="179" y="7268"/>
                </a:lnTo>
                <a:lnTo>
                  <a:pt x="198" y="7231"/>
                </a:lnTo>
                <a:lnTo>
                  <a:pt x="833" y="6030"/>
                </a:lnTo>
                <a:lnTo>
                  <a:pt x="835" y="6025"/>
                </a:lnTo>
                <a:lnTo>
                  <a:pt x="837" y="6017"/>
                </a:lnTo>
                <a:lnTo>
                  <a:pt x="841" y="5996"/>
                </a:lnTo>
                <a:lnTo>
                  <a:pt x="844" y="5969"/>
                </a:lnTo>
                <a:lnTo>
                  <a:pt x="846" y="5934"/>
                </a:lnTo>
                <a:lnTo>
                  <a:pt x="848" y="5893"/>
                </a:lnTo>
                <a:lnTo>
                  <a:pt x="851" y="5846"/>
                </a:lnTo>
                <a:lnTo>
                  <a:pt x="853" y="5737"/>
                </a:lnTo>
                <a:lnTo>
                  <a:pt x="854" y="5611"/>
                </a:lnTo>
                <a:lnTo>
                  <a:pt x="854" y="5474"/>
                </a:lnTo>
                <a:lnTo>
                  <a:pt x="853" y="5185"/>
                </a:lnTo>
                <a:lnTo>
                  <a:pt x="849" y="4903"/>
                </a:lnTo>
                <a:lnTo>
                  <a:pt x="848" y="4666"/>
                </a:lnTo>
                <a:lnTo>
                  <a:pt x="848" y="4576"/>
                </a:lnTo>
                <a:lnTo>
                  <a:pt x="848" y="4512"/>
                </a:lnTo>
                <a:lnTo>
                  <a:pt x="849" y="4490"/>
                </a:lnTo>
                <a:lnTo>
                  <a:pt x="851" y="4477"/>
                </a:lnTo>
                <a:lnTo>
                  <a:pt x="852" y="4473"/>
                </a:lnTo>
                <a:lnTo>
                  <a:pt x="853" y="4472"/>
                </a:lnTo>
                <a:lnTo>
                  <a:pt x="854" y="4473"/>
                </a:lnTo>
                <a:lnTo>
                  <a:pt x="855" y="4476"/>
                </a:lnTo>
                <a:lnTo>
                  <a:pt x="863" y="4513"/>
                </a:lnTo>
                <a:lnTo>
                  <a:pt x="871" y="4567"/>
                </a:lnTo>
                <a:lnTo>
                  <a:pt x="881" y="4633"/>
                </a:lnTo>
                <a:lnTo>
                  <a:pt x="892" y="4712"/>
                </a:lnTo>
                <a:lnTo>
                  <a:pt x="916" y="4891"/>
                </a:lnTo>
                <a:lnTo>
                  <a:pt x="941" y="5083"/>
                </a:lnTo>
                <a:lnTo>
                  <a:pt x="966" y="5269"/>
                </a:lnTo>
                <a:lnTo>
                  <a:pt x="978" y="5352"/>
                </a:lnTo>
                <a:lnTo>
                  <a:pt x="989" y="5426"/>
                </a:lnTo>
                <a:lnTo>
                  <a:pt x="999" y="5489"/>
                </a:lnTo>
                <a:lnTo>
                  <a:pt x="1008" y="5537"/>
                </a:lnTo>
                <a:lnTo>
                  <a:pt x="1012" y="5554"/>
                </a:lnTo>
                <a:lnTo>
                  <a:pt x="1015" y="5567"/>
                </a:lnTo>
                <a:lnTo>
                  <a:pt x="1019" y="5575"/>
                </a:lnTo>
                <a:lnTo>
                  <a:pt x="1020" y="5577"/>
                </a:lnTo>
                <a:lnTo>
                  <a:pt x="1022" y="5578"/>
                </a:lnTo>
                <a:lnTo>
                  <a:pt x="1298" y="5578"/>
                </a:lnTo>
                <a:lnTo>
                  <a:pt x="3429" y="2428"/>
                </a:lnTo>
                <a:lnTo>
                  <a:pt x="658" y="2434"/>
                </a:lnTo>
                <a:lnTo>
                  <a:pt x="613" y="2435"/>
                </a:lnTo>
                <a:lnTo>
                  <a:pt x="570" y="2439"/>
                </a:lnTo>
                <a:lnTo>
                  <a:pt x="528" y="2444"/>
                </a:lnTo>
                <a:lnTo>
                  <a:pt x="488" y="2451"/>
                </a:lnTo>
                <a:lnTo>
                  <a:pt x="450" y="2458"/>
                </a:lnTo>
                <a:lnTo>
                  <a:pt x="413" y="2469"/>
                </a:lnTo>
                <a:lnTo>
                  <a:pt x="378" y="2481"/>
                </a:lnTo>
                <a:lnTo>
                  <a:pt x="345" y="2494"/>
                </a:lnTo>
                <a:lnTo>
                  <a:pt x="313" y="2510"/>
                </a:lnTo>
                <a:lnTo>
                  <a:pt x="283" y="2526"/>
                </a:lnTo>
                <a:lnTo>
                  <a:pt x="254" y="2543"/>
                </a:lnTo>
                <a:lnTo>
                  <a:pt x="228" y="2563"/>
                </a:lnTo>
                <a:lnTo>
                  <a:pt x="202" y="2584"/>
                </a:lnTo>
                <a:lnTo>
                  <a:pt x="179" y="2606"/>
                </a:lnTo>
                <a:lnTo>
                  <a:pt x="156" y="2629"/>
                </a:lnTo>
                <a:lnTo>
                  <a:pt x="136" y="2654"/>
                </a:lnTo>
                <a:lnTo>
                  <a:pt x="116" y="2679"/>
                </a:lnTo>
                <a:lnTo>
                  <a:pt x="99" y="2706"/>
                </a:lnTo>
                <a:lnTo>
                  <a:pt x="83" y="2734"/>
                </a:lnTo>
                <a:lnTo>
                  <a:pt x="68" y="2763"/>
                </a:lnTo>
                <a:lnTo>
                  <a:pt x="55" y="2793"/>
                </a:lnTo>
                <a:lnTo>
                  <a:pt x="43" y="2823"/>
                </a:lnTo>
                <a:lnTo>
                  <a:pt x="33" y="2855"/>
                </a:lnTo>
                <a:lnTo>
                  <a:pt x="25" y="2886"/>
                </a:lnTo>
                <a:lnTo>
                  <a:pt x="17" y="2920"/>
                </a:lnTo>
                <a:lnTo>
                  <a:pt x="11" y="2953"/>
                </a:lnTo>
                <a:lnTo>
                  <a:pt x="6" y="2988"/>
                </a:lnTo>
                <a:lnTo>
                  <a:pt x="3" y="3023"/>
                </a:lnTo>
                <a:lnTo>
                  <a:pt x="1" y="3058"/>
                </a:lnTo>
                <a:lnTo>
                  <a:pt x="0" y="3094"/>
                </a:lnTo>
                <a:lnTo>
                  <a:pt x="0" y="3131"/>
                </a:lnTo>
                <a:lnTo>
                  <a:pt x="2" y="3167"/>
                </a:lnTo>
                <a:close/>
                <a:moveTo>
                  <a:pt x="3836" y="2431"/>
                </a:moveTo>
                <a:lnTo>
                  <a:pt x="3836" y="2431"/>
                </a:lnTo>
                <a:lnTo>
                  <a:pt x="3839" y="2430"/>
                </a:lnTo>
                <a:lnTo>
                  <a:pt x="3847" y="2428"/>
                </a:lnTo>
                <a:lnTo>
                  <a:pt x="3874" y="2424"/>
                </a:lnTo>
                <a:lnTo>
                  <a:pt x="3915" y="2422"/>
                </a:lnTo>
                <a:lnTo>
                  <a:pt x="3941" y="2421"/>
                </a:lnTo>
                <a:lnTo>
                  <a:pt x="3969" y="2421"/>
                </a:lnTo>
                <a:lnTo>
                  <a:pt x="3998" y="2422"/>
                </a:lnTo>
                <a:lnTo>
                  <a:pt x="4031" y="2424"/>
                </a:lnTo>
                <a:lnTo>
                  <a:pt x="4065" y="2428"/>
                </a:lnTo>
                <a:lnTo>
                  <a:pt x="4100" y="2432"/>
                </a:lnTo>
                <a:lnTo>
                  <a:pt x="4137" y="2439"/>
                </a:lnTo>
                <a:lnTo>
                  <a:pt x="4174" y="2446"/>
                </a:lnTo>
                <a:lnTo>
                  <a:pt x="4213" y="2455"/>
                </a:lnTo>
                <a:lnTo>
                  <a:pt x="4250" y="2466"/>
                </a:lnTo>
                <a:lnTo>
                  <a:pt x="4288" y="2479"/>
                </a:lnTo>
                <a:lnTo>
                  <a:pt x="4326" y="2494"/>
                </a:lnTo>
                <a:lnTo>
                  <a:pt x="4363" y="2512"/>
                </a:lnTo>
                <a:lnTo>
                  <a:pt x="4381" y="2522"/>
                </a:lnTo>
                <a:lnTo>
                  <a:pt x="4399" y="2531"/>
                </a:lnTo>
                <a:lnTo>
                  <a:pt x="4417" y="2542"/>
                </a:lnTo>
                <a:lnTo>
                  <a:pt x="4434" y="2554"/>
                </a:lnTo>
                <a:lnTo>
                  <a:pt x="4451" y="2566"/>
                </a:lnTo>
                <a:lnTo>
                  <a:pt x="4467" y="2580"/>
                </a:lnTo>
                <a:lnTo>
                  <a:pt x="4483" y="2593"/>
                </a:lnTo>
                <a:lnTo>
                  <a:pt x="4499" y="2607"/>
                </a:lnTo>
                <a:lnTo>
                  <a:pt x="4513" y="2622"/>
                </a:lnTo>
                <a:lnTo>
                  <a:pt x="4528" y="2639"/>
                </a:lnTo>
                <a:lnTo>
                  <a:pt x="4541" y="2655"/>
                </a:lnTo>
                <a:lnTo>
                  <a:pt x="4554" y="2672"/>
                </a:lnTo>
                <a:lnTo>
                  <a:pt x="4568" y="2691"/>
                </a:lnTo>
                <a:lnTo>
                  <a:pt x="4579" y="2710"/>
                </a:lnTo>
                <a:lnTo>
                  <a:pt x="4589" y="2729"/>
                </a:lnTo>
                <a:lnTo>
                  <a:pt x="4600" y="2751"/>
                </a:lnTo>
                <a:lnTo>
                  <a:pt x="4609" y="2772"/>
                </a:lnTo>
                <a:lnTo>
                  <a:pt x="4618" y="2795"/>
                </a:lnTo>
                <a:lnTo>
                  <a:pt x="4625" y="2819"/>
                </a:lnTo>
                <a:lnTo>
                  <a:pt x="4632" y="2843"/>
                </a:lnTo>
                <a:lnTo>
                  <a:pt x="4637" y="2869"/>
                </a:lnTo>
                <a:lnTo>
                  <a:pt x="4642" y="2895"/>
                </a:lnTo>
                <a:lnTo>
                  <a:pt x="4645" y="2923"/>
                </a:lnTo>
                <a:lnTo>
                  <a:pt x="4648" y="2951"/>
                </a:lnTo>
                <a:lnTo>
                  <a:pt x="4650" y="2980"/>
                </a:lnTo>
                <a:lnTo>
                  <a:pt x="4650" y="3011"/>
                </a:lnTo>
                <a:lnTo>
                  <a:pt x="4650" y="3128"/>
                </a:lnTo>
                <a:lnTo>
                  <a:pt x="4650" y="3316"/>
                </a:lnTo>
                <a:lnTo>
                  <a:pt x="4653" y="3866"/>
                </a:lnTo>
                <a:lnTo>
                  <a:pt x="4659" y="4574"/>
                </a:lnTo>
                <a:lnTo>
                  <a:pt x="4667" y="5351"/>
                </a:lnTo>
                <a:lnTo>
                  <a:pt x="4681" y="6758"/>
                </a:lnTo>
                <a:lnTo>
                  <a:pt x="4689" y="7384"/>
                </a:lnTo>
                <a:lnTo>
                  <a:pt x="4689" y="7389"/>
                </a:lnTo>
                <a:lnTo>
                  <a:pt x="4688" y="7400"/>
                </a:lnTo>
                <a:lnTo>
                  <a:pt x="4687" y="7406"/>
                </a:lnTo>
                <a:lnTo>
                  <a:pt x="4684" y="7412"/>
                </a:lnTo>
                <a:lnTo>
                  <a:pt x="4682" y="7418"/>
                </a:lnTo>
                <a:lnTo>
                  <a:pt x="4679" y="7422"/>
                </a:lnTo>
                <a:lnTo>
                  <a:pt x="4675" y="7425"/>
                </a:lnTo>
                <a:lnTo>
                  <a:pt x="4671" y="7425"/>
                </a:lnTo>
                <a:lnTo>
                  <a:pt x="4668" y="7425"/>
                </a:lnTo>
                <a:lnTo>
                  <a:pt x="4660" y="7422"/>
                </a:lnTo>
                <a:lnTo>
                  <a:pt x="4652" y="7415"/>
                </a:lnTo>
                <a:lnTo>
                  <a:pt x="4641" y="7406"/>
                </a:lnTo>
                <a:lnTo>
                  <a:pt x="4629" y="7390"/>
                </a:lnTo>
                <a:lnTo>
                  <a:pt x="4613" y="7371"/>
                </a:lnTo>
                <a:lnTo>
                  <a:pt x="4597" y="7344"/>
                </a:lnTo>
                <a:lnTo>
                  <a:pt x="4572" y="7304"/>
                </a:lnTo>
                <a:lnTo>
                  <a:pt x="4537" y="7244"/>
                </a:lnTo>
                <a:lnTo>
                  <a:pt x="4441" y="7074"/>
                </a:lnTo>
                <a:lnTo>
                  <a:pt x="4322" y="6861"/>
                </a:lnTo>
                <a:lnTo>
                  <a:pt x="4193" y="6629"/>
                </a:lnTo>
                <a:lnTo>
                  <a:pt x="3964" y="6214"/>
                </a:lnTo>
                <a:lnTo>
                  <a:pt x="3862" y="6030"/>
                </a:lnTo>
                <a:lnTo>
                  <a:pt x="3840" y="4457"/>
                </a:lnTo>
                <a:lnTo>
                  <a:pt x="3832" y="4487"/>
                </a:lnTo>
                <a:lnTo>
                  <a:pt x="3824" y="4525"/>
                </a:lnTo>
                <a:lnTo>
                  <a:pt x="3811" y="4580"/>
                </a:lnTo>
                <a:lnTo>
                  <a:pt x="3795" y="4653"/>
                </a:lnTo>
                <a:lnTo>
                  <a:pt x="3777" y="4744"/>
                </a:lnTo>
                <a:lnTo>
                  <a:pt x="3756" y="4855"/>
                </a:lnTo>
                <a:lnTo>
                  <a:pt x="3732" y="4985"/>
                </a:lnTo>
                <a:lnTo>
                  <a:pt x="3687" y="5236"/>
                </a:lnTo>
                <a:lnTo>
                  <a:pt x="3652" y="5423"/>
                </a:lnTo>
                <a:lnTo>
                  <a:pt x="3623" y="5578"/>
                </a:lnTo>
                <a:lnTo>
                  <a:pt x="1671" y="5576"/>
                </a:lnTo>
                <a:lnTo>
                  <a:pt x="3836" y="2431"/>
                </a:lnTo>
                <a:close/>
                <a:moveTo>
                  <a:pt x="1085" y="5953"/>
                </a:moveTo>
                <a:lnTo>
                  <a:pt x="3603" y="5953"/>
                </a:lnTo>
                <a:lnTo>
                  <a:pt x="4481" y="7532"/>
                </a:lnTo>
                <a:lnTo>
                  <a:pt x="361" y="7532"/>
                </a:lnTo>
                <a:lnTo>
                  <a:pt x="354" y="7531"/>
                </a:lnTo>
                <a:lnTo>
                  <a:pt x="347" y="7529"/>
                </a:lnTo>
                <a:lnTo>
                  <a:pt x="340" y="7525"/>
                </a:lnTo>
                <a:lnTo>
                  <a:pt x="335" y="7519"/>
                </a:lnTo>
                <a:lnTo>
                  <a:pt x="332" y="7512"/>
                </a:lnTo>
                <a:lnTo>
                  <a:pt x="328" y="7503"/>
                </a:lnTo>
                <a:lnTo>
                  <a:pt x="326" y="7492"/>
                </a:lnTo>
                <a:lnTo>
                  <a:pt x="325" y="7481"/>
                </a:lnTo>
                <a:lnTo>
                  <a:pt x="325" y="7468"/>
                </a:lnTo>
                <a:lnTo>
                  <a:pt x="327" y="7455"/>
                </a:lnTo>
                <a:lnTo>
                  <a:pt x="329" y="7440"/>
                </a:lnTo>
                <a:lnTo>
                  <a:pt x="334" y="7423"/>
                </a:lnTo>
                <a:lnTo>
                  <a:pt x="339" y="7407"/>
                </a:lnTo>
                <a:lnTo>
                  <a:pt x="346" y="7389"/>
                </a:lnTo>
                <a:lnTo>
                  <a:pt x="354" y="7371"/>
                </a:lnTo>
                <a:lnTo>
                  <a:pt x="362" y="7351"/>
                </a:lnTo>
                <a:lnTo>
                  <a:pt x="1085" y="5953"/>
                </a:lnTo>
                <a:close/>
              </a:path>
            </a:pathLst>
          </a:custGeom>
          <a:solidFill>
            <a:schemeClr val="tx1">
              <a:lumMod val="50000"/>
              <a:lumOff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0" name="椭圆 49">
            <a:extLst>
              <a:ext uri="{FF2B5EF4-FFF2-40B4-BE49-F238E27FC236}">
                <a16:creationId xmlns:a16="http://schemas.microsoft.com/office/drawing/2014/main" xmlns="" id="{324A61BB-F82B-4483-8594-465199C31518}"/>
              </a:ext>
            </a:extLst>
          </p:cNvPr>
          <p:cNvSpPr/>
          <p:nvPr/>
        </p:nvSpPr>
        <p:spPr>
          <a:xfrm>
            <a:off x="5355453" y="1857282"/>
            <a:ext cx="483779" cy="397294"/>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文本框 50">
            <a:extLst>
              <a:ext uri="{FF2B5EF4-FFF2-40B4-BE49-F238E27FC236}">
                <a16:creationId xmlns:a16="http://schemas.microsoft.com/office/drawing/2014/main" xmlns="" id="{0B8F0D37-EFED-4206-81B3-73B1F66E2444}"/>
              </a:ext>
            </a:extLst>
          </p:cNvPr>
          <p:cNvSpPr txBox="1"/>
          <p:nvPr/>
        </p:nvSpPr>
        <p:spPr>
          <a:xfrm>
            <a:off x="5870815" y="1925124"/>
            <a:ext cx="1089171" cy="261610"/>
          </a:xfrm>
          <a:prstGeom prst="rect">
            <a:avLst/>
          </a:prstGeom>
          <a:noFill/>
        </p:spPr>
        <p:txBody>
          <a:bodyPr wrap="square" rtlCol="0">
            <a:spAutoFit/>
          </a:bodyPr>
          <a:lstStyle/>
          <a:p>
            <a:r>
              <a:rPr lang="zh-CN" altLang="en-US" sz="1100" b="1" dirty="0">
                <a:solidFill>
                  <a:prstClr val="white">
                    <a:lumMod val="65000"/>
                  </a:prstClr>
                </a:solidFill>
                <a:latin typeface="微软雅黑" panose="020B0503020204020204" pitchFamily="34" charset="-122"/>
                <a:ea typeface="微软雅黑" panose="020B0503020204020204" pitchFamily="34" charset="-122"/>
              </a:rPr>
              <a:t>垃圾治理</a:t>
            </a:r>
          </a:p>
        </p:txBody>
      </p:sp>
      <p:sp>
        <p:nvSpPr>
          <p:cNvPr id="54" name="KSO_Shape">
            <a:extLst>
              <a:ext uri="{FF2B5EF4-FFF2-40B4-BE49-F238E27FC236}">
                <a16:creationId xmlns:a16="http://schemas.microsoft.com/office/drawing/2014/main" xmlns="" id="{FAA6EEF7-77B1-4B2A-9457-460D36FA0F70}"/>
              </a:ext>
            </a:extLst>
          </p:cNvPr>
          <p:cNvSpPr/>
          <p:nvPr/>
        </p:nvSpPr>
        <p:spPr>
          <a:xfrm>
            <a:off x="5478831" y="1953547"/>
            <a:ext cx="259195" cy="204764"/>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prstClr val="black"/>
              </a:solidFill>
            </a:endParaRPr>
          </a:p>
        </p:txBody>
      </p:sp>
      <p:sp>
        <p:nvSpPr>
          <p:cNvPr id="63" name="矩形 62">
            <a:extLst>
              <a:ext uri="{FF2B5EF4-FFF2-40B4-BE49-F238E27FC236}">
                <a16:creationId xmlns:a16="http://schemas.microsoft.com/office/drawing/2014/main" xmlns="" id="{645F75B7-10AA-42DD-A1C6-1605C1EFD164}"/>
              </a:ext>
            </a:extLst>
          </p:cNvPr>
          <p:cNvSpPr/>
          <p:nvPr/>
        </p:nvSpPr>
        <p:spPr>
          <a:xfrm>
            <a:off x="3104979" y="7210358"/>
            <a:ext cx="8378608" cy="336093"/>
          </a:xfrm>
          <a:prstGeom prst="rect">
            <a:avLst/>
          </a:prstGeom>
          <a:solidFill>
            <a:srgbClr val="4BACC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prstClr val="white"/>
                </a:solidFill>
                <a:latin typeface="微软雅黑" panose="020B0503020204020204" pitchFamily="34" charset="-122"/>
                <a:ea typeface="微软雅黑" panose="020B0503020204020204" pitchFamily="34" charset="-122"/>
              </a:rPr>
              <a:t>风险信息</a:t>
            </a:r>
          </a:p>
        </p:txBody>
      </p:sp>
      <p:sp>
        <p:nvSpPr>
          <p:cNvPr id="64" name="圆角矩形 33">
            <a:extLst>
              <a:ext uri="{FF2B5EF4-FFF2-40B4-BE49-F238E27FC236}">
                <a16:creationId xmlns:a16="http://schemas.microsoft.com/office/drawing/2014/main" xmlns="" id="{F165BD62-6E6B-482C-BA69-0E1DEABB2CDB}"/>
              </a:ext>
            </a:extLst>
          </p:cNvPr>
          <p:cNvSpPr/>
          <p:nvPr/>
        </p:nvSpPr>
        <p:spPr>
          <a:xfrm>
            <a:off x="3489452" y="7666120"/>
            <a:ext cx="1287649" cy="793193"/>
          </a:xfrm>
          <a:prstGeom prst="roundRect">
            <a:avLst>
              <a:gd name="adj" fmla="val 75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zh-CN" altLang="en-US" sz="1200" b="1" dirty="0">
                <a:solidFill>
                  <a:prstClr val="white"/>
                </a:solidFill>
                <a:latin typeface="微软雅黑" panose="020B0503020204020204" pitchFamily="34" charset="-122"/>
                <a:ea typeface="微软雅黑" panose="020B0503020204020204" pitchFamily="34" charset="-122"/>
              </a:rPr>
              <a:t>流量异常</a:t>
            </a:r>
          </a:p>
        </p:txBody>
      </p:sp>
      <p:sp>
        <p:nvSpPr>
          <p:cNvPr id="65" name="KSO_Shape">
            <a:extLst>
              <a:ext uri="{FF2B5EF4-FFF2-40B4-BE49-F238E27FC236}">
                <a16:creationId xmlns:a16="http://schemas.microsoft.com/office/drawing/2014/main" xmlns="" id="{6E7DC15C-2B18-4679-8D56-FDB30958115F}"/>
              </a:ext>
            </a:extLst>
          </p:cNvPr>
          <p:cNvSpPr>
            <a:spLocks/>
          </p:cNvSpPr>
          <p:nvPr/>
        </p:nvSpPr>
        <p:spPr bwMode="auto">
          <a:xfrm>
            <a:off x="3897446" y="7808430"/>
            <a:ext cx="471659" cy="334404"/>
          </a:xfrm>
          <a:custGeom>
            <a:avLst/>
            <a:gdLst>
              <a:gd name="T0" fmla="*/ 1717631 w 3872"/>
              <a:gd name="T1" fmla="*/ 1276141 h 2747"/>
              <a:gd name="T2" fmla="*/ 1696242 w 3872"/>
              <a:gd name="T3" fmla="*/ 1276141 h 2747"/>
              <a:gd name="T4" fmla="*/ 1696242 w 3872"/>
              <a:gd name="T5" fmla="*/ 1277536 h 2747"/>
              <a:gd name="T6" fmla="*/ 65562 w 3872"/>
              <a:gd name="T7" fmla="*/ 1277536 h 2747"/>
              <a:gd name="T8" fmla="*/ 65562 w 3872"/>
              <a:gd name="T9" fmla="*/ 1233355 h 2747"/>
              <a:gd name="T10" fmla="*/ 0 w 3872"/>
              <a:gd name="T11" fmla="*/ 900368 h 2747"/>
              <a:gd name="T12" fmla="*/ 900199 w 3872"/>
              <a:gd name="T13" fmla="*/ 0 h 2747"/>
              <a:gd name="T14" fmla="*/ 1800397 w 3872"/>
              <a:gd name="T15" fmla="*/ 900368 h 2747"/>
              <a:gd name="T16" fmla="*/ 1717631 w 3872"/>
              <a:gd name="T17" fmla="*/ 1276141 h 2747"/>
              <a:gd name="T18" fmla="*/ 900199 w 3872"/>
              <a:gd name="T19" fmla="*/ 131614 h 2747"/>
              <a:gd name="T20" fmla="*/ 131589 w 3872"/>
              <a:gd name="T21" fmla="*/ 900368 h 2747"/>
              <a:gd name="T22" fmla="*/ 168322 w 3872"/>
              <a:gd name="T23" fmla="*/ 1132435 h 2747"/>
              <a:gd name="T24" fmla="*/ 1632075 w 3872"/>
              <a:gd name="T25" fmla="*/ 1132435 h 2747"/>
              <a:gd name="T26" fmla="*/ 1668808 w 3872"/>
              <a:gd name="T27" fmla="*/ 900368 h 2747"/>
              <a:gd name="T28" fmla="*/ 900199 w 3872"/>
              <a:gd name="T29" fmla="*/ 131614 h 2747"/>
              <a:gd name="T30" fmla="*/ 1406095 w 3872"/>
              <a:gd name="T31" fmla="*/ 842699 h 2747"/>
              <a:gd name="T32" fmla="*/ 1587437 w 3872"/>
              <a:gd name="T33" fmla="*/ 842699 h 2747"/>
              <a:gd name="T34" fmla="*/ 1587437 w 3872"/>
              <a:gd name="T35" fmla="*/ 951060 h 2747"/>
              <a:gd name="T36" fmla="*/ 1406095 w 3872"/>
              <a:gd name="T37" fmla="*/ 951060 h 2747"/>
              <a:gd name="T38" fmla="*/ 1406095 w 3872"/>
              <a:gd name="T39" fmla="*/ 842699 h 2747"/>
              <a:gd name="T40" fmla="*/ 1282411 w 3872"/>
              <a:gd name="T41" fmla="*/ 610632 h 2747"/>
              <a:gd name="T42" fmla="*/ 1434459 w 3872"/>
              <a:gd name="T43" fmla="*/ 512038 h 2747"/>
              <a:gd name="T44" fmla="*/ 1493976 w 3872"/>
              <a:gd name="T45" fmla="*/ 603656 h 2747"/>
              <a:gd name="T46" fmla="*/ 1341463 w 3872"/>
              <a:gd name="T47" fmla="*/ 701784 h 2747"/>
              <a:gd name="T48" fmla="*/ 1282411 w 3872"/>
              <a:gd name="T49" fmla="*/ 610632 h 2747"/>
              <a:gd name="T50" fmla="*/ 826732 w 3872"/>
              <a:gd name="T51" fmla="*/ 858512 h 2747"/>
              <a:gd name="T52" fmla="*/ 1356342 w 3872"/>
              <a:gd name="T53" fmla="*/ 419024 h 2747"/>
              <a:gd name="T54" fmla="*/ 916938 w 3872"/>
              <a:gd name="T55" fmla="*/ 953385 h 2747"/>
              <a:gd name="T56" fmla="*/ 826732 w 3872"/>
              <a:gd name="T57" fmla="*/ 858512 h 2747"/>
              <a:gd name="T58" fmla="*/ 1074565 w 3872"/>
              <a:gd name="T59" fmla="*/ 433441 h 2747"/>
              <a:gd name="T60" fmla="*/ 1177326 w 3872"/>
              <a:gd name="T61" fmla="*/ 284155 h 2747"/>
              <a:gd name="T62" fmla="*/ 1266602 w 3872"/>
              <a:gd name="T63" fmla="*/ 345544 h 2747"/>
              <a:gd name="T64" fmla="*/ 1164306 w 3872"/>
              <a:gd name="T65" fmla="*/ 494830 h 2747"/>
              <a:gd name="T66" fmla="*/ 1074565 w 3872"/>
              <a:gd name="T67" fmla="*/ 433441 h 2747"/>
              <a:gd name="T68" fmla="*/ 826732 w 3872"/>
              <a:gd name="T69" fmla="*/ 226487 h 2747"/>
              <a:gd name="T70" fmla="*/ 935072 w 3872"/>
              <a:gd name="T71" fmla="*/ 226487 h 2747"/>
              <a:gd name="T72" fmla="*/ 935072 w 3872"/>
              <a:gd name="T73" fmla="*/ 407863 h 2747"/>
              <a:gd name="T74" fmla="*/ 826732 w 3872"/>
              <a:gd name="T75" fmla="*/ 407863 h 2747"/>
              <a:gd name="T76" fmla="*/ 826732 w 3872"/>
              <a:gd name="T77" fmla="*/ 226487 h 2747"/>
              <a:gd name="T78" fmla="*/ 924842 w 3872"/>
              <a:gd name="T79" fmla="*/ 734804 h 2747"/>
              <a:gd name="T80" fmla="*/ 757450 w 3872"/>
              <a:gd name="T81" fmla="*/ 862232 h 2747"/>
              <a:gd name="T82" fmla="*/ 924377 w 3872"/>
              <a:gd name="T83" fmla="*/ 1016169 h 2747"/>
              <a:gd name="T84" fmla="*/ 1048062 w 3872"/>
              <a:gd name="T85" fmla="*/ 849675 h 2747"/>
              <a:gd name="T86" fmla="*/ 1055036 w 3872"/>
              <a:gd name="T87" fmla="*/ 895717 h 2747"/>
              <a:gd name="T88" fmla="*/ 890899 w 3872"/>
              <a:gd name="T89" fmla="*/ 1059885 h 2747"/>
              <a:gd name="T90" fmla="*/ 726761 w 3872"/>
              <a:gd name="T91" fmla="*/ 895717 h 2747"/>
              <a:gd name="T92" fmla="*/ 890899 w 3872"/>
              <a:gd name="T93" fmla="*/ 731549 h 2747"/>
              <a:gd name="T94" fmla="*/ 924842 w 3872"/>
              <a:gd name="T95" fmla="*/ 734804 h 2747"/>
              <a:gd name="T96" fmla="*/ 494737 w 3872"/>
              <a:gd name="T97" fmla="*/ 345544 h 2747"/>
              <a:gd name="T98" fmla="*/ 584478 w 3872"/>
              <a:gd name="T99" fmla="*/ 284155 h 2747"/>
              <a:gd name="T100" fmla="*/ 687238 w 3872"/>
              <a:gd name="T101" fmla="*/ 433441 h 2747"/>
              <a:gd name="T102" fmla="*/ 597497 w 3872"/>
              <a:gd name="T103" fmla="*/ 494830 h 2747"/>
              <a:gd name="T104" fmla="*/ 494737 w 3872"/>
              <a:gd name="T105" fmla="*/ 345544 h 2747"/>
              <a:gd name="T106" fmla="*/ 456144 w 3872"/>
              <a:gd name="T107" fmla="*/ 701784 h 2747"/>
              <a:gd name="T108" fmla="*/ 304096 w 3872"/>
              <a:gd name="T109" fmla="*/ 603656 h 2747"/>
              <a:gd name="T110" fmla="*/ 363148 w 3872"/>
              <a:gd name="T111" fmla="*/ 512038 h 2747"/>
              <a:gd name="T112" fmla="*/ 515196 w 3872"/>
              <a:gd name="T113" fmla="*/ 610632 h 2747"/>
              <a:gd name="T114" fmla="*/ 456144 w 3872"/>
              <a:gd name="T115" fmla="*/ 701784 h 2747"/>
              <a:gd name="T116" fmla="*/ 391512 w 3872"/>
              <a:gd name="T117" fmla="*/ 951060 h 2747"/>
              <a:gd name="T118" fmla="*/ 210635 w 3872"/>
              <a:gd name="T119" fmla="*/ 951060 h 2747"/>
              <a:gd name="T120" fmla="*/ 210635 w 3872"/>
              <a:gd name="T121" fmla="*/ 842699 h 2747"/>
              <a:gd name="T122" fmla="*/ 391512 w 3872"/>
              <a:gd name="T123" fmla="*/ 842699 h 2747"/>
              <a:gd name="T124" fmla="*/ 391512 w 3872"/>
              <a:gd name="T125" fmla="*/ 951060 h 27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72" h="2747">
                <a:moveTo>
                  <a:pt x="3694" y="2744"/>
                </a:moveTo>
                <a:cubicBezTo>
                  <a:pt x="3648" y="2744"/>
                  <a:pt x="3648" y="2744"/>
                  <a:pt x="3648" y="2744"/>
                </a:cubicBezTo>
                <a:cubicBezTo>
                  <a:pt x="3648" y="2747"/>
                  <a:pt x="3648" y="2747"/>
                  <a:pt x="3648" y="2747"/>
                </a:cubicBezTo>
                <a:cubicBezTo>
                  <a:pt x="141" y="2747"/>
                  <a:pt x="141" y="2747"/>
                  <a:pt x="141" y="2747"/>
                </a:cubicBezTo>
                <a:cubicBezTo>
                  <a:pt x="141" y="2652"/>
                  <a:pt x="141" y="2652"/>
                  <a:pt x="141" y="2652"/>
                </a:cubicBezTo>
                <a:cubicBezTo>
                  <a:pt x="52" y="2430"/>
                  <a:pt x="0" y="2190"/>
                  <a:pt x="0" y="1936"/>
                </a:cubicBezTo>
                <a:cubicBezTo>
                  <a:pt x="0" y="867"/>
                  <a:pt x="867" y="0"/>
                  <a:pt x="1936" y="0"/>
                </a:cubicBezTo>
                <a:cubicBezTo>
                  <a:pt x="3005" y="0"/>
                  <a:pt x="3872" y="867"/>
                  <a:pt x="3872" y="1936"/>
                </a:cubicBezTo>
                <a:cubicBezTo>
                  <a:pt x="3872" y="2225"/>
                  <a:pt x="3808" y="2497"/>
                  <a:pt x="3694" y="2744"/>
                </a:cubicBezTo>
                <a:close/>
                <a:moveTo>
                  <a:pt x="1936" y="283"/>
                </a:moveTo>
                <a:cubicBezTo>
                  <a:pt x="1023" y="283"/>
                  <a:pt x="283" y="1023"/>
                  <a:pt x="283" y="1936"/>
                </a:cubicBezTo>
                <a:cubicBezTo>
                  <a:pt x="283" y="2110"/>
                  <a:pt x="311" y="2278"/>
                  <a:pt x="362" y="2435"/>
                </a:cubicBezTo>
                <a:cubicBezTo>
                  <a:pt x="3510" y="2435"/>
                  <a:pt x="3510" y="2435"/>
                  <a:pt x="3510" y="2435"/>
                </a:cubicBezTo>
                <a:cubicBezTo>
                  <a:pt x="3560" y="2278"/>
                  <a:pt x="3589" y="2110"/>
                  <a:pt x="3589" y="1936"/>
                </a:cubicBezTo>
                <a:cubicBezTo>
                  <a:pt x="3589" y="1023"/>
                  <a:pt x="2849" y="283"/>
                  <a:pt x="1936" y="283"/>
                </a:cubicBezTo>
                <a:close/>
                <a:moveTo>
                  <a:pt x="3024" y="1812"/>
                </a:moveTo>
                <a:cubicBezTo>
                  <a:pt x="3414" y="1812"/>
                  <a:pt x="3414" y="1812"/>
                  <a:pt x="3414" y="1812"/>
                </a:cubicBezTo>
                <a:cubicBezTo>
                  <a:pt x="3414" y="2045"/>
                  <a:pt x="3414" y="2045"/>
                  <a:pt x="3414" y="2045"/>
                </a:cubicBezTo>
                <a:cubicBezTo>
                  <a:pt x="3024" y="2045"/>
                  <a:pt x="3024" y="2045"/>
                  <a:pt x="3024" y="2045"/>
                </a:cubicBezTo>
                <a:lnTo>
                  <a:pt x="3024" y="1812"/>
                </a:lnTo>
                <a:close/>
                <a:moveTo>
                  <a:pt x="2758" y="1313"/>
                </a:moveTo>
                <a:cubicBezTo>
                  <a:pt x="3085" y="1101"/>
                  <a:pt x="3085" y="1101"/>
                  <a:pt x="3085" y="1101"/>
                </a:cubicBezTo>
                <a:cubicBezTo>
                  <a:pt x="3213" y="1298"/>
                  <a:pt x="3213" y="1298"/>
                  <a:pt x="3213" y="1298"/>
                </a:cubicBezTo>
                <a:cubicBezTo>
                  <a:pt x="2885" y="1509"/>
                  <a:pt x="2885" y="1509"/>
                  <a:pt x="2885" y="1509"/>
                </a:cubicBezTo>
                <a:lnTo>
                  <a:pt x="2758" y="1313"/>
                </a:lnTo>
                <a:close/>
                <a:moveTo>
                  <a:pt x="1778" y="1846"/>
                </a:moveTo>
                <a:cubicBezTo>
                  <a:pt x="2917" y="901"/>
                  <a:pt x="2917" y="901"/>
                  <a:pt x="2917" y="901"/>
                </a:cubicBezTo>
                <a:cubicBezTo>
                  <a:pt x="1972" y="2050"/>
                  <a:pt x="1972" y="2050"/>
                  <a:pt x="1972" y="2050"/>
                </a:cubicBezTo>
                <a:lnTo>
                  <a:pt x="1778" y="1846"/>
                </a:lnTo>
                <a:close/>
                <a:moveTo>
                  <a:pt x="2311" y="932"/>
                </a:moveTo>
                <a:cubicBezTo>
                  <a:pt x="2532" y="611"/>
                  <a:pt x="2532" y="611"/>
                  <a:pt x="2532" y="611"/>
                </a:cubicBezTo>
                <a:cubicBezTo>
                  <a:pt x="2724" y="743"/>
                  <a:pt x="2724" y="743"/>
                  <a:pt x="2724" y="743"/>
                </a:cubicBezTo>
                <a:cubicBezTo>
                  <a:pt x="2504" y="1064"/>
                  <a:pt x="2504" y="1064"/>
                  <a:pt x="2504" y="1064"/>
                </a:cubicBezTo>
                <a:lnTo>
                  <a:pt x="2311" y="932"/>
                </a:lnTo>
                <a:close/>
                <a:moveTo>
                  <a:pt x="1778" y="487"/>
                </a:moveTo>
                <a:cubicBezTo>
                  <a:pt x="2011" y="487"/>
                  <a:pt x="2011" y="487"/>
                  <a:pt x="2011" y="487"/>
                </a:cubicBezTo>
                <a:cubicBezTo>
                  <a:pt x="2011" y="877"/>
                  <a:pt x="2011" y="877"/>
                  <a:pt x="2011" y="877"/>
                </a:cubicBezTo>
                <a:cubicBezTo>
                  <a:pt x="1778" y="877"/>
                  <a:pt x="1778" y="877"/>
                  <a:pt x="1778" y="877"/>
                </a:cubicBezTo>
                <a:lnTo>
                  <a:pt x="1778" y="487"/>
                </a:lnTo>
                <a:close/>
                <a:moveTo>
                  <a:pt x="1989" y="1580"/>
                </a:moveTo>
                <a:cubicBezTo>
                  <a:pt x="1629" y="1854"/>
                  <a:pt x="1629" y="1854"/>
                  <a:pt x="1629" y="1854"/>
                </a:cubicBezTo>
                <a:cubicBezTo>
                  <a:pt x="1988" y="2185"/>
                  <a:pt x="1988" y="2185"/>
                  <a:pt x="1988" y="2185"/>
                </a:cubicBezTo>
                <a:cubicBezTo>
                  <a:pt x="2254" y="1827"/>
                  <a:pt x="2254" y="1827"/>
                  <a:pt x="2254" y="1827"/>
                </a:cubicBezTo>
                <a:cubicBezTo>
                  <a:pt x="2263" y="1858"/>
                  <a:pt x="2269" y="1891"/>
                  <a:pt x="2269" y="1926"/>
                </a:cubicBezTo>
                <a:cubicBezTo>
                  <a:pt x="2269" y="2121"/>
                  <a:pt x="2111" y="2279"/>
                  <a:pt x="1916" y="2279"/>
                </a:cubicBezTo>
                <a:cubicBezTo>
                  <a:pt x="1721" y="2279"/>
                  <a:pt x="1563" y="2121"/>
                  <a:pt x="1563" y="1926"/>
                </a:cubicBezTo>
                <a:cubicBezTo>
                  <a:pt x="1563" y="1731"/>
                  <a:pt x="1721" y="1573"/>
                  <a:pt x="1916" y="1573"/>
                </a:cubicBezTo>
                <a:cubicBezTo>
                  <a:pt x="1941" y="1573"/>
                  <a:pt x="1966" y="1576"/>
                  <a:pt x="1989" y="1580"/>
                </a:cubicBezTo>
                <a:close/>
                <a:moveTo>
                  <a:pt x="1064" y="743"/>
                </a:moveTo>
                <a:cubicBezTo>
                  <a:pt x="1257" y="611"/>
                  <a:pt x="1257" y="611"/>
                  <a:pt x="1257" y="611"/>
                </a:cubicBezTo>
                <a:cubicBezTo>
                  <a:pt x="1478" y="932"/>
                  <a:pt x="1478" y="932"/>
                  <a:pt x="1478" y="932"/>
                </a:cubicBezTo>
                <a:cubicBezTo>
                  <a:pt x="1285" y="1064"/>
                  <a:pt x="1285" y="1064"/>
                  <a:pt x="1285" y="1064"/>
                </a:cubicBezTo>
                <a:lnTo>
                  <a:pt x="1064" y="743"/>
                </a:lnTo>
                <a:close/>
                <a:moveTo>
                  <a:pt x="981" y="1509"/>
                </a:moveTo>
                <a:cubicBezTo>
                  <a:pt x="654" y="1298"/>
                  <a:pt x="654" y="1298"/>
                  <a:pt x="654" y="1298"/>
                </a:cubicBezTo>
                <a:cubicBezTo>
                  <a:pt x="781" y="1101"/>
                  <a:pt x="781" y="1101"/>
                  <a:pt x="781" y="1101"/>
                </a:cubicBezTo>
                <a:cubicBezTo>
                  <a:pt x="1108" y="1313"/>
                  <a:pt x="1108" y="1313"/>
                  <a:pt x="1108" y="1313"/>
                </a:cubicBezTo>
                <a:lnTo>
                  <a:pt x="981" y="1509"/>
                </a:lnTo>
                <a:close/>
                <a:moveTo>
                  <a:pt x="842" y="2045"/>
                </a:moveTo>
                <a:cubicBezTo>
                  <a:pt x="453" y="2045"/>
                  <a:pt x="453" y="2045"/>
                  <a:pt x="453" y="2045"/>
                </a:cubicBezTo>
                <a:cubicBezTo>
                  <a:pt x="453" y="1812"/>
                  <a:pt x="453" y="1812"/>
                  <a:pt x="453" y="1812"/>
                </a:cubicBezTo>
                <a:cubicBezTo>
                  <a:pt x="842" y="1812"/>
                  <a:pt x="842" y="1812"/>
                  <a:pt x="842" y="1812"/>
                </a:cubicBezTo>
                <a:lnTo>
                  <a:pt x="842" y="2045"/>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prstClr val="black"/>
              </a:solidFill>
            </a:endParaRPr>
          </a:p>
        </p:txBody>
      </p:sp>
      <p:sp>
        <p:nvSpPr>
          <p:cNvPr id="66" name="圆角矩形 101">
            <a:extLst>
              <a:ext uri="{FF2B5EF4-FFF2-40B4-BE49-F238E27FC236}">
                <a16:creationId xmlns:a16="http://schemas.microsoft.com/office/drawing/2014/main" xmlns="" id="{09E8B965-D6FF-4637-92B7-1C5D5F01B9B2}"/>
              </a:ext>
            </a:extLst>
          </p:cNvPr>
          <p:cNvSpPr/>
          <p:nvPr/>
        </p:nvSpPr>
        <p:spPr>
          <a:xfrm>
            <a:off x="5064592" y="7666120"/>
            <a:ext cx="1287649" cy="793193"/>
          </a:xfrm>
          <a:prstGeom prst="roundRect">
            <a:avLst>
              <a:gd name="adj" fmla="val 751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zh-CN" altLang="en-US" sz="1200" b="1" dirty="0">
                <a:solidFill>
                  <a:prstClr val="white"/>
                </a:solidFill>
                <a:latin typeface="微软雅黑" panose="020B0503020204020204" pitchFamily="34" charset="-122"/>
                <a:ea typeface="微软雅黑" panose="020B0503020204020204" pitchFamily="34" charset="-122"/>
              </a:rPr>
              <a:t>上网时长</a:t>
            </a:r>
          </a:p>
        </p:txBody>
      </p:sp>
      <p:sp>
        <p:nvSpPr>
          <p:cNvPr id="67" name="KSO_Shape">
            <a:extLst>
              <a:ext uri="{FF2B5EF4-FFF2-40B4-BE49-F238E27FC236}">
                <a16:creationId xmlns:a16="http://schemas.microsoft.com/office/drawing/2014/main" xmlns="" id="{9E7CC0AC-399D-4CD5-90AC-A9FDFAE41460}"/>
              </a:ext>
            </a:extLst>
          </p:cNvPr>
          <p:cNvSpPr>
            <a:spLocks/>
          </p:cNvSpPr>
          <p:nvPr/>
        </p:nvSpPr>
        <p:spPr bwMode="auto">
          <a:xfrm>
            <a:off x="5472586" y="7808430"/>
            <a:ext cx="471659" cy="334404"/>
          </a:xfrm>
          <a:custGeom>
            <a:avLst/>
            <a:gdLst>
              <a:gd name="T0" fmla="*/ 1717631 w 3872"/>
              <a:gd name="T1" fmla="*/ 1276141 h 2747"/>
              <a:gd name="T2" fmla="*/ 1696242 w 3872"/>
              <a:gd name="T3" fmla="*/ 1276141 h 2747"/>
              <a:gd name="T4" fmla="*/ 1696242 w 3872"/>
              <a:gd name="T5" fmla="*/ 1277536 h 2747"/>
              <a:gd name="T6" fmla="*/ 65562 w 3872"/>
              <a:gd name="T7" fmla="*/ 1277536 h 2747"/>
              <a:gd name="T8" fmla="*/ 65562 w 3872"/>
              <a:gd name="T9" fmla="*/ 1233355 h 2747"/>
              <a:gd name="T10" fmla="*/ 0 w 3872"/>
              <a:gd name="T11" fmla="*/ 900368 h 2747"/>
              <a:gd name="T12" fmla="*/ 900199 w 3872"/>
              <a:gd name="T13" fmla="*/ 0 h 2747"/>
              <a:gd name="T14" fmla="*/ 1800397 w 3872"/>
              <a:gd name="T15" fmla="*/ 900368 h 2747"/>
              <a:gd name="T16" fmla="*/ 1717631 w 3872"/>
              <a:gd name="T17" fmla="*/ 1276141 h 2747"/>
              <a:gd name="T18" fmla="*/ 900199 w 3872"/>
              <a:gd name="T19" fmla="*/ 131614 h 2747"/>
              <a:gd name="T20" fmla="*/ 131589 w 3872"/>
              <a:gd name="T21" fmla="*/ 900368 h 2747"/>
              <a:gd name="T22" fmla="*/ 168322 w 3872"/>
              <a:gd name="T23" fmla="*/ 1132435 h 2747"/>
              <a:gd name="T24" fmla="*/ 1632075 w 3872"/>
              <a:gd name="T25" fmla="*/ 1132435 h 2747"/>
              <a:gd name="T26" fmla="*/ 1668808 w 3872"/>
              <a:gd name="T27" fmla="*/ 900368 h 2747"/>
              <a:gd name="T28" fmla="*/ 900199 w 3872"/>
              <a:gd name="T29" fmla="*/ 131614 h 2747"/>
              <a:gd name="T30" fmla="*/ 1406095 w 3872"/>
              <a:gd name="T31" fmla="*/ 842699 h 2747"/>
              <a:gd name="T32" fmla="*/ 1587437 w 3872"/>
              <a:gd name="T33" fmla="*/ 842699 h 2747"/>
              <a:gd name="T34" fmla="*/ 1587437 w 3872"/>
              <a:gd name="T35" fmla="*/ 951060 h 2747"/>
              <a:gd name="T36" fmla="*/ 1406095 w 3872"/>
              <a:gd name="T37" fmla="*/ 951060 h 2747"/>
              <a:gd name="T38" fmla="*/ 1406095 w 3872"/>
              <a:gd name="T39" fmla="*/ 842699 h 2747"/>
              <a:gd name="T40" fmla="*/ 1282411 w 3872"/>
              <a:gd name="T41" fmla="*/ 610632 h 2747"/>
              <a:gd name="T42" fmla="*/ 1434459 w 3872"/>
              <a:gd name="T43" fmla="*/ 512038 h 2747"/>
              <a:gd name="T44" fmla="*/ 1493976 w 3872"/>
              <a:gd name="T45" fmla="*/ 603656 h 2747"/>
              <a:gd name="T46" fmla="*/ 1341463 w 3872"/>
              <a:gd name="T47" fmla="*/ 701784 h 2747"/>
              <a:gd name="T48" fmla="*/ 1282411 w 3872"/>
              <a:gd name="T49" fmla="*/ 610632 h 2747"/>
              <a:gd name="T50" fmla="*/ 826732 w 3872"/>
              <a:gd name="T51" fmla="*/ 858512 h 2747"/>
              <a:gd name="T52" fmla="*/ 1356342 w 3872"/>
              <a:gd name="T53" fmla="*/ 419024 h 2747"/>
              <a:gd name="T54" fmla="*/ 916938 w 3872"/>
              <a:gd name="T55" fmla="*/ 953385 h 2747"/>
              <a:gd name="T56" fmla="*/ 826732 w 3872"/>
              <a:gd name="T57" fmla="*/ 858512 h 2747"/>
              <a:gd name="T58" fmla="*/ 1074565 w 3872"/>
              <a:gd name="T59" fmla="*/ 433441 h 2747"/>
              <a:gd name="T60" fmla="*/ 1177326 w 3872"/>
              <a:gd name="T61" fmla="*/ 284155 h 2747"/>
              <a:gd name="T62" fmla="*/ 1266602 w 3872"/>
              <a:gd name="T63" fmla="*/ 345544 h 2747"/>
              <a:gd name="T64" fmla="*/ 1164306 w 3872"/>
              <a:gd name="T65" fmla="*/ 494830 h 2747"/>
              <a:gd name="T66" fmla="*/ 1074565 w 3872"/>
              <a:gd name="T67" fmla="*/ 433441 h 2747"/>
              <a:gd name="T68" fmla="*/ 826732 w 3872"/>
              <a:gd name="T69" fmla="*/ 226487 h 2747"/>
              <a:gd name="T70" fmla="*/ 935072 w 3872"/>
              <a:gd name="T71" fmla="*/ 226487 h 2747"/>
              <a:gd name="T72" fmla="*/ 935072 w 3872"/>
              <a:gd name="T73" fmla="*/ 407863 h 2747"/>
              <a:gd name="T74" fmla="*/ 826732 w 3872"/>
              <a:gd name="T75" fmla="*/ 407863 h 2747"/>
              <a:gd name="T76" fmla="*/ 826732 w 3872"/>
              <a:gd name="T77" fmla="*/ 226487 h 2747"/>
              <a:gd name="T78" fmla="*/ 924842 w 3872"/>
              <a:gd name="T79" fmla="*/ 734804 h 2747"/>
              <a:gd name="T80" fmla="*/ 757450 w 3872"/>
              <a:gd name="T81" fmla="*/ 862232 h 2747"/>
              <a:gd name="T82" fmla="*/ 924377 w 3872"/>
              <a:gd name="T83" fmla="*/ 1016169 h 2747"/>
              <a:gd name="T84" fmla="*/ 1048062 w 3872"/>
              <a:gd name="T85" fmla="*/ 849675 h 2747"/>
              <a:gd name="T86" fmla="*/ 1055036 w 3872"/>
              <a:gd name="T87" fmla="*/ 895717 h 2747"/>
              <a:gd name="T88" fmla="*/ 890899 w 3872"/>
              <a:gd name="T89" fmla="*/ 1059885 h 2747"/>
              <a:gd name="T90" fmla="*/ 726761 w 3872"/>
              <a:gd name="T91" fmla="*/ 895717 h 2747"/>
              <a:gd name="T92" fmla="*/ 890899 w 3872"/>
              <a:gd name="T93" fmla="*/ 731549 h 2747"/>
              <a:gd name="T94" fmla="*/ 924842 w 3872"/>
              <a:gd name="T95" fmla="*/ 734804 h 2747"/>
              <a:gd name="T96" fmla="*/ 494737 w 3872"/>
              <a:gd name="T97" fmla="*/ 345544 h 2747"/>
              <a:gd name="T98" fmla="*/ 584478 w 3872"/>
              <a:gd name="T99" fmla="*/ 284155 h 2747"/>
              <a:gd name="T100" fmla="*/ 687238 w 3872"/>
              <a:gd name="T101" fmla="*/ 433441 h 2747"/>
              <a:gd name="T102" fmla="*/ 597497 w 3872"/>
              <a:gd name="T103" fmla="*/ 494830 h 2747"/>
              <a:gd name="T104" fmla="*/ 494737 w 3872"/>
              <a:gd name="T105" fmla="*/ 345544 h 2747"/>
              <a:gd name="T106" fmla="*/ 456144 w 3872"/>
              <a:gd name="T107" fmla="*/ 701784 h 2747"/>
              <a:gd name="T108" fmla="*/ 304096 w 3872"/>
              <a:gd name="T109" fmla="*/ 603656 h 2747"/>
              <a:gd name="T110" fmla="*/ 363148 w 3872"/>
              <a:gd name="T111" fmla="*/ 512038 h 2747"/>
              <a:gd name="T112" fmla="*/ 515196 w 3872"/>
              <a:gd name="T113" fmla="*/ 610632 h 2747"/>
              <a:gd name="T114" fmla="*/ 456144 w 3872"/>
              <a:gd name="T115" fmla="*/ 701784 h 2747"/>
              <a:gd name="T116" fmla="*/ 391512 w 3872"/>
              <a:gd name="T117" fmla="*/ 951060 h 2747"/>
              <a:gd name="T118" fmla="*/ 210635 w 3872"/>
              <a:gd name="T119" fmla="*/ 951060 h 2747"/>
              <a:gd name="T120" fmla="*/ 210635 w 3872"/>
              <a:gd name="T121" fmla="*/ 842699 h 2747"/>
              <a:gd name="T122" fmla="*/ 391512 w 3872"/>
              <a:gd name="T123" fmla="*/ 842699 h 2747"/>
              <a:gd name="T124" fmla="*/ 391512 w 3872"/>
              <a:gd name="T125" fmla="*/ 951060 h 27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72" h="2747">
                <a:moveTo>
                  <a:pt x="3694" y="2744"/>
                </a:moveTo>
                <a:cubicBezTo>
                  <a:pt x="3648" y="2744"/>
                  <a:pt x="3648" y="2744"/>
                  <a:pt x="3648" y="2744"/>
                </a:cubicBezTo>
                <a:cubicBezTo>
                  <a:pt x="3648" y="2747"/>
                  <a:pt x="3648" y="2747"/>
                  <a:pt x="3648" y="2747"/>
                </a:cubicBezTo>
                <a:cubicBezTo>
                  <a:pt x="141" y="2747"/>
                  <a:pt x="141" y="2747"/>
                  <a:pt x="141" y="2747"/>
                </a:cubicBezTo>
                <a:cubicBezTo>
                  <a:pt x="141" y="2652"/>
                  <a:pt x="141" y="2652"/>
                  <a:pt x="141" y="2652"/>
                </a:cubicBezTo>
                <a:cubicBezTo>
                  <a:pt x="52" y="2430"/>
                  <a:pt x="0" y="2190"/>
                  <a:pt x="0" y="1936"/>
                </a:cubicBezTo>
                <a:cubicBezTo>
                  <a:pt x="0" y="867"/>
                  <a:pt x="867" y="0"/>
                  <a:pt x="1936" y="0"/>
                </a:cubicBezTo>
                <a:cubicBezTo>
                  <a:pt x="3005" y="0"/>
                  <a:pt x="3872" y="867"/>
                  <a:pt x="3872" y="1936"/>
                </a:cubicBezTo>
                <a:cubicBezTo>
                  <a:pt x="3872" y="2225"/>
                  <a:pt x="3808" y="2497"/>
                  <a:pt x="3694" y="2744"/>
                </a:cubicBezTo>
                <a:close/>
                <a:moveTo>
                  <a:pt x="1936" y="283"/>
                </a:moveTo>
                <a:cubicBezTo>
                  <a:pt x="1023" y="283"/>
                  <a:pt x="283" y="1023"/>
                  <a:pt x="283" y="1936"/>
                </a:cubicBezTo>
                <a:cubicBezTo>
                  <a:pt x="283" y="2110"/>
                  <a:pt x="311" y="2278"/>
                  <a:pt x="362" y="2435"/>
                </a:cubicBezTo>
                <a:cubicBezTo>
                  <a:pt x="3510" y="2435"/>
                  <a:pt x="3510" y="2435"/>
                  <a:pt x="3510" y="2435"/>
                </a:cubicBezTo>
                <a:cubicBezTo>
                  <a:pt x="3560" y="2278"/>
                  <a:pt x="3589" y="2110"/>
                  <a:pt x="3589" y="1936"/>
                </a:cubicBezTo>
                <a:cubicBezTo>
                  <a:pt x="3589" y="1023"/>
                  <a:pt x="2849" y="283"/>
                  <a:pt x="1936" y="283"/>
                </a:cubicBezTo>
                <a:close/>
                <a:moveTo>
                  <a:pt x="3024" y="1812"/>
                </a:moveTo>
                <a:cubicBezTo>
                  <a:pt x="3414" y="1812"/>
                  <a:pt x="3414" y="1812"/>
                  <a:pt x="3414" y="1812"/>
                </a:cubicBezTo>
                <a:cubicBezTo>
                  <a:pt x="3414" y="2045"/>
                  <a:pt x="3414" y="2045"/>
                  <a:pt x="3414" y="2045"/>
                </a:cubicBezTo>
                <a:cubicBezTo>
                  <a:pt x="3024" y="2045"/>
                  <a:pt x="3024" y="2045"/>
                  <a:pt x="3024" y="2045"/>
                </a:cubicBezTo>
                <a:lnTo>
                  <a:pt x="3024" y="1812"/>
                </a:lnTo>
                <a:close/>
                <a:moveTo>
                  <a:pt x="2758" y="1313"/>
                </a:moveTo>
                <a:cubicBezTo>
                  <a:pt x="3085" y="1101"/>
                  <a:pt x="3085" y="1101"/>
                  <a:pt x="3085" y="1101"/>
                </a:cubicBezTo>
                <a:cubicBezTo>
                  <a:pt x="3213" y="1298"/>
                  <a:pt x="3213" y="1298"/>
                  <a:pt x="3213" y="1298"/>
                </a:cubicBezTo>
                <a:cubicBezTo>
                  <a:pt x="2885" y="1509"/>
                  <a:pt x="2885" y="1509"/>
                  <a:pt x="2885" y="1509"/>
                </a:cubicBezTo>
                <a:lnTo>
                  <a:pt x="2758" y="1313"/>
                </a:lnTo>
                <a:close/>
                <a:moveTo>
                  <a:pt x="1778" y="1846"/>
                </a:moveTo>
                <a:cubicBezTo>
                  <a:pt x="2917" y="901"/>
                  <a:pt x="2917" y="901"/>
                  <a:pt x="2917" y="901"/>
                </a:cubicBezTo>
                <a:cubicBezTo>
                  <a:pt x="1972" y="2050"/>
                  <a:pt x="1972" y="2050"/>
                  <a:pt x="1972" y="2050"/>
                </a:cubicBezTo>
                <a:lnTo>
                  <a:pt x="1778" y="1846"/>
                </a:lnTo>
                <a:close/>
                <a:moveTo>
                  <a:pt x="2311" y="932"/>
                </a:moveTo>
                <a:cubicBezTo>
                  <a:pt x="2532" y="611"/>
                  <a:pt x="2532" y="611"/>
                  <a:pt x="2532" y="611"/>
                </a:cubicBezTo>
                <a:cubicBezTo>
                  <a:pt x="2724" y="743"/>
                  <a:pt x="2724" y="743"/>
                  <a:pt x="2724" y="743"/>
                </a:cubicBezTo>
                <a:cubicBezTo>
                  <a:pt x="2504" y="1064"/>
                  <a:pt x="2504" y="1064"/>
                  <a:pt x="2504" y="1064"/>
                </a:cubicBezTo>
                <a:lnTo>
                  <a:pt x="2311" y="932"/>
                </a:lnTo>
                <a:close/>
                <a:moveTo>
                  <a:pt x="1778" y="487"/>
                </a:moveTo>
                <a:cubicBezTo>
                  <a:pt x="2011" y="487"/>
                  <a:pt x="2011" y="487"/>
                  <a:pt x="2011" y="487"/>
                </a:cubicBezTo>
                <a:cubicBezTo>
                  <a:pt x="2011" y="877"/>
                  <a:pt x="2011" y="877"/>
                  <a:pt x="2011" y="877"/>
                </a:cubicBezTo>
                <a:cubicBezTo>
                  <a:pt x="1778" y="877"/>
                  <a:pt x="1778" y="877"/>
                  <a:pt x="1778" y="877"/>
                </a:cubicBezTo>
                <a:lnTo>
                  <a:pt x="1778" y="487"/>
                </a:lnTo>
                <a:close/>
                <a:moveTo>
                  <a:pt x="1989" y="1580"/>
                </a:moveTo>
                <a:cubicBezTo>
                  <a:pt x="1629" y="1854"/>
                  <a:pt x="1629" y="1854"/>
                  <a:pt x="1629" y="1854"/>
                </a:cubicBezTo>
                <a:cubicBezTo>
                  <a:pt x="1988" y="2185"/>
                  <a:pt x="1988" y="2185"/>
                  <a:pt x="1988" y="2185"/>
                </a:cubicBezTo>
                <a:cubicBezTo>
                  <a:pt x="2254" y="1827"/>
                  <a:pt x="2254" y="1827"/>
                  <a:pt x="2254" y="1827"/>
                </a:cubicBezTo>
                <a:cubicBezTo>
                  <a:pt x="2263" y="1858"/>
                  <a:pt x="2269" y="1891"/>
                  <a:pt x="2269" y="1926"/>
                </a:cubicBezTo>
                <a:cubicBezTo>
                  <a:pt x="2269" y="2121"/>
                  <a:pt x="2111" y="2279"/>
                  <a:pt x="1916" y="2279"/>
                </a:cubicBezTo>
                <a:cubicBezTo>
                  <a:pt x="1721" y="2279"/>
                  <a:pt x="1563" y="2121"/>
                  <a:pt x="1563" y="1926"/>
                </a:cubicBezTo>
                <a:cubicBezTo>
                  <a:pt x="1563" y="1731"/>
                  <a:pt x="1721" y="1573"/>
                  <a:pt x="1916" y="1573"/>
                </a:cubicBezTo>
                <a:cubicBezTo>
                  <a:pt x="1941" y="1573"/>
                  <a:pt x="1966" y="1576"/>
                  <a:pt x="1989" y="1580"/>
                </a:cubicBezTo>
                <a:close/>
                <a:moveTo>
                  <a:pt x="1064" y="743"/>
                </a:moveTo>
                <a:cubicBezTo>
                  <a:pt x="1257" y="611"/>
                  <a:pt x="1257" y="611"/>
                  <a:pt x="1257" y="611"/>
                </a:cubicBezTo>
                <a:cubicBezTo>
                  <a:pt x="1478" y="932"/>
                  <a:pt x="1478" y="932"/>
                  <a:pt x="1478" y="932"/>
                </a:cubicBezTo>
                <a:cubicBezTo>
                  <a:pt x="1285" y="1064"/>
                  <a:pt x="1285" y="1064"/>
                  <a:pt x="1285" y="1064"/>
                </a:cubicBezTo>
                <a:lnTo>
                  <a:pt x="1064" y="743"/>
                </a:lnTo>
                <a:close/>
                <a:moveTo>
                  <a:pt x="981" y="1509"/>
                </a:moveTo>
                <a:cubicBezTo>
                  <a:pt x="654" y="1298"/>
                  <a:pt x="654" y="1298"/>
                  <a:pt x="654" y="1298"/>
                </a:cubicBezTo>
                <a:cubicBezTo>
                  <a:pt x="781" y="1101"/>
                  <a:pt x="781" y="1101"/>
                  <a:pt x="781" y="1101"/>
                </a:cubicBezTo>
                <a:cubicBezTo>
                  <a:pt x="1108" y="1313"/>
                  <a:pt x="1108" y="1313"/>
                  <a:pt x="1108" y="1313"/>
                </a:cubicBezTo>
                <a:lnTo>
                  <a:pt x="981" y="1509"/>
                </a:lnTo>
                <a:close/>
                <a:moveTo>
                  <a:pt x="842" y="2045"/>
                </a:moveTo>
                <a:cubicBezTo>
                  <a:pt x="453" y="2045"/>
                  <a:pt x="453" y="2045"/>
                  <a:pt x="453" y="2045"/>
                </a:cubicBezTo>
                <a:cubicBezTo>
                  <a:pt x="453" y="1812"/>
                  <a:pt x="453" y="1812"/>
                  <a:pt x="453" y="1812"/>
                </a:cubicBezTo>
                <a:cubicBezTo>
                  <a:pt x="842" y="1812"/>
                  <a:pt x="842" y="1812"/>
                  <a:pt x="842" y="1812"/>
                </a:cubicBezTo>
                <a:lnTo>
                  <a:pt x="842" y="2045"/>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prstClr val="black"/>
              </a:solidFill>
            </a:endParaRPr>
          </a:p>
        </p:txBody>
      </p:sp>
      <p:sp>
        <p:nvSpPr>
          <p:cNvPr id="68" name="圆角矩形 103">
            <a:extLst>
              <a:ext uri="{FF2B5EF4-FFF2-40B4-BE49-F238E27FC236}">
                <a16:creationId xmlns:a16="http://schemas.microsoft.com/office/drawing/2014/main" xmlns="" id="{441E4AD7-8DCC-47A8-8D50-352224245D6F}"/>
              </a:ext>
            </a:extLst>
          </p:cNvPr>
          <p:cNvSpPr/>
          <p:nvPr/>
        </p:nvSpPr>
        <p:spPr>
          <a:xfrm>
            <a:off x="6639733" y="7666120"/>
            <a:ext cx="1287649" cy="793193"/>
          </a:xfrm>
          <a:prstGeom prst="roundRect">
            <a:avLst>
              <a:gd name="adj" fmla="val 751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zh-CN" altLang="en-US" sz="1200" b="1" dirty="0">
                <a:solidFill>
                  <a:prstClr val="white"/>
                </a:solidFill>
                <a:latin typeface="微软雅黑" panose="020B0503020204020204" pitchFamily="34" charset="-122"/>
                <a:ea typeface="微软雅黑" panose="020B0503020204020204" pitchFamily="34" charset="-122"/>
              </a:rPr>
              <a:t>转发量</a:t>
            </a:r>
          </a:p>
        </p:txBody>
      </p:sp>
      <p:sp>
        <p:nvSpPr>
          <p:cNvPr id="69" name="KSO_Shape">
            <a:extLst>
              <a:ext uri="{FF2B5EF4-FFF2-40B4-BE49-F238E27FC236}">
                <a16:creationId xmlns:a16="http://schemas.microsoft.com/office/drawing/2014/main" xmlns="" id="{AE72D3B4-724C-4D66-BFB6-18ECB975FEC6}"/>
              </a:ext>
            </a:extLst>
          </p:cNvPr>
          <p:cNvSpPr>
            <a:spLocks/>
          </p:cNvSpPr>
          <p:nvPr/>
        </p:nvSpPr>
        <p:spPr bwMode="auto">
          <a:xfrm>
            <a:off x="7047727" y="7808430"/>
            <a:ext cx="471659" cy="334404"/>
          </a:xfrm>
          <a:custGeom>
            <a:avLst/>
            <a:gdLst>
              <a:gd name="T0" fmla="*/ 1717631 w 3872"/>
              <a:gd name="T1" fmla="*/ 1276141 h 2747"/>
              <a:gd name="T2" fmla="*/ 1696242 w 3872"/>
              <a:gd name="T3" fmla="*/ 1276141 h 2747"/>
              <a:gd name="T4" fmla="*/ 1696242 w 3872"/>
              <a:gd name="T5" fmla="*/ 1277536 h 2747"/>
              <a:gd name="T6" fmla="*/ 65562 w 3872"/>
              <a:gd name="T7" fmla="*/ 1277536 h 2747"/>
              <a:gd name="T8" fmla="*/ 65562 w 3872"/>
              <a:gd name="T9" fmla="*/ 1233355 h 2747"/>
              <a:gd name="T10" fmla="*/ 0 w 3872"/>
              <a:gd name="T11" fmla="*/ 900368 h 2747"/>
              <a:gd name="T12" fmla="*/ 900199 w 3872"/>
              <a:gd name="T13" fmla="*/ 0 h 2747"/>
              <a:gd name="T14" fmla="*/ 1800397 w 3872"/>
              <a:gd name="T15" fmla="*/ 900368 h 2747"/>
              <a:gd name="T16" fmla="*/ 1717631 w 3872"/>
              <a:gd name="T17" fmla="*/ 1276141 h 2747"/>
              <a:gd name="T18" fmla="*/ 900199 w 3872"/>
              <a:gd name="T19" fmla="*/ 131614 h 2747"/>
              <a:gd name="T20" fmla="*/ 131589 w 3872"/>
              <a:gd name="T21" fmla="*/ 900368 h 2747"/>
              <a:gd name="T22" fmla="*/ 168322 w 3872"/>
              <a:gd name="T23" fmla="*/ 1132435 h 2747"/>
              <a:gd name="T24" fmla="*/ 1632075 w 3872"/>
              <a:gd name="T25" fmla="*/ 1132435 h 2747"/>
              <a:gd name="T26" fmla="*/ 1668808 w 3872"/>
              <a:gd name="T27" fmla="*/ 900368 h 2747"/>
              <a:gd name="T28" fmla="*/ 900199 w 3872"/>
              <a:gd name="T29" fmla="*/ 131614 h 2747"/>
              <a:gd name="T30" fmla="*/ 1406095 w 3872"/>
              <a:gd name="T31" fmla="*/ 842699 h 2747"/>
              <a:gd name="T32" fmla="*/ 1587437 w 3872"/>
              <a:gd name="T33" fmla="*/ 842699 h 2747"/>
              <a:gd name="T34" fmla="*/ 1587437 w 3872"/>
              <a:gd name="T35" fmla="*/ 951060 h 2747"/>
              <a:gd name="T36" fmla="*/ 1406095 w 3872"/>
              <a:gd name="T37" fmla="*/ 951060 h 2747"/>
              <a:gd name="T38" fmla="*/ 1406095 w 3872"/>
              <a:gd name="T39" fmla="*/ 842699 h 2747"/>
              <a:gd name="T40" fmla="*/ 1282411 w 3872"/>
              <a:gd name="T41" fmla="*/ 610632 h 2747"/>
              <a:gd name="T42" fmla="*/ 1434459 w 3872"/>
              <a:gd name="T43" fmla="*/ 512038 h 2747"/>
              <a:gd name="T44" fmla="*/ 1493976 w 3872"/>
              <a:gd name="T45" fmla="*/ 603656 h 2747"/>
              <a:gd name="T46" fmla="*/ 1341463 w 3872"/>
              <a:gd name="T47" fmla="*/ 701784 h 2747"/>
              <a:gd name="T48" fmla="*/ 1282411 w 3872"/>
              <a:gd name="T49" fmla="*/ 610632 h 2747"/>
              <a:gd name="T50" fmla="*/ 826732 w 3872"/>
              <a:gd name="T51" fmla="*/ 858512 h 2747"/>
              <a:gd name="T52" fmla="*/ 1356342 w 3872"/>
              <a:gd name="T53" fmla="*/ 419024 h 2747"/>
              <a:gd name="T54" fmla="*/ 916938 w 3872"/>
              <a:gd name="T55" fmla="*/ 953385 h 2747"/>
              <a:gd name="T56" fmla="*/ 826732 w 3872"/>
              <a:gd name="T57" fmla="*/ 858512 h 2747"/>
              <a:gd name="T58" fmla="*/ 1074565 w 3872"/>
              <a:gd name="T59" fmla="*/ 433441 h 2747"/>
              <a:gd name="T60" fmla="*/ 1177326 w 3872"/>
              <a:gd name="T61" fmla="*/ 284155 h 2747"/>
              <a:gd name="T62" fmla="*/ 1266602 w 3872"/>
              <a:gd name="T63" fmla="*/ 345544 h 2747"/>
              <a:gd name="T64" fmla="*/ 1164306 w 3872"/>
              <a:gd name="T65" fmla="*/ 494830 h 2747"/>
              <a:gd name="T66" fmla="*/ 1074565 w 3872"/>
              <a:gd name="T67" fmla="*/ 433441 h 2747"/>
              <a:gd name="T68" fmla="*/ 826732 w 3872"/>
              <a:gd name="T69" fmla="*/ 226487 h 2747"/>
              <a:gd name="T70" fmla="*/ 935072 w 3872"/>
              <a:gd name="T71" fmla="*/ 226487 h 2747"/>
              <a:gd name="T72" fmla="*/ 935072 w 3872"/>
              <a:gd name="T73" fmla="*/ 407863 h 2747"/>
              <a:gd name="T74" fmla="*/ 826732 w 3872"/>
              <a:gd name="T75" fmla="*/ 407863 h 2747"/>
              <a:gd name="T76" fmla="*/ 826732 w 3872"/>
              <a:gd name="T77" fmla="*/ 226487 h 2747"/>
              <a:gd name="T78" fmla="*/ 924842 w 3872"/>
              <a:gd name="T79" fmla="*/ 734804 h 2747"/>
              <a:gd name="T80" fmla="*/ 757450 w 3872"/>
              <a:gd name="T81" fmla="*/ 862232 h 2747"/>
              <a:gd name="T82" fmla="*/ 924377 w 3872"/>
              <a:gd name="T83" fmla="*/ 1016169 h 2747"/>
              <a:gd name="T84" fmla="*/ 1048062 w 3872"/>
              <a:gd name="T85" fmla="*/ 849675 h 2747"/>
              <a:gd name="T86" fmla="*/ 1055036 w 3872"/>
              <a:gd name="T87" fmla="*/ 895717 h 2747"/>
              <a:gd name="T88" fmla="*/ 890899 w 3872"/>
              <a:gd name="T89" fmla="*/ 1059885 h 2747"/>
              <a:gd name="T90" fmla="*/ 726761 w 3872"/>
              <a:gd name="T91" fmla="*/ 895717 h 2747"/>
              <a:gd name="T92" fmla="*/ 890899 w 3872"/>
              <a:gd name="T93" fmla="*/ 731549 h 2747"/>
              <a:gd name="T94" fmla="*/ 924842 w 3872"/>
              <a:gd name="T95" fmla="*/ 734804 h 2747"/>
              <a:gd name="T96" fmla="*/ 494737 w 3872"/>
              <a:gd name="T97" fmla="*/ 345544 h 2747"/>
              <a:gd name="T98" fmla="*/ 584478 w 3872"/>
              <a:gd name="T99" fmla="*/ 284155 h 2747"/>
              <a:gd name="T100" fmla="*/ 687238 w 3872"/>
              <a:gd name="T101" fmla="*/ 433441 h 2747"/>
              <a:gd name="T102" fmla="*/ 597497 w 3872"/>
              <a:gd name="T103" fmla="*/ 494830 h 2747"/>
              <a:gd name="T104" fmla="*/ 494737 w 3872"/>
              <a:gd name="T105" fmla="*/ 345544 h 2747"/>
              <a:gd name="T106" fmla="*/ 456144 w 3872"/>
              <a:gd name="T107" fmla="*/ 701784 h 2747"/>
              <a:gd name="T108" fmla="*/ 304096 w 3872"/>
              <a:gd name="T109" fmla="*/ 603656 h 2747"/>
              <a:gd name="T110" fmla="*/ 363148 w 3872"/>
              <a:gd name="T111" fmla="*/ 512038 h 2747"/>
              <a:gd name="T112" fmla="*/ 515196 w 3872"/>
              <a:gd name="T113" fmla="*/ 610632 h 2747"/>
              <a:gd name="T114" fmla="*/ 456144 w 3872"/>
              <a:gd name="T115" fmla="*/ 701784 h 2747"/>
              <a:gd name="T116" fmla="*/ 391512 w 3872"/>
              <a:gd name="T117" fmla="*/ 951060 h 2747"/>
              <a:gd name="T118" fmla="*/ 210635 w 3872"/>
              <a:gd name="T119" fmla="*/ 951060 h 2747"/>
              <a:gd name="T120" fmla="*/ 210635 w 3872"/>
              <a:gd name="T121" fmla="*/ 842699 h 2747"/>
              <a:gd name="T122" fmla="*/ 391512 w 3872"/>
              <a:gd name="T123" fmla="*/ 842699 h 2747"/>
              <a:gd name="T124" fmla="*/ 391512 w 3872"/>
              <a:gd name="T125" fmla="*/ 951060 h 27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72" h="2747">
                <a:moveTo>
                  <a:pt x="3694" y="2744"/>
                </a:moveTo>
                <a:cubicBezTo>
                  <a:pt x="3648" y="2744"/>
                  <a:pt x="3648" y="2744"/>
                  <a:pt x="3648" y="2744"/>
                </a:cubicBezTo>
                <a:cubicBezTo>
                  <a:pt x="3648" y="2747"/>
                  <a:pt x="3648" y="2747"/>
                  <a:pt x="3648" y="2747"/>
                </a:cubicBezTo>
                <a:cubicBezTo>
                  <a:pt x="141" y="2747"/>
                  <a:pt x="141" y="2747"/>
                  <a:pt x="141" y="2747"/>
                </a:cubicBezTo>
                <a:cubicBezTo>
                  <a:pt x="141" y="2652"/>
                  <a:pt x="141" y="2652"/>
                  <a:pt x="141" y="2652"/>
                </a:cubicBezTo>
                <a:cubicBezTo>
                  <a:pt x="52" y="2430"/>
                  <a:pt x="0" y="2190"/>
                  <a:pt x="0" y="1936"/>
                </a:cubicBezTo>
                <a:cubicBezTo>
                  <a:pt x="0" y="867"/>
                  <a:pt x="867" y="0"/>
                  <a:pt x="1936" y="0"/>
                </a:cubicBezTo>
                <a:cubicBezTo>
                  <a:pt x="3005" y="0"/>
                  <a:pt x="3872" y="867"/>
                  <a:pt x="3872" y="1936"/>
                </a:cubicBezTo>
                <a:cubicBezTo>
                  <a:pt x="3872" y="2225"/>
                  <a:pt x="3808" y="2497"/>
                  <a:pt x="3694" y="2744"/>
                </a:cubicBezTo>
                <a:close/>
                <a:moveTo>
                  <a:pt x="1936" y="283"/>
                </a:moveTo>
                <a:cubicBezTo>
                  <a:pt x="1023" y="283"/>
                  <a:pt x="283" y="1023"/>
                  <a:pt x="283" y="1936"/>
                </a:cubicBezTo>
                <a:cubicBezTo>
                  <a:pt x="283" y="2110"/>
                  <a:pt x="311" y="2278"/>
                  <a:pt x="362" y="2435"/>
                </a:cubicBezTo>
                <a:cubicBezTo>
                  <a:pt x="3510" y="2435"/>
                  <a:pt x="3510" y="2435"/>
                  <a:pt x="3510" y="2435"/>
                </a:cubicBezTo>
                <a:cubicBezTo>
                  <a:pt x="3560" y="2278"/>
                  <a:pt x="3589" y="2110"/>
                  <a:pt x="3589" y="1936"/>
                </a:cubicBezTo>
                <a:cubicBezTo>
                  <a:pt x="3589" y="1023"/>
                  <a:pt x="2849" y="283"/>
                  <a:pt x="1936" y="283"/>
                </a:cubicBezTo>
                <a:close/>
                <a:moveTo>
                  <a:pt x="3024" y="1812"/>
                </a:moveTo>
                <a:cubicBezTo>
                  <a:pt x="3414" y="1812"/>
                  <a:pt x="3414" y="1812"/>
                  <a:pt x="3414" y="1812"/>
                </a:cubicBezTo>
                <a:cubicBezTo>
                  <a:pt x="3414" y="2045"/>
                  <a:pt x="3414" y="2045"/>
                  <a:pt x="3414" y="2045"/>
                </a:cubicBezTo>
                <a:cubicBezTo>
                  <a:pt x="3024" y="2045"/>
                  <a:pt x="3024" y="2045"/>
                  <a:pt x="3024" y="2045"/>
                </a:cubicBezTo>
                <a:lnTo>
                  <a:pt x="3024" y="1812"/>
                </a:lnTo>
                <a:close/>
                <a:moveTo>
                  <a:pt x="2758" y="1313"/>
                </a:moveTo>
                <a:cubicBezTo>
                  <a:pt x="3085" y="1101"/>
                  <a:pt x="3085" y="1101"/>
                  <a:pt x="3085" y="1101"/>
                </a:cubicBezTo>
                <a:cubicBezTo>
                  <a:pt x="3213" y="1298"/>
                  <a:pt x="3213" y="1298"/>
                  <a:pt x="3213" y="1298"/>
                </a:cubicBezTo>
                <a:cubicBezTo>
                  <a:pt x="2885" y="1509"/>
                  <a:pt x="2885" y="1509"/>
                  <a:pt x="2885" y="1509"/>
                </a:cubicBezTo>
                <a:lnTo>
                  <a:pt x="2758" y="1313"/>
                </a:lnTo>
                <a:close/>
                <a:moveTo>
                  <a:pt x="1778" y="1846"/>
                </a:moveTo>
                <a:cubicBezTo>
                  <a:pt x="2917" y="901"/>
                  <a:pt x="2917" y="901"/>
                  <a:pt x="2917" y="901"/>
                </a:cubicBezTo>
                <a:cubicBezTo>
                  <a:pt x="1972" y="2050"/>
                  <a:pt x="1972" y="2050"/>
                  <a:pt x="1972" y="2050"/>
                </a:cubicBezTo>
                <a:lnTo>
                  <a:pt x="1778" y="1846"/>
                </a:lnTo>
                <a:close/>
                <a:moveTo>
                  <a:pt x="2311" y="932"/>
                </a:moveTo>
                <a:cubicBezTo>
                  <a:pt x="2532" y="611"/>
                  <a:pt x="2532" y="611"/>
                  <a:pt x="2532" y="611"/>
                </a:cubicBezTo>
                <a:cubicBezTo>
                  <a:pt x="2724" y="743"/>
                  <a:pt x="2724" y="743"/>
                  <a:pt x="2724" y="743"/>
                </a:cubicBezTo>
                <a:cubicBezTo>
                  <a:pt x="2504" y="1064"/>
                  <a:pt x="2504" y="1064"/>
                  <a:pt x="2504" y="1064"/>
                </a:cubicBezTo>
                <a:lnTo>
                  <a:pt x="2311" y="932"/>
                </a:lnTo>
                <a:close/>
                <a:moveTo>
                  <a:pt x="1778" y="487"/>
                </a:moveTo>
                <a:cubicBezTo>
                  <a:pt x="2011" y="487"/>
                  <a:pt x="2011" y="487"/>
                  <a:pt x="2011" y="487"/>
                </a:cubicBezTo>
                <a:cubicBezTo>
                  <a:pt x="2011" y="877"/>
                  <a:pt x="2011" y="877"/>
                  <a:pt x="2011" y="877"/>
                </a:cubicBezTo>
                <a:cubicBezTo>
                  <a:pt x="1778" y="877"/>
                  <a:pt x="1778" y="877"/>
                  <a:pt x="1778" y="877"/>
                </a:cubicBezTo>
                <a:lnTo>
                  <a:pt x="1778" y="487"/>
                </a:lnTo>
                <a:close/>
                <a:moveTo>
                  <a:pt x="1989" y="1580"/>
                </a:moveTo>
                <a:cubicBezTo>
                  <a:pt x="1629" y="1854"/>
                  <a:pt x="1629" y="1854"/>
                  <a:pt x="1629" y="1854"/>
                </a:cubicBezTo>
                <a:cubicBezTo>
                  <a:pt x="1988" y="2185"/>
                  <a:pt x="1988" y="2185"/>
                  <a:pt x="1988" y="2185"/>
                </a:cubicBezTo>
                <a:cubicBezTo>
                  <a:pt x="2254" y="1827"/>
                  <a:pt x="2254" y="1827"/>
                  <a:pt x="2254" y="1827"/>
                </a:cubicBezTo>
                <a:cubicBezTo>
                  <a:pt x="2263" y="1858"/>
                  <a:pt x="2269" y="1891"/>
                  <a:pt x="2269" y="1926"/>
                </a:cubicBezTo>
                <a:cubicBezTo>
                  <a:pt x="2269" y="2121"/>
                  <a:pt x="2111" y="2279"/>
                  <a:pt x="1916" y="2279"/>
                </a:cubicBezTo>
                <a:cubicBezTo>
                  <a:pt x="1721" y="2279"/>
                  <a:pt x="1563" y="2121"/>
                  <a:pt x="1563" y="1926"/>
                </a:cubicBezTo>
                <a:cubicBezTo>
                  <a:pt x="1563" y="1731"/>
                  <a:pt x="1721" y="1573"/>
                  <a:pt x="1916" y="1573"/>
                </a:cubicBezTo>
                <a:cubicBezTo>
                  <a:pt x="1941" y="1573"/>
                  <a:pt x="1966" y="1576"/>
                  <a:pt x="1989" y="1580"/>
                </a:cubicBezTo>
                <a:close/>
                <a:moveTo>
                  <a:pt x="1064" y="743"/>
                </a:moveTo>
                <a:cubicBezTo>
                  <a:pt x="1257" y="611"/>
                  <a:pt x="1257" y="611"/>
                  <a:pt x="1257" y="611"/>
                </a:cubicBezTo>
                <a:cubicBezTo>
                  <a:pt x="1478" y="932"/>
                  <a:pt x="1478" y="932"/>
                  <a:pt x="1478" y="932"/>
                </a:cubicBezTo>
                <a:cubicBezTo>
                  <a:pt x="1285" y="1064"/>
                  <a:pt x="1285" y="1064"/>
                  <a:pt x="1285" y="1064"/>
                </a:cubicBezTo>
                <a:lnTo>
                  <a:pt x="1064" y="743"/>
                </a:lnTo>
                <a:close/>
                <a:moveTo>
                  <a:pt x="981" y="1509"/>
                </a:moveTo>
                <a:cubicBezTo>
                  <a:pt x="654" y="1298"/>
                  <a:pt x="654" y="1298"/>
                  <a:pt x="654" y="1298"/>
                </a:cubicBezTo>
                <a:cubicBezTo>
                  <a:pt x="781" y="1101"/>
                  <a:pt x="781" y="1101"/>
                  <a:pt x="781" y="1101"/>
                </a:cubicBezTo>
                <a:cubicBezTo>
                  <a:pt x="1108" y="1313"/>
                  <a:pt x="1108" y="1313"/>
                  <a:pt x="1108" y="1313"/>
                </a:cubicBezTo>
                <a:lnTo>
                  <a:pt x="981" y="1509"/>
                </a:lnTo>
                <a:close/>
                <a:moveTo>
                  <a:pt x="842" y="2045"/>
                </a:moveTo>
                <a:cubicBezTo>
                  <a:pt x="453" y="2045"/>
                  <a:pt x="453" y="2045"/>
                  <a:pt x="453" y="2045"/>
                </a:cubicBezTo>
                <a:cubicBezTo>
                  <a:pt x="453" y="1812"/>
                  <a:pt x="453" y="1812"/>
                  <a:pt x="453" y="1812"/>
                </a:cubicBezTo>
                <a:cubicBezTo>
                  <a:pt x="842" y="1812"/>
                  <a:pt x="842" y="1812"/>
                  <a:pt x="842" y="1812"/>
                </a:cubicBezTo>
                <a:lnTo>
                  <a:pt x="842" y="2045"/>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prstClr val="black"/>
              </a:solidFill>
            </a:endParaRPr>
          </a:p>
        </p:txBody>
      </p:sp>
      <p:sp>
        <p:nvSpPr>
          <p:cNvPr id="70" name="圆角矩形 105">
            <a:extLst>
              <a:ext uri="{FF2B5EF4-FFF2-40B4-BE49-F238E27FC236}">
                <a16:creationId xmlns:a16="http://schemas.microsoft.com/office/drawing/2014/main" xmlns="" id="{B03B57F1-4F42-4713-97B4-0DAADDAD2E4C}"/>
              </a:ext>
            </a:extLst>
          </p:cNvPr>
          <p:cNvSpPr/>
          <p:nvPr/>
        </p:nvSpPr>
        <p:spPr>
          <a:xfrm>
            <a:off x="8214874" y="7666120"/>
            <a:ext cx="1287649" cy="793193"/>
          </a:xfrm>
          <a:prstGeom prst="roundRect">
            <a:avLst>
              <a:gd name="adj" fmla="val 751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zh-CN" altLang="en-US" sz="1200" b="1" dirty="0">
                <a:solidFill>
                  <a:prstClr val="white"/>
                </a:solidFill>
                <a:latin typeface="微软雅黑" panose="020B0503020204020204" pitchFamily="34" charset="-122"/>
                <a:ea typeface="微软雅黑" panose="020B0503020204020204" pitchFamily="34" charset="-122"/>
              </a:rPr>
              <a:t>留言量</a:t>
            </a:r>
          </a:p>
        </p:txBody>
      </p:sp>
      <p:sp>
        <p:nvSpPr>
          <p:cNvPr id="71" name="KSO_Shape">
            <a:extLst>
              <a:ext uri="{FF2B5EF4-FFF2-40B4-BE49-F238E27FC236}">
                <a16:creationId xmlns:a16="http://schemas.microsoft.com/office/drawing/2014/main" xmlns="" id="{62941831-8299-4A7C-B958-C8C10D305E35}"/>
              </a:ext>
            </a:extLst>
          </p:cNvPr>
          <p:cNvSpPr>
            <a:spLocks/>
          </p:cNvSpPr>
          <p:nvPr/>
        </p:nvSpPr>
        <p:spPr bwMode="auto">
          <a:xfrm>
            <a:off x="8622868" y="7808430"/>
            <a:ext cx="471659" cy="334404"/>
          </a:xfrm>
          <a:custGeom>
            <a:avLst/>
            <a:gdLst>
              <a:gd name="T0" fmla="*/ 1717631 w 3872"/>
              <a:gd name="T1" fmla="*/ 1276141 h 2747"/>
              <a:gd name="T2" fmla="*/ 1696242 w 3872"/>
              <a:gd name="T3" fmla="*/ 1276141 h 2747"/>
              <a:gd name="T4" fmla="*/ 1696242 w 3872"/>
              <a:gd name="T5" fmla="*/ 1277536 h 2747"/>
              <a:gd name="T6" fmla="*/ 65562 w 3872"/>
              <a:gd name="T7" fmla="*/ 1277536 h 2747"/>
              <a:gd name="T8" fmla="*/ 65562 w 3872"/>
              <a:gd name="T9" fmla="*/ 1233355 h 2747"/>
              <a:gd name="T10" fmla="*/ 0 w 3872"/>
              <a:gd name="T11" fmla="*/ 900368 h 2747"/>
              <a:gd name="T12" fmla="*/ 900199 w 3872"/>
              <a:gd name="T13" fmla="*/ 0 h 2747"/>
              <a:gd name="T14" fmla="*/ 1800397 w 3872"/>
              <a:gd name="T15" fmla="*/ 900368 h 2747"/>
              <a:gd name="T16" fmla="*/ 1717631 w 3872"/>
              <a:gd name="T17" fmla="*/ 1276141 h 2747"/>
              <a:gd name="T18" fmla="*/ 900199 w 3872"/>
              <a:gd name="T19" fmla="*/ 131614 h 2747"/>
              <a:gd name="T20" fmla="*/ 131589 w 3872"/>
              <a:gd name="T21" fmla="*/ 900368 h 2747"/>
              <a:gd name="T22" fmla="*/ 168322 w 3872"/>
              <a:gd name="T23" fmla="*/ 1132435 h 2747"/>
              <a:gd name="T24" fmla="*/ 1632075 w 3872"/>
              <a:gd name="T25" fmla="*/ 1132435 h 2747"/>
              <a:gd name="T26" fmla="*/ 1668808 w 3872"/>
              <a:gd name="T27" fmla="*/ 900368 h 2747"/>
              <a:gd name="T28" fmla="*/ 900199 w 3872"/>
              <a:gd name="T29" fmla="*/ 131614 h 2747"/>
              <a:gd name="T30" fmla="*/ 1406095 w 3872"/>
              <a:gd name="T31" fmla="*/ 842699 h 2747"/>
              <a:gd name="T32" fmla="*/ 1587437 w 3872"/>
              <a:gd name="T33" fmla="*/ 842699 h 2747"/>
              <a:gd name="T34" fmla="*/ 1587437 w 3872"/>
              <a:gd name="T35" fmla="*/ 951060 h 2747"/>
              <a:gd name="T36" fmla="*/ 1406095 w 3872"/>
              <a:gd name="T37" fmla="*/ 951060 h 2747"/>
              <a:gd name="T38" fmla="*/ 1406095 w 3872"/>
              <a:gd name="T39" fmla="*/ 842699 h 2747"/>
              <a:gd name="T40" fmla="*/ 1282411 w 3872"/>
              <a:gd name="T41" fmla="*/ 610632 h 2747"/>
              <a:gd name="T42" fmla="*/ 1434459 w 3872"/>
              <a:gd name="T43" fmla="*/ 512038 h 2747"/>
              <a:gd name="T44" fmla="*/ 1493976 w 3872"/>
              <a:gd name="T45" fmla="*/ 603656 h 2747"/>
              <a:gd name="T46" fmla="*/ 1341463 w 3872"/>
              <a:gd name="T47" fmla="*/ 701784 h 2747"/>
              <a:gd name="T48" fmla="*/ 1282411 w 3872"/>
              <a:gd name="T49" fmla="*/ 610632 h 2747"/>
              <a:gd name="T50" fmla="*/ 826732 w 3872"/>
              <a:gd name="T51" fmla="*/ 858512 h 2747"/>
              <a:gd name="T52" fmla="*/ 1356342 w 3872"/>
              <a:gd name="T53" fmla="*/ 419024 h 2747"/>
              <a:gd name="T54" fmla="*/ 916938 w 3872"/>
              <a:gd name="T55" fmla="*/ 953385 h 2747"/>
              <a:gd name="T56" fmla="*/ 826732 w 3872"/>
              <a:gd name="T57" fmla="*/ 858512 h 2747"/>
              <a:gd name="T58" fmla="*/ 1074565 w 3872"/>
              <a:gd name="T59" fmla="*/ 433441 h 2747"/>
              <a:gd name="T60" fmla="*/ 1177326 w 3872"/>
              <a:gd name="T61" fmla="*/ 284155 h 2747"/>
              <a:gd name="T62" fmla="*/ 1266602 w 3872"/>
              <a:gd name="T63" fmla="*/ 345544 h 2747"/>
              <a:gd name="T64" fmla="*/ 1164306 w 3872"/>
              <a:gd name="T65" fmla="*/ 494830 h 2747"/>
              <a:gd name="T66" fmla="*/ 1074565 w 3872"/>
              <a:gd name="T67" fmla="*/ 433441 h 2747"/>
              <a:gd name="T68" fmla="*/ 826732 w 3872"/>
              <a:gd name="T69" fmla="*/ 226487 h 2747"/>
              <a:gd name="T70" fmla="*/ 935072 w 3872"/>
              <a:gd name="T71" fmla="*/ 226487 h 2747"/>
              <a:gd name="T72" fmla="*/ 935072 w 3872"/>
              <a:gd name="T73" fmla="*/ 407863 h 2747"/>
              <a:gd name="T74" fmla="*/ 826732 w 3872"/>
              <a:gd name="T75" fmla="*/ 407863 h 2747"/>
              <a:gd name="T76" fmla="*/ 826732 w 3872"/>
              <a:gd name="T77" fmla="*/ 226487 h 2747"/>
              <a:gd name="T78" fmla="*/ 924842 w 3872"/>
              <a:gd name="T79" fmla="*/ 734804 h 2747"/>
              <a:gd name="T80" fmla="*/ 757450 w 3872"/>
              <a:gd name="T81" fmla="*/ 862232 h 2747"/>
              <a:gd name="T82" fmla="*/ 924377 w 3872"/>
              <a:gd name="T83" fmla="*/ 1016169 h 2747"/>
              <a:gd name="T84" fmla="*/ 1048062 w 3872"/>
              <a:gd name="T85" fmla="*/ 849675 h 2747"/>
              <a:gd name="T86" fmla="*/ 1055036 w 3872"/>
              <a:gd name="T87" fmla="*/ 895717 h 2747"/>
              <a:gd name="T88" fmla="*/ 890899 w 3872"/>
              <a:gd name="T89" fmla="*/ 1059885 h 2747"/>
              <a:gd name="T90" fmla="*/ 726761 w 3872"/>
              <a:gd name="T91" fmla="*/ 895717 h 2747"/>
              <a:gd name="T92" fmla="*/ 890899 w 3872"/>
              <a:gd name="T93" fmla="*/ 731549 h 2747"/>
              <a:gd name="T94" fmla="*/ 924842 w 3872"/>
              <a:gd name="T95" fmla="*/ 734804 h 2747"/>
              <a:gd name="T96" fmla="*/ 494737 w 3872"/>
              <a:gd name="T97" fmla="*/ 345544 h 2747"/>
              <a:gd name="T98" fmla="*/ 584478 w 3872"/>
              <a:gd name="T99" fmla="*/ 284155 h 2747"/>
              <a:gd name="T100" fmla="*/ 687238 w 3872"/>
              <a:gd name="T101" fmla="*/ 433441 h 2747"/>
              <a:gd name="T102" fmla="*/ 597497 w 3872"/>
              <a:gd name="T103" fmla="*/ 494830 h 2747"/>
              <a:gd name="T104" fmla="*/ 494737 w 3872"/>
              <a:gd name="T105" fmla="*/ 345544 h 2747"/>
              <a:gd name="T106" fmla="*/ 456144 w 3872"/>
              <a:gd name="T107" fmla="*/ 701784 h 2747"/>
              <a:gd name="T108" fmla="*/ 304096 w 3872"/>
              <a:gd name="T109" fmla="*/ 603656 h 2747"/>
              <a:gd name="T110" fmla="*/ 363148 w 3872"/>
              <a:gd name="T111" fmla="*/ 512038 h 2747"/>
              <a:gd name="T112" fmla="*/ 515196 w 3872"/>
              <a:gd name="T113" fmla="*/ 610632 h 2747"/>
              <a:gd name="T114" fmla="*/ 456144 w 3872"/>
              <a:gd name="T115" fmla="*/ 701784 h 2747"/>
              <a:gd name="T116" fmla="*/ 391512 w 3872"/>
              <a:gd name="T117" fmla="*/ 951060 h 2747"/>
              <a:gd name="T118" fmla="*/ 210635 w 3872"/>
              <a:gd name="T119" fmla="*/ 951060 h 2747"/>
              <a:gd name="T120" fmla="*/ 210635 w 3872"/>
              <a:gd name="T121" fmla="*/ 842699 h 2747"/>
              <a:gd name="T122" fmla="*/ 391512 w 3872"/>
              <a:gd name="T123" fmla="*/ 842699 h 2747"/>
              <a:gd name="T124" fmla="*/ 391512 w 3872"/>
              <a:gd name="T125" fmla="*/ 951060 h 27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72" h="2747">
                <a:moveTo>
                  <a:pt x="3694" y="2744"/>
                </a:moveTo>
                <a:cubicBezTo>
                  <a:pt x="3648" y="2744"/>
                  <a:pt x="3648" y="2744"/>
                  <a:pt x="3648" y="2744"/>
                </a:cubicBezTo>
                <a:cubicBezTo>
                  <a:pt x="3648" y="2747"/>
                  <a:pt x="3648" y="2747"/>
                  <a:pt x="3648" y="2747"/>
                </a:cubicBezTo>
                <a:cubicBezTo>
                  <a:pt x="141" y="2747"/>
                  <a:pt x="141" y="2747"/>
                  <a:pt x="141" y="2747"/>
                </a:cubicBezTo>
                <a:cubicBezTo>
                  <a:pt x="141" y="2652"/>
                  <a:pt x="141" y="2652"/>
                  <a:pt x="141" y="2652"/>
                </a:cubicBezTo>
                <a:cubicBezTo>
                  <a:pt x="52" y="2430"/>
                  <a:pt x="0" y="2190"/>
                  <a:pt x="0" y="1936"/>
                </a:cubicBezTo>
                <a:cubicBezTo>
                  <a:pt x="0" y="867"/>
                  <a:pt x="867" y="0"/>
                  <a:pt x="1936" y="0"/>
                </a:cubicBezTo>
                <a:cubicBezTo>
                  <a:pt x="3005" y="0"/>
                  <a:pt x="3872" y="867"/>
                  <a:pt x="3872" y="1936"/>
                </a:cubicBezTo>
                <a:cubicBezTo>
                  <a:pt x="3872" y="2225"/>
                  <a:pt x="3808" y="2497"/>
                  <a:pt x="3694" y="2744"/>
                </a:cubicBezTo>
                <a:close/>
                <a:moveTo>
                  <a:pt x="1936" y="283"/>
                </a:moveTo>
                <a:cubicBezTo>
                  <a:pt x="1023" y="283"/>
                  <a:pt x="283" y="1023"/>
                  <a:pt x="283" y="1936"/>
                </a:cubicBezTo>
                <a:cubicBezTo>
                  <a:pt x="283" y="2110"/>
                  <a:pt x="311" y="2278"/>
                  <a:pt x="362" y="2435"/>
                </a:cubicBezTo>
                <a:cubicBezTo>
                  <a:pt x="3510" y="2435"/>
                  <a:pt x="3510" y="2435"/>
                  <a:pt x="3510" y="2435"/>
                </a:cubicBezTo>
                <a:cubicBezTo>
                  <a:pt x="3560" y="2278"/>
                  <a:pt x="3589" y="2110"/>
                  <a:pt x="3589" y="1936"/>
                </a:cubicBezTo>
                <a:cubicBezTo>
                  <a:pt x="3589" y="1023"/>
                  <a:pt x="2849" y="283"/>
                  <a:pt x="1936" y="283"/>
                </a:cubicBezTo>
                <a:close/>
                <a:moveTo>
                  <a:pt x="3024" y="1812"/>
                </a:moveTo>
                <a:cubicBezTo>
                  <a:pt x="3414" y="1812"/>
                  <a:pt x="3414" y="1812"/>
                  <a:pt x="3414" y="1812"/>
                </a:cubicBezTo>
                <a:cubicBezTo>
                  <a:pt x="3414" y="2045"/>
                  <a:pt x="3414" y="2045"/>
                  <a:pt x="3414" y="2045"/>
                </a:cubicBezTo>
                <a:cubicBezTo>
                  <a:pt x="3024" y="2045"/>
                  <a:pt x="3024" y="2045"/>
                  <a:pt x="3024" y="2045"/>
                </a:cubicBezTo>
                <a:lnTo>
                  <a:pt x="3024" y="1812"/>
                </a:lnTo>
                <a:close/>
                <a:moveTo>
                  <a:pt x="2758" y="1313"/>
                </a:moveTo>
                <a:cubicBezTo>
                  <a:pt x="3085" y="1101"/>
                  <a:pt x="3085" y="1101"/>
                  <a:pt x="3085" y="1101"/>
                </a:cubicBezTo>
                <a:cubicBezTo>
                  <a:pt x="3213" y="1298"/>
                  <a:pt x="3213" y="1298"/>
                  <a:pt x="3213" y="1298"/>
                </a:cubicBezTo>
                <a:cubicBezTo>
                  <a:pt x="2885" y="1509"/>
                  <a:pt x="2885" y="1509"/>
                  <a:pt x="2885" y="1509"/>
                </a:cubicBezTo>
                <a:lnTo>
                  <a:pt x="2758" y="1313"/>
                </a:lnTo>
                <a:close/>
                <a:moveTo>
                  <a:pt x="1778" y="1846"/>
                </a:moveTo>
                <a:cubicBezTo>
                  <a:pt x="2917" y="901"/>
                  <a:pt x="2917" y="901"/>
                  <a:pt x="2917" y="901"/>
                </a:cubicBezTo>
                <a:cubicBezTo>
                  <a:pt x="1972" y="2050"/>
                  <a:pt x="1972" y="2050"/>
                  <a:pt x="1972" y="2050"/>
                </a:cubicBezTo>
                <a:lnTo>
                  <a:pt x="1778" y="1846"/>
                </a:lnTo>
                <a:close/>
                <a:moveTo>
                  <a:pt x="2311" y="932"/>
                </a:moveTo>
                <a:cubicBezTo>
                  <a:pt x="2532" y="611"/>
                  <a:pt x="2532" y="611"/>
                  <a:pt x="2532" y="611"/>
                </a:cubicBezTo>
                <a:cubicBezTo>
                  <a:pt x="2724" y="743"/>
                  <a:pt x="2724" y="743"/>
                  <a:pt x="2724" y="743"/>
                </a:cubicBezTo>
                <a:cubicBezTo>
                  <a:pt x="2504" y="1064"/>
                  <a:pt x="2504" y="1064"/>
                  <a:pt x="2504" y="1064"/>
                </a:cubicBezTo>
                <a:lnTo>
                  <a:pt x="2311" y="932"/>
                </a:lnTo>
                <a:close/>
                <a:moveTo>
                  <a:pt x="1778" y="487"/>
                </a:moveTo>
                <a:cubicBezTo>
                  <a:pt x="2011" y="487"/>
                  <a:pt x="2011" y="487"/>
                  <a:pt x="2011" y="487"/>
                </a:cubicBezTo>
                <a:cubicBezTo>
                  <a:pt x="2011" y="877"/>
                  <a:pt x="2011" y="877"/>
                  <a:pt x="2011" y="877"/>
                </a:cubicBezTo>
                <a:cubicBezTo>
                  <a:pt x="1778" y="877"/>
                  <a:pt x="1778" y="877"/>
                  <a:pt x="1778" y="877"/>
                </a:cubicBezTo>
                <a:lnTo>
                  <a:pt x="1778" y="487"/>
                </a:lnTo>
                <a:close/>
                <a:moveTo>
                  <a:pt x="1989" y="1580"/>
                </a:moveTo>
                <a:cubicBezTo>
                  <a:pt x="1629" y="1854"/>
                  <a:pt x="1629" y="1854"/>
                  <a:pt x="1629" y="1854"/>
                </a:cubicBezTo>
                <a:cubicBezTo>
                  <a:pt x="1988" y="2185"/>
                  <a:pt x="1988" y="2185"/>
                  <a:pt x="1988" y="2185"/>
                </a:cubicBezTo>
                <a:cubicBezTo>
                  <a:pt x="2254" y="1827"/>
                  <a:pt x="2254" y="1827"/>
                  <a:pt x="2254" y="1827"/>
                </a:cubicBezTo>
                <a:cubicBezTo>
                  <a:pt x="2263" y="1858"/>
                  <a:pt x="2269" y="1891"/>
                  <a:pt x="2269" y="1926"/>
                </a:cubicBezTo>
                <a:cubicBezTo>
                  <a:pt x="2269" y="2121"/>
                  <a:pt x="2111" y="2279"/>
                  <a:pt x="1916" y="2279"/>
                </a:cubicBezTo>
                <a:cubicBezTo>
                  <a:pt x="1721" y="2279"/>
                  <a:pt x="1563" y="2121"/>
                  <a:pt x="1563" y="1926"/>
                </a:cubicBezTo>
                <a:cubicBezTo>
                  <a:pt x="1563" y="1731"/>
                  <a:pt x="1721" y="1573"/>
                  <a:pt x="1916" y="1573"/>
                </a:cubicBezTo>
                <a:cubicBezTo>
                  <a:pt x="1941" y="1573"/>
                  <a:pt x="1966" y="1576"/>
                  <a:pt x="1989" y="1580"/>
                </a:cubicBezTo>
                <a:close/>
                <a:moveTo>
                  <a:pt x="1064" y="743"/>
                </a:moveTo>
                <a:cubicBezTo>
                  <a:pt x="1257" y="611"/>
                  <a:pt x="1257" y="611"/>
                  <a:pt x="1257" y="611"/>
                </a:cubicBezTo>
                <a:cubicBezTo>
                  <a:pt x="1478" y="932"/>
                  <a:pt x="1478" y="932"/>
                  <a:pt x="1478" y="932"/>
                </a:cubicBezTo>
                <a:cubicBezTo>
                  <a:pt x="1285" y="1064"/>
                  <a:pt x="1285" y="1064"/>
                  <a:pt x="1285" y="1064"/>
                </a:cubicBezTo>
                <a:lnTo>
                  <a:pt x="1064" y="743"/>
                </a:lnTo>
                <a:close/>
                <a:moveTo>
                  <a:pt x="981" y="1509"/>
                </a:moveTo>
                <a:cubicBezTo>
                  <a:pt x="654" y="1298"/>
                  <a:pt x="654" y="1298"/>
                  <a:pt x="654" y="1298"/>
                </a:cubicBezTo>
                <a:cubicBezTo>
                  <a:pt x="781" y="1101"/>
                  <a:pt x="781" y="1101"/>
                  <a:pt x="781" y="1101"/>
                </a:cubicBezTo>
                <a:cubicBezTo>
                  <a:pt x="1108" y="1313"/>
                  <a:pt x="1108" y="1313"/>
                  <a:pt x="1108" y="1313"/>
                </a:cubicBezTo>
                <a:lnTo>
                  <a:pt x="981" y="1509"/>
                </a:lnTo>
                <a:close/>
                <a:moveTo>
                  <a:pt x="842" y="2045"/>
                </a:moveTo>
                <a:cubicBezTo>
                  <a:pt x="453" y="2045"/>
                  <a:pt x="453" y="2045"/>
                  <a:pt x="453" y="2045"/>
                </a:cubicBezTo>
                <a:cubicBezTo>
                  <a:pt x="453" y="1812"/>
                  <a:pt x="453" y="1812"/>
                  <a:pt x="453" y="1812"/>
                </a:cubicBezTo>
                <a:cubicBezTo>
                  <a:pt x="842" y="1812"/>
                  <a:pt x="842" y="1812"/>
                  <a:pt x="842" y="1812"/>
                </a:cubicBezTo>
                <a:lnTo>
                  <a:pt x="842" y="2045"/>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prstClr val="black"/>
              </a:solidFill>
            </a:endParaRPr>
          </a:p>
        </p:txBody>
      </p:sp>
      <p:sp>
        <p:nvSpPr>
          <p:cNvPr id="72" name="圆角矩形 107">
            <a:extLst>
              <a:ext uri="{FF2B5EF4-FFF2-40B4-BE49-F238E27FC236}">
                <a16:creationId xmlns:a16="http://schemas.microsoft.com/office/drawing/2014/main" xmlns="" id="{24E258AC-5F85-432F-BCA7-B03BB92AA5F2}"/>
              </a:ext>
            </a:extLst>
          </p:cNvPr>
          <p:cNvSpPr/>
          <p:nvPr/>
        </p:nvSpPr>
        <p:spPr>
          <a:xfrm>
            <a:off x="9790014" y="7666120"/>
            <a:ext cx="1287649" cy="793193"/>
          </a:xfrm>
          <a:prstGeom prst="roundRect">
            <a:avLst>
              <a:gd name="adj" fmla="val 75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zh-CN" altLang="en-US" sz="1200" b="1" dirty="0">
                <a:solidFill>
                  <a:prstClr val="white"/>
                </a:solidFill>
                <a:latin typeface="微软雅黑" panose="020B0503020204020204" pitchFamily="34" charset="-122"/>
                <a:ea typeface="微软雅黑" panose="020B0503020204020204" pitchFamily="34" charset="-122"/>
              </a:rPr>
              <a:t>负面情感得分</a:t>
            </a:r>
          </a:p>
        </p:txBody>
      </p:sp>
      <p:sp>
        <p:nvSpPr>
          <p:cNvPr id="73" name="KSO_Shape">
            <a:extLst>
              <a:ext uri="{FF2B5EF4-FFF2-40B4-BE49-F238E27FC236}">
                <a16:creationId xmlns:a16="http://schemas.microsoft.com/office/drawing/2014/main" xmlns="" id="{794EF563-4632-4D5A-849C-041BEB4C5CF0}"/>
              </a:ext>
            </a:extLst>
          </p:cNvPr>
          <p:cNvSpPr>
            <a:spLocks/>
          </p:cNvSpPr>
          <p:nvPr/>
        </p:nvSpPr>
        <p:spPr bwMode="auto">
          <a:xfrm>
            <a:off x="10198008" y="7808430"/>
            <a:ext cx="471659" cy="334404"/>
          </a:xfrm>
          <a:custGeom>
            <a:avLst/>
            <a:gdLst>
              <a:gd name="T0" fmla="*/ 1717631 w 3872"/>
              <a:gd name="T1" fmla="*/ 1276141 h 2747"/>
              <a:gd name="T2" fmla="*/ 1696242 w 3872"/>
              <a:gd name="T3" fmla="*/ 1276141 h 2747"/>
              <a:gd name="T4" fmla="*/ 1696242 w 3872"/>
              <a:gd name="T5" fmla="*/ 1277536 h 2747"/>
              <a:gd name="T6" fmla="*/ 65562 w 3872"/>
              <a:gd name="T7" fmla="*/ 1277536 h 2747"/>
              <a:gd name="T8" fmla="*/ 65562 w 3872"/>
              <a:gd name="T9" fmla="*/ 1233355 h 2747"/>
              <a:gd name="T10" fmla="*/ 0 w 3872"/>
              <a:gd name="T11" fmla="*/ 900368 h 2747"/>
              <a:gd name="T12" fmla="*/ 900199 w 3872"/>
              <a:gd name="T13" fmla="*/ 0 h 2747"/>
              <a:gd name="T14" fmla="*/ 1800397 w 3872"/>
              <a:gd name="T15" fmla="*/ 900368 h 2747"/>
              <a:gd name="T16" fmla="*/ 1717631 w 3872"/>
              <a:gd name="T17" fmla="*/ 1276141 h 2747"/>
              <a:gd name="T18" fmla="*/ 900199 w 3872"/>
              <a:gd name="T19" fmla="*/ 131614 h 2747"/>
              <a:gd name="T20" fmla="*/ 131589 w 3872"/>
              <a:gd name="T21" fmla="*/ 900368 h 2747"/>
              <a:gd name="T22" fmla="*/ 168322 w 3872"/>
              <a:gd name="T23" fmla="*/ 1132435 h 2747"/>
              <a:gd name="T24" fmla="*/ 1632075 w 3872"/>
              <a:gd name="T25" fmla="*/ 1132435 h 2747"/>
              <a:gd name="T26" fmla="*/ 1668808 w 3872"/>
              <a:gd name="T27" fmla="*/ 900368 h 2747"/>
              <a:gd name="T28" fmla="*/ 900199 w 3872"/>
              <a:gd name="T29" fmla="*/ 131614 h 2747"/>
              <a:gd name="T30" fmla="*/ 1406095 w 3872"/>
              <a:gd name="T31" fmla="*/ 842699 h 2747"/>
              <a:gd name="T32" fmla="*/ 1587437 w 3872"/>
              <a:gd name="T33" fmla="*/ 842699 h 2747"/>
              <a:gd name="T34" fmla="*/ 1587437 w 3872"/>
              <a:gd name="T35" fmla="*/ 951060 h 2747"/>
              <a:gd name="T36" fmla="*/ 1406095 w 3872"/>
              <a:gd name="T37" fmla="*/ 951060 h 2747"/>
              <a:gd name="T38" fmla="*/ 1406095 w 3872"/>
              <a:gd name="T39" fmla="*/ 842699 h 2747"/>
              <a:gd name="T40" fmla="*/ 1282411 w 3872"/>
              <a:gd name="T41" fmla="*/ 610632 h 2747"/>
              <a:gd name="T42" fmla="*/ 1434459 w 3872"/>
              <a:gd name="T43" fmla="*/ 512038 h 2747"/>
              <a:gd name="T44" fmla="*/ 1493976 w 3872"/>
              <a:gd name="T45" fmla="*/ 603656 h 2747"/>
              <a:gd name="T46" fmla="*/ 1341463 w 3872"/>
              <a:gd name="T47" fmla="*/ 701784 h 2747"/>
              <a:gd name="T48" fmla="*/ 1282411 w 3872"/>
              <a:gd name="T49" fmla="*/ 610632 h 2747"/>
              <a:gd name="T50" fmla="*/ 826732 w 3872"/>
              <a:gd name="T51" fmla="*/ 858512 h 2747"/>
              <a:gd name="T52" fmla="*/ 1356342 w 3872"/>
              <a:gd name="T53" fmla="*/ 419024 h 2747"/>
              <a:gd name="T54" fmla="*/ 916938 w 3872"/>
              <a:gd name="T55" fmla="*/ 953385 h 2747"/>
              <a:gd name="T56" fmla="*/ 826732 w 3872"/>
              <a:gd name="T57" fmla="*/ 858512 h 2747"/>
              <a:gd name="T58" fmla="*/ 1074565 w 3872"/>
              <a:gd name="T59" fmla="*/ 433441 h 2747"/>
              <a:gd name="T60" fmla="*/ 1177326 w 3872"/>
              <a:gd name="T61" fmla="*/ 284155 h 2747"/>
              <a:gd name="T62" fmla="*/ 1266602 w 3872"/>
              <a:gd name="T63" fmla="*/ 345544 h 2747"/>
              <a:gd name="T64" fmla="*/ 1164306 w 3872"/>
              <a:gd name="T65" fmla="*/ 494830 h 2747"/>
              <a:gd name="T66" fmla="*/ 1074565 w 3872"/>
              <a:gd name="T67" fmla="*/ 433441 h 2747"/>
              <a:gd name="T68" fmla="*/ 826732 w 3872"/>
              <a:gd name="T69" fmla="*/ 226487 h 2747"/>
              <a:gd name="T70" fmla="*/ 935072 w 3872"/>
              <a:gd name="T71" fmla="*/ 226487 h 2747"/>
              <a:gd name="T72" fmla="*/ 935072 w 3872"/>
              <a:gd name="T73" fmla="*/ 407863 h 2747"/>
              <a:gd name="T74" fmla="*/ 826732 w 3872"/>
              <a:gd name="T75" fmla="*/ 407863 h 2747"/>
              <a:gd name="T76" fmla="*/ 826732 w 3872"/>
              <a:gd name="T77" fmla="*/ 226487 h 2747"/>
              <a:gd name="T78" fmla="*/ 924842 w 3872"/>
              <a:gd name="T79" fmla="*/ 734804 h 2747"/>
              <a:gd name="T80" fmla="*/ 757450 w 3872"/>
              <a:gd name="T81" fmla="*/ 862232 h 2747"/>
              <a:gd name="T82" fmla="*/ 924377 w 3872"/>
              <a:gd name="T83" fmla="*/ 1016169 h 2747"/>
              <a:gd name="T84" fmla="*/ 1048062 w 3872"/>
              <a:gd name="T85" fmla="*/ 849675 h 2747"/>
              <a:gd name="T86" fmla="*/ 1055036 w 3872"/>
              <a:gd name="T87" fmla="*/ 895717 h 2747"/>
              <a:gd name="T88" fmla="*/ 890899 w 3872"/>
              <a:gd name="T89" fmla="*/ 1059885 h 2747"/>
              <a:gd name="T90" fmla="*/ 726761 w 3872"/>
              <a:gd name="T91" fmla="*/ 895717 h 2747"/>
              <a:gd name="T92" fmla="*/ 890899 w 3872"/>
              <a:gd name="T93" fmla="*/ 731549 h 2747"/>
              <a:gd name="T94" fmla="*/ 924842 w 3872"/>
              <a:gd name="T95" fmla="*/ 734804 h 2747"/>
              <a:gd name="T96" fmla="*/ 494737 w 3872"/>
              <a:gd name="T97" fmla="*/ 345544 h 2747"/>
              <a:gd name="T98" fmla="*/ 584478 w 3872"/>
              <a:gd name="T99" fmla="*/ 284155 h 2747"/>
              <a:gd name="T100" fmla="*/ 687238 w 3872"/>
              <a:gd name="T101" fmla="*/ 433441 h 2747"/>
              <a:gd name="T102" fmla="*/ 597497 w 3872"/>
              <a:gd name="T103" fmla="*/ 494830 h 2747"/>
              <a:gd name="T104" fmla="*/ 494737 w 3872"/>
              <a:gd name="T105" fmla="*/ 345544 h 2747"/>
              <a:gd name="T106" fmla="*/ 456144 w 3872"/>
              <a:gd name="T107" fmla="*/ 701784 h 2747"/>
              <a:gd name="T108" fmla="*/ 304096 w 3872"/>
              <a:gd name="T109" fmla="*/ 603656 h 2747"/>
              <a:gd name="T110" fmla="*/ 363148 w 3872"/>
              <a:gd name="T111" fmla="*/ 512038 h 2747"/>
              <a:gd name="T112" fmla="*/ 515196 w 3872"/>
              <a:gd name="T113" fmla="*/ 610632 h 2747"/>
              <a:gd name="T114" fmla="*/ 456144 w 3872"/>
              <a:gd name="T115" fmla="*/ 701784 h 2747"/>
              <a:gd name="T116" fmla="*/ 391512 w 3872"/>
              <a:gd name="T117" fmla="*/ 951060 h 2747"/>
              <a:gd name="T118" fmla="*/ 210635 w 3872"/>
              <a:gd name="T119" fmla="*/ 951060 h 2747"/>
              <a:gd name="T120" fmla="*/ 210635 w 3872"/>
              <a:gd name="T121" fmla="*/ 842699 h 2747"/>
              <a:gd name="T122" fmla="*/ 391512 w 3872"/>
              <a:gd name="T123" fmla="*/ 842699 h 2747"/>
              <a:gd name="T124" fmla="*/ 391512 w 3872"/>
              <a:gd name="T125" fmla="*/ 951060 h 27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72" h="2747">
                <a:moveTo>
                  <a:pt x="3694" y="2744"/>
                </a:moveTo>
                <a:cubicBezTo>
                  <a:pt x="3648" y="2744"/>
                  <a:pt x="3648" y="2744"/>
                  <a:pt x="3648" y="2744"/>
                </a:cubicBezTo>
                <a:cubicBezTo>
                  <a:pt x="3648" y="2747"/>
                  <a:pt x="3648" y="2747"/>
                  <a:pt x="3648" y="2747"/>
                </a:cubicBezTo>
                <a:cubicBezTo>
                  <a:pt x="141" y="2747"/>
                  <a:pt x="141" y="2747"/>
                  <a:pt x="141" y="2747"/>
                </a:cubicBezTo>
                <a:cubicBezTo>
                  <a:pt x="141" y="2652"/>
                  <a:pt x="141" y="2652"/>
                  <a:pt x="141" y="2652"/>
                </a:cubicBezTo>
                <a:cubicBezTo>
                  <a:pt x="52" y="2430"/>
                  <a:pt x="0" y="2190"/>
                  <a:pt x="0" y="1936"/>
                </a:cubicBezTo>
                <a:cubicBezTo>
                  <a:pt x="0" y="867"/>
                  <a:pt x="867" y="0"/>
                  <a:pt x="1936" y="0"/>
                </a:cubicBezTo>
                <a:cubicBezTo>
                  <a:pt x="3005" y="0"/>
                  <a:pt x="3872" y="867"/>
                  <a:pt x="3872" y="1936"/>
                </a:cubicBezTo>
                <a:cubicBezTo>
                  <a:pt x="3872" y="2225"/>
                  <a:pt x="3808" y="2497"/>
                  <a:pt x="3694" y="2744"/>
                </a:cubicBezTo>
                <a:close/>
                <a:moveTo>
                  <a:pt x="1936" y="283"/>
                </a:moveTo>
                <a:cubicBezTo>
                  <a:pt x="1023" y="283"/>
                  <a:pt x="283" y="1023"/>
                  <a:pt x="283" y="1936"/>
                </a:cubicBezTo>
                <a:cubicBezTo>
                  <a:pt x="283" y="2110"/>
                  <a:pt x="311" y="2278"/>
                  <a:pt x="362" y="2435"/>
                </a:cubicBezTo>
                <a:cubicBezTo>
                  <a:pt x="3510" y="2435"/>
                  <a:pt x="3510" y="2435"/>
                  <a:pt x="3510" y="2435"/>
                </a:cubicBezTo>
                <a:cubicBezTo>
                  <a:pt x="3560" y="2278"/>
                  <a:pt x="3589" y="2110"/>
                  <a:pt x="3589" y="1936"/>
                </a:cubicBezTo>
                <a:cubicBezTo>
                  <a:pt x="3589" y="1023"/>
                  <a:pt x="2849" y="283"/>
                  <a:pt x="1936" y="283"/>
                </a:cubicBezTo>
                <a:close/>
                <a:moveTo>
                  <a:pt x="3024" y="1812"/>
                </a:moveTo>
                <a:cubicBezTo>
                  <a:pt x="3414" y="1812"/>
                  <a:pt x="3414" y="1812"/>
                  <a:pt x="3414" y="1812"/>
                </a:cubicBezTo>
                <a:cubicBezTo>
                  <a:pt x="3414" y="2045"/>
                  <a:pt x="3414" y="2045"/>
                  <a:pt x="3414" y="2045"/>
                </a:cubicBezTo>
                <a:cubicBezTo>
                  <a:pt x="3024" y="2045"/>
                  <a:pt x="3024" y="2045"/>
                  <a:pt x="3024" y="2045"/>
                </a:cubicBezTo>
                <a:lnTo>
                  <a:pt x="3024" y="1812"/>
                </a:lnTo>
                <a:close/>
                <a:moveTo>
                  <a:pt x="2758" y="1313"/>
                </a:moveTo>
                <a:cubicBezTo>
                  <a:pt x="3085" y="1101"/>
                  <a:pt x="3085" y="1101"/>
                  <a:pt x="3085" y="1101"/>
                </a:cubicBezTo>
                <a:cubicBezTo>
                  <a:pt x="3213" y="1298"/>
                  <a:pt x="3213" y="1298"/>
                  <a:pt x="3213" y="1298"/>
                </a:cubicBezTo>
                <a:cubicBezTo>
                  <a:pt x="2885" y="1509"/>
                  <a:pt x="2885" y="1509"/>
                  <a:pt x="2885" y="1509"/>
                </a:cubicBezTo>
                <a:lnTo>
                  <a:pt x="2758" y="1313"/>
                </a:lnTo>
                <a:close/>
                <a:moveTo>
                  <a:pt x="1778" y="1846"/>
                </a:moveTo>
                <a:cubicBezTo>
                  <a:pt x="2917" y="901"/>
                  <a:pt x="2917" y="901"/>
                  <a:pt x="2917" y="901"/>
                </a:cubicBezTo>
                <a:cubicBezTo>
                  <a:pt x="1972" y="2050"/>
                  <a:pt x="1972" y="2050"/>
                  <a:pt x="1972" y="2050"/>
                </a:cubicBezTo>
                <a:lnTo>
                  <a:pt x="1778" y="1846"/>
                </a:lnTo>
                <a:close/>
                <a:moveTo>
                  <a:pt x="2311" y="932"/>
                </a:moveTo>
                <a:cubicBezTo>
                  <a:pt x="2532" y="611"/>
                  <a:pt x="2532" y="611"/>
                  <a:pt x="2532" y="611"/>
                </a:cubicBezTo>
                <a:cubicBezTo>
                  <a:pt x="2724" y="743"/>
                  <a:pt x="2724" y="743"/>
                  <a:pt x="2724" y="743"/>
                </a:cubicBezTo>
                <a:cubicBezTo>
                  <a:pt x="2504" y="1064"/>
                  <a:pt x="2504" y="1064"/>
                  <a:pt x="2504" y="1064"/>
                </a:cubicBezTo>
                <a:lnTo>
                  <a:pt x="2311" y="932"/>
                </a:lnTo>
                <a:close/>
                <a:moveTo>
                  <a:pt x="1778" y="487"/>
                </a:moveTo>
                <a:cubicBezTo>
                  <a:pt x="2011" y="487"/>
                  <a:pt x="2011" y="487"/>
                  <a:pt x="2011" y="487"/>
                </a:cubicBezTo>
                <a:cubicBezTo>
                  <a:pt x="2011" y="877"/>
                  <a:pt x="2011" y="877"/>
                  <a:pt x="2011" y="877"/>
                </a:cubicBezTo>
                <a:cubicBezTo>
                  <a:pt x="1778" y="877"/>
                  <a:pt x="1778" y="877"/>
                  <a:pt x="1778" y="877"/>
                </a:cubicBezTo>
                <a:lnTo>
                  <a:pt x="1778" y="487"/>
                </a:lnTo>
                <a:close/>
                <a:moveTo>
                  <a:pt x="1989" y="1580"/>
                </a:moveTo>
                <a:cubicBezTo>
                  <a:pt x="1629" y="1854"/>
                  <a:pt x="1629" y="1854"/>
                  <a:pt x="1629" y="1854"/>
                </a:cubicBezTo>
                <a:cubicBezTo>
                  <a:pt x="1988" y="2185"/>
                  <a:pt x="1988" y="2185"/>
                  <a:pt x="1988" y="2185"/>
                </a:cubicBezTo>
                <a:cubicBezTo>
                  <a:pt x="2254" y="1827"/>
                  <a:pt x="2254" y="1827"/>
                  <a:pt x="2254" y="1827"/>
                </a:cubicBezTo>
                <a:cubicBezTo>
                  <a:pt x="2263" y="1858"/>
                  <a:pt x="2269" y="1891"/>
                  <a:pt x="2269" y="1926"/>
                </a:cubicBezTo>
                <a:cubicBezTo>
                  <a:pt x="2269" y="2121"/>
                  <a:pt x="2111" y="2279"/>
                  <a:pt x="1916" y="2279"/>
                </a:cubicBezTo>
                <a:cubicBezTo>
                  <a:pt x="1721" y="2279"/>
                  <a:pt x="1563" y="2121"/>
                  <a:pt x="1563" y="1926"/>
                </a:cubicBezTo>
                <a:cubicBezTo>
                  <a:pt x="1563" y="1731"/>
                  <a:pt x="1721" y="1573"/>
                  <a:pt x="1916" y="1573"/>
                </a:cubicBezTo>
                <a:cubicBezTo>
                  <a:pt x="1941" y="1573"/>
                  <a:pt x="1966" y="1576"/>
                  <a:pt x="1989" y="1580"/>
                </a:cubicBezTo>
                <a:close/>
                <a:moveTo>
                  <a:pt x="1064" y="743"/>
                </a:moveTo>
                <a:cubicBezTo>
                  <a:pt x="1257" y="611"/>
                  <a:pt x="1257" y="611"/>
                  <a:pt x="1257" y="611"/>
                </a:cubicBezTo>
                <a:cubicBezTo>
                  <a:pt x="1478" y="932"/>
                  <a:pt x="1478" y="932"/>
                  <a:pt x="1478" y="932"/>
                </a:cubicBezTo>
                <a:cubicBezTo>
                  <a:pt x="1285" y="1064"/>
                  <a:pt x="1285" y="1064"/>
                  <a:pt x="1285" y="1064"/>
                </a:cubicBezTo>
                <a:lnTo>
                  <a:pt x="1064" y="743"/>
                </a:lnTo>
                <a:close/>
                <a:moveTo>
                  <a:pt x="981" y="1509"/>
                </a:moveTo>
                <a:cubicBezTo>
                  <a:pt x="654" y="1298"/>
                  <a:pt x="654" y="1298"/>
                  <a:pt x="654" y="1298"/>
                </a:cubicBezTo>
                <a:cubicBezTo>
                  <a:pt x="781" y="1101"/>
                  <a:pt x="781" y="1101"/>
                  <a:pt x="781" y="1101"/>
                </a:cubicBezTo>
                <a:cubicBezTo>
                  <a:pt x="1108" y="1313"/>
                  <a:pt x="1108" y="1313"/>
                  <a:pt x="1108" y="1313"/>
                </a:cubicBezTo>
                <a:lnTo>
                  <a:pt x="981" y="1509"/>
                </a:lnTo>
                <a:close/>
                <a:moveTo>
                  <a:pt x="842" y="2045"/>
                </a:moveTo>
                <a:cubicBezTo>
                  <a:pt x="453" y="2045"/>
                  <a:pt x="453" y="2045"/>
                  <a:pt x="453" y="2045"/>
                </a:cubicBezTo>
                <a:cubicBezTo>
                  <a:pt x="453" y="1812"/>
                  <a:pt x="453" y="1812"/>
                  <a:pt x="453" y="1812"/>
                </a:cubicBezTo>
                <a:cubicBezTo>
                  <a:pt x="842" y="1812"/>
                  <a:pt x="842" y="1812"/>
                  <a:pt x="842" y="1812"/>
                </a:cubicBezTo>
                <a:lnTo>
                  <a:pt x="842" y="2045"/>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prstClr val="black"/>
              </a:solidFill>
            </a:endParaRPr>
          </a:p>
        </p:txBody>
      </p:sp>
      <p:sp>
        <p:nvSpPr>
          <p:cNvPr id="74" name="文本框 73">
            <a:extLst>
              <a:ext uri="{FF2B5EF4-FFF2-40B4-BE49-F238E27FC236}">
                <a16:creationId xmlns:a16="http://schemas.microsoft.com/office/drawing/2014/main" xmlns="" id="{C2D6BD0A-D2AA-471D-8339-94576169F2DA}"/>
              </a:ext>
            </a:extLst>
          </p:cNvPr>
          <p:cNvSpPr txBox="1"/>
          <p:nvPr/>
        </p:nvSpPr>
        <p:spPr>
          <a:xfrm>
            <a:off x="4472232" y="7648241"/>
            <a:ext cx="338554" cy="276999"/>
          </a:xfrm>
          <a:prstGeom prst="rect">
            <a:avLst/>
          </a:prstGeom>
          <a:noFill/>
        </p:spPr>
        <p:txBody>
          <a:bodyPr wrap="none" rtlCol="0">
            <a:spAutoFit/>
          </a:bodyPr>
          <a:lstStyle/>
          <a:p>
            <a:r>
              <a:rPr lang="zh-CN" altLang="en-US" sz="1200" dirty="0">
                <a:solidFill>
                  <a:prstClr val="white"/>
                </a:solidFill>
                <a:latin typeface="微软雅黑" panose="020B0503020204020204" pitchFamily="34" charset="-122"/>
                <a:ea typeface="微软雅黑" panose="020B0503020204020204" pitchFamily="34" charset="-122"/>
              </a:rPr>
              <a:t>！</a:t>
            </a:r>
          </a:p>
        </p:txBody>
      </p:sp>
      <p:sp>
        <p:nvSpPr>
          <p:cNvPr id="75" name="文本框 74">
            <a:extLst>
              <a:ext uri="{FF2B5EF4-FFF2-40B4-BE49-F238E27FC236}">
                <a16:creationId xmlns:a16="http://schemas.microsoft.com/office/drawing/2014/main" xmlns="" id="{DD9A9677-8072-4F03-9E0D-527CB71BCA1E}"/>
              </a:ext>
            </a:extLst>
          </p:cNvPr>
          <p:cNvSpPr txBox="1"/>
          <p:nvPr/>
        </p:nvSpPr>
        <p:spPr>
          <a:xfrm>
            <a:off x="10733983" y="7648241"/>
            <a:ext cx="338554" cy="276999"/>
          </a:xfrm>
          <a:prstGeom prst="rect">
            <a:avLst/>
          </a:prstGeom>
          <a:noFill/>
        </p:spPr>
        <p:txBody>
          <a:bodyPr wrap="none" rtlCol="0">
            <a:spAutoFit/>
          </a:bodyPr>
          <a:lstStyle/>
          <a:p>
            <a:r>
              <a:rPr lang="zh-CN" altLang="en-US" sz="1200" dirty="0">
                <a:solidFill>
                  <a:prstClr val="white"/>
                </a:solidFill>
                <a:latin typeface="微软雅黑" panose="020B0503020204020204" pitchFamily="34" charset="-122"/>
                <a:ea typeface="微软雅黑" panose="020B0503020204020204" pitchFamily="34" charset="-122"/>
              </a:rPr>
              <a:t>！</a:t>
            </a:r>
          </a:p>
        </p:txBody>
      </p:sp>
      <p:sp>
        <p:nvSpPr>
          <p:cNvPr id="76" name="矩形 75">
            <a:extLst>
              <a:ext uri="{FF2B5EF4-FFF2-40B4-BE49-F238E27FC236}">
                <a16:creationId xmlns:a16="http://schemas.microsoft.com/office/drawing/2014/main" xmlns="" id="{3748594E-E4D4-4C45-8F40-A6449E64F4A1}"/>
              </a:ext>
            </a:extLst>
          </p:cNvPr>
          <p:cNvSpPr/>
          <p:nvPr/>
        </p:nvSpPr>
        <p:spPr>
          <a:xfrm>
            <a:off x="867089" y="3355299"/>
            <a:ext cx="1415772" cy="584775"/>
          </a:xfrm>
          <a:prstGeom prst="rect">
            <a:avLst/>
          </a:prstGeom>
        </p:spPr>
        <p:txBody>
          <a:bodyPr wrap="none" anchor="t">
            <a:spAutoFit/>
          </a:bodyPr>
          <a:lstStyle/>
          <a:p>
            <a:pPr>
              <a:lnSpc>
                <a:spcPct val="200000"/>
              </a:lnSpc>
            </a:pPr>
            <a:r>
              <a:rPr lang="zh-CN" altLang="en-US" sz="1600" b="1" dirty="0">
                <a:solidFill>
                  <a:srgbClr val="4472C4"/>
                </a:solidFill>
                <a:latin typeface="微软雅黑" panose="020B0503020204020204" pitchFamily="34" charset="-122"/>
                <a:ea typeface="微软雅黑" panose="020B0503020204020204" pitchFamily="34" charset="-122"/>
              </a:rPr>
              <a:t>效能综合评价</a:t>
            </a:r>
            <a:endParaRPr lang="en-US" altLang="zh-CN" sz="1600" b="1" dirty="0">
              <a:solidFill>
                <a:srgbClr val="4472C4"/>
              </a:solidFill>
              <a:latin typeface="微软雅黑" panose="020B0503020204020204" pitchFamily="34" charset="-122"/>
              <a:ea typeface="微软雅黑" panose="020B0503020204020204" pitchFamily="34" charset="-122"/>
            </a:endParaRPr>
          </a:p>
        </p:txBody>
      </p:sp>
      <p:sp>
        <p:nvSpPr>
          <p:cNvPr id="77" name="矩形 76"/>
          <p:cNvSpPr/>
          <p:nvPr/>
        </p:nvSpPr>
        <p:spPr bwMode="auto">
          <a:xfrm>
            <a:off x="1194356" y="3938115"/>
            <a:ext cx="728691" cy="339939"/>
          </a:xfrm>
          <a:prstGeom prst="rect">
            <a:avLst/>
          </a:prstGeom>
          <a:solidFill>
            <a:srgbClr val="FFC000"/>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algn="ctr" eaLnBrk="0" fontAlgn="base" hangingPunct="0">
              <a:spcBef>
                <a:spcPct val="0"/>
              </a:spcBef>
              <a:spcAft>
                <a:spcPct val="0"/>
              </a:spcAft>
              <a:buFont typeface="Arial" pitchFamily="34" charset="0"/>
              <a:buNone/>
            </a:pPr>
            <a:r>
              <a:rPr lang="zh-CN" altLang="en-US" sz="1400" dirty="0">
                <a:solidFill>
                  <a:prstClr val="black"/>
                </a:solidFill>
                <a:latin typeface="微软雅黑" panose="020B0503020204020204" pitchFamily="34" charset="-122"/>
                <a:ea typeface="微软雅黑" panose="020B0503020204020204" pitchFamily="34" charset="-122"/>
              </a:rPr>
              <a:t>黄牌</a:t>
            </a:r>
          </a:p>
        </p:txBody>
      </p:sp>
      <p:pic>
        <p:nvPicPr>
          <p:cNvPr id="78" name="图片 77"/>
          <p:cNvPicPr>
            <a:picLocks noChangeAspect="1"/>
          </p:cNvPicPr>
          <p:nvPr/>
        </p:nvPicPr>
        <p:blipFill rotWithShape="1">
          <a:blip r:embed="rId17">
            <a:extLst>
              <a:ext uri="{28A0092B-C50C-407E-A947-70E740481C1C}">
                <a14:useLocalDpi xmlns:a14="http://schemas.microsoft.com/office/drawing/2010/main" val="0"/>
              </a:ext>
            </a:extLst>
          </a:blip>
          <a:srcRect t="14346"/>
          <a:stretch/>
        </p:blipFill>
        <p:spPr>
          <a:xfrm>
            <a:off x="7608158" y="1869504"/>
            <a:ext cx="3545778" cy="1866470"/>
          </a:xfrm>
          <a:prstGeom prst="rect">
            <a:avLst/>
          </a:prstGeom>
        </p:spPr>
      </p:pic>
      <p:sp>
        <p:nvSpPr>
          <p:cNvPr id="82" name="KSO_Shape">
            <a:extLst>
              <a:ext uri="{FF2B5EF4-FFF2-40B4-BE49-F238E27FC236}">
                <a16:creationId xmlns:a16="http://schemas.microsoft.com/office/drawing/2014/main" xmlns="" id="{9E7CC0AC-399D-4CD5-90AC-A9FDFAE41460}"/>
              </a:ext>
            </a:extLst>
          </p:cNvPr>
          <p:cNvSpPr>
            <a:spLocks/>
          </p:cNvSpPr>
          <p:nvPr/>
        </p:nvSpPr>
        <p:spPr bwMode="auto">
          <a:xfrm>
            <a:off x="8563002" y="5979782"/>
            <a:ext cx="471659" cy="334404"/>
          </a:xfrm>
          <a:custGeom>
            <a:avLst/>
            <a:gdLst>
              <a:gd name="T0" fmla="*/ 1717631 w 3872"/>
              <a:gd name="T1" fmla="*/ 1276141 h 2747"/>
              <a:gd name="T2" fmla="*/ 1696242 w 3872"/>
              <a:gd name="T3" fmla="*/ 1276141 h 2747"/>
              <a:gd name="T4" fmla="*/ 1696242 w 3872"/>
              <a:gd name="T5" fmla="*/ 1277536 h 2747"/>
              <a:gd name="T6" fmla="*/ 65562 w 3872"/>
              <a:gd name="T7" fmla="*/ 1277536 h 2747"/>
              <a:gd name="T8" fmla="*/ 65562 w 3872"/>
              <a:gd name="T9" fmla="*/ 1233355 h 2747"/>
              <a:gd name="T10" fmla="*/ 0 w 3872"/>
              <a:gd name="T11" fmla="*/ 900368 h 2747"/>
              <a:gd name="T12" fmla="*/ 900199 w 3872"/>
              <a:gd name="T13" fmla="*/ 0 h 2747"/>
              <a:gd name="T14" fmla="*/ 1800397 w 3872"/>
              <a:gd name="T15" fmla="*/ 900368 h 2747"/>
              <a:gd name="T16" fmla="*/ 1717631 w 3872"/>
              <a:gd name="T17" fmla="*/ 1276141 h 2747"/>
              <a:gd name="T18" fmla="*/ 900199 w 3872"/>
              <a:gd name="T19" fmla="*/ 131614 h 2747"/>
              <a:gd name="T20" fmla="*/ 131589 w 3872"/>
              <a:gd name="T21" fmla="*/ 900368 h 2747"/>
              <a:gd name="T22" fmla="*/ 168322 w 3872"/>
              <a:gd name="T23" fmla="*/ 1132435 h 2747"/>
              <a:gd name="T24" fmla="*/ 1632075 w 3872"/>
              <a:gd name="T25" fmla="*/ 1132435 h 2747"/>
              <a:gd name="T26" fmla="*/ 1668808 w 3872"/>
              <a:gd name="T27" fmla="*/ 900368 h 2747"/>
              <a:gd name="T28" fmla="*/ 900199 w 3872"/>
              <a:gd name="T29" fmla="*/ 131614 h 2747"/>
              <a:gd name="T30" fmla="*/ 1406095 w 3872"/>
              <a:gd name="T31" fmla="*/ 842699 h 2747"/>
              <a:gd name="T32" fmla="*/ 1587437 w 3872"/>
              <a:gd name="T33" fmla="*/ 842699 h 2747"/>
              <a:gd name="T34" fmla="*/ 1587437 w 3872"/>
              <a:gd name="T35" fmla="*/ 951060 h 2747"/>
              <a:gd name="T36" fmla="*/ 1406095 w 3872"/>
              <a:gd name="T37" fmla="*/ 951060 h 2747"/>
              <a:gd name="T38" fmla="*/ 1406095 w 3872"/>
              <a:gd name="T39" fmla="*/ 842699 h 2747"/>
              <a:gd name="T40" fmla="*/ 1282411 w 3872"/>
              <a:gd name="T41" fmla="*/ 610632 h 2747"/>
              <a:gd name="T42" fmla="*/ 1434459 w 3872"/>
              <a:gd name="T43" fmla="*/ 512038 h 2747"/>
              <a:gd name="T44" fmla="*/ 1493976 w 3872"/>
              <a:gd name="T45" fmla="*/ 603656 h 2747"/>
              <a:gd name="T46" fmla="*/ 1341463 w 3872"/>
              <a:gd name="T47" fmla="*/ 701784 h 2747"/>
              <a:gd name="T48" fmla="*/ 1282411 w 3872"/>
              <a:gd name="T49" fmla="*/ 610632 h 2747"/>
              <a:gd name="T50" fmla="*/ 826732 w 3872"/>
              <a:gd name="T51" fmla="*/ 858512 h 2747"/>
              <a:gd name="T52" fmla="*/ 1356342 w 3872"/>
              <a:gd name="T53" fmla="*/ 419024 h 2747"/>
              <a:gd name="T54" fmla="*/ 916938 w 3872"/>
              <a:gd name="T55" fmla="*/ 953385 h 2747"/>
              <a:gd name="T56" fmla="*/ 826732 w 3872"/>
              <a:gd name="T57" fmla="*/ 858512 h 2747"/>
              <a:gd name="T58" fmla="*/ 1074565 w 3872"/>
              <a:gd name="T59" fmla="*/ 433441 h 2747"/>
              <a:gd name="T60" fmla="*/ 1177326 w 3872"/>
              <a:gd name="T61" fmla="*/ 284155 h 2747"/>
              <a:gd name="T62" fmla="*/ 1266602 w 3872"/>
              <a:gd name="T63" fmla="*/ 345544 h 2747"/>
              <a:gd name="T64" fmla="*/ 1164306 w 3872"/>
              <a:gd name="T65" fmla="*/ 494830 h 2747"/>
              <a:gd name="T66" fmla="*/ 1074565 w 3872"/>
              <a:gd name="T67" fmla="*/ 433441 h 2747"/>
              <a:gd name="T68" fmla="*/ 826732 w 3872"/>
              <a:gd name="T69" fmla="*/ 226487 h 2747"/>
              <a:gd name="T70" fmla="*/ 935072 w 3872"/>
              <a:gd name="T71" fmla="*/ 226487 h 2747"/>
              <a:gd name="T72" fmla="*/ 935072 w 3872"/>
              <a:gd name="T73" fmla="*/ 407863 h 2747"/>
              <a:gd name="T74" fmla="*/ 826732 w 3872"/>
              <a:gd name="T75" fmla="*/ 407863 h 2747"/>
              <a:gd name="T76" fmla="*/ 826732 w 3872"/>
              <a:gd name="T77" fmla="*/ 226487 h 2747"/>
              <a:gd name="T78" fmla="*/ 924842 w 3872"/>
              <a:gd name="T79" fmla="*/ 734804 h 2747"/>
              <a:gd name="T80" fmla="*/ 757450 w 3872"/>
              <a:gd name="T81" fmla="*/ 862232 h 2747"/>
              <a:gd name="T82" fmla="*/ 924377 w 3872"/>
              <a:gd name="T83" fmla="*/ 1016169 h 2747"/>
              <a:gd name="T84" fmla="*/ 1048062 w 3872"/>
              <a:gd name="T85" fmla="*/ 849675 h 2747"/>
              <a:gd name="T86" fmla="*/ 1055036 w 3872"/>
              <a:gd name="T87" fmla="*/ 895717 h 2747"/>
              <a:gd name="T88" fmla="*/ 890899 w 3872"/>
              <a:gd name="T89" fmla="*/ 1059885 h 2747"/>
              <a:gd name="T90" fmla="*/ 726761 w 3872"/>
              <a:gd name="T91" fmla="*/ 895717 h 2747"/>
              <a:gd name="T92" fmla="*/ 890899 w 3872"/>
              <a:gd name="T93" fmla="*/ 731549 h 2747"/>
              <a:gd name="T94" fmla="*/ 924842 w 3872"/>
              <a:gd name="T95" fmla="*/ 734804 h 2747"/>
              <a:gd name="T96" fmla="*/ 494737 w 3872"/>
              <a:gd name="T97" fmla="*/ 345544 h 2747"/>
              <a:gd name="T98" fmla="*/ 584478 w 3872"/>
              <a:gd name="T99" fmla="*/ 284155 h 2747"/>
              <a:gd name="T100" fmla="*/ 687238 w 3872"/>
              <a:gd name="T101" fmla="*/ 433441 h 2747"/>
              <a:gd name="T102" fmla="*/ 597497 w 3872"/>
              <a:gd name="T103" fmla="*/ 494830 h 2747"/>
              <a:gd name="T104" fmla="*/ 494737 w 3872"/>
              <a:gd name="T105" fmla="*/ 345544 h 2747"/>
              <a:gd name="T106" fmla="*/ 456144 w 3872"/>
              <a:gd name="T107" fmla="*/ 701784 h 2747"/>
              <a:gd name="T108" fmla="*/ 304096 w 3872"/>
              <a:gd name="T109" fmla="*/ 603656 h 2747"/>
              <a:gd name="T110" fmla="*/ 363148 w 3872"/>
              <a:gd name="T111" fmla="*/ 512038 h 2747"/>
              <a:gd name="T112" fmla="*/ 515196 w 3872"/>
              <a:gd name="T113" fmla="*/ 610632 h 2747"/>
              <a:gd name="T114" fmla="*/ 456144 w 3872"/>
              <a:gd name="T115" fmla="*/ 701784 h 2747"/>
              <a:gd name="T116" fmla="*/ 391512 w 3872"/>
              <a:gd name="T117" fmla="*/ 951060 h 2747"/>
              <a:gd name="T118" fmla="*/ 210635 w 3872"/>
              <a:gd name="T119" fmla="*/ 951060 h 2747"/>
              <a:gd name="T120" fmla="*/ 210635 w 3872"/>
              <a:gd name="T121" fmla="*/ 842699 h 2747"/>
              <a:gd name="T122" fmla="*/ 391512 w 3872"/>
              <a:gd name="T123" fmla="*/ 842699 h 2747"/>
              <a:gd name="T124" fmla="*/ 391512 w 3872"/>
              <a:gd name="T125" fmla="*/ 951060 h 27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72" h="2747">
                <a:moveTo>
                  <a:pt x="3694" y="2744"/>
                </a:moveTo>
                <a:cubicBezTo>
                  <a:pt x="3648" y="2744"/>
                  <a:pt x="3648" y="2744"/>
                  <a:pt x="3648" y="2744"/>
                </a:cubicBezTo>
                <a:cubicBezTo>
                  <a:pt x="3648" y="2747"/>
                  <a:pt x="3648" y="2747"/>
                  <a:pt x="3648" y="2747"/>
                </a:cubicBezTo>
                <a:cubicBezTo>
                  <a:pt x="141" y="2747"/>
                  <a:pt x="141" y="2747"/>
                  <a:pt x="141" y="2747"/>
                </a:cubicBezTo>
                <a:cubicBezTo>
                  <a:pt x="141" y="2652"/>
                  <a:pt x="141" y="2652"/>
                  <a:pt x="141" y="2652"/>
                </a:cubicBezTo>
                <a:cubicBezTo>
                  <a:pt x="52" y="2430"/>
                  <a:pt x="0" y="2190"/>
                  <a:pt x="0" y="1936"/>
                </a:cubicBezTo>
                <a:cubicBezTo>
                  <a:pt x="0" y="867"/>
                  <a:pt x="867" y="0"/>
                  <a:pt x="1936" y="0"/>
                </a:cubicBezTo>
                <a:cubicBezTo>
                  <a:pt x="3005" y="0"/>
                  <a:pt x="3872" y="867"/>
                  <a:pt x="3872" y="1936"/>
                </a:cubicBezTo>
                <a:cubicBezTo>
                  <a:pt x="3872" y="2225"/>
                  <a:pt x="3808" y="2497"/>
                  <a:pt x="3694" y="2744"/>
                </a:cubicBezTo>
                <a:close/>
                <a:moveTo>
                  <a:pt x="1936" y="283"/>
                </a:moveTo>
                <a:cubicBezTo>
                  <a:pt x="1023" y="283"/>
                  <a:pt x="283" y="1023"/>
                  <a:pt x="283" y="1936"/>
                </a:cubicBezTo>
                <a:cubicBezTo>
                  <a:pt x="283" y="2110"/>
                  <a:pt x="311" y="2278"/>
                  <a:pt x="362" y="2435"/>
                </a:cubicBezTo>
                <a:cubicBezTo>
                  <a:pt x="3510" y="2435"/>
                  <a:pt x="3510" y="2435"/>
                  <a:pt x="3510" y="2435"/>
                </a:cubicBezTo>
                <a:cubicBezTo>
                  <a:pt x="3560" y="2278"/>
                  <a:pt x="3589" y="2110"/>
                  <a:pt x="3589" y="1936"/>
                </a:cubicBezTo>
                <a:cubicBezTo>
                  <a:pt x="3589" y="1023"/>
                  <a:pt x="2849" y="283"/>
                  <a:pt x="1936" y="283"/>
                </a:cubicBezTo>
                <a:close/>
                <a:moveTo>
                  <a:pt x="3024" y="1812"/>
                </a:moveTo>
                <a:cubicBezTo>
                  <a:pt x="3414" y="1812"/>
                  <a:pt x="3414" y="1812"/>
                  <a:pt x="3414" y="1812"/>
                </a:cubicBezTo>
                <a:cubicBezTo>
                  <a:pt x="3414" y="2045"/>
                  <a:pt x="3414" y="2045"/>
                  <a:pt x="3414" y="2045"/>
                </a:cubicBezTo>
                <a:cubicBezTo>
                  <a:pt x="3024" y="2045"/>
                  <a:pt x="3024" y="2045"/>
                  <a:pt x="3024" y="2045"/>
                </a:cubicBezTo>
                <a:lnTo>
                  <a:pt x="3024" y="1812"/>
                </a:lnTo>
                <a:close/>
                <a:moveTo>
                  <a:pt x="2758" y="1313"/>
                </a:moveTo>
                <a:cubicBezTo>
                  <a:pt x="3085" y="1101"/>
                  <a:pt x="3085" y="1101"/>
                  <a:pt x="3085" y="1101"/>
                </a:cubicBezTo>
                <a:cubicBezTo>
                  <a:pt x="3213" y="1298"/>
                  <a:pt x="3213" y="1298"/>
                  <a:pt x="3213" y="1298"/>
                </a:cubicBezTo>
                <a:cubicBezTo>
                  <a:pt x="2885" y="1509"/>
                  <a:pt x="2885" y="1509"/>
                  <a:pt x="2885" y="1509"/>
                </a:cubicBezTo>
                <a:lnTo>
                  <a:pt x="2758" y="1313"/>
                </a:lnTo>
                <a:close/>
                <a:moveTo>
                  <a:pt x="1778" y="1846"/>
                </a:moveTo>
                <a:cubicBezTo>
                  <a:pt x="2917" y="901"/>
                  <a:pt x="2917" y="901"/>
                  <a:pt x="2917" y="901"/>
                </a:cubicBezTo>
                <a:cubicBezTo>
                  <a:pt x="1972" y="2050"/>
                  <a:pt x="1972" y="2050"/>
                  <a:pt x="1972" y="2050"/>
                </a:cubicBezTo>
                <a:lnTo>
                  <a:pt x="1778" y="1846"/>
                </a:lnTo>
                <a:close/>
                <a:moveTo>
                  <a:pt x="2311" y="932"/>
                </a:moveTo>
                <a:cubicBezTo>
                  <a:pt x="2532" y="611"/>
                  <a:pt x="2532" y="611"/>
                  <a:pt x="2532" y="611"/>
                </a:cubicBezTo>
                <a:cubicBezTo>
                  <a:pt x="2724" y="743"/>
                  <a:pt x="2724" y="743"/>
                  <a:pt x="2724" y="743"/>
                </a:cubicBezTo>
                <a:cubicBezTo>
                  <a:pt x="2504" y="1064"/>
                  <a:pt x="2504" y="1064"/>
                  <a:pt x="2504" y="1064"/>
                </a:cubicBezTo>
                <a:lnTo>
                  <a:pt x="2311" y="932"/>
                </a:lnTo>
                <a:close/>
                <a:moveTo>
                  <a:pt x="1778" y="487"/>
                </a:moveTo>
                <a:cubicBezTo>
                  <a:pt x="2011" y="487"/>
                  <a:pt x="2011" y="487"/>
                  <a:pt x="2011" y="487"/>
                </a:cubicBezTo>
                <a:cubicBezTo>
                  <a:pt x="2011" y="877"/>
                  <a:pt x="2011" y="877"/>
                  <a:pt x="2011" y="877"/>
                </a:cubicBezTo>
                <a:cubicBezTo>
                  <a:pt x="1778" y="877"/>
                  <a:pt x="1778" y="877"/>
                  <a:pt x="1778" y="877"/>
                </a:cubicBezTo>
                <a:lnTo>
                  <a:pt x="1778" y="487"/>
                </a:lnTo>
                <a:close/>
                <a:moveTo>
                  <a:pt x="1989" y="1580"/>
                </a:moveTo>
                <a:cubicBezTo>
                  <a:pt x="1629" y="1854"/>
                  <a:pt x="1629" y="1854"/>
                  <a:pt x="1629" y="1854"/>
                </a:cubicBezTo>
                <a:cubicBezTo>
                  <a:pt x="1988" y="2185"/>
                  <a:pt x="1988" y="2185"/>
                  <a:pt x="1988" y="2185"/>
                </a:cubicBezTo>
                <a:cubicBezTo>
                  <a:pt x="2254" y="1827"/>
                  <a:pt x="2254" y="1827"/>
                  <a:pt x="2254" y="1827"/>
                </a:cubicBezTo>
                <a:cubicBezTo>
                  <a:pt x="2263" y="1858"/>
                  <a:pt x="2269" y="1891"/>
                  <a:pt x="2269" y="1926"/>
                </a:cubicBezTo>
                <a:cubicBezTo>
                  <a:pt x="2269" y="2121"/>
                  <a:pt x="2111" y="2279"/>
                  <a:pt x="1916" y="2279"/>
                </a:cubicBezTo>
                <a:cubicBezTo>
                  <a:pt x="1721" y="2279"/>
                  <a:pt x="1563" y="2121"/>
                  <a:pt x="1563" y="1926"/>
                </a:cubicBezTo>
                <a:cubicBezTo>
                  <a:pt x="1563" y="1731"/>
                  <a:pt x="1721" y="1573"/>
                  <a:pt x="1916" y="1573"/>
                </a:cubicBezTo>
                <a:cubicBezTo>
                  <a:pt x="1941" y="1573"/>
                  <a:pt x="1966" y="1576"/>
                  <a:pt x="1989" y="1580"/>
                </a:cubicBezTo>
                <a:close/>
                <a:moveTo>
                  <a:pt x="1064" y="743"/>
                </a:moveTo>
                <a:cubicBezTo>
                  <a:pt x="1257" y="611"/>
                  <a:pt x="1257" y="611"/>
                  <a:pt x="1257" y="611"/>
                </a:cubicBezTo>
                <a:cubicBezTo>
                  <a:pt x="1478" y="932"/>
                  <a:pt x="1478" y="932"/>
                  <a:pt x="1478" y="932"/>
                </a:cubicBezTo>
                <a:cubicBezTo>
                  <a:pt x="1285" y="1064"/>
                  <a:pt x="1285" y="1064"/>
                  <a:pt x="1285" y="1064"/>
                </a:cubicBezTo>
                <a:lnTo>
                  <a:pt x="1064" y="743"/>
                </a:lnTo>
                <a:close/>
                <a:moveTo>
                  <a:pt x="981" y="1509"/>
                </a:moveTo>
                <a:cubicBezTo>
                  <a:pt x="654" y="1298"/>
                  <a:pt x="654" y="1298"/>
                  <a:pt x="654" y="1298"/>
                </a:cubicBezTo>
                <a:cubicBezTo>
                  <a:pt x="781" y="1101"/>
                  <a:pt x="781" y="1101"/>
                  <a:pt x="781" y="1101"/>
                </a:cubicBezTo>
                <a:cubicBezTo>
                  <a:pt x="1108" y="1313"/>
                  <a:pt x="1108" y="1313"/>
                  <a:pt x="1108" y="1313"/>
                </a:cubicBezTo>
                <a:lnTo>
                  <a:pt x="981" y="1509"/>
                </a:lnTo>
                <a:close/>
                <a:moveTo>
                  <a:pt x="842" y="2045"/>
                </a:moveTo>
                <a:cubicBezTo>
                  <a:pt x="453" y="2045"/>
                  <a:pt x="453" y="2045"/>
                  <a:pt x="453" y="2045"/>
                </a:cubicBezTo>
                <a:cubicBezTo>
                  <a:pt x="453" y="1812"/>
                  <a:pt x="453" y="1812"/>
                  <a:pt x="453" y="1812"/>
                </a:cubicBezTo>
                <a:cubicBezTo>
                  <a:pt x="842" y="1812"/>
                  <a:pt x="842" y="1812"/>
                  <a:pt x="842" y="1812"/>
                </a:cubicBezTo>
                <a:lnTo>
                  <a:pt x="842" y="2045"/>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prstClr val="black"/>
              </a:solidFill>
            </a:endParaRPr>
          </a:p>
        </p:txBody>
      </p:sp>
      <p:sp>
        <p:nvSpPr>
          <p:cNvPr id="83" name="圆角矩形 103">
            <a:extLst>
              <a:ext uri="{FF2B5EF4-FFF2-40B4-BE49-F238E27FC236}">
                <a16:creationId xmlns:a16="http://schemas.microsoft.com/office/drawing/2014/main" xmlns="" id="{441E4AD7-8DCC-47A8-8D50-352224245D6F}"/>
              </a:ext>
            </a:extLst>
          </p:cNvPr>
          <p:cNvSpPr/>
          <p:nvPr/>
        </p:nvSpPr>
        <p:spPr>
          <a:xfrm>
            <a:off x="8772580" y="4428898"/>
            <a:ext cx="1287649" cy="1885288"/>
          </a:xfrm>
          <a:prstGeom prst="roundRect">
            <a:avLst>
              <a:gd name="adj" fmla="val 751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79" name="圆角矩形 33">
            <a:extLst>
              <a:ext uri="{FF2B5EF4-FFF2-40B4-BE49-F238E27FC236}">
                <a16:creationId xmlns:a16="http://schemas.microsoft.com/office/drawing/2014/main" xmlns="" id="{F165BD62-6E6B-482C-BA69-0E1DEABB2CDB}"/>
              </a:ext>
            </a:extLst>
          </p:cNvPr>
          <p:cNvSpPr/>
          <p:nvPr/>
        </p:nvSpPr>
        <p:spPr>
          <a:xfrm>
            <a:off x="7368756" y="4428897"/>
            <a:ext cx="1287649" cy="1885289"/>
          </a:xfrm>
          <a:prstGeom prst="roundRect">
            <a:avLst>
              <a:gd name="adj" fmla="val 75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80" name="KSO_Shape">
            <a:extLst>
              <a:ext uri="{FF2B5EF4-FFF2-40B4-BE49-F238E27FC236}">
                <a16:creationId xmlns:a16="http://schemas.microsoft.com/office/drawing/2014/main" xmlns="" id="{6E7DC15C-2B18-4679-8D56-FDB30958115F}"/>
              </a:ext>
            </a:extLst>
          </p:cNvPr>
          <p:cNvSpPr>
            <a:spLocks/>
          </p:cNvSpPr>
          <p:nvPr/>
        </p:nvSpPr>
        <p:spPr bwMode="auto">
          <a:xfrm>
            <a:off x="7776750" y="4767147"/>
            <a:ext cx="471659" cy="430328"/>
          </a:xfrm>
          <a:custGeom>
            <a:avLst/>
            <a:gdLst>
              <a:gd name="T0" fmla="*/ 1717631 w 3872"/>
              <a:gd name="T1" fmla="*/ 1276141 h 2747"/>
              <a:gd name="T2" fmla="*/ 1696242 w 3872"/>
              <a:gd name="T3" fmla="*/ 1276141 h 2747"/>
              <a:gd name="T4" fmla="*/ 1696242 w 3872"/>
              <a:gd name="T5" fmla="*/ 1277536 h 2747"/>
              <a:gd name="T6" fmla="*/ 65562 w 3872"/>
              <a:gd name="T7" fmla="*/ 1277536 h 2747"/>
              <a:gd name="T8" fmla="*/ 65562 w 3872"/>
              <a:gd name="T9" fmla="*/ 1233355 h 2747"/>
              <a:gd name="T10" fmla="*/ 0 w 3872"/>
              <a:gd name="T11" fmla="*/ 900368 h 2747"/>
              <a:gd name="T12" fmla="*/ 900199 w 3872"/>
              <a:gd name="T13" fmla="*/ 0 h 2747"/>
              <a:gd name="T14" fmla="*/ 1800397 w 3872"/>
              <a:gd name="T15" fmla="*/ 900368 h 2747"/>
              <a:gd name="T16" fmla="*/ 1717631 w 3872"/>
              <a:gd name="T17" fmla="*/ 1276141 h 2747"/>
              <a:gd name="T18" fmla="*/ 900199 w 3872"/>
              <a:gd name="T19" fmla="*/ 131614 h 2747"/>
              <a:gd name="T20" fmla="*/ 131589 w 3872"/>
              <a:gd name="T21" fmla="*/ 900368 h 2747"/>
              <a:gd name="T22" fmla="*/ 168322 w 3872"/>
              <a:gd name="T23" fmla="*/ 1132435 h 2747"/>
              <a:gd name="T24" fmla="*/ 1632075 w 3872"/>
              <a:gd name="T25" fmla="*/ 1132435 h 2747"/>
              <a:gd name="T26" fmla="*/ 1668808 w 3872"/>
              <a:gd name="T27" fmla="*/ 900368 h 2747"/>
              <a:gd name="T28" fmla="*/ 900199 w 3872"/>
              <a:gd name="T29" fmla="*/ 131614 h 2747"/>
              <a:gd name="T30" fmla="*/ 1406095 w 3872"/>
              <a:gd name="T31" fmla="*/ 842699 h 2747"/>
              <a:gd name="T32" fmla="*/ 1587437 w 3872"/>
              <a:gd name="T33" fmla="*/ 842699 h 2747"/>
              <a:gd name="T34" fmla="*/ 1587437 w 3872"/>
              <a:gd name="T35" fmla="*/ 951060 h 2747"/>
              <a:gd name="T36" fmla="*/ 1406095 w 3872"/>
              <a:gd name="T37" fmla="*/ 951060 h 2747"/>
              <a:gd name="T38" fmla="*/ 1406095 w 3872"/>
              <a:gd name="T39" fmla="*/ 842699 h 2747"/>
              <a:gd name="T40" fmla="*/ 1282411 w 3872"/>
              <a:gd name="T41" fmla="*/ 610632 h 2747"/>
              <a:gd name="T42" fmla="*/ 1434459 w 3872"/>
              <a:gd name="T43" fmla="*/ 512038 h 2747"/>
              <a:gd name="T44" fmla="*/ 1493976 w 3872"/>
              <a:gd name="T45" fmla="*/ 603656 h 2747"/>
              <a:gd name="T46" fmla="*/ 1341463 w 3872"/>
              <a:gd name="T47" fmla="*/ 701784 h 2747"/>
              <a:gd name="T48" fmla="*/ 1282411 w 3872"/>
              <a:gd name="T49" fmla="*/ 610632 h 2747"/>
              <a:gd name="T50" fmla="*/ 826732 w 3872"/>
              <a:gd name="T51" fmla="*/ 858512 h 2747"/>
              <a:gd name="T52" fmla="*/ 1356342 w 3872"/>
              <a:gd name="T53" fmla="*/ 419024 h 2747"/>
              <a:gd name="T54" fmla="*/ 916938 w 3872"/>
              <a:gd name="T55" fmla="*/ 953385 h 2747"/>
              <a:gd name="T56" fmla="*/ 826732 w 3872"/>
              <a:gd name="T57" fmla="*/ 858512 h 2747"/>
              <a:gd name="T58" fmla="*/ 1074565 w 3872"/>
              <a:gd name="T59" fmla="*/ 433441 h 2747"/>
              <a:gd name="T60" fmla="*/ 1177326 w 3872"/>
              <a:gd name="T61" fmla="*/ 284155 h 2747"/>
              <a:gd name="T62" fmla="*/ 1266602 w 3872"/>
              <a:gd name="T63" fmla="*/ 345544 h 2747"/>
              <a:gd name="T64" fmla="*/ 1164306 w 3872"/>
              <a:gd name="T65" fmla="*/ 494830 h 2747"/>
              <a:gd name="T66" fmla="*/ 1074565 w 3872"/>
              <a:gd name="T67" fmla="*/ 433441 h 2747"/>
              <a:gd name="T68" fmla="*/ 826732 w 3872"/>
              <a:gd name="T69" fmla="*/ 226487 h 2747"/>
              <a:gd name="T70" fmla="*/ 935072 w 3872"/>
              <a:gd name="T71" fmla="*/ 226487 h 2747"/>
              <a:gd name="T72" fmla="*/ 935072 w 3872"/>
              <a:gd name="T73" fmla="*/ 407863 h 2747"/>
              <a:gd name="T74" fmla="*/ 826732 w 3872"/>
              <a:gd name="T75" fmla="*/ 407863 h 2747"/>
              <a:gd name="T76" fmla="*/ 826732 w 3872"/>
              <a:gd name="T77" fmla="*/ 226487 h 2747"/>
              <a:gd name="T78" fmla="*/ 924842 w 3872"/>
              <a:gd name="T79" fmla="*/ 734804 h 2747"/>
              <a:gd name="T80" fmla="*/ 757450 w 3872"/>
              <a:gd name="T81" fmla="*/ 862232 h 2747"/>
              <a:gd name="T82" fmla="*/ 924377 w 3872"/>
              <a:gd name="T83" fmla="*/ 1016169 h 2747"/>
              <a:gd name="T84" fmla="*/ 1048062 w 3872"/>
              <a:gd name="T85" fmla="*/ 849675 h 2747"/>
              <a:gd name="T86" fmla="*/ 1055036 w 3872"/>
              <a:gd name="T87" fmla="*/ 895717 h 2747"/>
              <a:gd name="T88" fmla="*/ 890899 w 3872"/>
              <a:gd name="T89" fmla="*/ 1059885 h 2747"/>
              <a:gd name="T90" fmla="*/ 726761 w 3872"/>
              <a:gd name="T91" fmla="*/ 895717 h 2747"/>
              <a:gd name="T92" fmla="*/ 890899 w 3872"/>
              <a:gd name="T93" fmla="*/ 731549 h 2747"/>
              <a:gd name="T94" fmla="*/ 924842 w 3872"/>
              <a:gd name="T95" fmla="*/ 734804 h 2747"/>
              <a:gd name="T96" fmla="*/ 494737 w 3872"/>
              <a:gd name="T97" fmla="*/ 345544 h 2747"/>
              <a:gd name="T98" fmla="*/ 584478 w 3872"/>
              <a:gd name="T99" fmla="*/ 284155 h 2747"/>
              <a:gd name="T100" fmla="*/ 687238 w 3872"/>
              <a:gd name="T101" fmla="*/ 433441 h 2747"/>
              <a:gd name="T102" fmla="*/ 597497 w 3872"/>
              <a:gd name="T103" fmla="*/ 494830 h 2747"/>
              <a:gd name="T104" fmla="*/ 494737 w 3872"/>
              <a:gd name="T105" fmla="*/ 345544 h 2747"/>
              <a:gd name="T106" fmla="*/ 456144 w 3872"/>
              <a:gd name="T107" fmla="*/ 701784 h 2747"/>
              <a:gd name="T108" fmla="*/ 304096 w 3872"/>
              <a:gd name="T109" fmla="*/ 603656 h 2747"/>
              <a:gd name="T110" fmla="*/ 363148 w 3872"/>
              <a:gd name="T111" fmla="*/ 512038 h 2747"/>
              <a:gd name="T112" fmla="*/ 515196 w 3872"/>
              <a:gd name="T113" fmla="*/ 610632 h 2747"/>
              <a:gd name="T114" fmla="*/ 456144 w 3872"/>
              <a:gd name="T115" fmla="*/ 701784 h 2747"/>
              <a:gd name="T116" fmla="*/ 391512 w 3872"/>
              <a:gd name="T117" fmla="*/ 951060 h 2747"/>
              <a:gd name="T118" fmla="*/ 210635 w 3872"/>
              <a:gd name="T119" fmla="*/ 951060 h 2747"/>
              <a:gd name="T120" fmla="*/ 210635 w 3872"/>
              <a:gd name="T121" fmla="*/ 842699 h 2747"/>
              <a:gd name="T122" fmla="*/ 391512 w 3872"/>
              <a:gd name="T123" fmla="*/ 842699 h 2747"/>
              <a:gd name="T124" fmla="*/ 391512 w 3872"/>
              <a:gd name="T125" fmla="*/ 951060 h 27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72" h="2747">
                <a:moveTo>
                  <a:pt x="3694" y="2744"/>
                </a:moveTo>
                <a:cubicBezTo>
                  <a:pt x="3648" y="2744"/>
                  <a:pt x="3648" y="2744"/>
                  <a:pt x="3648" y="2744"/>
                </a:cubicBezTo>
                <a:cubicBezTo>
                  <a:pt x="3648" y="2747"/>
                  <a:pt x="3648" y="2747"/>
                  <a:pt x="3648" y="2747"/>
                </a:cubicBezTo>
                <a:cubicBezTo>
                  <a:pt x="141" y="2747"/>
                  <a:pt x="141" y="2747"/>
                  <a:pt x="141" y="2747"/>
                </a:cubicBezTo>
                <a:cubicBezTo>
                  <a:pt x="141" y="2652"/>
                  <a:pt x="141" y="2652"/>
                  <a:pt x="141" y="2652"/>
                </a:cubicBezTo>
                <a:cubicBezTo>
                  <a:pt x="52" y="2430"/>
                  <a:pt x="0" y="2190"/>
                  <a:pt x="0" y="1936"/>
                </a:cubicBezTo>
                <a:cubicBezTo>
                  <a:pt x="0" y="867"/>
                  <a:pt x="867" y="0"/>
                  <a:pt x="1936" y="0"/>
                </a:cubicBezTo>
                <a:cubicBezTo>
                  <a:pt x="3005" y="0"/>
                  <a:pt x="3872" y="867"/>
                  <a:pt x="3872" y="1936"/>
                </a:cubicBezTo>
                <a:cubicBezTo>
                  <a:pt x="3872" y="2225"/>
                  <a:pt x="3808" y="2497"/>
                  <a:pt x="3694" y="2744"/>
                </a:cubicBezTo>
                <a:close/>
                <a:moveTo>
                  <a:pt x="1936" y="283"/>
                </a:moveTo>
                <a:cubicBezTo>
                  <a:pt x="1023" y="283"/>
                  <a:pt x="283" y="1023"/>
                  <a:pt x="283" y="1936"/>
                </a:cubicBezTo>
                <a:cubicBezTo>
                  <a:pt x="283" y="2110"/>
                  <a:pt x="311" y="2278"/>
                  <a:pt x="362" y="2435"/>
                </a:cubicBezTo>
                <a:cubicBezTo>
                  <a:pt x="3510" y="2435"/>
                  <a:pt x="3510" y="2435"/>
                  <a:pt x="3510" y="2435"/>
                </a:cubicBezTo>
                <a:cubicBezTo>
                  <a:pt x="3560" y="2278"/>
                  <a:pt x="3589" y="2110"/>
                  <a:pt x="3589" y="1936"/>
                </a:cubicBezTo>
                <a:cubicBezTo>
                  <a:pt x="3589" y="1023"/>
                  <a:pt x="2849" y="283"/>
                  <a:pt x="1936" y="283"/>
                </a:cubicBezTo>
                <a:close/>
                <a:moveTo>
                  <a:pt x="3024" y="1812"/>
                </a:moveTo>
                <a:cubicBezTo>
                  <a:pt x="3414" y="1812"/>
                  <a:pt x="3414" y="1812"/>
                  <a:pt x="3414" y="1812"/>
                </a:cubicBezTo>
                <a:cubicBezTo>
                  <a:pt x="3414" y="2045"/>
                  <a:pt x="3414" y="2045"/>
                  <a:pt x="3414" y="2045"/>
                </a:cubicBezTo>
                <a:cubicBezTo>
                  <a:pt x="3024" y="2045"/>
                  <a:pt x="3024" y="2045"/>
                  <a:pt x="3024" y="2045"/>
                </a:cubicBezTo>
                <a:lnTo>
                  <a:pt x="3024" y="1812"/>
                </a:lnTo>
                <a:close/>
                <a:moveTo>
                  <a:pt x="2758" y="1313"/>
                </a:moveTo>
                <a:cubicBezTo>
                  <a:pt x="3085" y="1101"/>
                  <a:pt x="3085" y="1101"/>
                  <a:pt x="3085" y="1101"/>
                </a:cubicBezTo>
                <a:cubicBezTo>
                  <a:pt x="3213" y="1298"/>
                  <a:pt x="3213" y="1298"/>
                  <a:pt x="3213" y="1298"/>
                </a:cubicBezTo>
                <a:cubicBezTo>
                  <a:pt x="2885" y="1509"/>
                  <a:pt x="2885" y="1509"/>
                  <a:pt x="2885" y="1509"/>
                </a:cubicBezTo>
                <a:lnTo>
                  <a:pt x="2758" y="1313"/>
                </a:lnTo>
                <a:close/>
                <a:moveTo>
                  <a:pt x="1778" y="1846"/>
                </a:moveTo>
                <a:cubicBezTo>
                  <a:pt x="2917" y="901"/>
                  <a:pt x="2917" y="901"/>
                  <a:pt x="2917" y="901"/>
                </a:cubicBezTo>
                <a:cubicBezTo>
                  <a:pt x="1972" y="2050"/>
                  <a:pt x="1972" y="2050"/>
                  <a:pt x="1972" y="2050"/>
                </a:cubicBezTo>
                <a:lnTo>
                  <a:pt x="1778" y="1846"/>
                </a:lnTo>
                <a:close/>
                <a:moveTo>
                  <a:pt x="2311" y="932"/>
                </a:moveTo>
                <a:cubicBezTo>
                  <a:pt x="2532" y="611"/>
                  <a:pt x="2532" y="611"/>
                  <a:pt x="2532" y="611"/>
                </a:cubicBezTo>
                <a:cubicBezTo>
                  <a:pt x="2724" y="743"/>
                  <a:pt x="2724" y="743"/>
                  <a:pt x="2724" y="743"/>
                </a:cubicBezTo>
                <a:cubicBezTo>
                  <a:pt x="2504" y="1064"/>
                  <a:pt x="2504" y="1064"/>
                  <a:pt x="2504" y="1064"/>
                </a:cubicBezTo>
                <a:lnTo>
                  <a:pt x="2311" y="932"/>
                </a:lnTo>
                <a:close/>
                <a:moveTo>
                  <a:pt x="1778" y="487"/>
                </a:moveTo>
                <a:cubicBezTo>
                  <a:pt x="2011" y="487"/>
                  <a:pt x="2011" y="487"/>
                  <a:pt x="2011" y="487"/>
                </a:cubicBezTo>
                <a:cubicBezTo>
                  <a:pt x="2011" y="877"/>
                  <a:pt x="2011" y="877"/>
                  <a:pt x="2011" y="877"/>
                </a:cubicBezTo>
                <a:cubicBezTo>
                  <a:pt x="1778" y="877"/>
                  <a:pt x="1778" y="877"/>
                  <a:pt x="1778" y="877"/>
                </a:cubicBezTo>
                <a:lnTo>
                  <a:pt x="1778" y="487"/>
                </a:lnTo>
                <a:close/>
                <a:moveTo>
                  <a:pt x="1989" y="1580"/>
                </a:moveTo>
                <a:cubicBezTo>
                  <a:pt x="1629" y="1854"/>
                  <a:pt x="1629" y="1854"/>
                  <a:pt x="1629" y="1854"/>
                </a:cubicBezTo>
                <a:cubicBezTo>
                  <a:pt x="1988" y="2185"/>
                  <a:pt x="1988" y="2185"/>
                  <a:pt x="1988" y="2185"/>
                </a:cubicBezTo>
                <a:cubicBezTo>
                  <a:pt x="2254" y="1827"/>
                  <a:pt x="2254" y="1827"/>
                  <a:pt x="2254" y="1827"/>
                </a:cubicBezTo>
                <a:cubicBezTo>
                  <a:pt x="2263" y="1858"/>
                  <a:pt x="2269" y="1891"/>
                  <a:pt x="2269" y="1926"/>
                </a:cubicBezTo>
                <a:cubicBezTo>
                  <a:pt x="2269" y="2121"/>
                  <a:pt x="2111" y="2279"/>
                  <a:pt x="1916" y="2279"/>
                </a:cubicBezTo>
                <a:cubicBezTo>
                  <a:pt x="1721" y="2279"/>
                  <a:pt x="1563" y="2121"/>
                  <a:pt x="1563" y="1926"/>
                </a:cubicBezTo>
                <a:cubicBezTo>
                  <a:pt x="1563" y="1731"/>
                  <a:pt x="1721" y="1573"/>
                  <a:pt x="1916" y="1573"/>
                </a:cubicBezTo>
                <a:cubicBezTo>
                  <a:pt x="1941" y="1573"/>
                  <a:pt x="1966" y="1576"/>
                  <a:pt x="1989" y="1580"/>
                </a:cubicBezTo>
                <a:close/>
                <a:moveTo>
                  <a:pt x="1064" y="743"/>
                </a:moveTo>
                <a:cubicBezTo>
                  <a:pt x="1257" y="611"/>
                  <a:pt x="1257" y="611"/>
                  <a:pt x="1257" y="611"/>
                </a:cubicBezTo>
                <a:cubicBezTo>
                  <a:pt x="1478" y="932"/>
                  <a:pt x="1478" y="932"/>
                  <a:pt x="1478" y="932"/>
                </a:cubicBezTo>
                <a:cubicBezTo>
                  <a:pt x="1285" y="1064"/>
                  <a:pt x="1285" y="1064"/>
                  <a:pt x="1285" y="1064"/>
                </a:cubicBezTo>
                <a:lnTo>
                  <a:pt x="1064" y="743"/>
                </a:lnTo>
                <a:close/>
                <a:moveTo>
                  <a:pt x="981" y="1509"/>
                </a:moveTo>
                <a:cubicBezTo>
                  <a:pt x="654" y="1298"/>
                  <a:pt x="654" y="1298"/>
                  <a:pt x="654" y="1298"/>
                </a:cubicBezTo>
                <a:cubicBezTo>
                  <a:pt x="781" y="1101"/>
                  <a:pt x="781" y="1101"/>
                  <a:pt x="781" y="1101"/>
                </a:cubicBezTo>
                <a:cubicBezTo>
                  <a:pt x="1108" y="1313"/>
                  <a:pt x="1108" y="1313"/>
                  <a:pt x="1108" y="1313"/>
                </a:cubicBezTo>
                <a:lnTo>
                  <a:pt x="981" y="1509"/>
                </a:lnTo>
                <a:close/>
                <a:moveTo>
                  <a:pt x="842" y="2045"/>
                </a:moveTo>
                <a:cubicBezTo>
                  <a:pt x="453" y="2045"/>
                  <a:pt x="453" y="2045"/>
                  <a:pt x="453" y="2045"/>
                </a:cubicBezTo>
                <a:cubicBezTo>
                  <a:pt x="453" y="1812"/>
                  <a:pt x="453" y="1812"/>
                  <a:pt x="453" y="1812"/>
                </a:cubicBezTo>
                <a:cubicBezTo>
                  <a:pt x="842" y="1812"/>
                  <a:pt x="842" y="1812"/>
                  <a:pt x="842" y="1812"/>
                </a:cubicBezTo>
                <a:lnTo>
                  <a:pt x="842" y="2045"/>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prstClr val="black"/>
              </a:solidFill>
            </a:endParaRPr>
          </a:p>
        </p:txBody>
      </p:sp>
      <p:sp>
        <p:nvSpPr>
          <p:cNvPr id="85" name="文本框 84">
            <a:extLst>
              <a:ext uri="{FF2B5EF4-FFF2-40B4-BE49-F238E27FC236}">
                <a16:creationId xmlns:a16="http://schemas.microsoft.com/office/drawing/2014/main" xmlns="" id="{C2D6BD0A-D2AA-471D-8339-94576169F2DA}"/>
              </a:ext>
            </a:extLst>
          </p:cNvPr>
          <p:cNvSpPr txBox="1"/>
          <p:nvPr/>
        </p:nvSpPr>
        <p:spPr>
          <a:xfrm>
            <a:off x="9727535" y="4421390"/>
            <a:ext cx="338554" cy="658381"/>
          </a:xfrm>
          <a:prstGeom prst="rect">
            <a:avLst/>
          </a:prstGeom>
          <a:noFill/>
        </p:spPr>
        <p:txBody>
          <a:bodyPr wrap="none" rtlCol="0">
            <a:spAutoFit/>
          </a:bodyPr>
          <a:lstStyle/>
          <a:p>
            <a:r>
              <a:rPr lang="zh-CN" altLang="en-US" sz="1200" dirty="0">
                <a:solidFill>
                  <a:prstClr val="white"/>
                </a:solidFill>
                <a:latin typeface="微软雅黑" panose="020B0503020204020204" pitchFamily="34" charset="-122"/>
                <a:ea typeface="微软雅黑" panose="020B0503020204020204" pitchFamily="34" charset="-122"/>
              </a:rPr>
              <a:t>！</a:t>
            </a:r>
          </a:p>
        </p:txBody>
      </p:sp>
      <p:sp>
        <p:nvSpPr>
          <p:cNvPr id="81" name="圆角矩形 101">
            <a:extLst>
              <a:ext uri="{FF2B5EF4-FFF2-40B4-BE49-F238E27FC236}">
                <a16:creationId xmlns:a16="http://schemas.microsoft.com/office/drawing/2014/main" xmlns="" id="{09E8B965-D6FF-4637-92B7-1C5D5F01B9B2}"/>
              </a:ext>
            </a:extLst>
          </p:cNvPr>
          <p:cNvSpPr/>
          <p:nvPr/>
        </p:nvSpPr>
        <p:spPr>
          <a:xfrm>
            <a:off x="10155833" y="4404280"/>
            <a:ext cx="1287649" cy="1909906"/>
          </a:xfrm>
          <a:prstGeom prst="roundRect">
            <a:avLst>
              <a:gd name="adj" fmla="val 75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89" name="矩形 88"/>
          <p:cNvSpPr/>
          <p:nvPr/>
        </p:nvSpPr>
        <p:spPr>
          <a:xfrm>
            <a:off x="7650941" y="5289862"/>
            <a:ext cx="723275" cy="523220"/>
          </a:xfrm>
          <a:prstGeom prst="rect">
            <a:avLst/>
          </a:prstGeom>
        </p:spPr>
        <p:txBody>
          <a:bodyPr wrap="none">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回复率</a:t>
            </a:r>
            <a:endParaRPr lang="en-US" altLang="zh-CN" sz="1400" b="1" dirty="0">
              <a:solidFill>
                <a:prstClr val="black"/>
              </a:solidFill>
              <a:latin typeface="微软雅黑" panose="020B0503020204020204" pitchFamily="34" charset="-122"/>
              <a:ea typeface="微软雅黑" panose="020B0503020204020204" pitchFamily="34" charset="-122"/>
            </a:endParaRPr>
          </a:p>
          <a:p>
            <a:pPr algn="ctr"/>
            <a:r>
              <a:rPr lang="en-US" altLang="zh-CN" sz="1400" b="1" dirty="0">
                <a:solidFill>
                  <a:prstClr val="black"/>
                </a:solidFill>
                <a:latin typeface="微软雅黑" panose="020B0503020204020204" pitchFamily="34" charset="-122"/>
                <a:ea typeface="微软雅黑" panose="020B0503020204020204" pitchFamily="34" charset="-122"/>
              </a:rPr>
              <a:t>99%</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91" name="KSO_Shape">
            <a:extLst>
              <a:ext uri="{FF2B5EF4-FFF2-40B4-BE49-F238E27FC236}">
                <a16:creationId xmlns:a16="http://schemas.microsoft.com/office/drawing/2014/main" xmlns="" id="{0F34BCE8-FD07-4818-A952-014064FA5819}"/>
              </a:ext>
            </a:extLst>
          </p:cNvPr>
          <p:cNvSpPr>
            <a:spLocks/>
          </p:cNvSpPr>
          <p:nvPr/>
        </p:nvSpPr>
        <p:spPr bwMode="auto">
          <a:xfrm rot="5400000">
            <a:off x="2957386" y="2558508"/>
            <a:ext cx="162277" cy="327478"/>
          </a:xfrm>
          <a:custGeom>
            <a:avLst/>
            <a:gdLst>
              <a:gd name="T0" fmla="*/ 8026889 w 4935"/>
              <a:gd name="T1" fmla="*/ 93842636 h 22536"/>
              <a:gd name="T2" fmla="*/ 7228498 w 4935"/>
              <a:gd name="T3" fmla="*/ 102267291 h 22536"/>
              <a:gd name="T4" fmla="*/ 6636848 w 4935"/>
              <a:gd name="T5" fmla="*/ 103017507 h 22536"/>
              <a:gd name="T6" fmla="*/ 6929049 w 4935"/>
              <a:gd name="T7" fmla="*/ 104239409 h 22536"/>
              <a:gd name="T8" fmla="*/ 7085896 w 4935"/>
              <a:gd name="T9" fmla="*/ 106554555 h 22536"/>
              <a:gd name="T10" fmla="*/ 6586870 w 4935"/>
              <a:gd name="T11" fmla="*/ 107576371 h 22536"/>
              <a:gd name="T12" fmla="*/ 7014594 w 4935"/>
              <a:gd name="T13" fmla="*/ 108569615 h 22536"/>
              <a:gd name="T14" fmla="*/ 2010262 w 4935"/>
              <a:gd name="T15" fmla="*/ 111270648 h 22536"/>
              <a:gd name="T16" fmla="*/ 4505306 w 4935"/>
              <a:gd name="T17" fmla="*/ 115565182 h 22536"/>
              <a:gd name="T18" fmla="*/ 3193647 w 4935"/>
              <a:gd name="T19" fmla="*/ 119123616 h 22536"/>
              <a:gd name="T20" fmla="*/ 3592884 w 4935"/>
              <a:gd name="T21" fmla="*/ 120202575 h 22536"/>
              <a:gd name="T22" fmla="*/ 3585720 w 4935"/>
              <a:gd name="T23" fmla="*/ 121038675 h 22536"/>
              <a:gd name="T24" fmla="*/ 7698953 w 4935"/>
              <a:gd name="T25" fmla="*/ 120702832 h 22536"/>
              <a:gd name="T26" fmla="*/ 7706117 w 4935"/>
              <a:gd name="T27" fmla="*/ 119866816 h 22536"/>
              <a:gd name="T28" fmla="*/ 8233629 w 4935"/>
              <a:gd name="T29" fmla="*/ 118787773 h 22536"/>
              <a:gd name="T30" fmla="*/ 8019809 w 4935"/>
              <a:gd name="T31" fmla="*/ 114307523 h 22536"/>
              <a:gd name="T32" fmla="*/ 8746899 w 4935"/>
              <a:gd name="T33" fmla="*/ 114772023 h 22536"/>
              <a:gd name="T34" fmla="*/ 9908876 w 4935"/>
              <a:gd name="T35" fmla="*/ 115715225 h 22536"/>
              <a:gd name="T36" fmla="*/ 10493446 w 4935"/>
              <a:gd name="T37" fmla="*/ 117866042 h 22536"/>
              <a:gd name="T38" fmla="*/ 11455847 w 4935"/>
              <a:gd name="T39" fmla="*/ 118916430 h 22536"/>
              <a:gd name="T40" fmla="*/ 14542542 w 4935"/>
              <a:gd name="T41" fmla="*/ 120166903 h 22536"/>
              <a:gd name="T42" fmla="*/ 17137374 w 4935"/>
              <a:gd name="T43" fmla="*/ 121838934 h 22536"/>
              <a:gd name="T44" fmla="*/ 18007066 w 4935"/>
              <a:gd name="T45" fmla="*/ 123125164 h 22536"/>
              <a:gd name="T46" fmla="*/ 11947709 w 4935"/>
              <a:gd name="T47" fmla="*/ 124204123 h 22536"/>
              <a:gd name="T48" fmla="*/ 11420196 w 4935"/>
              <a:gd name="T49" fmla="*/ 150464062 h 22536"/>
              <a:gd name="T50" fmla="*/ 14157548 w 4935"/>
              <a:gd name="T51" fmla="*/ 150128218 h 22536"/>
              <a:gd name="T52" fmla="*/ 15355176 w 4935"/>
              <a:gd name="T53" fmla="*/ 149356531 h 22536"/>
              <a:gd name="T54" fmla="*/ 15561916 w 4935"/>
              <a:gd name="T55" fmla="*/ 148091772 h 22536"/>
              <a:gd name="T56" fmla="*/ 15683112 w 4935"/>
              <a:gd name="T57" fmla="*/ 159131659 h 22536"/>
              <a:gd name="T58" fmla="*/ 15925503 w 4935"/>
              <a:gd name="T59" fmla="*/ 159967675 h 22536"/>
              <a:gd name="T60" fmla="*/ 17579342 w 4935"/>
              <a:gd name="T61" fmla="*/ 159760404 h 22536"/>
              <a:gd name="T62" fmla="*/ 24736539 w 4935"/>
              <a:gd name="T63" fmla="*/ 159410275 h 22536"/>
              <a:gd name="T64" fmla="*/ 30282711 w 4935"/>
              <a:gd name="T65" fmla="*/ 159981961 h 22536"/>
              <a:gd name="T66" fmla="*/ 34852155 w 4935"/>
              <a:gd name="T67" fmla="*/ 161010877 h 22536"/>
              <a:gd name="T68" fmla="*/ 35172927 w 4935"/>
              <a:gd name="T69" fmla="*/ 160710791 h 22536"/>
              <a:gd name="T70" fmla="*/ 34730960 w 4935"/>
              <a:gd name="T71" fmla="*/ 157252357 h 22536"/>
              <a:gd name="T72" fmla="*/ 34873562 w 4935"/>
              <a:gd name="T73" fmla="*/ 154129766 h 22536"/>
              <a:gd name="T74" fmla="*/ 26105257 w 4935"/>
              <a:gd name="T75" fmla="*/ 128034157 h 22536"/>
              <a:gd name="T76" fmla="*/ 26590039 w 4935"/>
              <a:gd name="T77" fmla="*/ 126069140 h 22536"/>
              <a:gd name="T78" fmla="*/ 28251042 w 4935"/>
              <a:gd name="T79" fmla="*/ 124454252 h 22536"/>
              <a:gd name="T80" fmla="*/ 28992374 w 4935"/>
              <a:gd name="T81" fmla="*/ 123039365 h 22536"/>
              <a:gd name="T82" fmla="*/ 28913993 w 4935"/>
              <a:gd name="T83" fmla="*/ 117472971 h 22536"/>
              <a:gd name="T84" fmla="*/ 28165497 w 4935"/>
              <a:gd name="T85" fmla="*/ 116715570 h 22536"/>
              <a:gd name="T86" fmla="*/ 21293422 w 4935"/>
              <a:gd name="T87" fmla="*/ 116987085 h 22536"/>
              <a:gd name="T88" fmla="*/ 19375784 w 4935"/>
              <a:gd name="T89" fmla="*/ 116958513 h 22536"/>
              <a:gd name="T90" fmla="*/ 20687444 w 4935"/>
              <a:gd name="T91" fmla="*/ 111920948 h 22536"/>
              <a:gd name="T92" fmla="*/ 21364723 w 4935"/>
              <a:gd name="T93" fmla="*/ 111127790 h 22536"/>
              <a:gd name="T94" fmla="*/ 21528649 w 4935"/>
              <a:gd name="T95" fmla="*/ 104675337 h 22536"/>
              <a:gd name="T96" fmla="*/ 16232031 w 4935"/>
              <a:gd name="T97" fmla="*/ 43402149 h 22536"/>
              <a:gd name="T98" fmla="*/ 15369419 w 4935"/>
              <a:gd name="T99" fmla="*/ 43009162 h 22536"/>
              <a:gd name="T100" fmla="*/ 14250256 w 4935"/>
              <a:gd name="T101" fmla="*/ 43309249 h 22536"/>
              <a:gd name="T102" fmla="*/ 13394808 w 4935"/>
              <a:gd name="T103" fmla="*/ 44095222 h 22536"/>
              <a:gd name="T104" fmla="*/ 11512821 w 4935"/>
              <a:gd name="T105" fmla="*/ 44695479 h 22536"/>
              <a:gd name="T106" fmla="*/ 1996019 w 4935"/>
              <a:gd name="T107" fmla="*/ 113428650 h 22536"/>
              <a:gd name="T108" fmla="*/ 21136575 w 4935"/>
              <a:gd name="T109" fmla="*/ 110984847 h 22536"/>
              <a:gd name="T110" fmla="*/ 20423730 w 4935"/>
              <a:gd name="T111" fmla="*/ 111720862 h 22536"/>
              <a:gd name="T112" fmla="*/ 19924704 w 4935"/>
              <a:gd name="T113" fmla="*/ 109884417 h 22536"/>
              <a:gd name="T114" fmla="*/ 20765909 w 4935"/>
              <a:gd name="T115" fmla="*/ 108691087 h 22536"/>
              <a:gd name="T116" fmla="*/ 19468493 w 4935"/>
              <a:gd name="T117" fmla="*/ 109477145 h 22536"/>
              <a:gd name="T118" fmla="*/ 21336152 w 4935"/>
              <a:gd name="T119" fmla="*/ 104532395 h 22536"/>
              <a:gd name="T120" fmla="*/ 17643480 w 4935"/>
              <a:gd name="T121" fmla="*/ 102667378 h 22536"/>
              <a:gd name="T122" fmla="*/ 7535027 w 4935"/>
              <a:gd name="T123" fmla="*/ 507358 h 22536"/>
              <a:gd name="T124" fmla="*/ 7492213 w 4935"/>
              <a:gd name="T125" fmla="*/ 6195223 h 22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935" h="22536">
                <a:moveTo>
                  <a:pt x="1270" y="57"/>
                </a:moveTo>
                <a:lnTo>
                  <a:pt x="1241" y="56"/>
                </a:lnTo>
                <a:lnTo>
                  <a:pt x="1164" y="12397"/>
                </a:lnTo>
                <a:lnTo>
                  <a:pt x="1153" y="12397"/>
                </a:lnTo>
                <a:lnTo>
                  <a:pt x="1110" y="12438"/>
                </a:lnTo>
                <a:lnTo>
                  <a:pt x="1107" y="13097"/>
                </a:lnTo>
                <a:lnTo>
                  <a:pt x="1109" y="13103"/>
                </a:lnTo>
                <a:lnTo>
                  <a:pt x="1114" y="13112"/>
                </a:lnTo>
                <a:lnTo>
                  <a:pt x="1118" y="13122"/>
                </a:lnTo>
                <a:lnTo>
                  <a:pt x="1126" y="13133"/>
                </a:lnTo>
                <a:lnTo>
                  <a:pt x="1134" y="13144"/>
                </a:lnTo>
                <a:lnTo>
                  <a:pt x="1146" y="13155"/>
                </a:lnTo>
                <a:lnTo>
                  <a:pt x="1153" y="13160"/>
                </a:lnTo>
                <a:lnTo>
                  <a:pt x="1159" y="13165"/>
                </a:lnTo>
                <a:lnTo>
                  <a:pt x="1155" y="13908"/>
                </a:lnTo>
                <a:lnTo>
                  <a:pt x="1110" y="13908"/>
                </a:lnTo>
                <a:lnTo>
                  <a:pt x="1109" y="13998"/>
                </a:lnTo>
                <a:lnTo>
                  <a:pt x="1020" y="13998"/>
                </a:lnTo>
                <a:lnTo>
                  <a:pt x="1018" y="14311"/>
                </a:lnTo>
                <a:lnTo>
                  <a:pt x="1014" y="14312"/>
                </a:lnTo>
                <a:lnTo>
                  <a:pt x="1003" y="14315"/>
                </a:lnTo>
                <a:lnTo>
                  <a:pt x="997" y="14318"/>
                </a:lnTo>
                <a:lnTo>
                  <a:pt x="989" y="14323"/>
                </a:lnTo>
                <a:lnTo>
                  <a:pt x="982" y="14328"/>
                </a:lnTo>
                <a:lnTo>
                  <a:pt x="973" y="14336"/>
                </a:lnTo>
                <a:lnTo>
                  <a:pt x="964" y="14345"/>
                </a:lnTo>
                <a:lnTo>
                  <a:pt x="957" y="14354"/>
                </a:lnTo>
                <a:lnTo>
                  <a:pt x="949" y="14366"/>
                </a:lnTo>
                <a:lnTo>
                  <a:pt x="941" y="14382"/>
                </a:lnTo>
                <a:lnTo>
                  <a:pt x="936" y="14398"/>
                </a:lnTo>
                <a:lnTo>
                  <a:pt x="931" y="14417"/>
                </a:lnTo>
                <a:lnTo>
                  <a:pt x="928" y="14437"/>
                </a:lnTo>
                <a:lnTo>
                  <a:pt x="927" y="14461"/>
                </a:lnTo>
                <a:lnTo>
                  <a:pt x="928" y="14485"/>
                </a:lnTo>
                <a:lnTo>
                  <a:pt x="930" y="14506"/>
                </a:lnTo>
                <a:lnTo>
                  <a:pt x="935" y="14526"/>
                </a:lnTo>
                <a:lnTo>
                  <a:pt x="940" y="14542"/>
                </a:lnTo>
                <a:lnTo>
                  <a:pt x="948" y="14556"/>
                </a:lnTo>
                <a:lnTo>
                  <a:pt x="955" y="14568"/>
                </a:lnTo>
                <a:lnTo>
                  <a:pt x="963" y="14579"/>
                </a:lnTo>
                <a:lnTo>
                  <a:pt x="972" y="14588"/>
                </a:lnTo>
                <a:lnTo>
                  <a:pt x="979" y="14595"/>
                </a:lnTo>
                <a:lnTo>
                  <a:pt x="988" y="14601"/>
                </a:lnTo>
                <a:lnTo>
                  <a:pt x="996" y="14605"/>
                </a:lnTo>
                <a:lnTo>
                  <a:pt x="1002" y="14609"/>
                </a:lnTo>
                <a:lnTo>
                  <a:pt x="1012" y="14612"/>
                </a:lnTo>
                <a:lnTo>
                  <a:pt x="1017" y="14613"/>
                </a:lnTo>
                <a:lnTo>
                  <a:pt x="1014" y="14904"/>
                </a:lnTo>
                <a:lnTo>
                  <a:pt x="1010" y="14905"/>
                </a:lnTo>
                <a:lnTo>
                  <a:pt x="1000" y="14909"/>
                </a:lnTo>
                <a:lnTo>
                  <a:pt x="994" y="14912"/>
                </a:lnTo>
                <a:lnTo>
                  <a:pt x="986" y="14916"/>
                </a:lnTo>
                <a:lnTo>
                  <a:pt x="977" y="14922"/>
                </a:lnTo>
                <a:lnTo>
                  <a:pt x="970" y="14929"/>
                </a:lnTo>
                <a:lnTo>
                  <a:pt x="961" y="14938"/>
                </a:lnTo>
                <a:lnTo>
                  <a:pt x="952" y="14948"/>
                </a:lnTo>
                <a:lnTo>
                  <a:pt x="945" y="14961"/>
                </a:lnTo>
                <a:lnTo>
                  <a:pt x="938" y="14975"/>
                </a:lnTo>
                <a:lnTo>
                  <a:pt x="933" y="14991"/>
                </a:lnTo>
                <a:lnTo>
                  <a:pt x="928" y="15010"/>
                </a:lnTo>
                <a:lnTo>
                  <a:pt x="925" y="15031"/>
                </a:lnTo>
                <a:lnTo>
                  <a:pt x="924" y="15055"/>
                </a:lnTo>
                <a:lnTo>
                  <a:pt x="925" y="15079"/>
                </a:lnTo>
                <a:lnTo>
                  <a:pt x="927" y="15100"/>
                </a:lnTo>
                <a:lnTo>
                  <a:pt x="931" y="15119"/>
                </a:lnTo>
                <a:lnTo>
                  <a:pt x="937" y="15135"/>
                </a:lnTo>
                <a:lnTo>
                  <a:pt x="943" y="15150"/>
                </a:lnTo>
                <a:lnTo>
                  <a:pt x="951" y="15162"/>
                </a:lnTo>
                <a:lnTo>
                  <a:pt x="960" y="15172"/>
                </a:lnTo>
                <a:lnTo>
                  <a:pt x="967" y="15181"/>
                </a:lnTo>
                <a:lnTo>
                  <a:pt x="976" y="15189"/>
                </a:lnTo>
                <a:lnTo>
                  <a:pt x="984" y="15194"/>
                </a:lnTo>
                <a:lnTo>
                  <a:pt x="991" y="15199"/>
                </a:lnTo>
                <a:lnTo>
                  <a:pt x="998" y="15202"/>
                </a:lnTo>
                <a:lnTo>
                  <a:pt x="1009" y="15206"/>
                </a:lnTo>
                <a:lnTo>
                  <a:pt x="1012" y="15207"/>
                </a:lnTo>
                <a:lnTo>
                  <a:pt x="774" y="15569"/>
                </a:lnTo>
                <a:lnTo>
                  <a:pt x="635" y="15568"/>
                </a:lnTo>
                <a:lnTo>
                  <a:pt x="635" y="15613"/>
                </a:lnTo>
                <a:lnTo>
                  <a:pt x="562" y="15613"/>
                </a:lnTo>
                <a:lnTo>
                  <a:pt x="562" y="15691"/>
                </a:lnTo>
                <a:lnTo>
                  <a:pt x="281" y="15689"/>
                </a:lnTo>
                <a:lnTo>
                  <a:pt x="282" y="15572"/>
                </a:lnTo>
                <a:lnTo>
                  <a:pt x="209" y="15572"/>
                </a:lnTo>
                <a:lnTo>
                  <a:pt x="109" y="15543"/>
                </a:lnTo>
                <a:lnTo>
                  <a:pt x="2" y="15571"/>
                </a:lnTo>
                <a:lnTo>
                  <a:pt x="0" y="15878"/>
                </a:lnTo>
                <a:lnTo>
                  <a:pt x="107" y="15924"/>
                </a:lnTo>
                <a:lnTo>
                  <a:pt x="196" y="15885"/>
                </a:lnTo>
                <a:lnTo>
                  <a:pt x="195" y="16086"/>
                </a:lnTo>
                <a:lnTo>
                  <a:pt x="558" y="16089"/>
                </a:lnTo>
                <a:lnTo>
                  <a:pt x="560" y="15944"/>
                </a:lnTo>
                <a:lnTo>
                  <a:pt x="633" y="15944"/>
                </a:lnTo>
                <a:lnTo>
                  <a:pt x="632" y="16173"/>
                </a:lnTo>
                <a:lnTo>
                  <a:pt x="698" y="16174"/>
                </a:lnTo>
                <a:lnTo>
                  <a:pt x="698" y="16291"/>
                </a:lnTo>
                <a:lnTo>
                  <a:pt x="468" y="16289"/>
                </a:lnTo>
                <a:lnTo>
                  <a:pt x="468" y="16362"/>
                </a:lnTo>
                <a:lnTo>
                  <a:pt x="507" y="16362"/>
                </a:lnTo>
                <a:lnTo>
                  <a:pt x="505" y="16620"/>
                </a:lnTo>
                <a:lnTo>
                  <a:pt x="449" y="16620"/>
                </a:lnTo>
                <a:lnTo>
                  <a:pt x="448" y="16637"/>
                </a:lnTo>
                <a:lnTo>
                  <a:pt x="505" y="16637"/>
                </a:lnTo>
                <a:lnTo>
                  <a:pt x="505" y="16671"/>
                </a:lnTo>
                <a:lnTo>
                  <a:pt x="448" y="16671"/>
                </a:lnTo>
                <a:lnTo>
                  <a:pt x="448" y="16687"/>
                </a:lnTo>
                <a:lnTo>
                  <a:pt x="505" y="16687"/>
                </a:lnTo>
                <a:lnTo>
                  <a:pt x="504" y="16721"/>
                </a:lnTo>
                <a:lnTo>
                  <a:pt x="448" y="16721"/>
                </a:lnTo>
                <a:lnTo>
                  <a:pt x="448" y="16738"/>
                </a:lnTo>
                <a:lnTo>
                  <a:pt x="504" y="16738"/>
                </a:lnTo>
                <a:lnTo>
                  <a:pt x="504" y="16771"/>
                </a:lnTo>
                <a:lnTo>
                  <a:pt x="448" y="16771"/>
                </a:lnTo>
                <a:lnTo>
                  <a:pt x="448" y="16788"/>
                </a:lnTo>
                <a:lnTo>
                  <a:pt x="504" y="16788"/>
                </a:lnTo>
                <a:lnTo>
                  <a:pt x="504" y="16822"/>
                </a:lnTo>
                <a:lnTo>
                  <a:pt x="447" y="16822"/>
                </a:lnTo>
                <a:lnTo>
                  <a:pt x="447" y="16839"/>
                </a:lnTo>
                <a:lnTo>
                  <a:pt x="504" y="16839"/>
                </a:lnTo>
                <a:lnTo>
                  <a:pt x="504" y="16872"/>
                </a:lnTo>
                <a:lnTo>
                  <a:pt x="447" y="16872"/>
                </a:lnTo>
                <a:lnTo>
                  <a:pt x="447" y="16889"/>
                </a:lnTo>
                <a:lnTo>
                  <a:pt x="504" y="16889"/>
                </a:lnTo>
                <a:lnTo>
                  <a:pt x="503" y="16923"/>
                </a:lnTo>
                <a:lnTo>
                  <a:pt x="447" y="16922"/>
                </a:lnTo>
                <a:lnTo>
                  <a:pt x="447" y="16939"/>
                </a:lnTo>
                <a:lnTo>
                  <a:pt x="503" y="16939"/>
                </a:lnTo>
                <a:lnTo>
                  <a:pt x="503" y="17002"/>
                </a:lnTo>
                <a:lnTo>
                  <a:pt x="446" y="17000"/>
                </a:lnTo>
                <a:lnTo>
                  <a:pt x="446" y="17034"/>
                </a:lnTo>
                <a:lnTo>
                  <a:pt x="1152" y="17039"/>
                </a:lnTo>
                <a:lnTo>
                  <a:pt x="1153" y="17005"/>
                </a:lnTo>
                <a:lnTo>
                  <a:pt x="1080" y="17005"/>
                </a:lnTo>
                <a:lnTo>
                  <a:pt x="1080" y="16943"/>
                </a:lnTo>
                <a:lnTo>
                  <a:pt x="1153" y="16944"/>
                </a:lnTo>
                <a:lnTo>
                  <a:pt x="1153" y="16926"/>
                </a:lnTo>
                <a:lnTo>
                  <a:pt x="1080" y="16926"/>
                </a:lnTo>
                <a:lnTo>
                  <a:pt x="1080" y="16892"/>
                </a:lnTo>
                <a:lnTo>
                  <a:pt x="1153" y="16894"/>
                </a:lnTo>
                <a:lnTo>
                  <a:pt x="1153" y="16876"/>
                </a:lnTo>
                <a:lnTo>
                  <a:pt x="1080" y="16876"/>
                </a:lnTo>
                <a:lnTo>
                  <a:pt x="1081" y="16842"/>
                </a:lnTo>
                <a:lnTo>
                  <a:pt x="1153" y="16842"/>
                </a:lnTo>
                <a:lnTo>
                  <a:pt x="1154" y="16826"/>
                </a:lnTo>
                <a:lnTo>
                  <a:pt x="1081" y="16826"/>
                </a:lnTo>
                <a:lnTo>
                  <a:pt x="1081" y="16792"/>
                </a:lnTo>
                <a:lnTo>
                  <a:pt x="1154" y="16792"/>
                </a:lnTo>
                <a:lnTo>
                  <a:pt x="1154" y="16776"/>
                </a:lnTo>
                <a:lnTo>
                  <a:pt x="1081" y="16775"/>
                </a:lnTo>
                <a:lnTo>
                  <a:pt x="1081" y="16742"/>
                </a:lnTo>
                <a:lnTo>
                  <a:pt x="1154" y="16742"/>
                </a:lnTo>
                <a:lnTo>
                  <a:pt x="1154" y="16726"/>
                </a:lnTo>
                <a:lnTo>
                  <a:pt x="1081" y="16724"/>
                </a:lnTo>
                <a:lnTo>
                  <a:pt x="1081" y="16691"/>
                </a:lnTo>
                <a:lnTo>
                  <a:pt x="1154" y="16692"/>
                </a:lnTo>
                <a:lnTo>
                  <a:pt x="1154" y="16674"/>
                </a:lnTo>
                <a:lnTo>
                  <a:pt x="1081" y="16674"/>
                </a:lnTo>
                <a:lnTo>
                  <a:pt x="1082" y="16641"/>
                </a:lnTo>
                <a:lnTo>
                  <a:pt x="1155" y="16641"/>
                </a:lnTo>
                <a:lnTo>
                  <a:pt x="1155" y="16624"/>
                </a:lnTo>
                <a:lnTo>
                  <a:pt x="1082" y="16624"/>
                </a:lnTo>
                <a:lnTo>
                  <a:pt x="1083" y="16366"/>
                </a:lnTo>
                <a:lnTo>
                  <a:pt x="1129" y="16367"/>
                </a:lnTo>
                <a:lnTo>
                  <a:pt x="1129" y="16294"/>
                </a:lnTo>
                <a:lnTo>
                  <a:pt x="950" y="16293"/>
                </a:lnTo>
                <a:lnTo>
                  <a:pt x="950" y="16175"/>
                </a:lnTo>
                <a:lnTo>
                  <a:pt x="1079" y="16176"/>
                </a:lnTo>
                <a:lnTo>
                  <a:pt x="1080" y="15997"/>
                </a:lnTo>
                <a:lnTo>
                  <a:pt x="1119" y="15997"/>
                </a:lnTo>
                <a:lnTo>
                  <a:pt x="1125" y="15997"/>
                </a:lnTo>
                <a:lnTo>
                  <a:pt x="1139" y="15997"/>
                </a:lnTo>
                <a:lnTo>
                  <a:pt x="1149" y="15998"/>
                </a:lnTo>
                <a:lnTo>
                  <a:pt x="1158" y="16001"/>
                </a:lnTo>
                <a:lnTo>
                  <a:pt x="1169" y="16005"/>
                </a:lnTo>
                <a:lnTo>
                  <a:pt x="1181" y="16010"/>
                </a:lnTo>
                <a:lnTo>
                  <a:pt x="1192" y="16018"/>
                </a:lnTo>
                <a:lnTo>
                  <a:pt x="1203" y="16026"/>
                </a:lnTo>
                <a:lnTo>
                  <a:pt x="1214" y="16040"/>
                </a:lnTo>
                <a:lnTo>
                  <a:pt x="1218" y="16046"/>
                </a:lnTo>
                <a:lnTo>
                  <a:pt x="1223" y="16054"/>
                </a:lnTo>
                <a:lnTo>
                  <a:pt x="1227" y="16062"/>
                </a:lnTo>
                <a:lnTo>
                  <a:pt x="1230" y="16072"/>
                </a:lnTo>
                <a:lnTo>
                  <a:pt x="1234" y="16083"/>
                </a:lnTo>
                <a:lnTo>
                  <a:pt x="1237" y="16094"/>
                </a:lnTo>
                <a:lnTo>
                  <a:pt x="1239" y="16106"/>
                </a:lnTo>
                <a:lnTo>
                  <a:pt x="1240" y="16119"/>
                </a:lnTo>
                <a:lnTo>
                  <a:pt x="1241" y="16133"/>
                </a:lnTo>
                <a:lnTo>
                  <a:pt x="1241" y="16149"/>
                </a:lnTo>
                <a:lnTo>
                  <a:pt x="1387" y="16150"/>
                </a:lnTo>
                <a:lnTo>
                  <a:pt x="1387" y="16162"/>
                </a:lnTo>
                <a:lnTo>
                  <a:pt x="1390" y="16194"/>
                </a:lnTo>
                <a:lnTo>
                  <a:pt x="1392" y="16217"/>
                </a:lnTo>
                <a:lnTo>
                  <a:pt x="1394" y="16244"/>
                </a:lnTo>
                <a:lnTo>
                  <a:pt x="1398" y="16272"/>
                </a:lnTo>
                <a:lnTo>
                  <a:pt x="1405" y="16303"/>
                </a:lnTo>
                <a:lnTo>
                  <a:pt x="1412" y="16337"/>
                </a:lnTo>
                <a:lnTo>
                  <a:pt x="1421" y="16372"/>
                </a:lnTo>
                <a:lnTo>
                  <a:pt x="1433" y="16407"/>
                </a:lnTo>
                <a:lnTo>
                  <a:pt x="1446" y="16443"/>
                </a:lnTo>
                <a:lnTo>
                  <a:pt x="1455" y="16461"/>
                </a:lnTo>
                <a:lnTo>
                  <a:pt x="1464" y="16478"/>
                </a:lnTo>
                <a:lnTo>
                  <a:pt x="1472" y="16495"/>
                </a:lnTo>
                <a:lnTo>
                  <a:pt x="1482" y="16513"/>
                </a:lnTo>
                <a:lnTo>
                  <a:pt x="1493" y="16529"/>
                </a:lnTo>
                <a:lnTo>
                  <a:pt x="1504" y="16546"/>
                </a:lnTo>
                <a:lnTo>
                  <a:pt x="1517" y="16561"/>
                </a:lnTo>
                <a:lnTo>
                  <a:pt x="1530" y="16576"/>
                </a:lnTo>
                <a:lnTo>
                  <a:pt x="1544" y="16590"/>
                </a:lnTo>
                <a:lnTo>
                  <a:pt x="1559" y="16605"/>
                </a:lnTo>
                <a:lnTo>
                  <a:pt x="1574" y="16618"/>
                </a:lnTo>
                <a:lnTo>
                  <a:pt x="1590" y="16630"/>
                </a:lnTo>
                <a:lnTo>
                  <a:pt x="1607" y="16642"/>
                </a:lnTo>
                <a:lnTo>
                  <a:pt x="1624" y="16653"/>
                </a:lnTo>
                <a:lnTo>
                  <a:pt x="1642" y="16662"/>
                </a:lnTo>
                <a:lnTo>
                  <a:pt x="1660" y="16672"/>
                </a:lnTo>
                <a:lnTo>
                  <a:pt x="1697" y="16691"/>
                </a:lnTo>
                <a:lnTo>
                  <a:pt x="1735" y="16708"/>
                </a:lnTo>
                <a:lnTo>
                  <a:pt x="1775" y="16723"/>
                </a:lnTo>
                <a:lnTo>
                  <a:pt x="1815" y="16738"/>
                </a:lnTo>
                <a:lnTo>
                  <a:pt x="1893" y="16764"/>
                </a:lnTo>
                <a:lnTo>
                  <a:pt x="1970" y="16790"/>
                </a:lnTo>
                <a:lnTo>
                  <a:pt x="2006" y="16803"/>
                </a:lnTo>
                <a:lnTo>
                  <a:pt x="2040" y="16817"/>
                </a:lnTo>
                <a:lnTo>
                  <a:pt x="2071" y="16832"/>
                </a:lnTo>
                <a:lnTo>
                  <a:pt x="2085" y="16840"/>
                </a:lnTo>
                <a:lnTo>
                  <a:pt x="2100" y="16849"/>
                </a:lnTo>
                <a:lnTo>
                  <a:pt x="2160" y="16885"/>
                </a:lnTo>
                <a:lnTo>
                  <a:pt x="2228" y="16925"/>
                </a:lnTo>
                <a:lnTo>
                  <a:pt x="2264" y="16948"/>
                </a:lnTo>
                <a:lnTo>
                  <a:pt x="2301" y="16971"/>
                </a:lnTo>
                <a:lnTo>
                  <a:pt x="2336" y="16996"/>
                </a:lnTo>
                <a:lnTo>
                  <a:pt x="2371" y="17022"/>
                </a:lnTo>
                <a:lnTo>
                  <a:pt x="2404" y="17051"/>
                </a:lnTo>
                <a:lnTo>
                  <a:pt x="2420" y="17065"/>
                </a:lnTo>
                <a:lnTo>
                  <a:pt x="2436" y="17079"/>
                </a:lnTo>
                <a:lnTo>
                  <a:pt x="2450" y="17094"/>
                </a:lnTo>
                <a:lnTo>
                  <a:pt x="2463" y="17111"/>
                </a:lnTo>
                <a:lnTo>
                  <a:pt x="2475" y="17126"/>
                </a:lnTo>
                <a:lnTo>
                  <a:pt x="2487" y="17142"/>
                </a:lnTo>
                <a:lnTo>
                  <a:pt x="2497" y="17160"/>
                </a:lnTo>
                <a:lnTo>
                  <a:pt x="2506" y="17176"/>
                </a:lnTo>
                <a:lnTo>
                  <a:pt x="2514" y="17193"/>
                </a:lnTo>
                <a:lnTo>
                  <a:pt x="2522" y="17212"/>
                </a:lnTo>
                <a:lnTo>
                  <a:pt x="2526" y="17231"/>
                </a:lnTo>
                <a:lnTo>
                  <a:pt x="2530" y="17249"/>
                </a:lnTo>
                <a:lnTo>
                  <a:pt x="2533" y="17269"/>
                </a:lnTo>
                <a:lnTo>
                  <a:pt x="2534" y="17288"/>
                </a:lnTo>
                <a:lnTo>
                  <a:pt x="2530" y="17748"/>
                </a:lnTo>
                <a:lnTo>
                  <a:pt x="1727" y="17395"/>
                </a:lnTo>
                <a:lnTo>
                  <a:pt x="1722" y="17393"/>
                </a:lnTo>
                <a:lnTo>
                  <a:pt x="1711" y="17390"/>
                </a:lnTo>
                <a:lnTo>
                  <a:pt x="1695" y="17385"/>
                </a:lnTo>
                <a:lnTo>
                  <a:pt x="1685" y="17383"/>
                </a:lnTo>
                <a:lnTo>
                  <a:pt x="1676" y="17382"/>
                </a:lnTo>
                <a:lnTo>
                  <a:pt x="1667" y="17382"/>
                </a:lnTo>
                <a:lnTo>
                  <a:pt x="1658" y="17383"/>
                </a:lnTo>
                <a:lnTo>
                  <a:pt x="1649" y="17385"/>
                </a:lnTo>
                <a:lnTo>
                  <a:pt x="1642" y="17390"/>
                </a:lnTo>
                <a:lnTo>
                  <a:pt x="1635" y="17396"/>
                </a:lnTo>
                <a:lnTo>
                  <a:pt x="1633" y="17400"/>
                </a:lnTo>
                <a:lnTo>
                  <a:pt x="1630" y="17404"/>
                </a:lnTo>
                <a:lnTo>
                  <a:pt x="1628" y="17409"/>
                </a:lnTo>
                <a:lnTo>
                  <a:pt x="1626" y="17415"/>
                </a:lnTo>
                <a:lnTo>
                  <a:pt x="1625" y="17428"/>
                </a:lnTo>
                <a:lnTo>
                  <a:pt x="1602" y="21057"/>
                </a:lnTo>
                <a:lnTo>
                  <a:pt x="1626" y="21056"/>
                </a:lnTo>
                <a:lnTo>
                  <a:pt x="1691" y="21053"/>
                </a:lnTo>
                <a:lnTo>
                  <a:pt x="1732" y="21051"/>
                </a:lnTo>
                <a:lnTo>
                  <a:pt x="1780" y="21047"/>
                </a:lnTo>
                <a:lnTo>
                  <a:pt x="1830" y="21040"/>
                </a:lnTo>
                <a:lnTo>
                  <a:pt x="1883" y="21033"/>
                </a:lnTo>
                <a:lnTo>
                  <a:pt x="1909" y="21028"/>
                </a:lnTo>
                <a:lnTo>
                  <a:pt x="1935" y="21023"/>
                </a:lnTo>
                <a:lnTo>
                  <a:pt x="1961" y="21016"/>
                </a:lnTo>
                <a:lnTo>
                  <a:pt x="1986" y="21010"/>
                </a:lnTo>
                <a:lnTo>
                  <a:pt x="2010" y="21002"/>
                </a:lnTo>
                <a:lnTo>
                  <a:pt x="2033" y="20993"/>
                </a:lnTo>
                <a:lnTo>
                  <a:pt x="2055" y="20985"/>
                </a:lnTo>
                <a:lnTo>
                  <a:pt x="2076" y="20974"/>
                </a:lnTo>
                <a:lnTo>
                  <a:pt x="2094" y="20963"/>
                </a:lnTo>
                <a:lnTo>
                  <a:pt x="2112" y="20951"/>
                </a:lnTo>
                <a:lnTo>
                  <a:pt x="2127" y="20939"/>
                </a:lnTo>
                <a:lnTo>
                  <a:pt x="2139" y="20925"/>
                </a:lnTo>
                <a:lnTo>
                  <a:pt x="2144" y="20917"/>
                </a:lnTo>
                <a:lnTo>
                  <a:pt x="2150" y="20909"/>
                </a:lnTo>
                <a:lnTo>
                  <a:pt x="2154" y="20902"/>
                </a:lnTo>
                <a:lnTo>
                  <a:pt x="2157" y="20894"/>
                </a:lnTo>
                <a:lnTo>
                  <a:pt x="2160" y="20885"/>
                </a:lnTo>
                <a:lnTo>
                  <a:pt x="2162" y="20877"/>
                </a:lnTo>
                <a:lnTo>
                  <a:pt x="2163" y="20868"/>
                </a:lnTo>
                <a:lnTo>
                  <a:pt x="2164" y="20858"/>
                </a:lnTo>
                <a:lnTo>
                  <a:pt x="2165" y="20823"/>
                </a:lnTo>
                <a:lnTo>
                  <a:pt x="2167" y="20793"/>
                </a:lnTo>
                <a:lnTo>
                  <a:pt x="2172" y="20765"/>
                </a:lnTo>
                <a:lnTo>
                  <a:pt x="2177" y="20744"/>
                </a:lnTo>
                <a:lnTo>
                  <a:pt x="2183" y="20725"/>
                </a:lnTo>
                <a:lnTo>
                  <a:pt x="2190" y="20710"/>
                </a:lnTo>
                <a:lnTo>
                  <a:pt x="2197" y="20698"/>
                </a:lnTo>
                <a:lnTo>
                  <a:pt x="2204" y="20688"/>
                </a:lnTo>
                <a:lnTo>
                  <a:pt x="2212" y="20680"/>
                </a:lnTo>
                <a:lnTo>
                  <a:pt x="2218" y="20675"/>
                </a:lnTo>
                <a:lnTo>
                  <a:pt x="2225" y="20672"/>
                </a:lnTo>
                <a:lnTo>
                  <a:pt x="2232" y="20669"/>
                </a:lnTo>
                <a:lnTo>
                  <a:pt x="2240" y="20668"/>
                </a:lnTo>
                <a:lnTo>
                  <a:pt x="2244" y="20668"/>
                </a:lnTo>
                <a:lnTo>
                  <a:pt x="2227" y="21497"/>
                </a:lnTo>
                <a:lnTo>
                  <a:pt x="2200" y="22270"/>
                </a:lnTo>
                <a:lnTo>
                  <a:pt x="2199" y="22289"/>
                </a:lnTo>
                <a:lnTo>
                  <a:pt x="2200" y="22309"/>
                </a:lnTo>
                <a:lnTo>
                  <a:pt x="2201" y="22320"/>
                </a:lnTo>
                <a:lnTo>
                  <a:pt x="2202" y="22332"/>
                </a:lnTo>
                <a:lnTo>
                  <a:pt x="2205" y="22343"/>
                </a:lnTo>
                <a:lnTo>
                  <a:pt x="2209" y="22353"/>
                </a:lnTo>
                <a:lnTo>
                  <a:pt x="2213" y="22364"/>
                </a:lnTo>
                <a:lnTo>
                  <a:pt x="2218" y="22374"/>
                </a:lnTo>
                <a:lnTo>
                  <a:pt x="2225" y="22382"/>
                </a:lnTo>
                <a:lnTo>
                  <a:pt x="2234" y="22387"/>
                </a:lnTo>
                <a:lnTo>
                  <a:pt x="2238" y="22389"/>
                </a:lnTo>
                <a:lnTo>
                  <a:pt x="2244" y="22392"/>
                </a:lnTo>
                <a:lnTo>
                  <a:pt x="2249" y="22393"/>
                </a:lnTo>
                <a:lnTo>
                  <a:pt x="2256" y="22393"/>
                </a:lnTo>
                <a:lnTo>
                  <a:pt x="2280" y="22393"/>
                </a:lnTo>
                <a:lnTo>
                  <a:pt x="2305" y="22389"/>
                </a:lnTo>
                <a:lnTo>
                  <a:pt x="2331" y="22385"/>
                </a:lnTo>
                <a:lnTo>
                  <a:pt x="2359" y="22380"/>
                </a:lnTo>
                <a:lnTo>
                  <a:pt x="2426" y="22365"/>
                </a:lnTo>
                <a:lnTo>
                  <a:pt x="2466" y="22358"/>
                </a:lnTo>
                <a:lnTo>
                  <a:pt x="2513" y="22350"/>
                </a:lnTo>
                <a:lnTo>
                  <a:pt x="2545" y="22346"/>
                </a:lnTo>
                <a:lnTo>
                  <a:pt x="2589" y="22341"/>
                </a:lnTo>
                <a:lnTo>
                  <a:pt x="2645" y="22337"/>
                </a:lnTo>
                <a:lnTo>
                  <a:pt x="2709" y="22333"/>
                </a:lnTo>
                <a:lnTo>
                  <a:pt x="2861" y="22325"/>
                </a:lnTo>
                <a:lnTo>
                  <a:pt x="3032" y="22319"/>
                </a:lnTo>
                <a:lnTo>
                  <a:pt x="3212" y="22313"/>
                </a:lnTo>
                <a:lnTo>
                  <a:pt x="3388" y="22310"/>
                </a:lnTo>
                <a:lnTo>
                  <a:pt x="3470" y="22309"/>
                </a:lnTo>
                <a:lnTo>
                  <a:pt x="3547" y="22310"/>
                </a:lnTo>
                <a:lnTo>
                  <a:pt x="3617" y="22311"/>
                </a:lnTo>
                <a:lnTo>
                  <a:pt x="3678" y="22312"/>
                </a:lnTo>
                <a:lnTo>
                  <a:pt x="3740" y="22316"/>
                </a:lnTo>
                <a:lnTo>
                  <a:pt x="3811" y="22323"/>
                </a:lnTo>
                <a:lnTo>
                  <a:pt x="3889" y="22333"/>
                </a:lnTo>
                <a:lnTo>
                  <a:pt x="3973" y="22345"/>
                </a:lnTo>
                <a:lnTo>
                  <a:pt x="4063" y="22358"/>
                </a:lnTo>
                <a:lnTo>
                  <a:pt x="4155" y="22373"/>
                </a:lnTo>
                <a:lnTo>
                  <a:pt x="4248" y="22389"/>
                </a:lnTo>
                <a:lnTo>
                  <a:pt x="4341" y="22406"/>
                </a:lnTo>
                <a:lnTo>
                  <a:pt x="4432" y="22424"/>
                </a:lnTo>
                <a:lnTo>
                  <a:pt x="4520" y="22442"/>
                </a:lnTo>
                <a:lnTo>
                  <a:pt x="4603" y="22459"/>
                </a:lnTo>
                <a:lnTo>
                  <a:pt x="4678" y="22477"/>
                </a:lnTo>
                <a:lnTo>
                  <a:pt x="4747" y="22493"/>
                </a:lnTo>
                <a:lnTo>
                  <a:pt x="4805" y="22507"/>
                </a:lnTo>
                <a:lnTo>
                  <a:pt x="4851" y="22521"/>
                </a:lnTo>
                <a:lnTo>
                  <a:pt x="4886" y="22533"/>
                </a:lnTo>
                <a:lnTo>
                  <a:pt x="4889" y="22533"/>
                </a:lnTo>
                <a:lnTo>
                  <a:pt x="4896" y="22536"/>
                </a:lnTo>
                <a:lnTo>
                  <a:pt x="4906" y="22536"/>
                </a:lnTo>
                <a:lnTo>
                  <a:pt x="4911" y="22536"/>
                </a:lnTo>
                <a:lnTo>
                  <a:pt x="4917" y="22535"/>
                </a:lnTo>
                <a:lnTo>
                  <a:pt x="4922" y="22532"/>
                </a:lnTo>
                <a:lnTo>
                  <a:pt x="4927" y="22529"/>
                </a:lnTo>
                <a:lnTo>
                  <a:pt x="4930" y="22525"/>
                </a:lnTo>
                <a:lnTo>
                  <a:pt x="4933" y="22519"/>
                </a:lnTo>
                <a:lnTo>
                  <a:pt x="4935" y="22512"/>
                </a:lnTo>
                <a:lnTo>
                  <a:pt x="4935" y="22502"/>
                </a:lnTo>
                <a:lnTo>
                  <a:pt x="4934" y="22491"/>
                </a:lnTo>
                <a:lnTo>
                  <a:pt x="4931" y="22477"/>
                </a:lnTo>
                <a:lnTo>
                  <a:pt x="4927" y="22456"/>
                </a:lnTo>
                <a:lnTo>
                  <a:pt x="4920" y="22424"/>
                </a:lnTo>
                <a:lnTo>
                  <a:pt x="4914" y="22383"/>
                </a:lnTo>
                <a:lnTo>
                  <a:pt x="4906" y="22334"/>
                </a:lnTo>
                <a:lnTo>
                  <a:pt x="4898" y="22277"/>
                </a:lnTo>
                <a:lnTo>
                  <a:pt x="4891" y="22214"/>
                </a:lnTo>
                <a:lnTo>
                  <a:pt x="4884" y="22147"/>
                </a:lnTo>
                <a:lnTo>
                  <a:pt x="4878" y="22078"/>
                </a:lnTo>
                <a:lnTo>
                  <a:pt x="4872" y="22007"/>
                </a:lnTo>
                <a:lnTo>
                  <a:pt x="4869" y="21935"/>
                </a:lnTo>
                <a:lnTo>
                  <a:pt x="4867" y="21864"/>
                </a:lnTo>
                <a:lnTo>
                  <a:pt x="4867" y="21795"/>
                </a:lnTo>
                <a:lnTo>
                  <a:pt x="4867" y="21762"/>
                </a:lnTo>
                <a:lnTo>
                  <a:pt x="4868" y="21730"/>
                </a:lnTo>
                <a:lnTo>
                  <a:pt x="4870" y="21699"/>
                </a:lnTo>
                <a:lnTo>
                  <a:pt x="4873" y="21670"/>
                </a:lnTo>
                <a:lnTo>
                  <a:pt x="4877" y="21642"/>
                </a:lnTo>
                <a:lnTo>
                  <a:pt x="4881" y="21616"/>
                </a:lnTo>
                <a:lnTo>
                  <a:pt x="4886" y="21592"/>
                </a:lnTo>
                <a:lnTo>
                  <a:pt x="4892" y="21570"/>
                </a:lnTo>
                <a:lnTo>
                  <a:pt x="3748" y="18304"/>
                </a:lnTo>
                <a:lnTo>
                  <a:pt x="3735" y="18259"/>
                </a:lnTo>
                <a:lnTo>
                  <a:pt x="3720" y="18211"/>
                </a:lnTo>
                <a:lnTo>
                  <a:pt x="3704" y="18151"/>
                </a:lnTo>
                <a:lnTo>
                  <a:pt x="3688" y="18083"/>
                </a:lnTo>
                <a:lnTo>
                  <a:pt x="3681" y="18050"/>
                </a:lnTo>
                <a:lnTo>
                  <a:pt x="3675" y="18015"/>
                </a:lnTo>
                <a:lnTo>
                  <a:pt x="3669" y="17981"/>
                </a:lnTo>
                <a:lnTo>
                  <a:pt x="3665" y="17948"/>
                </a:lnTo>
                <a:lnTo>
                  <a:pt x="3662" y="17918"/>
                </a:lnTo>
                <a:lnTo>
                  <a:pt x="3662" y="17889"/>
                </a:lnTo>
                <a:lnTo>
                  <a:pt x="3662" y="17861"/>
                </a:lnTo>
                <a:lnTo>
                  <a:pt x="3665" y="17834"/>
                </a:lnTo>
                <a:lnTo>
                  <a:pt x="3669" y="17806"/>
                </a:lnTo>
                <a:lnTo>
                  <a:pt x="3675" y="17778"/>
                </a:lnTo>
                <a:lnTo>
                  <a:pt x="3682" y="17751"/>
                </a:lnTo>
                <a:lnTo>
                  <a:pt x="3692" y="17724"/>
                </a:lnTo>
                <a:lnTo>
                  <a:pt x="3703" y="17696"/>
                </a:lnTo>
                <a:lnTo>
                  <a:pt x="3716" y="17669"/>
                </a:lnTo>
                <a:lnTo>
                  <a:pt x="3730" y="17643"/>
                </a:lnTo>
                <a:lnTo>
                  <a:pt x="3747" y="17617"/>
                </a:lnTo>
                <a:lnTo>
                  <a:pt x="3765" y="17592"/>
                </a:lnTo>
                <a:lnTo>
                  <a:pt x="3786" y="17566"/>
                </a:lnTo>
                <a:lnTo>
                  <a:pt x="3809" y="17543"/>
                </a:lnTo>
                <a:lnTo>
                  <a:pt x="3833" y="17520"/>
                </a:lnTo>
                <a:lnTo>
                  <a:pt x="3859" y="17497"/>
                </a:lnTo>
                <a:lnTo>
                  <a:pt x="3887" y="17476"/>
                </a:lnTo>
                <a:lnTo>
                  <a:pt x="3916" y="17455"/>
                </a:lnTo>
                <a:lnTo>
                  <a:pt x="3941" y="17436"/>
                </a:lnTo>
                <a:lnTo>
                  <a:pt x="3963" y="17417"/>
                </a:lnTo>
                <a:lnTo>
                  <a:pt x="3982" y="17400"/>
                </a:lnTo>
                <a:lnTo>
                  <a:pt x="4000" y="17382"/>
                </a:lnTo>
                <a:lnTo>
                  <a:pt x="4014" y="17365"/>
                </a:lnTo>
                <a:lnTo>
                  <a:pt x="4026" y="17347"/>
                </a:lnTo>
                <a:lnTo>
                  <a:pt x="4037" y="17330"/>
                </a:lnTo>
                <a:lnTo>
                  <a:pt x="4045" y="17312"/>
                </a:lnTo>
                <a:lnTo>
                  <a:pt x="4052" y="17295"/>
                </a:lnTo>
                <a:lnTo>
                  <a:pt x="4057" y="17276"/>
                </a:lnTo>
                <a:lnTo>
                  <a:pt x="4062" y="17258"/>
                </a:lnTo>
                <a:lnTo>
                  <a:pt x="4065" y="17238"/>
                </a:lnTo>
                <a:lnTo>
                  <a:pt x="4067" y="17219"/>
                </a:lnTo>
                <a:lnTo>
                  <a:pt x="4068" y="17197"/>
                </a:lnTo>
                <a:lnTo>
                  <a:pt x="4068" y="17175"/>
                </a:lnTo>
                <a:lnTo>
                  <a:pt x="4073" y="16548"/>
                </a:lnTo>
                <a:lnTo>
                  <a:pt x="4073" y="16540"/>
                </a:lnTo>
                <a:lnTo>
                  <a:pt x="4073" y="16521"/>
                </a:lnTo>
                <a:lnTo>
                  <a:pt x="4072" y="16507"/>
                </a:lnTo>
                <a:lnTo>
                  <a:pt x="4069" y="16492"/>
                </a:lnTo>
                <a:lnTo>
                  <a:pt x="4066" y="16476"/>
                </a:lnTo>
                <a:lnTo>
                  <a:pt x="4062" y="16457"/>
                </a:lnTo>
                <a:lnTo>
                  <a:pt x="4056" y="16440"/>
                </a:lnTo>
                <a:lnTo>
                  <a:pt x="4048" y="16421"/>
                </a:lnTo>
                <a:lnTo>
                  <a:pt x="4039" y="16404"/>
                </a:lnTo>
                <a:lnTo>
                  <a:pt x="4026" y="16386"/>
                </a:lnTo>
                <a:lnTo>
                  <a:pt x="4019" y="16379"/>
                </a:lnTo>
                <a:lnTo>
                  <a:pt x="4012" y="16370"/>
                </a:lnTo>
                <a:lnTo>
                  <a:pt x="4004" y="16363"/>
                </a:lnTo>
                <a:lnTo>
                  <a:pt x="3994" y="16356"/>
                </a:lnTo>
                <a:lnTo>
                  <a:pt x="3984" y="16349"/>
                </a:lnTo>
                <a:lnTo>
                  <a:pt x="3975" y="16344"/>
                </a:lnTo>
                <a:lnTo>
                  <a:pt x="3963" y="16338"/>
                </a:lnTo>
                <a:lnTo>
                  <a:pt x="3951" y="16334"/>
                </a:lnTo>
                <a:lnTo>
                  <a:pt x="3839" y="16334"/>
                </a:lnTo>
                <a:lnTo>
                  <a:pt x="3719" y="16335"/>
                </a:lnTo>
                <a:lnTo>
                  <a:pt x="3574" y="16337"/>
                </a:lnTo>
                <a:lnTo>
                  <a:pt x="3415" y="16342"/>
                </a:lnTo>
                <a:lnTo>
                  <a:pt x="3335" y="16345"/>
                </a:lnTo>
                <a:lnTo>
                  <a:pt x="3256" y="16348"/>
                </a:lnTo>
                <a:lnTo>
                  <a:pt x="3180" y="16354"/>
                </a:lnTo>
                <a:lnTo>
                  <a:pt x="3110" y="16359"/>
                </a:lnTo>
                <a:lnTo>
                  <a:pt x="3044" y="16366"/>
                </a:lnTo>
                <a:lnTo>
                  <a:pt x="2987" y="16372"/>
                </a:lnTo>
                <a:lnTo>
                  <a:pt x="2960" y="16377"/>
                </a:lnTo>
                <a:lnTo>
                  <a:pt x="2930" y="16380"/>
                </a:lnTo>
                <a:lnTo>
                  <a:pt x="2891" y="16383"/>
                </a:lnTo>
                <a:lnTo>
                  <a:pt x="2849" y="16384"/>
                </a:lnTo>
                <a:lnTo>
                  <a:pt x="2827" y="16383"/>
                </a:lnTo>
                <a:lnTo>
                  <a:pt x="2804" y="16382"/>
                </a:lnTo>
                <a:lnTo>
                  <a:pt x="2782" y="16381"/>
                </a:lnTo>
                <a:lnTo>
                  <a:pt x="2759" y="16378"/>
                </a:lnTo>
                <a:lnTo>
                  <a:pt x="2739" y="16373"/>
                </a:lnTo>
                <a:lnTo>
                  <a:pt x="2718" y="16368"/>
                </a:lnTo>
                <a:lnTo>
                  <a:pt x="2719" y="16360"/>
                </a:lnTo>
                <a:lnTo>
                  <a:pt x="2696" y="16359"/>
                </a:lnTo>
                <a:lnTo>
                  <a:pt x="2719" y="15676"/>
                </a:lnTo>
                <a:lnTo>
                  <a:pt x="2826" y="15677"/>
                </a:lnTo>
                <a:lnTo>
                  <a:pt x="2835" y="15677"/>
                </a:lnTo>
                <a:lnTo>
                  <a:pt x="2843" y="15677"/>
                </a:lnTo>
                <a:lnTo>
                  <a:pt x="2855" y="15676"/>
                </a:lnTo>
                <a:lnTo>
                  <a:pt x="2870" y="15674"/>
                </a:lnTo>
                <a:lnTo>
                  <a:pt x="2886" y="15670"/>
                </a:lnTo>
                <a:lnTo>
                  <a:pt x="2902" y="15663"/>
                </a:lnTo>
                <a:lnTo>
                  <a:pt x="2921" y="15655"/>
                </a:lnTo>
                <a:lnTo>
                  <a:pt x="2930" y="15648"/>
                </a:lnTo>
                <a:lnTo>
                  <a:pt x="2938" y="15641"/>
                </a:lnTo>
                <a:lnTo>
                  <a:pt x="2947" y="15634"/>
                </a:lnTo>
                <a:lnTo>
                  <a:pt x="2955" y="15626"/>
                </a:lnTo>
                <a:lnTo>
                  <a:pt x="2963" y="15616"/>
                </a:lnTo>
                <a:lnTo>
                  <a:pt x="2971" y="15605"/>
                </a:lnTo>
                <a:lnTo>
                  <a:pt x="2979" y="15595"/>
                </a:lnTo>
                <a:lnTo>
                  <a:pt x="2985" y="15581"/>
                </a:lnTo>
                <a:lnTo>
                  <a:pt x="2992" y="15567"/>
                </a:lnTo>
                <a:lnTo>
                  <a:pt x="2997" y="15552"/>
                </a:lnTo>
                <a:lnTo>
                  <a:pt x="3003" y="15536"/>
                </a:lnTo>
                <a:lnTo>
                  <a:pt x="3007" y="15517"/>
                </a:lnTo>
                <a:lnTo>
                  <a:pt x="3010" y="15497"/>
                </a:lnTo>
                <a:lnTo>
                  <a:pt x="3014" y="15477"/>
                </a:lnTo>
                <a:lnTo>
                  <a:pt x="3015" y="15454"/>
                </a:lnTo>
                <a:lnTo>
                  <a:pt x="3016" y="15430"/>
                </a:lnTo>
                <a:lnTo>
                  <a:pt x="3020" y="14649"/>
                </a:lnTo>
                <a:lnTo>
                  <a:pt x="3003" y="14636"/>
                </a:lnTo>
                <a:lnTo>
                  <a:pt x="3016" y="14645"/>
                </a:lnTo>
                <a:lnTo>
                  <a:pt x="3020" y="14649"/>
                </a:lnTo>
                <a:lnTo>
                  <a:pt x="3032" y="12800"/>
                </a:lnTo>
                <a:lnTo>
                  <a:pt x="3030" y="12746"/>
                </a:lnTo>
                <a:lnTo>
                  <a:pt x="3025" y="12604"/>
                </a:lnTo>
                <a:lnTo>
                  <a:pt x="3021" y="12512"/>
                </a:lnTo>
                <a:lnTo>
                  <a:pt x="3016" y="12413"/>
                </a:lnTo>
                <a:lnTo>
                  <a:pt x="3009" y="12309"/>
                </a:lnTo>
                <a:lnTo>
                  <a:pt x="3003" y="12207"/>
                </a:lnTo>
                <a:lnTo>
                  <a:pt x="2280" y="6076"/>
                </a:lnTo>
                <a:lnTo>
                  <a:pt x="2277" y="6074"/>
                </a:lnTo>
                <a:lnTo>
                  <a:pt x="2273" y="6067"/>
                </a:lnTo>
                <a:lnTo>
                  <a:pt x="2264" y="6059"/>
                </a:lnTo>
                <a:lnTo>
                  <a:pt x="2251" y="6048"/>
                </a:lnTo>
                <a:lnTo>
                  <a:pt x="2244" y="6042"/>
                </a:lnTo>
                <a:lnTo>
                  <a:pt x="2235" y="6038"/>
                </a:lnTo>
                <a:lnTo>
                  <a:pt x="2225" y="6033"/>
                </a:lnTo>
                <a:lnTo>
                  <a:pt x="2213" y="6028"/>
                </a:lnTo>
                <a:lnTo>
                  <a:pt x="2201" y="6025"/>
                </a:lnTo>
                <a:lnTo>
                  <a:pt x="2187" y="6022"/>
                </a:lnTo>
                <a:lnTo>
                  <a:pt x="2173" y="6021"/>
                </a:lnTo>
                <a:lnTo>
                  <a:pt x="2156" y="6019"/>
                </a:lnTo>
                <a:lnTo>
                  <a:pt x="2124" y="6021"/>
                </a:lnTo>
                <a:lnTo>
                  <a:pt x="2108" y="6022"/>
                </a:lnTo>
                <a:lnTo>
                  <a:pt x="2093" y="6024"/>
                </a:lnTo>
                <a:lnTo>
                  <a:pt x="2079" y="6027"/>
                </a:lnTo>
                <a:lnTo>
                  <a:pt x="2065" y="6030"/>
                </a:lnTo>
                <a:lnTo>
                  <a:pt x="2051" y="6035"/>
                </a:lnTo>
                <a:lnTo>
                  <a:pt x="2037" y="6040"/>
                </a:lnTo>
                <a:lnTo>
                  <a:pt x="2024" y="6046"/>
                </a:lnTo>
                <a:lnTo>
                  <a:pt x="2011" y="6053"/>
                </a:lnTo>
                <a:lnTo>
                  <a:pt x="1999" y="6061"/>
                </a:lnTo>
                <a:lnTo>
                  <a:pt x="1987" y="6071"/>
                </a:lnTo>
                <a:lnTo>
                  <a:pt x="1976" y="6081"/>
                </a:lnTo>
                <a:lnTo>
                  <a:pt x="1964" y="6093"/>
                </a:lnTo>
                <a:lnTo>
                  <a:pt x="1953" y="6106"/>
                </a:lnTo>
                <a:lnTo>
                  <a:pt x="1943" y="6119"/>
                </a:lnTo>
                <a:lnTo>
                  <a:pt x="1937" y="6126"/>
                </a:lnTo>
                <a:lnTo>
                  <a:pt x="1931" y="6133"/>
                </a:lnTo>
                <a:lnTo>
                  <a:pt x="1916" y="6147"/>
                </a:lnTo>
                <a:lnTo>
                  <a:pt x="1899" y="6159"/>
                </a:lnTo>
                <a:lnTo>
                  <a:pt x="1879" y="6171"/>
                </a:lnTo>
                <a:lnTo>
                  <a:pt x="1859" y="6182"/>
                </a:lnTo>
                <a:lnTo>
                  <a:pt x="1837" y="6193"/>
                </a:lnTo>
                <a:lnTo>
                  <a:pt x="1813" y="6202"/>
                </a:lnTo>
                <a:lnTo>
                  <a:pt x="1790" y="6210"/>
                </a:lnTo>
                <a:lnTo>
                  <a:pt x="1766" y="6218"/>
                </a:lnTo>
                <a:lnTo>
                  <a:pt x="1743" y="6226"/>
                </a:lnTo>
                <a:lnTo>
                  <a:pt x="1698" y="6238"/>
                </a:lnTo>
                <a:lnTo>
                  <a:pt x="1659" y="6246"/>
                </a:lnTo>
                <a:lnTo>
                  <a:pt x="1628" y="6252"/>
                </a:lnTo>
                <a:lnTo>
                  <a:pt x="1615" y="6255"/>
                </a:lnTo>
                <a:lnTo>
                  <a:pt x="1599" y="6259"/>
                </a:lnTo>
                <a:lnTo>
                  <a:pt x="1580" y="6267"/>
                </a:lnTo>
                <a:lnTo>
                  <a:pt x="1561" y="6277"/>
                </a:lnTo>
                <a:lnTo>
                  <a:pt x="1600" y="58"/>
                </a:lnTo>
                <a:lnTo>
                  <a:pt x="1575" y="58"/>
                </a:lnTo>
                <a:lnTo>
                  <a:pt x="1576" y="2"/>
                </a:lnTo>
                <a:lnTo>
                  <a:pt x="1271" y="0"/>
                </a:lnTo>
                <a:lnTo>
                  <a:pt x="1270" y="57"/>
                </a:lnTo>
                <a:close/>
                <a:moveTo>
                  <a:pt x="561" y="15776"/>
                </a:moveTo>
                <a:lnTo>
                  <a:pt x="561" y="15876"/>
                </a:lnTo>
                <a:lnTo>
                  <a:pt x="280" y="15874"/>
                </a:lnTo>
                <a:lnTo>
                  <a:pt x="280" y="15773"/>
                </a:lnTo>
                <a:lnTo>
                  <a:pt x="561" y="15776"/>
                </a:lnTo>
                <a:close/>
                <a:moveTo>
                  <a:pt x="2993" y="14629"/>
                </a:moveTo>
                <a:lnTo>
                  <a:pt x="2987" y="15427"/>
                </a:lnTo>
                <a:lnTo>
                  <a:pt x="2987" y="15435"/>
                </a:lnTo>
                <a:lnTo>
                  <a:pt x="2984" y="15459"/>
                </a:lnTo>
                <a:lnTo>
                  <a:pt x="2981" y="15476"/>
                </a:lnTo>
                <a:lnTo>
                  <a:pt x="2977" y="15493"/>
                </a:lnTo>
                <a:lnTo>
                  <a:pt x="2971" y="15513"/>
                </a:lnTo>
                <a:lnTo>
                  <a:pt x="2965" y="15532"/>
                </a:lnTo>
                <a:lnTo>
                  <a:pt x="2955" y="15552"/>
                </a:lnTo>
                <a:lnTo>
                  <a:pt x="2944" y="15571"/>
                </a:lnTo>
                <a:lnTo>
                  <a:pt x="2938" y="15580"/>
                </a:lnTo>
                <a:lnTo>
                  <a:pt x="2931" y="15589"/>
                </a:lnTo>
                <a:lnTo>
                  <a:pt x="2924" y="15598"/>
                </a:lnTo>
                <a:lnTo>
                  <a:pt x="2915" y="15605"/>
                </a:lnTo>
                <a:lnTo>
                  <a:pt x="2907" y="15613"/>
                </a:lnTo>
                <a:lnTo>
                  <a:pt x="2898" y="15620"/>
                </a:lnTo>
                <a:lnTo>
                  <a:pt x="2888" y="15625"/>
                </a:lnTo>
                <a:lnTo>
                  <a:pt x="2877" y="15631"/>
                </a:lnTo>
                <a:lnTo>
                  <a:pt x="2865" y="15635"/>
                </a:lnTo>
                <a:lnTo>
                  <a:pt x="2853" y="15638"/>
                </a:lnTo>
                <a:lnTo>
                  <a:pt x="2840" y="15640"/>
                </a:lnTo>
                <a:lnTo>
                  <a:pt x="2827" y="15641"/>
                </a:lnTo>
                <a:lnTo>
                  <a:pt x="2720" y="15640"/>
                </a:lnTo>
                <a:lnTo>
                  <a:pt x="2728" y="15415"/>
                </a:lnTo>
                <a:lnTo>
                  <a:pt x="2741" y="15409"/>
                </a:lnTo>
                <a:lnTo>
                  <a:pt x="2753" y="15404"/>
                </a:lnTo>
                <a:lnTo>
                  <a:pt x="2764" y="15398"/>
                </a:lnTo>
                <a:lnTo>
                  <a:pt x="2775" y="15392"/>
                </a:lnTo>
                <a:lnTo>
                  <a:pt x="2795" y="15378"/>
                </a:lnTo>
                <a:lnTo>
                  <a:pt x="2814" y="15362"/>
                </a:lnTo>
                <a:lnTo>
                  <a:pt x="2831" y="15346"/>
                </a:lnTo>
                <a:lnTo>
                  <a:pt x="2847" y="15328"/>
                </a:lnTo>
                <a:lnTo>
                  <a:pt x="2860" y="15311"/>
                </a:lnTo>
                <a:lnTo>
                  <a:pt x="2872" y="15295"/>
                </a:lnTo>
                <a:lnTo>
                  <a:pt x="2882" y="15277"/>
                </a:lnTo>
                <a:lnTo>
                  <a:pt x="2890" y="15262"/>
                </a:lnTo>
                <a:lnTo>
                  <a:pt x="2903" y="15236"/>
                </a:lnTo>
                <a:lnTo>
                  <a:pt x="2911" y="15217"/>
                </a:lnTo>
                <a:lnTo>
                  <a:pt x="2913" y="15211"/>
                </a:lnTo>
                <a:lnTo>
                  <a:pt x="2901" y="15224"/>
                </a:lnTo>
                <a:lnTo>
                  <a:pt x="2887" y="15237"/>
                </a:lnTo>
                <a:lnTo>
                  <a:pt x="2866" y="15254"/>
                </a:lnTo>
                <a:lnTo>
                  <a:pt x="2854" y="15263"/>
                </a:lnTo>
                <a:lnTo>
                  <a:pt x="2840" y="15273"/>
                </a:lnTo>
                <a:lnTo>
                  <a:pt x="2825" y="15282"/>
                </a:lnTo>
                <a:lnTo>
                  <a:pt x="2810" y="15291"/>
                </a:lnTo>
                <a:lnTo>
                  <a:pt x="2791" y="15299"/>
                </a:lnTo>
                <a:lnTo>
                  <a:pt x="2773" y="15308"/>
                </a:lnTo>
                <a:lnTo>
                  <a:pt x="2753" y="15314"/>
                </a:lnTo>
                <a:lnTo>
                  <a:pt x="2731" y="15321"/>
                </a:lnTo>
                <a:lnTo>
                  <a:pt x="2757" y="14537"/>
                </a:lnTo>
                <a:lnTo>
                  <a:pt x="2799" y="14546"/>
                </a:lnTo>
                <a:lnTo>
                  <a:pt x="2837" y="14557"/>
                </a:lnTo>
                <a:lnTo>
                  <a:pt x="2871" y="14569"/>
                </a:lnTo>
                <a:lnTo>
                  <a:pt x="2902" y="14582"/>
                </a:lnTo>
                <a:lnTo>
                  <a:pt x="2931" y="14594"/>
                </a:lnTo>
                <a:lnTo>
                  <a:pt x="2955" y="14607"/>
                </a:lnTo>
                <a:lnTo>
                  <a:pt x="2975" y="14618"/>
                </a:lnTo>
                <a:lnTo>
                  <a:pt x="2993" y="14629"/>
                </a:lnTo>
                <a:close/>
                <a:moveTo>
                  <a:pt x="2475" y="14368"/>
                </a:moveTo>
                <a:lnTo>
                  <a:pt x="2475" y="14368"/>
                </a:lnTo>
                <a:lnTo>
                  <a:pt x="2498" y="14362"/>
                </a:lnTo>
                <a:lnTo>
                  <a:pt x="2522" y="14358"/>
                </a:lnTo>
                <a:lnTo>
                  <a:pt x="2548" y="14356"/>
                </a:lnTo>
                <a:lnTo>
                  <a:pt x="2574" y="14354"/>
                </a:lnTo>
                <a:lnTo>
                  <a:pt x="2548" y="14356"/>
                </a:lnTo>
                <a:lnTo>
                  <a:pt x="2523" y="14358"/>
                </a:lnTo>
                <a:lnTo>
                  <a:pt x="2499" y="14362"/>
                </a:lnTo>
                <a:lnTo>
                  <a:pt x="2475" y="14368"/>
                </a:lnTo>
                <a:close/>
                <a:moveTo>
                  <a:pt x="1051" y="867"/>
                </a:moveTo>
                <a:lnTo>
                  <a:pt x="1053" y="715"/>
                </a:lnTo>
                <a:lnTo>
                  <a:pt x="1143" y="715"/>
                </a:lnTo>
                <a:lnTo>
                  <a:pt x="1142" y="817"/>
                </a:lnTo>
                <a:lnTo>
                  <a:pt x="1231" y="817"/>
                </a:lnTo>
                <a:lnTo>
                  <a:pt x="1236" y="157"/>
                </a:lnTo>
                <a:lnTo>
                  <a:pt x="1146" y="156"/>
                </a:lnTo>
                <a:lnTo>
                  <a:pt x="1145" y="251"/>
                </a:lnTo>
                <a:lnTo>
                  <a:pt x="1056" y="251"/>
                </a:lnTo>
                <a:lnTo>
                  <a:pt x="1057" y="71"/>
                </a:lnTo>
                <a:lnTo>
                  <a:pt x="993" y="71"/>
                </a:lnTo>
                <a:lnTo>
                  <a:pt x="993" y="15"/>
                </a:lnTo>
                <a:lnTo>
                  <a:pt x="688" y="13"/>
                </a:lnTo>
                <a:lnTo>
                  <a:pt x="687" y="69"/>
                </a:lnTo>
                <a:lnTo>
                  <a:pt x="626" y="69"/>
                </a:lnTo>
                <a:lnTo>
                  <a:pt x="621" y="864"/>
                </a:lnTo>
                <a:lnTo>
                  <a:pt x="683" y="864"/>
                </a:lnTo>
                <a:lnTo>
                  <a:pt x="682" y="921"/>
                </a:lnTo>
                <a:lnTo>
                  <a:pt x="987" y="923"/>
                </a:lnTo>
                <a:lnTo>
                  <a:pt x="987" y="866"/>
                </a:lnTo>
                <a:lnTo>
                  <a:pt x="1051" y="867"/>
                </a:lnTo>
                <a:close/>
              </a:path>
            </a:pathLst>
          </a:custGeom>
          <a:solidFill>
            <a:schemeClr val="tx1">
              <a:lumMod val="50000"/>
              <a:lumOff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92" name="椭圆 91">
            <a:extLst>
              <a:ext uri="{FF2B5EF4-FFF2-40B4-BE49-F238E27FC236}">
                <a16:creationId xmlns:a16="http://schemas.microsoft.com/office/drawing/2014/main" xmlns="" id="{D4376011-E4C0-4AAF-B0C9-968828934413}"/>
              </a:ext>
            </a:extLst>
          </p:cNvPr>
          <p:cNvSpPr/>
          <p:nvPr/>
        </p:nvSpPr>
        <p:spPr>
          <a:xfrm>
            <a:off x="2788196" y="2523600"/>
            <a:ext cx="483779" cy="39729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3" name="文本框 92">
            <a:extLst>
              <a:ext uri="{FF2B5EF4-FFF2-40B4-BE49-F238E27FC236}">
                <a16:creationId xmlns:a16="http://schemas.microsoft.com/office/drawing/2014/main" xmlns="" id="{98874AEC-01F2-434B-8071-74F0396B1AD2}"/>
              </a:ext>
            </a:extLst>
          </p:cNvPr>
          <p:cNvSpPr txBox="1"/>
          <p:nvPr/>
        </p:nvSpPr>
        <p:spPr>
          <a:xfrm>
            <a:off x="3127824" y="2591442"/>
            <a:ext cx="1089171" cy="261610"/>
          </a:xfrm>
          <a:prstGeom prst="rect">
            <a:avLst/>
          </a:prstGeom>
          <a:noFill/>
        </p:spPr>
        <p:txBody>
          <a:bodyPr wrap="square" rtlCol="0">
            <a:spAutoFit/>
          </a:bodyPr>
          <a:lstStyle/>
          <a:p>
            <a:pPr algn="ctr"/>
            <a:r>
              <a:rPr lang="zh-CN" altLang="en-US" sz="1100" b="1" dirty="0">
                <a:solidFill>
                  <a:prstClr val="black"/>
                </a:solidFill>
                <a:latin typeface="微软雅黑" panose="020B0503020204020204" pitchFamily="34" charset="-122"/>
                <a:ea typeface="微软雅黑" panose="020B0503020204020204" pitchFamily="34" charset="-122"/>
              </a:rPr>
              <a:t>排污防治</a:t>
            </a:r>
          </a:p>
        </p:txBody>
      </p:sp>
      <p:sp>
        <p:nvSpPr>
          <p:cNvPr id="94" name="椭圆 93">
            <a:extLst>
              <a:ext uri="{FF2B5EF4-FFF2-40B4-BE49-F238E27FC236}">
                <a16:creationId xmlns:a16="http://schemas.microsoft.com/office/drawing/2014/main" xmlns="" id="{324A61BB-F82B-4483-8594-465199C31518}"/>
              </a:ext>
            </a:extLst>
          </p:cNvPr>
          <p:cNvSpPr/>
          <p:nvPr/>
        </p:nvSpPr>
        <p:spPr>
          <a:xfrm>
            <a:off x="5355453" y="2523600"/>
            <a:ext cx="483779" cy="397294"/>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文本框 94">
            <a:extLst>
              <a:ext uri="{FF2B5EF4-FFF2-40B4-BE49-F238E27FC236}">
                <a16:creationId xmlns:a16="http://schemas.microsoft.com/office/drawing/2014/main" xmlns="" id="{0B8F0D37-EFED-4206-81B3-73B1F66E2444}"/>
              </a:ext>
            </a:extLst>
          </p:cNvPr>
          <p:cNvSpPr txBox="1"/>
          <p:nvPr/>
        </p:nvSpPr>
        <p:spPr>
          <a:xfrm>
            <a:off x="5870815" y="2591442"/>
            <a:ext cx="1089171" cy="261610"/>
          </a:xfrm>
          <a:prstGeom prst="rect">
            <a:avLst/>
          </a:prstGeom>
          <a:noFill/>
        </p:spPr>
        <p:txBody>
          <a:bodyPr wrap="square" rtlCol="0">
            <a:spAutoFit/>
          </a:bodyPr>
          <a:lstStyle/>
          <a:p>
            <a:r>
              <a:rPr lang="zh-CN" altLang="en-US" sz="1100" b="1" dirty="0">
                <a:solidFill>
                  <a:prstClr val="white">
                    <a:lumMod val="65000"/>
                  </a:prstClr>
                </a:solidFill>
                <a:latin typeface="微软雅黑" panose="020B0503020204020204" pitchFamily="34" charset="-122"/>
                <a:ea typeface="微软雅黑" panose="020B0503020204020204" pitchFamily="34" charset="-122"/>
              </a:rPr>
              <a:t>核安全管理</a:t>
            </a:r>
          </a:p>
        </p:txBody>
      </p:sp>
      <p:sp>
        <p:nvSpPr>
          <p:cNvPr id="96" name="KSO_Shape">
            <a:extLst>
              <a:ext uri="{FF2B5EF4-FFF2-40B4-BE49-F238E27FC236}">
                <a16:creationId xmlns:a16="http://schemas.microsoft.com/office/drawing/2014/main" xmlns="" id="{FAA6EEF7-77B1-4B2A-9457-460D36FA0F70}"/>
              </a:ext>
            </a:extLst>
          </p:cNvPr>
          <p:cNvSpPr/>
          <p:nvPr/>
        </p:nvSpPr>
        <p:spPr>
          <a:xfrm>
            <a:off x="5478831" y="2619865"/>
            <a:ext cx="259195" cy="204764"/>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prstClr val="black"/>
              </a:solidFill>
            </a:endParaRPr>
          </a:p>
        </p:txBody>
      </p:sp>
      <p:sp>
        <p:nvSpPr>
          <p:cNvPr id="97" name="KSO_Shape">
            <a:extLst>
              <a:ext uri="{FF2B5EF4-FFF2-40B4-BE49-F238E27FC236}">
                <a16:creationId xmlns:a16="http://schemas.microsoft.com/office/drawing/2014/main" xmlns="" id="{0F34BCE8-FD07-4818-A952-014064FA5819}"/>
              </a:ext>
            </a:extLst>
          </p:cNvPr>
          <p:cNvSpPr>
            <a:spLocks/>
          </p:cNvSpPr>
          <p:nvPr/>
        </p:nvSpPr>
        <p:spPr bwMode="auto">
          <a:xfrm rot="5400000">
            <a:off x="2957386" y="3226110"/>
            <a:ext cx="162277" cy="327478"/>
          </a:xfrm>
          <a:custGeom>
            <a:avLst/>
            <a:gdLst>
              <a:gd name="T0" fmla="*/ 8026889 w 4935"/>
              <a:gd name="T1" fmla="*/ 93842636 h 22536"/>
              <a:gd name="T2" fmla="*/ 7228498 w 4935"/>
              <a:gd name="T3" fmla="*/ 102267291 h 22536"/>
              <a:gd name="T4" fmla="*/ 6636848 w 4935"/>
              <a:gd name="T5" fmla="*/ 103017507 h 22536"/>
              <a:gd name="T6" fmla="*/ 6929049 w 4935"/>
              <a:gd name="T7" fmla="*/ 104239409 h 22536"/>
              <a:gd name="T8" fmla="*/ 7085896 w 4935"/>
              <a:gd name="T9" fmla="*/ 106554555 h 22536"/>
              <a:gd name="T10" fmla="*/ 6586870 w 4935"/>
              <a:gd name="T11" fmla="*/ 107576371 h 22536"/>
              <a:gd name="T12" fmla="*/ 7014594 w 4935"/>
              <a:gd name="T13" fmla="*/ 108569615 h 22536"/>
              <a:gd name="T14" fmla="*/ 2010262 w 4935"/>
              <a:gd name="T15" fmla="*/ 111270648 h 22536"/>
              <a:gd name="T16" fmla="*/ 4505306 w 4935"/>
              <a:gd name="T17" fmla="*/ 115565182 h 22536"/>
              <a:gd name="T18" fmla="*/ 3193647 w 4935"/>
              <a:gd name="T19" fmla="*/ 119123616 h 22536"/>
              <a:gd name="T20" fmla="*/ 3592884 w 4935"/>
              <a:gd name="T21" fmla="*/ 120202575 h 22536"/>
              <a:gd name="T22" fmla="*/ 3585720 w 4935"/>
              <a:gd name="T23" fmla="*/ 121038675 h 22536"/>
              <a:gd name="T24" fmla="*/ 7698953 w 4935"/>
              <a:gd name="T25" fmla="*/ 120702832 h 22536"/>
              <a:gd name="T26" fmla="*/ 7706117 w 4935"/>
              <a:gd name="T27" fmla="*/ 119866816 h 22536"/>
              <a:gd name="T28" fmla="*/ 8233629 w 4935"/>
              <a:gd name="T29" fmla="*/ 118787773 h 22536"/>
              <a:gd name="T30" fmla="*/ 8019809 w 4935"/>
              <a:gd name="T31" fmla="*/ 114307523 h 22536"/>
              <a:gd name="T32" fmla="*/ 8746899 w 4935"/>
              <a:gd name="T33" fmla="*/ 114772023 h 22536"/>
              <a:gd name="T34" fmla="*/ 9908876 w 4935"/>
              <a:gd name="T35" fmla="*/ 115715225 h 22536"/>
              <a:gd name="T36" fmla="*/ 10493446 w 4935"/>
              <a:gd name="T37" fmla="*/ 117866042 h 22536"/>
              <a:gd name="T38" fmla="*/ 11455847 w 4935"/>
              <a:gd name="T39" fmla="*/ 118916430 h 22536"/>
              <a:gd name="T40" fmla="*/ 14542542 w 4935"/>
              <a:gd name="T41" fmla="*/ 120166903 h 22536"/>
              <a:gd name="T42" fmla="*/ 17137374 w 4935"/>
              <a:gd name="T43" fmla="*/ 121838934 h 22536"/>
              <a:gd name="T44" fmla="*/ 18007066 w 4935"/>
              <a:gd name="T45" fmla="*/ 123125164 h 22536"/>
              <a:gd name="T46" fmla="*/ 11947709 w 4935"/>
              <a:gd name="T47" fmla="*/ 124204123 h 22536"/>
              <a:gd name="T48" fmla="*/ 11420196 w 4935"/>
              <a:gd name="T49" fmla="*/ 150464062 h 22536"/>
              <a:gd name="T50" fmla="*/ 14157548 w 4935"/>
              <a:gd name="T51" fmla="*/ 150128218 h 22536"/>
              <a:gd name="T52" fmla="*/ 15355176 w 4935"/>
              <a:gd name="T53" fmla="*/ 149356531 h 22536"/>
              <a:gd name="T54" fmla="*/ 15561916 w 4935"/>
              <a:gd name="T55" fmla="*/ 148091772 h 22536"/>
              <a:gd name="T56" fmla="*/ 15683112 w 4935"/>
              <a:gd name="T57" fmla="*/ 159131659 h 22536"/>
              <a:gd name="T58" fmla="*/ 15925503 w 4935"/>
              <a:gd name="T59" fmla="*/ 159967675 h 22536"/>
              <a:gd name="T60" fmla="*/ 17579342 w 4935"/>
              <a:gd name="T61" fmla="*/ 159760404 h 22536"/>
              <a:gd name="T62" fmla="*/ 24736539 w 4935"/>
              <a:gd name="T63" fmla="*/ 159410275 h 22536"/>
              <a:gd name="T64" fmla="*/ 30282711 w 4935"/>
              <a:gd name="T65" fmla="*/ 159981961 h 22536"/>
              <a:gd name="T66" fmla="*/ 34852155 w 4935"/>
              <a:gd name="T67" fmla="*/ 161010877 h 22536"/>
              <a:gd name="T68" fmla="*/ 35172927 w 4935"/>
              <a:gd name="T69" fmla="*/ 160710791 h 22536"/>
              <a:gd name="T70" fmla="*/ 34730960 w 4935"/>
              <a:gd name="T71" fmla="*/ 157252357 h 22536"/>
              <a:gd name="T72" fmla="*/ 34873562 w 4935"/>
              <a:gd name="T73" fmla="*/ 154129766 h 22536"/>
              <a:gd name="T74" fmla="*/ 26105257 w 4935"/>
              <a:gd name="T75" fmla="*/ 128034157 h 22536"/>
              <a:gd name="T76" fmla="*/ 26590039 w 4935"/>
              <a:gd name="T77" fmla="*/ 126069140 h 22536"/>
              <a:gd name="T78" fmla="*/ 28251042 w 4935"/>
              <a:gd name="T79" fmla="*/ 124454252 h 22536"/>
              <a:gd name="T80" fmla="*/ 28992374 w 4935"/>
              <a:gd name="T81" fmla="*/ 123039365 h 22536"/>
              <a:gd name="T82" fmla="*/ 28913993 w 4935"/>
              <a:gd name="T83" fmla="*/ 117472971 h 22536"/>
              <a:gd name="T84" fmla="*/ 28165497 w 4935"/>
              <a:gd name="T85" fmla="*/ 116715570 h 22536"/>
              <a:gd name="T86" fmla="*/ 21293422 w 4935"/>
              <a:gd name="T87" fmla="*/ 116987085 h 22536"/>
              <a:gd name="T88" fmla="*/ 19375784 w 4935"/>
              <a:gd name="T89" fmla="*/ 116958513 h 22536"/>
              <a:gd name="T90" fmla="*/ 20687444 w 4935"/>
              <a:gd name="T91" fmla="*/ 111920948 h 22536"/>
              <a:gd name="T92" fmla="*/ 21364723 w 4935"/>
              <a:gd name="T93" fmla="*/ 111127790 h 22536"/>
              <a:gd name="T94" fmla="*/ 21528649 w 4935"/>
              <a:gd name="T95" fmla="*/ 104675337 h 22536"/>
              <a:gd name="T96" fmla="*/ 16232031 w 4935"/>
              <a:gd name="T97" fmla="*/ 43402149 h 22536"/>
              <a:gd name="T98" fmla="*/ 15369419 w 4935"/>
              <a:gd name="T99" fmla="*/ 43009162 h 22536"/>
              <a:gd name="T100" fmla="*/ 14250256 w 4935"/>
              <a:gd name="T101" fmla="*/ 43309249 h 22536"/>
              <a:gd name="T102" fmla="*/ 13394808 w 4935"/>
              <a:gd name="T103" fmla="*/ 44095222 h 22536"/>
              <a:gd name="T104" fmla="*/ 11512821 w 4935"/>
              <a:gd name="T105" fmla="*/ 44695479 h 22536"/>
              <a:gd name="T106" fmla="*/ 1996019 w 4935"/>
              <a:gd name="T107" fmla="*/ 113428650 h 22536"/>
              <a:gd name="T108" fmla="*/ 21136575 w 4935"/>
              <a:gd name="T109" fmla="*/ 110984847 h 22536"/>
              <a:gd name="T110" fmla="*/ 20423730 w 4935"/>
              <a:gd name="T111" fmla="*/ 111720862 h 22536"/>
              <a:gd name="T112" fmla="*/ 19924704 w 4935"/>
              <a:gd name="T113" fmla="*/ 109884417 h 22536"/>
              <a:gd name="T114" fmla="*/ 20765909 w 4935"/>
              <a:gd name="T115" fmla="*/ 108691087 h 22536"/>
              <a:gd name="T116" fmla="*/ 19468493 w 4935"/>
              <a:gd name="T117" fmla="*/ 109477145 h 22536"/>
              <a:gd name="T118" fmla="*/ 21336152 w 4935"/>
              <a:gd name="T119" fmla="*/ 104532395 h 22536"/>
              <a:gd name="T120" fmla="*/ 17643480 w 4935"/>
              <a:gd name="T121" fmla="*/ 102667378 h 22536"/>
              <a:gd name="T122" fmla="*/ 7535027 w 4935"/>
              <a:gd name="T123" fmla="*/ 507358 h 22536"/>
              <a:gd name="T124" fmla="*/ 7492213 w 4935"/>
              <a:gd name="T125" fmla="*/ 6195223 h 22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935" h="22536">
                <a:moveTo>
                  <a:pt x="1270" y="57"/>
                </a:moveTo>
                <a:lnTo>
                  <a:pt x="1241" y="56"/>
                </a:lnTo>
                <a:lnTo>
                  <a:pt x="1164" y="12397"/>
                </a:lnTo>
                <a:lnTo>
                  <a:pt x="1153" y="12397"/>
                </a:lnTo>
                <a:lnTo>
                  <a:pt x="1110" y="12438"/>
                </a:lnTo>
                <a:lnTo>
                  <a:pt x="1107" y="13097"/>
                </a:lnTo>
                <a:lnTo>
                  <a:pt x="1109" y="13103"/>
                </a:lnTo>
                <a:lnTo>
                  <a:pt x="1114" y="13112"/>
                </a:lnTo>
                <a:lnTo>
                  <a:pt x="1118" y="13122"/>
                </a:lnTo>
                <a:lnTo>
                  <a:pt x="1126" y="13133"/>
                </a:lnTo>
                <a:lnTo>
                  <a:pt x="1134" y="13144"/>
                </a:lnTo>
                <a:lnTo>
                  <a:pt x="1146" y="13155"/>
                </a:lnTo>
                <a:lnTo>
                  <a:pt x="1153" y="13160"/>
                </a:lnTo>
                <a:lnTo>
                  <a:pt x="1159" y="13165"/>
                </a:lnTo>
                <a:lnTo>
                  <a:pt x="1155" y="13908"/>
                </a:lnTo>
                <a:lnTo>
                  <a:pt x="1110" y="13908"/>
                </a:lnTo>
                <a:lnTo>
                  <a:pt x="1109" y="13998"/>
                </a:lnTo>
                <a:lnTo>
                  <a:pt x="1020" y="13998"/>
                </a:lnTo>
                <a:lnTo>
                  <a:pt x="1018" y="14311"/>
                </a:lnTo>
                <a:lnTo>
                  <a:pt x="1014" y="14312"/>
                </a:lnTo>
                <a:lnTo>
                  <a:pt x="1003" y="14315"/>
                </a:lnTo>
                <a:lnTo>
                  <a:pt x="997" y="14318"/>
                </a:lnTo>
                <a:lnTo>
                  <a:pt x="989" y="14323"/>
                </a:lnTo>
                <a:lnTo>
                  <a:pt x="982" y="14328"/>
                </a:lnTo>
                <a:lnTo>
                  <a:pt x="973" y="14336"/>
                </a:lnTo>
                <a:lnTo>
                  <a:pt x="964" y="14345"/>
                </a:lnTo>
                <a:lnTo>
                  <a:pt x="957" y="14354"/>
                </a:lnTo>
                <a:lnTo>
                  <a:pt x="949" y="14366"/>
                </a:lnTo>
                <a:lnTo>
                  <a:pt x="941" y="14382"/>
                </a:lnTo>
                <a:lnTo>
                  <a:pt x="936" y="14398"/>
                </a:lnTo>
                <a:lnTo>
                  <a:pt x="931" y="14417"/>
                </a:lnTo>
                <a:lnTo>
                  <a:pt x="928" y="14437"/>
                </a:lnTo>
                <a:lnTo>
                  <a:pt x="927" y="14461"/>
                </a:lnTo>
                <a:lnTo>
                  <a:pt x="928" y="14485"/>
                </a:lnTo>
                <a:lnTo>
                  <a:pt x="930" y="14506"/>
                </a:lnTo>
                <a:lnTo>
                  <a:pt x="935" y="14526"/>
                </a:lnTo>
                <a:lnTo>
                  <a:pt x="940" y="14542"/>
                </a:lnTo>
                <a:lnTo>
                  <a:pt x="948" y="14556"/>
                </a:lnTo>
                <a:lnTo>
                  <a:pt x="955" y="14568"/>
                </a:lnTo>
                <a:lnTo>
                  <a:pt x="963" y="14579"/>
                </a:lnTo>
                <a:lnTo>
                  <a:pt x="972" y="14588"/>
                </a:lnTo>
                <a:lnTo>
                  <a:pt x="979" y="14595"/>
                </a:lnTo>
                <a:lnTo>
                  <a:pt x="988" y="14601"/>
                </a:lnTo>
                <a:lnTo>
                  <a:pt x="996" y="14605"/>
                </a:lnTo>
                <a:lnTo>
                  <a:pt x="1002" y="14609"/>
                </a:lnTo>
                <a:lnTo>
                  <a:pt x="1012" y="14612"/>
                </a:lnTo>
                <a:lnTo>
                  <a:pt x="1017" y="14613"/>
                </a:lnTo>
                <a:lnTo>
                  <a:pt x="1014" y="14904"/>
                </a:lnTo>
                <a:lnTo>
                  <a:pt x="1010" y="14905"/>
                </a:lnTo>
                <a:lnTo>
                  <a:pt x="1000" y="14909"/>
                </a:lnTo>
                <a:lnTo>
                  <a:pt x="994" y="14912"/>
                </a:lnTo>
                <a:lnTo>
                  <a:pt x="986" y="14916"/>
                </a:lnTo>
                <a:lnTo>
                  <a:pt x="977" y="14922"/>
                </a:lnTo>
                <a:lnTo>
                  <a:pt x="970" y="14929"/>
                </a:lnTo>
                <a:lnTo>
                  <a:pt x="961" y="14938"/>
                </a:lnTo>
                <a:lnTo>
                  <a:pt x="952" y="14948"/>
                </a:lnTo>
                <a:lnTo>
                  <a:pt x="945" y="14961"/>
                </a:lnTo>
                <a:lnTo>
                  <a:pt x="938" y="14975"/>
                </a:lnTo>
                <a:lnTo>
                  <a:pt x="933" y="14991"/>
                </a:lnTo>
                <a:lnTo>
                  <a:pt x="928" y="15010"/>
                </a:lnTo>
                <a:lnTo>
                  <a:pt x="925" y="15031"/>
                </a:lnTo>
                <a:lnTo>
                  <a:pt x="924" y="15055"/>
                </a:lnTo>
                <a:lnTo>
                  <a:pt x="925" y="15079"/>
                </a:lnTo>
                <a:lnTo>
                  <a:pt x="927" y="15100"/>
                </a:lnTo>
                <a:lnTo>
                  <a:pt x="931" y="15119"/>
                </a:lnTo>
                <a:lnTo>
                  <a:pt x="937" y="15135"/>
                </a:lnTo>
                <a:lnTo>
                  <a:pt x="943" y="15150"/>
                </a:lnTo>
                <a:lnTo>
                  <a:pt x="951" y="15162"/>
                </a:lnTo>
                <a:lnTo>
                  <a:pt x="960" y="15172"/>
                </a:lnTo>
                <a:lnTo>
                  <a:pt x="967" y="15181"/>
                </a:lnTo>
                <a:lnTo>
                  <a:pt x="976" y="15189"/>
                </a:lnTo>
                <a:lnTo>
                  <a:pt x="984" y="15194"/>
                </a:lnTo>
                <a:lnTo>
                  <a:pt x="991" y="15199"/>
                </a:lnTo>
                <a:lnTo>
                  <a:pt x="998" y="15202"/>
                </a:lnTo>
                <a:lnTo>
                  <a:pt x="1009" y="15206"/>
                </a:lnTo>
                <a:lnTo>
                  <a:pt x="1012" y="15207"/>
                </a:lnTo>
                <a:lnTo>
                  <a:pt x="774" y="15569"/>
                </a:lnTo>
                <a:lnTo>
                  <a:pt x="635" y="15568"/>
                </a:lnTo>
                <a:lnTo>
                  <a:pt x="635" y="15613"/>
                </a:lnTo>
                <a:lnTo>
                  <a:pt x="562" y="15613"/>
                </a:lnTo>
                <a:lnTo>
                  <a:pt x="562" y="15691"/>
                </a:lnTo>
                <a:lnTo>
                  <a:pt x="281" y="15689"/>
                </a:lnTo>
                <a:lnTo>
                  <a:pt x="282" y="15572"/>
                </a:lnTo>
                <a:lnTo>
                  <a:pt x="209" y="15572"/>
                </a:lnTo>
                <a:lnTo>
                  <a:pt x="109" y="15543"/>
                </a:lnTo>
                <a:lnTo>
                  <a:pt x="2" y="15571"/>
                </a:lnTo>
                <a:lnTo>
                  <a:pt x="0" y="15878"/>
                </a:lnTo>
                <a:lnTo>
                  <a:pt x="107" y="15924"/>
                </a:lnTo>
                <a:lnTo>
                  <a:pt x="196" y="15885"/>
                </a:lnTo>
                <a:lnTo>
                  <a:pt x="195" y="16086"/>
                </a:lnTo>
                <a:lnTo>
                  <a:pt x="558" y="16089"/>
                </a:lnTo>
                <a:lnTo>
                  <a:pt x="560" y="15944"/>
                </a:lnTo>
                <a:lnTo>
                  <a:pt x="633" y="15944"/>
                </a:lnTo>
                <a:lnTo>
                  <a:pt x="632" y="16173"/>
                </a:lnTo>
                <a:lnTo>
                  <a:pt x="698" y="16174"/>
                </a:lnTo>
                <a:lnTo>
                  <a:pt x="698" y="16291"/>
                </a:lnTo>
                <a:lnTo>
                  <a:pt x="468" y="16289"/>
                </a:lnTo>
                <a:lnTo>
                  <a:pt x="468" y="16362"/>
                </a:lnTo>
                <a:lnTo>
                  <a:pt x="507" y="16362"/>
                </a:lnTo>
                <a:lnTo>
                  <a:pt x="505" y="16620"/>
                </a:lnTo>
                <a:lnTo>
                  <a:pt x="449" y="16620"/>
                </a:lnTo>
                <a:lnTo>
                  <a:pt x="448" y="16637"/>
                </a:lnTo>
                <a:lnTo>
                  <a:pt x="505" y="16637"/>
                </a:lnTo>
                <a:lnTo>
                  <a:pt x="505" y="16671"/>
                </a:lnTo>
                <a:lnTo>
                  <a:pt x="448" y="16671"/>
                </a:lnTo>
                <a:lnTo>
                  <a:pt x="448" y="16687"/>
                </a:lnTo>
                <a:lnTo>
                  <a:pt x="505" y="16687"/>
                </a:lnTo>
                <a:lnTo>
                  <a:pt x="504" y="16721"/>
                </a:lnTo>
                <a:lnTo>
                  <a:pt x="448" y="16721"/>
                </a:lnTo>
                <a:lnTo>
                  <a:pt x="448" y="16738"/>
                </a:lnTo>
                <a:lnTo>
                  <a:pt x="504" y="16738"/>
                </a:lnTo>
                <a:lnTo>
                  <a:pt x="504" y="16771"/>
                </a:lnTo>
                <a:lnTo>
                  <a:pt x="448" y="16771"/>
                </a:lnTo>
                <a:lnTo>
                  <a:pt x="448" y="16788"/>
                </a:lnTo>
                <a:lnTo>
                  <a:pt x="504" y="16788"/>
                </a:lnTo>
                <a:lnTo>
                  <a:pt x="504" y="16822"/>
                </a:lnTo>
                <a:lnTo>
                  <a:pt x="447" y="16822"/>
                </a:lnTo>
                <a:lnTo>
                  <a:pt x="447" y="16839"/>
                </a:lnTo>
                <a:lnTo>
                  <a:pt x="504" y="16839"/>
                </a:lnTo>
                <a:lnTo>
                  <a:pt x="504" y="16872"/>
                </a:lnTo>
                <a:lnTo>
                  <a:pt x="447" y="16872"/>
                </a:lnTo>
                <a:lnTo>
                  <a:pt x="447" y="16889"/>
                </a:lnTo>
                <a:lnTo>
                  <a:pt x="504" y="16889"/>
                </a:lnTo>
                <a:lnTo>
                  <a:pt x="503" y="16923"/>
                </a:lnTo>
                <a:lnTo>
                  <a:pt x="447" y="16922"/>
                </a:lnTo>
                <a:lnTo>
                  <a:pt x="447" y="16939"/>
                </a:lnTo>
                <a:lnTo>
                  <a:pt x="503" y="16939"/>
                </a:lnTo>
                <a:lnTo>
                  <a:pt x="503" y="17002"/>
                </a:lnTo>
                <a:lnTo>
                  <a:pt x="446" y="17000"/>
                </a:lnTo>
                <a:lnTo>
                  <a:pt x="446" y="17034"/>
                </a:lnTo>
                <a:lnTo>
                  <a:pt x="1152" y="17039"/>
                </a:lnTo>
                <a:lnTo>
                  <a:pt x="1153" y="17005"/>
                </a:lnTo>
                <a:lnTo>
                  <a:pt x="1080" y="17005"/>
                </a:lnTo>
                <a:lnTo>
                  <a:pt x="1080" y="16943"/>
                </a:lnTo>
                <a:lnTo>
                  <a:pt x="1153" y="16944"/>
                </a:lnTo>
                <a:lnTo>
                  <a:pt x="1153" y="16926"/>
                </a:lnTo>
                <a:lnTo>
                  <a:pt x="1080" y="16926"/>
                </a:lnTo>
                <a:lnTo>
                  <a:pt x="1080" y="16892"/>
                </a:lnTo>
                <a:lnTo>
                  <a:pt x="1153" y="16894"/>
                </a:lnTo>
                <a:lnTo>
                  <a:pt x="1153" y="16876"/>
                </a:lnTo>
                <a:lnTo>
                  <a:pt x="1080" y="16876"/>
                </a:lnTo>
                <a:lnTo>
                  <a:pt x="1081" y="16842"/>
                </a:lnTo>
                <a:lnTo>
                  <a:pt x="1153" y="16842"/>
                </a:lnTo>
                <a:lnTo>
                  <a:pt x="1154" y="16826"/>
                </a:lnTo>
                <a:lnTo>
                  <a:pt x="1081" y="16826"/>
                </a:lnTo>
                <a:lnTo>
                  <a:pt x="1081" y="16792"/>
                </a:lnTo>
                <a:lnTo>
                  <a:pt x="1154" y="16792"/>
                </a:lnTo>
                <a:lnTo>
                  <a:pt x="1154" y="16776"/>
                </a:lnTo>
                <a:lnTo>
                  <a:pt x="1081" y="16775"/>
                </a:lnTo>
                <a:lnTo>
                  <a:pt x="1081" y="16742"/>
                </a:lnTo>
                <a:lnTo>
                  <a:pt x="1154" y="16742"/>
                </a:lnTo>
                <a:lnTo>
                  <a:pt x="1154" y="16726"/>
                </a:lnTo>
                <a:lnTo>
                  <a:pt x="1081" y="16724"/>
                </a:lnTo>
                <a:lnTo>
                  <a:pt x="1081" y="16691"/>
                </a:lnTo>
                <a:lnTo>
                  <a:pt x="1154" y="16692"/>
                </a:lnTo>
                <a:lnTo>
                  <a:pt x="1154" y="16674"/>
                </a:lnTo>
                <a:lnTo>
                  <a:pt x="1081" y="16674"/>
                </a:lnTo>
                <a:lnTo>
                  <a:pt x="1082" y="16641"/>
                </a:lnTo>
                <a:lnTo>
                  <a:pt x="1155" y="16641"/>
                </a:lnTo>
                <a:lnTo>
                  <a:pt x="1155" y="16624"/>
                </a:lnTo>
                <a:lnTo>
                  <a:pt x="1082" y="16624"/>
                </a:lnTo>
                <a:lnTo>
                  <a:pt x="1083" y="16366"/>
                </a:lnTo>
                <a:lnTo>
                  <a:pt x="1129" y="16367"/>
                </a:lnTo>
                <a:lnTo>
                  <a:pt x="1129" y="16294"/>
                </a:lnTo>
                <a:lnTo>
                  <a:pt x="950" y="16293"/>
                </a:lnTo>
                <a:lnTo>
                  <a:pt x="950" y="16175"/>
                </a:lnTo>
                <a:lnTo>
                  <a:pt x="1079" y="16176"/>
                </a:lnTo>
                <a:lnTo>
                  <a:pt x="1080" y="15997"/>
                </a:lnTo>
                <a:lnTo>
                  <a:pt x="1119" y="15997"/>
                </a:lnTo>
                <a:lnTo>
                  <a:pt x="1125" y="15997"/>
                </a:lnTo>
                <a:lnTo>
                  <a:pt x="1139" y="15997"/>
                </a:lnTo>
                <a:lnTo>
                  <a:pt x="1149" y="15998"/>
                </a:lnTo>
                <a:lnTo>
                  <a:pt x="1158" y="16001"/>
                </a:lnTo>
                <a:lnTo>
                  <a:pt x="1169" y="16005"/>
                </a:lnTo>
                <a:lnTo>
                  <a:pt x="1181" y="16010"/>
                </a:lnTo>
                <a:lnTo>
                  <a:pt x="1192" y="16018"/>
                </a:lnTo>
                <a:lnTo>
                  <a:pt x="1203" y="16026"/>
                </a:lnTo>
                <a:lnTo>
                  <a:pt x="1214" y="16040"/>
                </a:lnTo>
                <a:lnTo>
                  <a:pt x="1218" y="16046"/>
                </a:lnTo>
                <a:lnTo>
                  <a:pt x="1223" y="16054"/>
                </a:lnTo>
                <a:lnTo>
                  <a:pt x="1227" y="16062"/>
                </a:lnTo>
                <a:lnTo>
                  <a:pt x="1230" y="16072"/>
                </a:lnTo>
                <a:lnTo>
                  <a:pt x="1234" y="16083"/>
                </a:lnTo>
                <a:lnTo>
                  <a:pt x="1237" y="16094"/>
                </a:lnTo>
                <a:lnTo>
                  <a:pt x="1239" y="16106"/>
                </a:lnTo>
                <a:lnTo>
                  <a:pt x="1240" y="16119"/>
                </a:lnTo>
                <a:lnTo>
                  <a:pt x="1241" y="16133"/>
                </a:lnTo>
                <a:lnTo>
                  <a:pt x="1241" y="16149"/>
                </a:lnTo>
                <a:lnTo>
                  <a:pt x="1387" y="16150"/>
                </a:lnTo>
                <a:lnTo>
                  <a:pt x="1387" y="16162"/>
                </a:lnTo>
                <a:lnTo>
                  <a:pt x="1390" y="16194"/>
                </a:lnTo>
                <a:lnTo>
                  <a:pt x="1392" y="16217"/>
                </a:lnTo>
                <a:lnTo>
                  <a:pt x="1394" y="16244"/>
                </a:lnTo>
                <a:lnTo>
                  <a:pt x="1398" y="16272"/>
                </a:lnTo>
                <a:lnTo>
                  <a:pt x="1405" y="16303"/>
                </a:lnTo>
                <a:lnTo>
                  <a:pt x="1412" y="16337"/>
                </a:lnTo>
                <a:lnTo>
                  <a:pt x="1421" y="16372"/>
                </a:lnTo>
                <a:lnTo>
                  <a:pt x="1433" y="16407"/>
                </a:lnTo>
                <a:lnTo>
                  <a:pt x="1446" y="16443"/>
                </a:lnTo>
                <a:lnTo>
                  <a:pt x="1455" y="16461"/>
                </a:lnTo>
                <a:lnTo>
                  <a:pt x="1464" y="16478"/>
                </a:lnTo>
                <a:lnTo>
                  <a:pt x="1472" y="16495"/>
                </a:lnTo>
                <a:lnTo>
                  <a:pt x="1482" y="16513"/>
                </a:lnTo>
                <a:lnTo>
                  <a:pt x="1493" y="16529"/>
                </a:lnTo>
                <a:lnTo>
                  <a:pt x="1504" y="16546"/>
                </a:lnTo>
                <a:lnTo>
                  <a:pt x="1517" y="16561"/>
                </a:lnTo>
                <a:lnTo>
                  <a:pt x="1530" y="16576"/>
                </a:lnTo>
                <a:lnTo>
                  <a:pt x="1544" y="16590"/>
                </a:lnTo>
                <a:lnTo>
                  <a:pt x="1559" y="16605"/>
                </a:lnTo>
                <a:lnTo>
                  <a:pt x="1574" y="16618"/>
                </a:lnTo>
                <a:lnTo>
                  <a:pt x="1590" y="16630"/>
                </a:lnTo>
                <a:lnTo>
                  <a:pt x="1607" y="16642"/>
                </a:lnTo>
                <a:lnTo>
                  <a:pt x="1624" y="16653"/>
                </a:lnTo>
                <a:lnTo>
                  <a:pt x="1642" y="16662"/>
                </a:lnTo>
                <a:lnTo>
                  <a:pt x="1660" y="16672"/>
                </a:lnTo>
                <a:lnTo>
                  <a:pt x="1697" y="16691"/>
                </a:lnTo>
                <a:lnTo>
                  <a:pt x="1735" y="16708"/>
                </a:lnTo>
                <a:lnTo>
                  <a:pt x="1775" y="16723"/>
                </a:lnTo>
                <a:lnTo>
                  <a:pt x="1815" y="16738"/>
                </a:lnTo>
                <a:lnTo>
                  <a:pt x="1893" y="16764"/>
                </a:lnTo>
                <a:lnTo>
                  <a:pt x="1970" y="16790"/>
                </a:lnTo>
                <a:lnTo>
                  <a:pt x="2006" y="16803"/>
                </a:lnTo>
                <a:lnTo>
                  <a:pt x="2040" y="16817"/>
                </a:lnTo>
                <a:lnTo>
                  <a:pt x="2071" y="16832"/>
                </a:lnTo>
                <a:lnTo>
                  <a:pt x="2085" y="16840"/>
                </a:lnTo>
                <a:lnTo>
                  <a:pt x="2100" y="16849"/>
                </a:lnTo>
                <a:lnTo>
                  <a:pt x="2160" y="16885"/>
                </a:lnTo>
                <a:lnTo>
                  <a:pt x="2228" y="16925"/>
                </a:lnTo>
                <a:lnTo>
                  <a:pt x="2264" y="16948"/>
                </a:lnTo>
                <a:lnTo>
                  <a:pt x="2301" y="16971"/>
                </a:lnTo>
                <a:lnTo>
                  <a:pt x="2336" y="16996"/>
                </a:lnTo>
                <a:lnTo>
                  <a:pt x="2371" y="17022"/>
                </a:lnTo>
                <a:lnTo>
                  <a:pt x="2404" y="17051"/>
                </a:lnTo>
                <a:lnTo>
                  <a:pt x="2420" y="17065"/>
                </a:lnTo>
                <a:lnTo>
                  <a:pt x="2436" y="17079"/>
                </a:lnTo>
                <a:lnTo>
                  <a:pt x="2450" y="17094"/>
                </a:lnTo>
                <a:lnTo>
                  <a:pt x="2463" y="17111"/>
                </a:lnTo>
                <a:lnTo>
                  <a:pt x="2475" y="17126"/>
                </a:lnTo>
                <a:lnTo>
                  <a:pt x="2487" y="17142"/>
                </a:lnTo>
                <a:lnTo>
                  <a:pt x="2497" y="17160"/>
                </a:lnTo>
                <a:lnTo>
                  <a:pt x="2506" y="17176"/>
                </a:lnTo>
                <a:lnTo>
                  <a:pt x="2514" y="17193"/>
                </a:lnTo>
                <a:lnTo>
                  <a:pt x="2522" y="17212"/>
                </a:lnTo>
                <a:lnTo>
                  <a:pt x="2526" y="17231"/>
                </a:lnTo>
                <a:lnTo>
                  <a:pt x="2530" y="17249"/>
                </a:lnTo>
                <a:lnTo>
                  <a:pt x="2533" y="17269"/>
                </a:lnTo>
                <a:lnTo>
                  <a:pt x="2534" y="17288"/>
                </a:lnTo>
                <a:lnTo>
                  <a:pt x="2530" y="17748"/>
                </a:lnTo>
                <a:lnTo>
                  <a:pt x="1727" y="17395"/>
                </a:lnTo>
                <a:lnTo>
                  <a:pt x="1722" y="17393"/>
                </a:lnTo>
                <a:lnTo>
                  <a:pt x="1711" y="17390"/>
                </a:lnTo>
                <a:lnTo>
                  <a:pt x="1695" y="17385"/>
                </a:lnTo>
                <a:lnTo>
                  <a:pt x="1685" y="17383"/>
                </a:lnTo>
                <a:lnTo>
                  <a:pt x="1676" y="17382"/>
                </a:lnTo>
                <a:lnTo>
                  <a:pt x="1667" y="17382"/>
                </a:lnTo>
                <a:lnTo>
                  <a:pt x="1658" y="17383"/>
                </a:lnTo>
                <a:lnTo>
                  <a:pt x="1649" y="17385"/>
                </a:lnTo>
                <a:lnTo>
                  <a:pt x="1642" y="17390"/>
                </a:lnTo>
                <a:lnTo>
                  <a:pt x="1635" y="17396"/>
                </a:lnTo>
                <a:lnTo>
                  <a:pt x="1633" y="17400"/>
                </a:lnTo>
                <a:lnTo>
                  <a:pt x="1630" y="17404"/>
                </a:lnTo>
                <a:lnTo>
                  <a:pt x="1628" y="17409"/>
                </a:lnTo>
                <a:lnTo>
                  <a:pt x="1626" y="17415"/>
                </a:lnTo>
                <a:lnTo>
                  <a:pt x="1625" y="17428"/>
                </a:lnTo>
                <a:lnTo>
                  <a:pt x="1602" y="21057"/>
                </a:lnTo>
                <a:lnTo>
                  <a:pt x="1626" y="21056"/>
                </a:lnTo>
                <a:lnTo>
                  <a:pt x="1691" y="21053"/>
                </a:lnTo>
                <a:lnTo>
                  <a:pt x="1732" y="21051"/>
                </a:lnTo>
                <a:lnTo>
                  <a:pt x="1780" y="21047"/>
                </a:lnTo>
                <a:lnTo>
                  <a:pt x="1830" y="21040"/>
                </a:lnTo>
                <a:lnTo>
                  <a:pt x="1883" y="21033"/>
                </a:lnTo>
                <a:lnTo>
                  <a:pt x="1909" y="21028"/>
                </a:lnTo>
                <a:lnTo>
                  <a:pt x="1935" y="21023"/>
                </a:lnTo>
                <a:lnTo>
                  <a:pt x="1961" y="21016"/>
                </a:lnTo>
                <a:lnTo>
                  <a:pt x="1986" y="21010"/>
                </a:lnTo>
                <a:lnTo>
                  <a:pt x="2010" y="21002"/>
                </a:lnTo>
                <a:lnTo>
                  <a:pt x="2033" y="20993"/>
                </a:lnTo>
                <a:lnTo>
                  <a:pt x="2055" y="20985"/>
                </a:lnTo>
                <a:lnTo>
                  <a:pt x="2076" y="20974"/>
                </a:lnTo>
                <a:lnTo>
                  <a:pt x="2094" y="20963"/>
                </a:lnTo>
                <a:lnTo>
                  <a:pt x="2112" y="20951"/>
                </a:lnTo>
                <a:lnTo>
                  <a:pt x="2127" y="20939"/>
                </a:lnTo>
                <a:lnTo>
                  <a:pt x="2139" y="20925"/>
                </a:lnTo>
                <a:lnTo>
                  <a:pt x="2144" y="20917"/>
                </a:lnTo>
                <a:lnTo>
                  <a:pt x="2150" y="20909"/>
                </a:lnTo>
                <a:lnTo>
                  <a:pt x="2154" y="20902"/>
                </a:lnTo>
                <a:lnTo>
                  <a:pt x="2157" y="20894"/>
                </a:lnTo>
                <a:lnTo>
                  <a:pt x="2160" y="20885"/>
                </a:lnTo>
                <a:lnTo>
                  <a:pt x="2162" y="20877"/>
                </a:lnTo>
                <a:lnTo>
                  <a:pt x="2163" y="20868"/>
                </a:lnTo>
                <a:lnTo>
                  <a:pt x="2164" y="20858"/>
                </a:lnTo>
                <a:lnTo>
                  <a:pt x="2165" y="20823"/>
                </a:lnTo>
                <a:lnTo>
                  <a:pt x="2167" y="20793"/>
                </a:lnTo>
                <a:lnTo>
                  <a:pt x="2172" y="20765"/>
                </a:lnTo>
                <a:lnTo>
                  <a:pt x="2177" y="20744"/>
                </a:lnTo>
                <a:lnTo>
                  <a:pt x="2183" y="20725"/>
                </a:lnTo>
                <a:lnTo>
                  <a:pt x="2190" y="20710"/>
                </a:lnTo>
                <a:lnTo>
                  <a:pt x="2197" y="20698"/>
                </a:lnTo>
                <a:lnTo>
                  <a:pt x="2204" y="20688"/>
                </a:lnTo>
                <a:lnTo>
                  <a:pt x="2212" y="20680"/>
                </a:lnTo>
                <a:lnTo>
                  <a:pt x="2218" y="20675"/>
                </a:lnTo>
                <a:lnTo>
                  <a:pt x="2225" y="20672"/>
                </a:lnTo>
                <a:lnTo>
                  <a:pt x="2232" y="20669"/>
                </a:lnTo>
                <a:lnTo>
                  <a:pt x="2240" y="20668"/>
                </a:lnTo>
                <a:lnTo>
                  <a:pt x="2244" y="20668"/>
                </a:lnTo>
                <a:lnTo>
                  <a:pt x="2227" y="21497"/>
                </a:lnTo>
                <a:lnTo>
                  <a:pt x="2200" y="22270"/>
                </a:lnTo>
                <a:lnTo>
                  <a:pt x="2199" y="22289"/>
                </a:lnTo>
                <a:lnTo>
                  <a:pt x="2200" y="22309"/>
                </a:lnTo>
                <a:lnTo>
                  <a:pt x="2201" y="22320"/>
                </a:lnTo>
                <a:lnTo>
                  <a:pt x="2202" y="22332"/>
                </a:lnTo>
                <a:lnTo>
                  <a:pt x="2205" y="22343"/>
                </a:lnTo>
                <a:lnTo>
                  <a:pt x="2209" y="22353"/>
                </a:lnTo>
                <a:lnTo>
                  <a:pt x="2213" y="22364"/>
                </a:lnTo>
                <a:lnTo>
                  <a:pt x="2218" y="22374"/>
                </a:lnTo>
                <a:lnTo>
                  <a:pt x="2225" y="22382"/>
                </a:lnTo>
                <a:lnTo>
                  <a:pt x="2234" y="22387"/>
                </a:lnTo>
                <a:lnTo>
                  <a:pt x="2238" y="22389"/>
                </a:lnTo>
                <a:lnTo>
                  <a:pt x="2244" y="22392"/>
                </a:lnTo>
                <a:lnTo>
                  <a:pt x="2249" y="22393"/>
                </a:lnTo>
                <a:lnTo>
                  <a:pt x="2256" y="22393"/>
                </a:lnTo>
                <a:lnTo>
                  <a:pt x="2280" y="22393"/>
                </a:lnTo>
                <a:lnTo>
                  <a:pt x="2305" y="22389"/>
                </a:lnTo>
                <a:lnTo>
                  <a:pt x="2331" y="22385"/>
                </a:lnTo>
                <a:lnTo>
                  <a:pt x="2359" y="22380"/>
                </a:lnTo>
                <a:lnTo>
                  <a:pt x="2426" y="22365"/>
                </a:lnTo>
                <a:lnTo>
                  <a:pt x="2466" y="22358"/>
                </a:lnTo>
                <a:lnTo>
                  <a:pt x="2513" y="22350"/>
                </a:lnTo>
                <a:lnTo>
                  <a:pt x="2545" y="22346"/>
                </a:lnTo>
                <a:lnTo>
                  <a:pt x="2589" y="22341"/>
                </a:lnTo>
                <a:lnTo>
                  <a:pt x="2645" y="22337"/>
                </a:lnTo>
                <a:lnTo>
                  <a:pt x="2709" y="22333"/>
                </a:lnTo>
                <a:lnTo>
                  <a:pt x="2861" y="22325"/>
                </a:lnTo>
                <a:lnTo>
                  <a:pt x="3032" y="22319"/>
                </a:lnTo>
                <a:lnTo>
                  <a:pt x="3212" y="22313"/>
                </a:lnTo>
                <a:lnTo>
                  <a:pt x="3388" y="22310"/>
                </a:lnTo>
                <a:lnTo>
                  <a:pt x="3470" y="22309"/>
                </a:lnTo>
                <a:lnTo>
                  <a:pt x="3547" y="22310"/>
                </a:lnTo>
                <a:lnTo>
                  <a:pt x="3617" y="22311"/>
                </a:lnTo>
                <a:lnTo>
                  <a:pt x="3678" y="22312"/>
                </a:lnTo>
                <a:lnTo>
                  <a:pt x="3740" y="22316"/>
                </a:lnTo>
                <a:lnTo>
                  <a:pt x="3811" y="22323"/>
                </a:lnTo>
                <a:lnTo>
                  <a:pt x="3889" y="22333"/>
                </a:lnTo>
                <a:lnTo>
                  <a:pt x="3973" y="22345"/>
                </a:lnTo>
                <a:lnTo>
                  <a:pt x="4063" y="22358"/>
                </a:lnTo>
                <a:lnTo>
                  <a:pt x="4155" y="22373"/>
                </a:lnTo>
                <a:lnTo>
                  <a:pt x="4248" y="22389"/>
                </a:lnTo>
                <a:lnTo>
                  <a:pt x="4341" y="22406"/>
                </a:lnTo>
                <a:lnTo>
                  <a:pt x="4432" y="22424"/>
                </a:lnTo>
                <a:lnTo>
                  <a:pt x="4520" y="22442"/>
                </a:lnTo>
                <a:lnTo>
                  <a:pt x="4603" y="22459"/>
                </a:lnTo>
                <a:lnTo>
                  <a:pt x="4678" y="22477"/>
                </a:lnTo>
                <a:lnTo>
                  <a:pt x="4747" y="22493"/>
                </a:lnTo>
                <a:lnTo>
                  <a:pt x="4805" y="22507"/>
                </a:lnTo>
                <a:lnTo>
                  <a:pt x="4851" y="22521"/>
                </a:lnTo>
                <a:lnTo>
                  <a:pt x="4886" y="22533"/>
                </a:lnTo>
                <a:lnTo>
                  <a:pt x="4889" y="22533"/>
                </a:lnTo>
                <a:lnTo>
                  <a:pt x="4896" y="22536"/>
                </a:lnTo>
                <a:lnTo>
                  <a:pt x="4906" y="22536"/>
                </a:lnTo>
                <a:lnTo>
                  <a:pt x="4911" y="22536"/>
                </a:lnTo>
                <a:lnTo>
                  <a:pt x="4917" y="22535"/>
                </a:lnTo>
                <a:lnTo>
                  <a:pt x="4922" y="22532"/>
                </a:lnTo>
                <a:lnTo>
                  <a:pt x="4927" y="22529"/>
                </a:lnTo>
                <a:lnTo>
                  <a:pt x="4930" y="22525"/>
                </a:lnTo>
                <a:lnTo>
                  <a:pt x="4933" y="22519"/>
                </a:lnTo>
                <a:lnTo>
                  <a:pt x="4935" y="22512"/>
                </a:lnTo>
                <a:lnTo>
                  <a:pt x="4935" y="22502"/>
                </a:lnTo>
                <a:lnTo>
                  <a:pt x="4934" y="22491"/>
                </a:lnTo>
                <a:lnTo>
                  <a:pt x="4931" y="22477"/>
                </a:lnTo>
                <a:lnTo>
                  <a:pt x="4927" y="22456"/>
                </a:lnTo>
                <a:lnTo>
                  <a:pt x="4920" y="22424"/>
                </a:lnTo>
                <a:lnTo>
                  <a:pt x="4914" y="22383"/>
                </a:lnTo>
                <a:lnTo>
                  <a:pt x="4906" y="22334"/>
                </a:lnTo>
                <a:lnTo>
                  <a:pt x="4898" y="22277"/>
                </a:lnTo>
                <a:lnTo>
                  <a:pt x="4891" y="22214"/>
                </a:lnTo>
                <a:lnTo>
                  <a:pt x="4884" y="22147"/>
                </a:lnTo>
                <a:lnTo>
                  <a:pt x="4878" y="22078"/>
                </a:lnTo>
                <a:lnTo>
                  <a:pt x="4872" y="22007"/>
                </a:lnTo>
                <a:lnTo>
                  <a:pt x="4869" y="21935"/>
                </a:lnTo>
                <a:lnTo>
                  <a:pt x="4867" y="21864"/>
                </a:lnTo>
                <a:lnTo>
                  <a:pt x="4867" y="21795"/>
                </a:lnTo>
                <a:lnTo>
                  <a:pt x="4867" y="21762"/>
                </a:lnTo>
                <a:lnTo>
                  <a:pt x="4868" y="21730"/>
                </a:lnTo>
                <a:lnTo>
                  <a:pt x="4870" y="21699"/>
                </a:lnTo>
                <a:lnTo>
                  <a:pt x="4873" y="21670"/>
                </a:lnTo>
                <a:lnTo>
                  <a:pt x="4877" y="21642"/>
                </a:lnTo>
                <a:lnTo>
                  <a:pt x="4881" y="21616"/>
                </a:lnTo>
                <a:lnTo>
                  <a:pt x="4886" y="21592"/>
                </a:lnTo>
                <a:lnTo>
                  <a:pt x="4892" y="21570"/>
                </a:lnTo>
                <a:lnTo>
                  <a:pt x="3748" y="18304"/>
                </a:lnTo>
                <a:lnTo>
                  <a:pt x="3735" y="18259"/>
                </a:lnTo>
                <a:lnTo>
                  <a:pt x="3720" y="18211"/>
                </a:lnTo>
                <a:lnTo>
                  <a:pt x="3704" y="18151"/>
                </a:lnTo>
                <a:lnTo>
                  <a:pt x="3688" y="18083"/>
                </a:lnTo>
                <a:lnTo>
                  <a:pt x="3681" y="18050"/>
                </a:lnTo>
                <a:lnTo>
                  <a:pt x="3675" y="18015"/>
                </a:lnTo>
                <a:lnTo>
                  <a:pt x="3669" y="17981"/>
                </a:lnTo>
                <a:lnTo>
                  <a:pt x="3665" y="17948"/>
                </a:lnTo>
                <a:lnTo>
                  <a:pt x="3662" y="17918"/>
                </a:lnTo>
                <a:lnTo>
                  <a:pt x="3662" y="17889"/>
                </a:lnTo>
                <a:lnTo>
                  <a:pt x="3662" y="17861"/>
                </a:lnTo>
                <a:lnTo>
                  <a:pt x="3665" y="17834"/>
                </a:lnTo>
                <a:lnTo>
                  <a:pt x="3669" y="17806"/>
                </a:lnTo>
                <a:lnTo>
                  <a:pt x="3675" y="17778"/>
                </a:lnTo>
                <a:lnTo>
                  <a:pt x="3682" y="17751"/>
                </a:lnTo>
                <a:lnTo>
                  <a:pt x="3692" y="17724"/>
                </a:lnTo>
                <a:lnTo>
                  <a:pt x="3703" y="17696"/>
                </a:lnTo>
                <a:lnTo>
                  <a:pt x="3716" y="17669"/>
                </a:lnTo>
                <a:lnTo>
                  <a:pt x="3730" y="17643"/>
                </a:lnTo>
                <a:lnTo>
                  <a:pt x="3747" y="17617"/>
                </a:lnTo>
                <a:lnTo>
                  <a:pt x="3765" y="17592"/>
                </a:lnTo>
                <a:lnTo>
                  <a:pt x="3786" y="17566"/>
                </a:lnTo>
                <a:lnTo>
                  <a:pt x="3809" y="17543"/>
                </a:lnTo>
                <a:lnTo>
                  <a:pt x="3833" y="17520"/>
                </a:lnTo>
                <a:lnTo>
                  <a:pt x="3859" y="17497"/>
                </a:lnTo>
                <a:lnTo>
                  <a:pt x="3887" y="17476"/>
                </a:lnTo>
                <a:lnTo>
                  <a:pt x="3916" y="17455"/>
                </a:lnTo>
                <a:lnTo>
                  <a:pt x="3941" y="17436"/>
                </a:lnTo>
                <a:lnTo>
                  <a:pt x="3963" y="17417"/>
                </a:lnTo>
                <a:lnTo>
                  <a:pt x="3982" y="17400"/>
                </a:lnTo>
                <a:lnTo>
                  <a:pt x="4000" y="17382"/>
                </a:lnTo>
                <a:lnTo>
                  <a:pt x="4014" y="17365"/>
                </a:lnTo>
                <a:lnTo>
                  <a:pt x="4026" y="17347"/>
                </a:lnTo>
                <a:lnTo>
                  <a:pt x="4037" y="17330"/>
                </a:lnTo>
                <a:lnTo>
                  <a:pt x="4045" y="17312"/>
                </a:lnTo>
                <a:lnTo>
                  <a:pt x="4052" y="17295"/>
                </a:lnTo>
                <a:lnTo>
                  <a:pt x="4057" y="17276"/>
                </a:lnTo>
                <a:lnTo>
                  <a:pt x="4062" y="17258"/>
                </a:lnTo>
                <a:lnTo>
                  <a:pt x="4065" y="17238"/>
                </a:lnTo>
                <a:lnTo>
                  <a:pt x="4067" y="17219"/>
                </a:lnTo>
                <a:lnTo>
                  <a:pt x="4068" y="17197"/>
                </a:lnTo>
                <a:lnTo>
                  <a:pt x="4068" y="17175"/>
                </a:lnTo>
                <a:lnTo>
                  <a:pt x="4073" y="16548"/>
                </a:lnTo>
                <a:lnTo>
                  <a:pt x="4073" y="16540"/>
                </a:lnTo>
                <a:lnTo>
                  <a:pt x="4073" y="16521"/>
                </a:lnTo>
                <a:lnTo>
                  <a:pt x="4072" y="16507"/>
                </a:lnTo>
                <a:lnTo>
                  <a:pt x="4069" y="16492"/>
                </a:lnTo>
                <a:lnTo>
                  <a:pt x="4066" y="16476"/>
                </a:lnTo>
                <a:lnTo>
                  <a:pt x="4062" y="16457"/>
                </a:lnTo>
                <a:lnTo>
                  <a:pt x="4056" y="16440"/>
                </a:lnTo>
                <a:lnTo>
                  <a:pt x="4048" y="16421"/>
                </a:lnTo>
                <a:lnTo>
                  <a:pt x="4039" y="16404"/>
                </a:lnTo>
                <a:lnTo>
                  <a:pt x="4026" y="16386"/>
                </a:lnTo>
                <a:lnTo>
                  <a:pt x="4019" y="16379"/>
                </a:lnTo>
                <a:lnTo>
                  <a:pt x="4012" y="16370"/>
                </a:lnTo>
                <a:lnTo>
                  <a:pt x="4004" y="16363"/>
                </a:lnTo>
                <a:lnTo>
                  <a:pt x="3994" y="16356"/>
                </a:lnTo>
                <a:lnTo>
                  <a:pt x="3984" y="16349"/>
                </a:lnTo>
                <a:lnTo>
                  <a:pt x="3975" y="16344"/>
                </a:lnTo>
                <a:lnTo>
                  <a:pt x="3963" y="16338"/>
                </a:lnTo>
                <a:lnTo>
                  <a:pt x="3951" y="16334"/>
                </a:lnTo>
                <a:lnTo>
                  <a:pt x="3839" y="16334"/>
                </a:lnTo>
                <a:lnTo>
                  <a:pt x="3719" y="16335"/>
                </a:lnTo>
                <a:lnTo>
                  <a:pt x="3574" y="16337"/>
                </a:lnTo>
                <a:lnTo>
                  <a:pt x="3415" y="16342"/>
                </a:lnTo>
                <a:lnTo>
                  <a:pt x="3335" y="16345"/>
                </a:lnTo>
                <a:lnTo>
                  <a:pt x="3256" y="16348"/>
                </a:lnTo>
                <a:lnTo>
                  <a:pt x="3180" y="16354"/>
                </a:lnTo>
                <a:lnTo>
                  <a:pt x="3110" y="16359"/>
                </a:lnTo>
                <a:lnTo>
                  <a:pt x="3044" y="16366"/>
                </a:lnTo>
                <a:lnTo>
                  <a:pt x="2987" y="16372"/>
                </a:lnTo>
                <a:lnTo>
                  <a:pt x="2960" y="16377"/>
                </a:lnTo>
                <a:lnTo>
                  <a:pt x="2930" y="16380"/>
                </a:lnTo>
                <a:lnTo>
                  <a:pt x="2891" y="16383"/>
                </a:lnTo>
                <a:lnTo>
                  <a:pt x="2849" y="16384"/>
                </a:lnTo>
                <a:lnTo>
                  <a:pt x="2827" y="16383"/>
                </a:lnTo>
                <a:lnTo>
                  <a:pt x="2804" y="16382"/>
                </a:lnTo>
                <a:lnTo>
                  <a:pt x="2782" y="16381"/>
                </a:lnTo>
                <a:lnTo>
                  <a:pt x="2759" y="16378"/>
                </a:lnTo>
                <a:lnTo>
                  <a:pt x="2739" y="16373"/>
                </a:lnTo>
                <a:lnTo>
                  <a:pt x="2718" y="16368"/>
                </a:lnTo>
                <a:lnTo>
                  <a:pt x="2719" y="16360"/>
                </a:lnTo>
                <a:lnTo>
                  <a:pt x="2696" y="16359"/>
                </a:lnTo>
                <a:lnTo>
                  <a:pt x="2719" y="15676"/>
                </a:lnTo>
                <a:lnTo>
                  <a:pt x="2826" y="15677"/>
                </a:lnTo>
                <a:lnTo>
                  <a:pt x="2835" y="15677"/>
                </a:lnTo>
                <a:lnTo>
                  <a:pt x="2843" y="15677"/>
                </a:lnTo>
                <a:lnTo>
                  <a:pt x="2855" y="15676"/>
                </a:lnTo>
                <a:lnTo>
                  <a:pt x="2870" y="15674"/>
                </a:lnTo>
                <a:lnTo>
                  <a:pt x="2886" y="15670"/>
                </a:lnTo>
                <a:lnTo>
                  <a:pt x="2902" y="15663"/>
                </a:lnTo>
                <a:lnTo>
                  <a:pt x="2921" y="15655"/>
                </a:lnTo>
                <a:lnTo>
                  <a:pt x="2930" y="15648"/>
                </a:lnTo>
                <a:lnTo>
                  <a:pt x="2938" y="15641"/>
                </a:lnTo>
                <a:lnTo>
                  <a:pt x="2947" y="15634"/>
                </a:lnTo>
                <a:lnTo>
                  <a:pt x="2955" y="15626"/>
                </a:lnTo>
                <a:lnTo>
                  <a:pt x="2963" y="15616"/>
                </a:lnTo>
                <a:lnTo>
                  <a:pt x="2971" y="15605"/>
                </a:lnTo>
                <a:lnTo>
                  <a:pt x="2979" y="15595"/>
                </a:lnTo>
                <a:lnTo>
                  <a:pt x="2985" y="15581"/>
                </a:lnTo>
                <a:lnTo>
                  <a:pt x="2992" y="15567"/>
                </a:lnTo>
                <a:lnTo>
                  <a:pt x="2997" y="15552"/>
                </a:lnTo>
                <a:lnTo>
                  <a:pt x="3003" y="15536"/>
                </a:lnTo>
                <a:lnTo>
                  <a:pt x="3007" y="15517"/>
                </a:lnTo>
                <a:lnTo>
                  <a:pt x="3010" y="15497"/>
                </a:lnTo>
                <a:lnTo>
                  <a:pt x="3014" y="15477"/>
                </a:lnTo>
                <a:lnTo>
                  <a:pt x="3015" y="15454"/>
                </a:lnTo>
                <a:lnTo>
                  <a:pt x="3016" y="15430"/>
                </a:lnTo>
                <a:lnTo>
                  <a:pt x="3020" y="14649"/>
                </a:lnTo>
                <a:lnTo>
                  <a:pt x="3003" y="14636"/>
                </a:lnTo>
                <a:lnTo>
                  <a:pt x="3016" y="14645"/>
                </a:lnTo>
                <a:lnTo>
                  <a:pt x="3020" y="14649"/>
                </a:lnTo>
                <a:lnTo>
                  <a:pt x="3032" y="12800"/>
                </a:lnTo>
                <a:lnTo>
                  <a:pt x="3030" y="12746"/>
                </a:lnTo>
                <a:lnTo>
                  <a:pt x="3025" y="12604"/>
                </a:lnTo>
                <a:lnTo>
                  <a:pt x="3021" y="12512"/>
                </a:lnTo>
                <a:lnTo>
                  <a:pt x="3016" y="12413"/>
                </a:lnTo>
                <a:lnTo>
                  <a:pt x="3009" y="12309"/>
                </a:lnTo>
                <a:lnTo>
                  <a:pt x="3003" y="12207"/>
                </a:lnTo>
                <a:lnTo>
                  <a:pt x="2280" y="6076"/>
                </a:lnTo>
                <a:lnTo>
                  <a:pt x="2277" y="6074"/>
                </a:lnTo>
                <a:lnTo>
                  <a:pt x="2273" y="6067"/>
                </a:lnTo>
                <a:lnTo>
                  <a:pt x="2264" y="6059"/>
                </a:lnTo>
                <a:lnTo>
                  <a:pt x="2251" y="6048"/>
                </a:lnTo>
                <a:lnTo>
                  <a:pt x="2244" y="6042"/>
                </a:lnTo>
                <a:lnTo>
                  <a:pt x="2235" y="6038"/>
                </a:lnTo>
                <a:lnTo>
                  <a:pt x="2225" y="6033"/>
                </a:lnTo>
                <a:lnTo>
                  <a:pt x="2213" y="6028"/>
                </a:lnTo>
                <a:lnTo>
                  <a:pt x="2201" y="6025"/>
                </a:lnTo>
                <a:lnTo>
                  <a:pt x="2187" y="6022"/>
                </a:lnTo>
                <a:lnTo>
                  <a:pt x="2173" y="6021"/>
                </a:lnTo>
                <a:lnTo>
                  <a:pt x="2156" y="6019"/>
                </a:lnTo>
                <a:lnTo>
                  <a:pt x="2124" y="6021"/>
                </a:lnTo>
                <a:lnTo>
                  <a:pt x="2108" y="6022"/>
                </a:lnTo>
                <a:lnTo>
                  <a:pt x="2093" y="6024"/>
                </a:lnTo>
                <a:lnTo>
                  <a:pt x="2079" y="6027"/>
                </a:lnTo>
                <a:lnTo>
                  <a:pt x="2065" y="6030"/>
                </a:lnTo>
                <a:lnTo>
                  <a:pt x="2051" y="6035"/>
                </a:lnTo>
                <a:lnTo>
                  <a:pt x="2037" y="6040"/>
                </a:lnTo>
                <a:lnTo>
                  <a:pt x="2024" y="6046"/>
                </a:lnTo>
                <a:lnTo>
                  <a:pt x="2011" y="6053"/>
                </a:lnTo>
                <a:lnTo>
                  <a:pt x="1999" y="6061"/>
                </a:lnTo>
                <a:lnTo>
                  <a:pt x="1987" y="6071"/>
                </a:lnTo>
                <a:lnTo>
                  <a:pt x="1976" y="6081"/>
                </a:lnTo>
                <a:lnTo>
                  <a:pt x="1964" y="6093"/>
                </a:lnTo>
                <a:lnTo>
                  <a:pt x="1953" y="6106"/>
                </a:lnTo>
                <a:lnTo>
                  <a:pt x="1943" y="6119"/>
                </a:lnTo>
                <a:lnTo>
                  <a:pt x="1937" y="6126"/>
                </a:lnTo>
                <a:lnTo>
                  <a:pt x="1931" y="6133"/>
                </a:lnTo>
                <a:lnTo>
                  <a:pt x="1916" y="6147"/>
                </a:lnTo>
                <a:lnTo>
                  <a:pt x="1899" y="6159"/>
                </a:lnTo>
                <a:lnTo>
                  <a:pt x="1879" y="6171"/>
                </a:lnTo>
                <a:lnTo>
                  <a:pt x="1859" y="6182"/>
                </a:lnTo>
                <a:lnTo>
                  <a:pt x="1837" y="6193"/>
                </a:lnTo>
                <a:lnTo>
                  <a:pt x="1813" y="6202"/>
                </a:lnTo>
                <a:lnTo>
                  <a:pt x="1790" y="6210"/>
                </a:lnTo>
                <a:lnTo>
                  <a:pt x="1766" y="6218"/>
                </a:lnTo>
                <a:lnTo>
                  <a:pt x="1743" y="6226"/>
                </a:lnTo>
                <a:lnTo>
                  <a:pt x="1698" y="6238"/>
                </a:lnTo>
                <a:lnTo>
                  <a:pt x="1659" y="6246"/>
                </a:lnTo>
                <a:lnTo>
                  <a:pt x="1628" y="6252"/>
                </a:lnTo>
                <a:lnTo>
                  <a:pt x="1615" y="6255"/>
                </a:lnTo>
                <a:lnTo>
                  <a:pt x="1599" y="6259"/>
                </a:lnTo>
                <a:lnTo>
                  <a:pt x="1580" y="6267"/>
                </a:lnTo>
                <a:lnTo>
                  <a:pt x="1561" y="6277"/>
                </a:lnTo>
                <a:lnTo>
                  <a:pt x="1600" y="58"/>
                </a:lnTo>
                <a:lnTo>
                  <a:pt x="1575" y="58"/>
                </a:lnTo>
                <a:lnTo>
                  <a:pt x="1576" y="2"/>
                </a:lnTo>
                <a:lnTo>
                  <a:pt x="1271" y="0"/>
                </a:lnTo>
                <a:lnTo>
                  <a:pt x="1270" y="57"/>
                </a:lnTo>
                <a:close/>
                <a:moveTo>
                  <a:pt x="561" y="15776"/>
                </a:moveTo>
                <a:lnTo>
                  <a:pt x="561" y="15876"/>
                </a:lnTo>
                <a:lnTo>
                  <a:pt x="280" y="15874"/>
                </a:lnTo>
                <a:lnTo>
                  <a:pt x="280" y="15773"/>
                </a:lnTo>
                <a:lnTo>
                  <a:pt x="561" y="15776"/>
                </a:lnTo>
                <a:close/>
                <a:moveTo>
                  <a:pt x="2993" y="14629"/>
                </a:moveTo>
                <a:lnTo>
                  <a:pt x="2987" y="15427"/>
                </a:lnTo>
                <a:lnTo>
                  <a:pt x="2987" y="15435"/>
                </a:lnTo>
                <a:lnTo>
                  <a:pt x="2984" y="15459"/>
                </a:lnTo>
                <a:lnTo>
                  <a:pt x="2981" y="15476"/>
                </a:lnTo>
                <a:lnTo>
                  <a:pt x="2977" y="15493"/>
                </a:lnTo>
                <a:lnTo>
                  <a:pt x="2971" y="15513"/>
                </a:lnTo>
                <a:lnTo>
                  <a:pt x="2965" y="15532"/>
                </a:lnTo>
                <a:lnTo>
                  <a:pt x="2955" y="15552"/>
                </a:lnTo>
                <a:lnTo>
                  <a:pt x="2944" y="15571"/>
                </a:lnTo>
                <a:lnTo>
                  <a:pt x="2938" y="15580"/>
                </a:lnTo>
                <a:lnTo>
                  <a:pt x="2931" y="15589"/>
                </a:lnTo>
                <a:lnTo>
                  <a:pt x="2924" y="15598"/>
                </a:lnTo>
                <a:lnTo>
                  <a:pt x="2915" y="15605"/>
                </a:lnTo>
                <a:lnTo>
                  <a:pt x="2907" y="15613"/>
                </a:lnTo>
                <a:lnTo>
                  <a:pt x="2898" y="15620"/>
                </a:lnTo>
                <a:lnTo>
                  <a:pt x="2888" y="15625"/>
                </a:lnTo>
                <a:lnTo>
                  <a:pt x="2877" y="15631"/>
                </a:lnTo>
                <a:lnTo>
                  <a:pt x="2865" y="15635"/>
                </a:lnTo>
                <a:lnTo>
                  <a:pt x="2853" y="15638"/>
                </a:lnTo>
                <a:lnTo>
                  <a:pt x="2840" y="15640"/>
                </a:lnTo>
                <a:lnTo>
                  <a:pt x="2827" y="15641"/>
                </a:lnTo>
                <a:lnTo>
                  <a:pt x="2720" y="15640"/>
                </a:lnTo>
                <a:lnTo>
                  <a:pt x="2728" y="15415"/>
                </a:lnTo>
                <a:lnTo>
                  <a:pt x="2741" y="15409"/>
                </a:lnTo>
                <a:lnTo>
                  <a:pt x="2753" y="15404"/>
                </a:lnTo>
                <a:lnTo>
                  <a:pt x="2764" y="15398"/>
                </a:lnTo>
                <a:lnTo>
                  <a:pt x="2775" y="15392"/>
                </a:lnTo>
                <a:lnTo>
                  <a:pt x="2795" y="15378"/>
                </a:lnTo>
                <a:lnTo>
                  <a:pt x="2814" y="15362"/>
                </a:lnTo>
                <a:lnTo>
                  <a:pt x="2831" y="15346"/>
                </a:lnTo>
                <a:lnTo>
                  <a:pt x="2847" y="15328"/>
                </a:lnTo>
                <a:lnTo>
                  <a:pt x="2860" y="15311"/>
                </a:lnTo>
                <a:lnTo>
                  <a:pt x="2872" y="15295"/>
                </a:lnTo>
                <a:lnTo>
                  <a:pt x="2882" y="15277"/>
                </a:lnTo>
                <a:lnTo>
                  <a:pt x="2890" y="15262"/>
                </a:lnTo>
                <a:lnTo>
                  <a:pt x="2903" y="15236"/>
                </a:lnTo>
                <a:lnTo>
                  <a:pt x="2911" y="15217"/>
                </a:lnTo>
                <a:lnTo>
                  <a:pt x="2913" y="15211"/>
                </a:lnTo>
                <a:lnTo>
                  <a:pt x="2901" y="15224"/>
                </a:lnTo>
                <a:lnTo>
                  <a:pt x="2887" y="15237"/>
                </a:lnTo>
                <a:lnTo>
                  <a:pt x="2866" y="15254"/>
                </a:lnTo>
                <a:lnTo>
                  <a:pt x="2854" y="15263"/>
                </a:lnTo>
                <a:lnTo>
                  <a:pt x="2840" y="15273"/>
                </a:lnTo>
                <a:lnTo>
                  <a:pt x="2825" y="15282"/>
                </a:lnTo>
                <a:lnTo>
                  <a:pt x="2810" y="15291"/>
                </a:lnTo>
                <a:lnTo>
                  <a:pt x="2791" y="15299"/>
                </a:lnTo>
                <a:lnTo>
                  <a:pt x="2773" y="15308"/>
                </a:lnTo>
                <a:lnTo>
                  <a:pt x="2753" y="15314"/>
                </a:lnTo>
                <a:lnTo>
                  <a:pt x="2731" y="15321"/>
                </a:lnTo>
                <a:lnTo>
                  <a:pt x="2757" y="14537"/>
                </a:lnTo>
                <a:lnTo>
                  <a:pt x="2799" y="14546"/>
                </a:lnTo>
                <a:lnTo>
                  <a:pt x="2837" y="14557"/>
                </a:lnTo>
                <a:lnTo>
                  <a:pt x="2871" y="14569"/>
                </a:lnTo>
                <a:lnTo>
                  <a:pt x="2902" y="14582"/>
                </a:lnTo>
                <a:lnTo>
                  <a:pt x="2931" y="14594"/>
                </a:lnTo>
                <a:lnTo>
                  <a:pt x="2955" y="14607"/>
                </a:lnTo>
                <a:lnTo>
                  <a:pt x="2975" y="14618"/>
                </a:lnTo>
                <a:lnTo>
                  <a:pt x="2993" y="14629"/>
                </a:lnTo>
                <a:close/>
                <a:moveTo>
                  <a:pt x="2475" y="14368"/>
                </a:moveTo>
                <a:lnTo>
                  <a:pt x="2475" y="14368"/>
                </a:lnTo>
                <a:lnTo>
                  <a:pt x="2498" y="14362"/>
                </a:lnTo>
                <a:lnTo>
                  <a:pt x="2522" y="14358"/>
                </a:lnTo>
                <a:lnTo>
                  <a:pt x="2548" y="14356"/>
                </a:lnTo>
                <a:lnTo>
                  <a:pt x="2574" y="14354"/>
                </a:lnTo>
                <a:lnTo>
                  <a:pt x="2548" y="14356"/>
                </a:lnTo>
                <a:lnTo>
                  <a:pt x="2523" y="14358"/>
                </a:lnTo>
                <a:lnTo>
                  <a:pt x="2499" y="14362"/>
                </a:lnTo>
                <a:lnTo>
                  <a:pt x="2475" y="14368"/>
                </a:lnTo>
                <a:close/>
                <a:moveTo>
                  <a:pt x="1051" y="867"/>
                </a:moveTo>
                <a:lnTo>
                  <a:pt x="1053" y="715"/>
                </a:lnTo>
                <a:lnTo>
                  <a:pt x="1143" y="715"/>
                </a:lnTo>
                <a:lnTo>
                  <a:pt x="1142" y="817"/>
                </a:lnTo>
                <a:lnTo>
                  <a:pt x="1231" y="817"/>
                </a:lnTo>
                <a:lnTo>
                  <a:pt x="1236" y="157"/>
                </a:lnTo>
                <a:lnTo>
                  <a:pt x="1146" y="156"/>
                </a:lnTo>
                <a:lnTo>
                  <a:pt x="1145" y="251"/>
                </a:lnTo>
                <a:lnTo>
                  <a:pt x="1056" y="251"/>
                </a:lnTo>
                <a:lnTo>
                  <a:pt x="1057" y="71"/>
                </a:lnTo>
                <a:lnTo>
                  <a:pt x="993" y="71"/>
                </a:lnTo>
                <a:lnTo>
                  <a:pt x="993" y="15"/>
                </a:lnTo>
                <a:lnTo>
                  <a:pt x="688" y="13"/>
                </a:lnTo>
                <a:lnTo>
                  <a:pt x="687" y="69"/>
                </a:lnTo>
                <a:lnTo>
                  <a:pt x="626" y="69"/>
                </a:lnTo>
                <a:lnTo>
                  <a:pt x="621" y="864"/>
                </a:lnTo>
                <a:lnTo>
                  <a:pt x="683" y="864"/>
                </a:lnTo>
                <a:lnTo>
                  <a:pt x="682" y="921"/>
                </a:lnTo>
                <a:lnTo>
                  <a:pt x="987" y="923"/>
                </a:lnTo>
                <a:lnTo>
                  <a:pt x="987" y="866"/>
                </a:lnTo>
                <a:lnTo>
                  <a:pt x="1051" y="867"/>
                </a:lnTo>
                <a:close/>
              </a:path>
            </a:pathLst>
          </a:custGeom>
          <a:solidFill>
            <a:schemeClr val="tx1">
              <a:lumMod val="50000"/>
              <a:lumOff val="5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98" name="椭圆 97">
            <a:extLst>
              <a:ext uri="{FF2B5EF4-FFF2-40B4-BE49-F238E27FC236}">
                <a16:creationId xmlns:a16="http://schemas.microsoft.com/office/drawing/2014/main" xmlns="" id="{D4376011-E4C0-4AAF-B0C9-968828934413}"/>
              </a:ext>
            </a:extLst>
          </p:cNvPr>
          <p:cNvSpPr/>
          <p:nvPr/>
        </p:nvSpPr>
        <p:spPr>
          <a:xfrm>
            <a:off x="2788196" y="3191202"/>
            <a:ext cx="483779" cy="39729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文本框 98">
            <a:extLst>
              <a:ext uri="{FF2B5EF4-FFF2-40B4-BE49-F238E27FC236}">
                <a16:creationId xmlns:a16="http://schemas.microsoft.com/office/drawing/2014/main" xmlns="" id="{98874AEC-01F2-434B-8071-74F0396B1AD2}"/>
              </a:ext>
            </a:extLst>
          </p:cNvPr>
          <p:cNvSpPr txBox="1"/>
          <p:nvPr/>
        </p:nvSpPr>
        <p:spPr>
          <a:xfrm>
            <a:off x="3127824" y="3259044"/>
            <a:ext cx="1089171" cy="261610"/>
          </a:xfrm>
          <a:prstGeom prst="rect">
            <a:avLst/>
          </a:prstGeom>
          <a:noFill/>
        </p:spPr>
        <p:txBody>
          <a:bodyPr wrap="square" rtlCol="0">
            <a:spAutoFit/>
          </a:bodyPr>
          <a:lstStyle/>
          <a:p>
            <a:pPr algn="ctr"/>
            <a:r>
              <a:rPr lang="zh-CN" altLang="en-US" sz="1100" b="1" dirty="0">
                <a:solidFill>
                  <a:prstClr val="black"/>
                </a:solidFill>
                <a:latin typeface="微软雅黑" panose="020B0503020204020204" pitchFamily="34" charset="-122"/>
                <a:ea typeface="微软雅黑" panose="020B0503020204020204" pitchFamily="34" charset="-122"/>
              </a:rPr>
              <a:t>大气治理</a:t>
            </a:r>
          </a:p>
        </p:txBody>
      </p:sp>
      <p:sp>
        <p:nvSpPr>
          <p:cNvPr id="100" name="椭圆 99">
            <a:extLst>
              <a:ext uri="{FF2B5EF4-FFF2-40B4-BE49-F238E27FC236}">
                <a16:creationId xmlns:a16="http://schemas.microsoft.com/office/drawing/2014/main" xmlns="" id="{324A61BB-F82B-4483-8594-465199C31518}"/>
              </a:ext>
            </a:extLst>
          </p:cNvPr>
          <p:cNvSpPr/>
          <p:nvPr/>
        </p:nvSpPr>
        <p:spPr>
          <a:xfrm>
            <a:off x="5355453" y="3191202"/>
            <a:ext cx="483779" cy="397294"/>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文本框 100">
            <a:extLst>
              <a:ext uri="{FF2B5EF4-FFF2-40B4-BE49-F238E27FC236}">
                <a16:creationId xmlns:a16="http://schemas.microsoft.com/office/drawing/2014/main" xmlns="" id="{0B8F0D37-EFED-4206-81B3-73B1F66E2444}"/>
              </a:ext>
            </a:extLst>
          </p:cNvPr>
          <p:cNvSpPr txBox="1"/>
          <p:nvPr/>
        </p:nvSpPr>
        <p:spPr>
          <a:xfrm>
            <a:off x="5870815" y="3259044"/>
            <a:ext cx="1089171" cy="261610"/>
          </a:xfrm>
          <a:prstGeom prst="rect">
            <a:avLst/>
          </a:prstGeom>
          <a:noFill/>
        </p:spPr>
        <p:txBody>
          <a:bodyPr wrap="square" rtlCol="0">
            <a:spAutoFit/>
          </a:bodyPr>
          <a:lstStyle/>
          <a:p>
            <a:r>
              <a:rPr lang="zh-CN" altLang="en-US" sz="1100" b="1" dirty="0">
                <a:solidFill>
                  <a:prstClr val="white">
                    <a:lumMod val="65000"/>
                  </a:prstClr>
                </a:solidFill>
                <a:latin typeface="微软雅黑" panose="020B0503020204020204" pitchFamily="34" charset="-122"/>
                <a:ea typeface="微软雅黑" panose="020B0503020204020204" pitchFamily="34" charset="-122"/>
              </a:rPr>
              <a:t>土壤治理</a:t>
            </a:r>
          </a:p>
        </p:txBody>
      </p:sp>
      <p:sp>
        <p:nvSpPr>
          <p:cNvPr id="102" name="KSO_Shape">
            <a:extLst>
              <a:ext uri="{FF2B5EF4-FFF2-40B4-BE49-F238E27FC236}">
                <a16:creationId xmlns:a16="http://schemas.microsoft.com/office/drawing/2014/main" xmlns="" id="{FAA6EEF7-77B1-4B2A-9457-460D36FA0F70}"/>
              </a:ext>
            </a:extLst>
          </p:cNvPr>
          <p:cNvSpPr/>
          <p:nvPr/>
        </p:nvSpPr>
        <p:spPr>
          <a:xfrm>
            <a:off x="5478831" y="3287467"/>
            <a:ext cx="259195" cy="204764"/>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prstClr val="black"/>
              </a:solidFill>
            </a:endParaRPr>
          </a:p>
        </p:txBody>
      </p:sp>
      <p:cxnSp>
        <p:nvCxnSpPr>
          <p:cNvPr id="104" name="直接连接符 103"/>
          <p:cNvCxnSpPr>
            <a:endCxn id="41" idx="3"/>
          </p:cNvCxnSpPr>
          <p:nvPr/>
        </p:nvCxnSpPr>
        <p:spPr bwMode="auto">
          <a:xfrm flipH="1" flipV="1">
            <a:off x="4216995" y="2055929"/>
            <a:ext cx="255237" cy="19864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06" name="直接连接符 105"/>
          <p:cNvCxnSpPr/>
          <p:nvPr/>
        </p:nvCxnSpPr>
        <p:spPr bwMode="auto">
          <a:xfrm flipH="1">
            <a:off x="4043076" y="2724971"/>
            <a:ext cx="326029"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08" name="直接连接符 107"/>
          <p:cNvCxnSpPr/>
          <p:nvPr/>
        </p:nvCxnSpPr>
        <p:spPr bwMode="auto">
          <a:xfrm>
            <a:off x="4958882" y="2756833"/>
            <a:ext cx="251747"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12" name="直接连接符 111"/>
          <p:cNvCxnSpPr>
            <a:stCxn id="41" idx="3"/>
          </p:cNvCxnSpPr>
          <p:nvPr/>
        </p:nvCxnSpPr>
        <p:spPr bwMode="auto">
          <a:xfrm flipH="1">
            <a:off x="4043076" y="2055929"/>
            <a:ext cx="173919"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15" name="直接连接符 114"/>
          <p:cNvCxnSpPr>
            <a:endCxn id="99" idx="3"/>
          </p:cNvCxnSpPr>
          <p:nvPr/>
        </p:nvCxnSpPr>
        <p:spPr bwMode="auto">
          <a:xfrm flipH="1">
            <a:off x="4216995" y="3191202"/>
            <a:ext cx="152110" cy="19864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17" name="直接连接符 116"/>
          <p:cNvCxnSpPr>
            <a:stCxn id="99" idx="3"/>
          </p:cNvCxnSpPr>
          <p:nvPr/>
        </p:nvCxnSpPr>
        <p:spPr bwMode="auto">
          <a:xfrm flipH="1">
            <a:off x="4043076" y="3389849"/>
            <a:ext cx="173919" cy="951"/>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19" name="直接连接符 118"/>
          <p:cNvCxnSpPr/>
          <p:nvPr/>
        </p:nvCxnSpPr>
        <p:spPr bwMode="auto">
          <a:xfrm flipV="1">
            <a:off x="4827524" y="2055929"/>
            <a:ext cx="237068" cy="211674"/>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21" name="直接连接符 120"/>
          <p:cNvCxnSpPr>
            <a:endCxn id="50" idx="2"/>
          </p:cNvCxnSpPr>
          <p:nvPr/>
        </p:nvCxnSpPr>
        <p:spPr bwMode="auto">
          <a:xfrm>
            <a:off x="5064592" y="2052251"/>
            <a:ext cx="290861" cy="3678"/>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23" name="直接连接符 122"/>
          <p:cNvCxnSpPr/>
          <p:nvPr/>
        </p:nvCxnSpPr>
        <p:spPr bwMode="auto">
          <a:xfrm>
            <a:off x="4895850" y="3188476"/>
            <a:ext cx="168742" cy="221648"/>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25" name="直接连接符 124"/>
          <p:cNvCxnSpPr/>
          <p:nvPr/>
        </p:nvCxnSpPr>
        <p:spPr bwMode="auto">
          <a:xfrm>
            <a:off x="5058242" y="3410177"/>
            <a:ext cx="218608"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129" name="KSO_Shape">
            <a:extLst>
              <a:ext uri="{FF2B5EF4-FFF2-40B4-BE49-F238E27FC236}">
                <a16:creationId xmlns:a16="http://schemas.microsoft.com/office/drawing/2014/main" xmlns="" id="{6E7DC15C-2B18-4679-8D56-FDB30958115F}"/>
              </a:ext>
            </a:extLst>
          </p:cNvPr>
          <p:cNvSpPr>
            <a:spLocks/>
          </p:cNvSpPr>
          <p:nvPr/>
        </p:nvSpPr>
        <p:spPr bwMode="auto">
          <a:xfrm>
            <a:off x="9180575" y="4767147"/>
            <a:ext cx="471659" cy="430328"/>
          </a:xfrm>
          <a:custGeom>
            <a:avLst/>
            <a:gdLst>
              <a:gd name="T0" fmla="*/ 1717631 w 3872"/>
              <a:gd name="T1" fmla="*/ 1276141 h 2747"/>
              <a:gd name="T2" fmla="*/ 1696242 w 3872"/>
              <a:gd name="T3" fmla="*/ 1276141 h 2747"/>
              <a:gd name="T4" fmla="*/ 1696242 w 3872"/>
              <a:gd name="T5" fmla="*/ 1277536 h 2747"/>
              <a:gd name="T6" fmla="*/ 65562 w 3872"/>
              <a:gd name="T7" fmla="*/ 1277536 h 2747"/>
              <a:gd name="T8" fmla="*/ 65562 w 3872"/>
              <a:gd name="T9" fmla="*/ 1233355 h 2747"/>
              <a:gd name="T10" fmla="*/ 0 w 3872"/>
              <a:gd name="T11" fmla="*/ 900368 h 2747"/>
              <a:gd name="T12" fmla="*/ 900199 w 3872"/>
              <a:gd name="T13" fmla="*/ 0 h 2747"/>
              <a:gd name="T14" fmla="*/ 1800397 w 3872"/>
              <a:gd name="T15" fmla="*/ 900368 h 2747"/>
              <a:gd name="T16" fmla="*/ 1717631 w 3872"/>
              <a:gd name="T17" fmla="*/ 1276141 h 2747"/>
              <a:gd name="T18" fmla="*/ 900199 w 3872"/>
              <a:gd name="T19" fmla="*/ 131614 h 2747"/>
              <a:gd name="T20" fmla="*/ 131589 w 3872"/>
              <a:gd name="T21" fmla="*/ 900368 h 2747"/>
              <a:gd name="T22" fmla="*/ 168322 w 3872"/>
              <a:gd name="T23" fmla="*/ 1132435 h 2747"/>
              <a:gd name="T24" fmla="*/ 1632075 w 3872"/>
              <a:gd name="T25" fmla="*/ 1132435 h 2747"/>
              <a:gd name="T26" fmla="*/ 1668808 w 3872"/>
              <a:gd name="T27" fmla="*/ 900368 h 2747"/>
              <a:gd name="T28" fmla="*/ 900199 w 3872"/>
              <a:gd name="T29" fmla="*/ 131614 h 2747"/>
              <a:gd name="T30" fmla="*/ 1406095 w 3872"/>
              <a:gd name="T31" fmla="*/ 842699 h 2747"/>
              <a:gd name="T32" fmla="*/ 1587437 w 3872"/>
              <a:gd name="T33" fmla="*/ 842699 h 2747"/>
              <a:gd name="T34" fmla="*/ 1587437 w 3872"/>
              <a:gd name="T35" fmla="*/ 951060 h 2747"/>
              <a:gd name="T36" fmla="*/ 1406095 w 3872"/>
              <a:gd name="T37" fmla="*/ 951060 h 2747"/>
              <a:gd name="T38" fmla="*/ 1406095 w 3872"/>
              <a:gd name="T39" fmla="*/ 842699 h 2747"/>
              <a:gd name="T40" fmla="*/ 1282411 w 3872"/>
              <a:gd name="T41" fmla="*/ 610632 h 2747"/>
              <a:gd name="T42" fmla="*/ 1434459 w 3872"/>
              <a:gd name="T43" fmla="*/ 512038 h 2747"/>
              <a:gd name="T44" fmla="*/ 1493976 w 3872"/>
              <a:gd name="T45" fmla="*/ 603656 h 2747"/>
              <a:gd name="T46" fmla="*/ 1341463 w 3872"/>
              <a:gd name="T47" fmla="*/ 701784 h 2747"/>
              <a:gd name="T48" fmla="*/ 1282411 w 3872"/>
              <a:gd name="T49" fmla="*/ 610632 h 2747"/>
              <a:gd name="T50" fmla="*/ 826732 w 3872"/>
              <a:gd name="T51" fmla="*/ 858512 h 2747"/>
              <a:gd name="T52" fmla="*/ 1356342 w 3872"/>
              <a:gd name="T53" fmla="*/ 419024 h 2747"/>
              <a:gd name="T54" fmla="*/ 916938 w 3872"/>
              <a:gd name="T55" fmla="*/ 953385 h 2747"/>
              <a:gd name="T56" fmla="*/ 826732 w 3872"/>
              <a:gd name="T57" fmla="*/ 858512 h 2747"/>
              <a:gd name="T58" fmla="*/ 1074565 w 3872"/>
              <a:gd name="T59" fmla="*/ 433441 h 2747"/>
              <a:gd name="T60" fmla="*/ 1177326 w 3872"/>
              <a:gd name="T61" fmla="*/ 284155 h 2747"/>
              <a:gd name="T62" fmla="*/ 1266602 w 3872"/>
              <a:gd name="T63" fmla="*/ 345544 h 2747"/>
              <a:gd name="T64" fmla="*/ 1164306 w 3872"/>
              <a:gd name="T65" fmla="*/ 494830 h 2747"/>
              <a:gd name="T66" fmla="*/ 1074565 w 3872"/>
              <a:gd name="T67" fmla="*/ 433441 h 2747"/>
              <a:gd name="T68" fmla="*/ 826732 w 3872"/>
              <a:gd name="T69" fmla="*/ 226487 h 2747"/>
              <a:gd name="T70" fmla="*/ 935072 w 3872"/>
              <a:gd name="T71" fmla="*/ 226487 h 2747"/>
              <a:gd name="T72" fmla="*/ 935072 w 3872"/>
              <a:gd name="T73" fmla="*/ 407863 h 2747"/>
              <a:gd name="T74" fmla="*/ 826732 w 3872"/>
              <a:gd name="T75" fmla="*/ 407863 h 2747"/>
              <a:gd name="T76" fmla="*/ 826732 w 3872"/>
              <a:gd name="T77" fmla="*/ 226487 h 2747"/>
              <a:gd name="T78" fmla="*/ 924842 w 3872"/>
              <a:gd name="T79" fmla="*/ 734804 h 2747"/>
              <a:gd name="T80" fmla="*/ 757450 w 3872"/>
              <a:gd name="T81" fmla="*/ 862232 h 2747"/>
              <a:gd name="T82" fmla="*/ 924377 w 3872"/>
              <a:gd name="T83" fmla="*/ 1016169 h 2747"/>
              <a:gd name="T84" fmla="*/ 1048062 w 3872"/>
              <a:gd name="T85" fmla="*/ 849675 h 2747"/>
              <a:gd name="T86" fmla="*/ 1055036 w 3872"/>
              <a:gd name="T87" fmla="*/ 895717 h 2747"/>
              <a:gd name="T88" fmla="*/ 890899 w 3872"/>
              <a:gd name="T89" fmla="*/ 1059885 h 2747"/>
              <a:gd name="T90" fmla="*/ 726761 w 3872"/>
              <a:gd name="T91" fmla="*/ 895717 h 2747"/>
              <a:gd name="T92" fmla="*/ 890899 w 3872"/>
              <a:gd name="T93" fmla="*/ 731549 h 2747"/>
              <a:gd name="T94" fmla="*/ 924842 w 3872"/>
              <a:gd name="T95" fmla="*/ 734804 h 2747"/>
              <a:gd name="T96" fmla="*/ 494737 w 3872"/>
              <a:gd name="T97" fmla="*/ 345544 h 2747"/>
              <a:gd name="T98" fmla="*/ 584478 w 3872"/>
              <a:gd name="T99" fmla="*/ 284155 h 2747"/>
              <a:gd name="T100" fmla="*/ 687238 w 3872"/>
              <a:gd name="T101" fmla="*/ 433441 h 2747"/>
              <a:gd name="T102" fmla="*/ 597497 w 3872"/>
              <a:gd name="T103" fmla="*/ 494830 h 2747"/>
              <a:gd name="T104" fmla="*/ 494737 w 3872"/>
              <a:gd name="T105" fmla="*/ 345544 h 2747"/>
              <a:gd name="T106" fmla="*/ 456144 w 3872"/>
              <a:gd name="T107" fmla="*/ 701784 h 2747"/>
              <a:gd name="T108" fmla="*/ 304096 w 3872"/>
              <a:gd name="T109" fmla="*/ 603656 h 2747"/>
              <a:gd name="T110" fmla="*/ 363148 w 3872"/>
              <a:gd name="T111" fmla="*/ 512038 h 2747"/>
              <a:gd name="T112" fmla="*/ 515196 w 3872"/>
              <a:gd name="T113" fmla="*/ 610632 h 2747"/>
              <a:gd name="T114" fmla="*/ 456144 w 3872"/>
              <a:gd name="T115" fmla="*/ 701784 h 2747"/>
              <a:gd name="T116" fmla="*/ 391512 w 3872"/>
              <a:gd name="T117" fmla="*/ 951060 h 2747"/>
              <a:gd name="T118" fmla="*/ 210635 w 3872"/>
              <a:gd name="T119" fmla="*/ 951060 h 2747"/>
              <a:gd name="T120" fmla="*/ 210635 w 3872"/>
              <a:gd name="T121" fmla="*/ 842699 h 2747"/>
              <a:gd name="T122" fmla="*/ 391512 w 3872"/>
              <a:gd name="T123" fmla="*/ 842699 h 2747"/>
              <a:gd name="T124" fmla="*/ 391512 w 3872"/>
              <a:gd name="T125" fmla="*/ 951060 h 27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72" h="2747">
                <a:moveTo>
                  <a:pt x="3694" y="2744"/>
                </a:moveTo>
                <a:cubicBezTo>
                  <a:pt x="3648" y="2744"/>
                  <a:pt x="3648" y="2744"/>
                  <a:pt x="3648" y="2744"/>
                </a:cubicBezTo>
                <a:cubicBezTo>
                  <a:pt x="3648" y="2747"/>
                  <a:pt x="3648" y="2747"/>
                  <a:pt x="3648" y="2747"/>
                </a:cubicBezTo>
                <a:cubicBezTo>
                  <a:pt x="141" y="2747"/>
                  <a:pt x="141" y="2747"/>
                  <a:pt x="141" y="2747"/>
                </a:cubicBezTo>
                <a:cubicBezTo>
                  <a:pt x="141" y="2652"/>
                  <a:pt x="141" y="2652"/>
                  <a:pt x="141" y="2652"/>
                </a:cubicBezTo>
                <a:cubicBezTo>
                  <a:pt x="52" y="2430"/>
                  <a:pt x="0" y="2190"/>
                  <a:pt x="0" y="1936"/>
                </a:cubicBezTo>
                <a:cubicBezTo>
                  <a:pt x="0" y="867"/>
                  <a:pt x="867" y="0"/>
                  <a:pt x="1936" y="0"/>
                </a:cubicBezTo>
                <a:cubicBezTo>
                  <a:pt x="3005" y="0"/>
                  <a:pt x="3872" y="867"/>
                  <a:pt x="3872" y="1936"/>
                </a:cubicBezTo>
                <a:cubicBezTo>
                  <a:pt x="3872" y="2225"/>
                  <a:pt x="3808" y="2497"/>
                  <a:pt x="3694" y="2744"/>
                </a:cubicBezTo>
                <a:close/>
                <a:moveTo>
                  <a:pt x="1936" y="283"/>
                </a:moveTo>
                <a:cubicBezTo>
                  <a:pt x="1023" y="283"/>
                  <a:pt x="283" y="1023"/>
                  <a:pt x="283" y="1936"/>
                </a:cubicBezTo>
                <a:cubicBezTo>
                  <a:pt x="283" y="2110"/>
                  <a:pt x="311" y="2278"/>
                  <a:pt x="362" y="2435"/>
                </a:cubicBezTo>
                <a:cubicBezTo>
                  <a:pt x="3510" y="2435"/>
                  <a:pt x="3510" y="2435"/>
                  <a:pt x="3510" y="2435"/>
                </a:cubicBezTo>
                <a:cubicBezTo>
                  <a:pt x="3560" y="2278"/>
                  <a:pt x="3589" y="2110"/>
                  <a:pt x="3589" y="1936"/>
                </a:cubicBezTo>
                <a:cubicBezTo>
                  <a:pt x="3589" y="1023"/>
                  <a:pt x="2849" y="283"/>
                  <a:pt x="1936" y="283"/>
                </a:cubicBezTo>
                <a:close/>
                <a:moveTo>
                  <a:pt x="3024" y="1812"/>
                </a:moveTo>
                <a:cubicBezTo>
                  <a:pt x="3414" y="1812"/>
                  <a:pt x="3414" y="1812"/>
                  <a:pt x="3414" y="1812"/>
                </a:cubicBezTo>
                <a:cubicBezTo>
                  <a:pt x="3414" y="2045"/>
                  <a:pt x="3414" y="2045"/>
                  <a:pt x="3414" y="2045"/>
                </a:cubicBezTo>
                <a:cubicBezTo>
                  <a:pt x="3024" y="2045"/>
                  <a:pt x="3024" y="2045"/>
                  <a:pt x="3024" y="2045"/>
                </a:cubicBezTo>
                <a:lnTo>
                  <a:pt x="3024" y="1812"/>
                </a:lnTo>
                <a:close/>
                <a:moveTo>
                  <a:pt x="2758" y="1313"/>
                </a:moveTo>
                <a:cubicBezTo>
                  <a:pt x="3085" y="1101"/>
                  <a:pt x="3085" y="1101"/>
                  <a:pt x="3085" y="1101"/>
                </a:cubicBezTo>
                <a:cubicBezTo>
                  <a:pt x="3213" y="1298"/>
                  <a:pt x="3213" y="1298"/>
                  <a:pt x="3213" y="1298"/>
                </a:cubicBezTo>
                <a:cubicBezTo>
                  <a:pt x="2885" y="1509"/>
                  <a:pt x="2885" y="1509"/>
                  <a:pt x="2885" y="1509"/>
                </a:cubicBezTo>
                <a:lnTo>
                  <a:pt x="2758" y="1313"/>
                </a:lnTo>
                <a:close/>
                <a:moveTo>
                  <a:pt x="1778" y="1846"/>
                </a:moveTo>
                <a:cubicBezTo>
                  <a:pt x="2917" y="901"/>
                  <a:pt x="2917" y="901"/>
                  <a:pt x="2917" y="901"/>
                </a:cubicBezTo>
                <a:cubicBezTo>
                  <a:pt x="1972" y="2050"/>
                  <a:pt x="1972" y="2050"/>
                  <a:pt x="1972" y="2050"/>
                </a:cubicBezTo>
                <a:lnTo>
                  <a:pt x="1778" y="1846"/>
                </a:lnTo>
                <a:close/>
                <a:moveTo>
                  <a:pt x="2311" y="932"/>
                </a:moveTo>
                <a:cubicBezTo>
                  <a:pt x="2532" y="611"/>
                  <a:pt x="2532" y="611"/>
                  <a:pt x="2532" y="611"/>
                </a:cubicBezTo>
                <a:cubicBezTo>
                  <a:pt x="2724" y="743"/>
                  <a:pt x="2724" y="743"/>
                  <a:pt x="2724" y="743"/>
                </a:cubicBezTo>
                <a:cubicBezTo>
                  <a:pt x="2504" y="1064"/>
                  <a:pt x="2504" y="1064"/>
                  <a:pt x="2504" y="1064"/>
                </a:cubicBezTo>
                <a:lnTo>
                  <a:pt x="2311" y="932"/>
                </a:lnTo>
                <a:close/>
                <a:moveTo>
                  <a:pt x="1778" y="487"/>
                </a:moveTo>
                <a:cubicBezTo>
                  <a:pt x="2011" y="487"/>
                  <a:pt x="2011" y="487"/>
                  <a:pt x="2011" y="487"/>
                </a:cubicBezTo>
                <a:cubicBezTo>
                  <a:pt x="2011" y="877"/>
                  <a:pt x="2011" y="877"/>
                  <a:pt x="2011" y="877"/>
                </a:cubicBezTo>
                <a:cubicBezTo>
                  <a:pt x="1778" y="877"/>
                  <a:pt x="1778" y="877"/>
                  <a:pt x="1778" y="877"/>
                </a:cubicBezTo>
                <a:lnTo>
                  <a:pt x="1778" y="487"/>
                </a:lnTo>
                <a:close/>
                <a:moveTo>
                  <a:pt x="1989" y="1580"/>
                </a:moveTo>
                <a:cubicBezTo>
                  <a:pt x="1629" y="1854"/>
                  <a:pt x="1629" y="1854"/>
                  <a:pt x="1629" y="1854"/>
                </a:cubicBezTo>
                <a:cubicBezTo>
                  <a:pt x="1988" y="2185"/>
                  <a:pt x="1988" y="2185"/>
                  <a:pt x="1988" y="2185"/>
                </a:cubicBezTo>
                <a:cubicBezTo>
                  <a:pt x="2254" y="1827"/>
                  <a:pt x="2254" y="1827"/>
                  <a:pt x="2254" y="1827"/>
                </a:cubicBezTo>
                <a:cubicBezTo>
                  <a:pt x="2263" y="1858"/>
                  <a:pt x="2269" y="1891"/>
                  <a:pt x="2269" y="1926"/>
                </a:cubicBezTo>
                <a:cubicBezTo>
                  <a:pt x="2269" y="2121"/>
                  <a:pt x="2111" y="2279"/>
                  <a:pt x="1916" y="2279"/>
                </a:cubicBezTo>
                <a:cubicBezTo>
                  <a:pt x="1721" y="2279"/>
                  <a:pt x="1563" y="2121"/>
                  <a:pt x="1563" y="1926"/>
                </a:cubicBezTo>
                <a:cubicBezTo>
                  <a:pt x="1563" y="1731"/>
                  <a:pt x="1721" y="1573"/>
                  <a:pt x="1916" y="1573"/>
                </a:cubicBezTo>
                <a:cubicBezTo>
                  <a:pt x="1941" y="1573"/>
                  <a:pt x="1966" y="1576"/>
                  <a:pt x="1989" y="1580"/>
                </a:cubicBezTo>
                <a:close/>
                <a:moveTo>
                  <a:pt x="1064" y="743"/>
                </a:moveTo>
                <a:cubicBezTo>
                  <a:pt x="1257" y="611"/>
                  <a:pt x="1257" y="611"/>
                  <a:pt x="1257" y="611"/>
                </a:cubicBezTo>
                <a:cubicBezTo>
                  <a:pt x="1478" y="932"/>
                  <a:pt x="1478" y="932"/>
                  <a:pt x="1478" y="932"/>
                </a:cubicBezTo>
                <a:cubicBezTo>
                  <a:pt x="1285" y="1064"/>
                  <a:pt x="1285" y="1064"/>
                  <a:pt x="1285" y="1064"/>
                </a:cubicBezTo>
                <a:lnTo>
                  <a:pt x="1064" y="743"/>
                </a:lnTo>
                <a:close/>
                <a:moveTo>
                  <a:pt x="981" y="1509"/>
                </a:moveTo>
                <a:cubicBezTo>
                  <a:pt x="654" y="1298"/>
                  <a:pt x="654" y="1298"/>
                  <a:pt x="654" y="1298"/>
                </a:cubicBezTo>
                <a:cubicBezTo>
                  <a:pt x="781" y="1101"/>
                  <a:pt x="781" y="1101"/>
                  <a:pt x="781" y="1101"/>
                </a:cubicBezTo>
                <a:cubicBezTo>
                  <a:pt x="1108" y="1313"/>
                  <a:pt x="1108" y="1313"/>
                  <a:pt x="1108" y="1313"/>
                </a:cubicBezTo>
                <a:lnTo>
                  <a:pt x="981" y="1509"/>
                </a:lnTo>
                <a:close/>
                <a:moveTo>
                  <a:pt x="842" y="2045"/>
                </a:moveTo>
                <a:cubicBezTo>
                  <a:pt x="453" y="2045"/>
                  <a:pt x="453" y="2045"/>
                  <a:pt x="453" y="2045"/>
                </a:cubicBezTo>
                <a:cubicBezTo>
                  <a:pt x="453" y="1812"/>
                  <a:pt x="453" y="1812"/>
                  <a:pt x="453" y="1812"/>
                </a:cubicBezTo>
                <a:cubicBezTo>
                  <a:pt x="842" y="1812"/>
                  <a:pt x="842" y="1812"/>
                  <a:pt x="842" y="1812"/>
                </a:cubicBezTo>
                <a:lnTo>
                  <a:pt x="842" y="2045"/>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prstClr val="black"/>
              </a:solidFill>
            </a:endParaRPr>
          </a:p>
        </p:txBody>
      </p:sp>
      <p:sp>
        <p:nvSpPr>
          <p:cNvPr id="130" name="矩形 129"/>
          <p:cNvSpPr/>
          <p:nvPr/>
        </p:nvSpPr>
        <p:spPr>
          <a:xfrm>
            <a:off x="8875232" y="5289862"/>
            <a:ext cx="1082348" cy="523220"/>
          </a:xfrm>
          <a:prstGeom prst="rect">
            <a:avLst/>
          </a:prstGeom>
        </p:spPr>
        <p:txBody>
          <a:bodyPr wrap="none">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按时办结率</a:t>
            </a:r>
            <a:endParaRPr lang="en-US" altLang="zh-CN" sz="1400" b="1" dirty="0">
              <a:solidFill>
                <a:prstClr val="black"/>
              </a:solidFill>
              <a:latin typeface="微软雅黑" panose="020B0503020204020204" pitchFamily="34" charset="-122"/>
              <a:ea typeface="微软雅黑" panose="020B0503020204020204" pitchFamily="34" charset="-122"/>
            </a:endParaRPr>
          </a:p>
          <a:p>
            <a:pPr algn="ctr"/>
            <a:r>
              <a:rPr lang="en-US" altLang="zh-CN" sz="1400" b="1" dirty="0">
                <a:solidFill>
                  <a:prstClr val="black"/>
                </a:solidFill>
                <a:latin typeface="微软雅黑" panose="020B0503020204020204" pitchFamily="34" charset="-122"/>
                <a:ea typeface="微软雅黑" panose="020B0503020204020204" pitchFamily="34" charset="-122"/>
              </a:rPr>
              <a:t>97%</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31" name="矩形 130"/>
          <p:cNvSpPr/>
          <p:nvPr/>
        </p:nvSpPr>
        <p:spPr>
          <a:xfrm>
            <a:off x="10286068" y="5289862"/>
            <a:ext cx="1082348" cy="523220"/>
          </a:xfrm>
          <a:prstGeom prst="rect">
            <a:avLst/>
          </a:prstGeom>
        </p:spPr>
        <p:txBody>
          <a:bodyPr wrap="none">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逾期追责率</a:t>
            </a:r>
            <a:endParaRPr lang="en-US" altLang="zh-CN" sz="1400" b="1" dirty="0">
              <a:solidFill>
                <a:prstClr val="black"/>
              </a:solidFill>
              <a:latin typeface="微软雅黑" panose="020B0503020204020204" pitchFamily="34" charset="-122"/>
              <a:ea typeface="微软雅黑" panose="020B0503020204020204" pitchFamily="34" charset="-122"/>
            </a:endParaRPr>
          </a:p>
          <a:p>
            <a:pPr algn="ctr"/>
            <a:r>
              <a:rPr lang="en-US" altLang="zh-CN" sz="1400" b="1" dirty="0">
                <a:solidFill>
                  <a:prstClr val="black"/>
                </a:solidFill>
                <a:latin typeface="微软雅黑" panose="020B0503020204020204" pitchFamily="34" charset="-122"/>
                <a:ea typeface="微软雅黑" panose="020B0503020204020204" pitchFamily="34" charset="-122"/>
              </a:rPr>
              <a:t>2%</a:t>
            </a:r>
          </a:p>
        </p:txBody>
      </p:sp>
      <p:sp>
        <p:nvSpPr>
          <p:cNvPr id="132" name="KSO_Shape">
            <a:extLst>
              <a:ext uri="{FF2B5EF4-FFF2-40B4-BE49-F238E27FC236}">
                <a16:creationId xmlns:a16="http://schemas.microsoft.com/office/drawing/2014/main" xmlns="" id="{6E7DC15C-2B18-4679-8D56-FDB30958115F}"/>
              </a:ext>
            </a:extLst>
          </p:cNvPr>
          <p:cNvSpPr>
            <a:spLocks/>
          </p:cNvSpPr>
          <p:nvPr/>
        </p:nvSpPr>
        <p:spPr bwMode="auto">
          <a:xfrm>
            <a:off x="10591410" y="4767147"/>
            <a:ext cx="471659" cy="430328"/>
          </a:xfrm>
          <a:custGeom>
            <a:avLst/>
            <a:gdLst>
              <a:gd name="T0" fmla="*/ 1717631 w 3872"/>
              <a:gd name="T1" fmla="*/ 1276141 h 2747"/>
              <a:gd name="T2" fmla="*/ 1696242 w 3872"/>
              <a:gd name="T3" fmla="*/ 1276141 h 2747"/>
              <a:gd name="T4" fmla="*/ 1696242 w 3872"/>
              <a:gd name="T5" fmla="*/ 1277536 h 2747"/>
              <a:gd name="T6" fmla="*/ 65562 w 3872"/>
              <a:gd name="T7" fmla="*/ 1277536 h 2747"/>
              <a:gd name="T8" fmla="*/ 65562 w 3872"/>
              <a:gd name="T9" fmla="*/ 1233355 h 2747"/>
              <a:gd name="T10" fmla="*/ 0 w 3872"/>
              <a:gd name="T11" fmla="*/ 900368 h 2747"/>
              <a:gd name="T12" fmla="*/ 900199 w 3872"/>
              <a:gd name="T13" fmla="*/ 0 h 2747"/>
              <a:gd name="T14" fmla="*/ 1800397 w 3872"/>
              <a:gd name="T15" fmla="*/ 900368 h 2747"/>
              <a:gd name="T16" fmla="*/ 1717631 w 3872"/>
              <a:gd name="T17" fmla="*/ 1276141 h 2747"/>
              <a:gd name="T18" fmla="*/ 900199 w 3872"/>
              <a:gd name="T19" fmla="*/ 131614 h 2747"/>
              <a:gd name="T20" fmla="*/ 131589 w 3872"/>
              <a:gd name="T21" fmla="*/ 900368 h 2747"/>
              <a:gd name="T22" fmla="*/ 168322 w 3872"/>
              <a:gd name="T23" fmla="*/ 1132435 h 2747"/>
              <a:gd name="T24" fmla="*/ 1632075 w 3872"/>
              <a:gd name="T25" fmla="*/ 1132435 h 2747"/>
              <a:gd name="T26" fmla="*/ 1668808 w 3872"/>
              <a:gd name="T27" fmla="*/ 900368 h 2747"/>
              <a:gd name="T28" fmla="*/ 900199 w 3872"/>
              <a:gd name="T29" fmla="*/ 131614 h 2747"/>
              <a:gd name="T30" fmla="*/ 1406095 w 3872"/>
              <a:gd name="T31" fmla="*/ 842699 h 2747"/>
              <a:gd name="T32" fmla="*/ 1587437 w 3872"/>
              <a:gd name="T33" fmla="*/ 842699 h 2747"/>
              <a:gd name="T34" fmla="*/ 1587437 w 3872"/>
              <a:gd name="T35" fmla="*/ 951060 h 2747"/>
              <a:gd name="T36" fmla="*/ 1406095 w 3872"/>
              <a:gd name="T37" fmla="*/ 951060 h 2747"/>
              <a:gd name="T38" fmla="*/ 1406095 w 3872"/>
              <a:gd name="T39" fmla="*/ 842699 h 2747"/>
              <a:gd name="T40" fmla="*/ 1282411 w 3872"/>
              <a:gd name="T41" fmla="*/ 610632 h 2747"/>
              <a:gd name="T42" fmla="*/ 1434459 w 3872"/>
              <a:gd name="T43" fmla="*/ 512038 h 2747"/>
              <a:gd name="T44" fmla="*/ 1493976 w 3872"/>
              <a:gd name="T45" fmla="*/ 603656 h 2747"/>
              <a:gd name="T46" fmla="*/ 1341463 w 3872"/>
              <a:gd name="T47" fmla="*/ 701784 h 2747"/>
              <a:gd name="T48" fmla="*/ 1282411 w 3872"/>
              <a:gd name="T49" fmla="*/ 610632 h 2747"/>
              <a:gd name="T50" fmla="*/ 826732 w 3872"/>
              <a:gd name="T51" fmla="*/ 858512 h 2747"/>
              <a:gd name="T52" fmla="*/ 1356342 w 3872"/>
              <a:gd name="T53" fmla="*/ 419024 h 2747"/>
              <a:gd name="T54" fmla="*/ 916938 w 3872"/>
              <a:gd name="T55" fmla="*/ 953385 h 2747"/>
              <a:gd name="T56" fmla="*/ 826732 w 3872"/>
              <a:gd name="T57" fmla="*/ 858512 h 2747"/>
              <a:gd name="T58" fmla="*/ 1074565 w 3872"/>
              <a:gd name="T59" fmla="*/ 433441 h 2747"/>
              <a:gd name="T60" fmla="*/ 1177326 w 3872"/>
              <a:gd name="T61" fmla="*/ 284155 h 2747"/>
              <a:gd name="T62" fmla="*/ 1266602 w 3872"/>
              <a:gd name="T63" fmla="*/ 345544 h 2747"/>
              <a:gd name="T64" fmla="*/ 1164306 w 3872"/>
              <a:gd name="T65" fmla="*/ 494830 h 2747"/>
              <a:gd name="T66" fmla="*/ 1074565 w 3872"/>
              <a:gd name="T67" fmla="*/ 433441 h 2747"/>
              <a:gd name="T68" fmla="*/ 826732 w 3872"/>
              <a:gd name="T69" fmla="*/ 226487 h 2747"/>
              <a:gd name="T70" fmla="*/ 935072 w 3872"/>
              <a:gd name="T71" fmla="*/ 226487 h 2747"/>
              <a:gd name="T72" fmla="*/ 935072 w 3872"/>
              <a:gd name="T73" fmla="*/ 407863 h 2747"/>
              <a:gd name="T74" fmla="*/ 826732 w 3872"/>
              <a:gd name="T75" fmla="*/ 407863 h 2747"/>
              <a:gd name="T76" fmla="*/ 826732 w 3872"/>
              <a:gd name="T77" fmla="*/ 226487 h 2747"/>
              <a:gd name="T78" fmla="*/ 924842 w 3872"/>
              <a:gd name="T79" fmla="*/ 734804 h 2747"/>
              <a:gd name="T80" fmla="*/ 757450 w 3872"/>
              <a:gd name="T81" fmla="*/ 862232 h 2747"/>
              <a:gd name="T82" fmla="*/ 924377 w 3872"/>
              <a:gd name="T83" fmla="*/ 1016169 h 2747"/>
              <a:gd name="T84" fmla="*/ 1048062 w 3872"/>
              <a:gd name="T85" fmla="*/ 849675 h 2747"/>
              <a:gd name="T86" fmla="*/ 1055036 w 3872"/>
              <a:gd name="T87" fmla="*/ 895717 h 2747"/>
              <a:gd name="T88" fmla="*/ 890899 w 3872"/>
              <a:gd name="T89" fmla="*/ 1059885 h 2747"/>
              <a:gd name="T90" fmla="*/ 726761 w 3872"/>
              <a:gd name="T91" fmla="*/ 895717 h 2747"/>
              <a:gd name="T92" fmla="*/ 890899 w 3872"/>
              <a:gd name="T93" fmla="*/ 731549 h 2747"/>
              <a:gd name="T94" fmla="*/ 924842 w 3872"/>
              <a:gd name="T95" fmla="*/ 734804 h 2747"/>
              <a:gd name="T96" fmla="*/ 494737 w 3872"/>
              <a:gd name="T97" fmla="*/ 345544 h 2747"/>
              <a:gd name="T98" fmla="*/ 584478 w 3872"/>
              <a:gd name="T99" fmla="*/ 284155 h 2747"/>
              <a:gd name="T100" fmla="*/ 687238 w 3872"/>
              <a:gd name="T101" fmla="*/ 433441 h 2747"/>
              <a:gd name="T102" fmla="*/ 597497 w 3872"/>
              <a:gd name="T103" fmla="*/ 494830 h 2747"/>
              <a:gd name="T104" fmla="*/ 494737 w 3872"/>
              <a:gd name="T105" fmla="*/ 345544 h 2747"/>
              <a:gd name="T106" fmla="*/ 456144 w 3872"/>
              <a:gd name="T107" fmla="*/ 701784 h 2747"/>
              <a:gd name="T108" fmla="*/ 304096 w 3872"/>
              <a:gd name="T109" fmla="*/ 603656 h 2747"/>
              <a:gd name="T110" fmla="*/ 363148 w 3872"/>
              <a:gd name="T111" fmla="*/ 512038 h 2747"/>
              <a:gd name="T112" fmla="*/ 515196 w 3872"/>
              <a:gd name="T113" fmla="*/ 610632 h 2747"/>
              <a:gd name="T114" fmla="*/ 456144 w 3872"/>
              <a:gd name="T115" fmla="*/ 701784 h 2747"/>
              <a:gd name="T116" fmla="*/ 391512 w 3872"/>
              <a:gd name="T117" fmla="*/ 951060 h 2747"/>
              <a:gd name="T118" fmla="*/ 210635 w 3872"/>
              <a:gd name="T119" fmla="*/ 951060 h 2747"/>
              <a:gd name="T120" fmla="*/ 210635 w 3872"/>
              <a:gd name="T121" fmla="*/ 842699 h 2747"/>
              <a:gd name="T122" fmla="*/ 391512 w 3872"/>
              <a:gd name="T123" fmla="*/ 842699 h 2747"/>
              <a:gd name="T124" fmla="*/ 391512 w 3872"/>
              <a:gd name="T125" fmla="*/ 951060 h 27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72" h="2747">
                <a:moveTo>
                  <a:pt x="3694" y="2744"/>
                </a:moveTo>
                <a:cubicBezTo>
                  <a:pt x="3648" y="2744"/>
                  <a:pt x="3648" y="2744"/>
                  <a:pt x="3648" y="2744"/>
                </a:cubicBezTo>
                <a:cubicBezTo>
                  <a:pt x="3648" y="2747"/>
                  <a:pt x="3648" y="2747"/>
                  <a:pt x="3648" y="2747"/>
                </a:cubicBezTo>
                <a:cubicBezTo>
                  <a:pt x="141" y="2747"/>
                  <a:pt x="141" y="2747"/>
                  <a:pt x="141" y="2747"/>
                </a:cubicBezTo>
                <a:cubicBezTo>
                  <a:pt x="141" y="2652"/>
                  <a:pt x="141" y="2652"/>
                  <a:pt x="141" y="2652"/>
                </a:cubicBezTo>
                <a:cubicBezTo>
                  <a:pt x="52" y="2430"/>
                  <a:pt x="0" y="2190"/>
                  <a:pt x="0" y="1936"/>
                </a:cubicBezTo>
                <a:cubicBezTo>
                  <a:pt x="0" y="867"/>
                  <a:pt x="867" y="0"/>
                  <a:pt x="1936" y="0"/>
                </a:cubicBezTo>
                <a:cubicBezTo>
                  <a:pt x="3005" y="0"/>
                  <a:pt x="3872" y="867"/>
                  <a:pt x="3872" y="1936"/>
                </a:cubicBezTo>
                <a:cubicBezTo>
                  <a:pt x="3872" y="2225"/>
                  <a:pt x="3808" y="2497"/>
                  <a:pt x="3694" y="2744"/>
                </a:cubicBezTo>
                <a:close/>
                <a:moveTo>
                  <a:pt x="1936" y="283"/>
                </a:moveTo>
                <a:cubicBezTo>
                  <a:pt x="1023" y="283"/>
                  <a:pt x="283" y="1023"/>
                  <a:pt x="283" y="1936"/>
                </a:cubicBezTo>
                <a:cubicBezTo>
                  <a:pt x="283" y="2110"/>
                  <a:pt x="311" y="2278"/>
                  <a:pt x="362" y="2435"/>
                </a:cubicBezTo>
                <a:cubicBezTo>
                  <a:pt x="3510" y="2435"/>
                  <a:pt x="3510" y="2435"/>
                  <a:pt x="3510" y="2435"/>
                </a:cubicBezTo>
                <a:cubicBezTo>
                  <a:pt x="3560" y="2278"/>
                  <a:pt x="3589" y="2110"/>
                  <a:pt x="3589" y="1936"/>
                </a:cubicBezTo>
                <a:cubicBezTo>
                  <a:pt x="3589" y="1023"/>
                  <a:pt x="2849" y="283"/>
                  <a:pt x="1936" y="283"/>
                </a:cubicBezTo>
                <a:close/>
                <a:moveTo>
                  <a:pt x="3024" y="1812"/>
                </a:moveTo>
                <a:cubicBezTo>
                  <a:pt x="3414" y="1812"/>
                  <a:pt x="3414" y="1812"/>
                  <a:pt x="3414" y="1812"/>
                </a:cubicBezTo>
                <a:cubicBezTo>
                  <a:pt x="3414" y="2045"/>
                  <a:pt x="3414" y="2045"/>
                  <a:pt x="3414" y="2045"/>
                </a:cubicBezTo>
                <a:cubicBezTo>
                  <a:pt x="3024" y="2045"/>
                  <a:pt x="3024" y="2045"/>
                  <a:pt x="3024" y="2045"/>
                </a:cubicBezTo>
                <a:lnTo>
                  <a:pt x="3024" y="1812"/>
                </a:lnTo>
                <a:close/>
                <a:moveTo>
                  <a:pt x="2758" y="1313"/>
                </a:moveTo>
                <a:cubicBezTo>
                  <a:pt x="3085" y="1101"/>
                  <a:pt x="3085" y="1101"/>
                  <a:pt x="3085" y="1101"/>
                </a:cubicBezTo>
                <a:cubicBezTo>
                  <a:pt x="3213" y="1298"/>
                  <a:pt x="3213" y="1298"/>
                  <a:pt x="3213" y="1298"/>
                </a:cubicBezTo>
                <a:cubicBezTo>
                  <a:pt x="2885" y="1509"/>
                  <a:pt x="2885" y="1509"/>
                  <a:pt x="2885" y="1509"/>
                </a:cubicBezTo>
                <a:lnTo>
                  <a:pt x="2758" y="1313"/>
                </a:lnTo>
                <a:close/>
                <a:moveTo>
                  <a:pt x="1778" y="1846"/>
                </a:moveTo>
                <a:cubicBezTo>
                  <a:pt x="2917" y="901"/>
                  <a:pt x="2917" y="901"/>
                  <a:pt x="2917" y="901"/>
                </a:cubicBezTo>
                <a:cubicBezTo>
                  <a:pt x="1972" y="2050"/>
                  <a:pt x="1972" y="2050"/>
                  <a:pt x="1972" y="2050"/>
                </a:cubicBezTo>
                <a:lnTo>
                  <a:pt x="1778" y="1846"/>
                </a:lnTo>
                <a:close/>
                <a:moveTo>
                  <a:pt x="2311" y="932"/>
                </a:moveTo>
                <a:cubicBezTo>
                  <a:pt x="2532" y="611"/>
                  <a:pt x="2532" y="611"/>
                  <a:pt x="2532" y="611"/>
                </a:cubicBezTo>
                <a:cubicBezTo>
                  <a:pt x="2724" y="743"/>
                  <a:pt x="2724" y="743"/>
                  <a:pt x="2724" y="743"/>
                </a:cubicBezTo>
                <a:cubicBezTo>
                  <a:pt x="2504" y="1064"/>
                  <a:pt x="2504" y="1064"/>
                  <a:pt x="2504" y="1064"/>
                </a:cubicBezTo>
                <a:lnTo>
                  <a:pt x="2311" y="932"/>
                </a:lnTo>
                <a:close/>
                <a:moveTo>
                  <a:pt x="1778" y="487"/>
                </a:moveTo>
                <a:cubicBezTo>
                  <a:pt x="2011" y="487"/>
                  <a:pt x="2011" y="487"/>
                  <a:pt x="2011" y="487"/>
                </a:cubicBezTo>
                <a:cubicBezTo>
                  <a:pt x="2011" y="877"/>
                  <a:pt x="2011" y="877"/>
                  <a:pt x="2011" y="877"/>
                </a:cubicBezTo>
                <a:cubicBezTo>
                  <a:pt x="1778" y="877"/>
                  <a:pt x="1778" y="877"/>
                  <a:pt x="1778" y="877"/>
                </a:cubicBezTo>
                <a:lnTo>
                  <a:pt x="1778" y="487"/>
                </a:lnTo>
                <a:close/>
                <a:moveTo>
                  <a:pt x="1989" y="1580"/>
                </a:moveTo>
                <a:cubicBezTo>
                  <a:pt x="1629" y="1854"/>
                  <a:pt x="1629" y="1854"/>
                  <a:pt x="1629" y="1854"/>
                </a:cubicBezTo>
                <a:cubicBezTo>
                  <a:pt x="1988" y="2185"/>
                  <a:pt x="1988" y="2185"/>
                  <a:pt x="1988" y="2185"/>
                </a:cubicBezTo>
                <a:cubicBezTo>
                  <a:pt x="2254" y="1827"/>
                  <a:pt x="2254" y="1827"/>
                  <a:pt x="2254" y="1827"/>
                </a:cubicBezTo>
                <a:cubicBezTo>
                  <a:pt x="2263" y="1858"/>
                  <a:pt x="2269" y="1891"/>
                  <a:pt x="2269" y="1926"/>
                </a:cubicBezTo>
                <a:cubicBezTo>
                  <a:pt x="2269" y="2121"/>
                  <a:pt x="2111" y="2279"/>
                  <a:pt x="1916" y="2279"/>
                </a:cubicBezTo>
                <a:cubicBezTo>
                  <a:pt x="1721" y="2279"/>
                  <a:pt x="1563" y="2121"/>
                  <a:pt x="1563" y="1926"/>
                </a:cubicBezTo>
                <a:cubicBezTo>
                  <a:pt x="1563" y="1731"/>
                  <a:pt x="1721" y="1573"/>
                  <a:pt x="1916" y="1573"/>
                </a:cubicBezTo>
                <a:cubicBezTo>
                  <a:pt x="1941" y="1573"/>
                  <a:pt x="1966" y="1576"/>
                  <a:pt x="1989" y="1580"/>
                </a:cubicBezTo>
                <a:close/>
                <a:moveTo>
                  <a:pt x="1064" y="743"/>
                </a:moveTo>
                <a:cubicBezTo>
                  <a:pt x="1257" y="611"/>
                  <a:pt x="1257" y="611"/>
                  <a:pt x="1257" y="611"/>
                </a:cubicBezTo>
                <a:cubicBezTo>
                  <a:pt x="1478" y="932"/>
                  <a:pt x="1478" y="932"/>
                  <a:pt x="1478" y="932"/>
                </a:cubicBezTo>
                <a:cubicBezTo>
                  <a:pt x="1285" y="1064"/>
                  <a:pt x="1285" y="1064"/>
                  <a:pt x="1285" y="1064"/>
                </a:cubicBezTo>
                <a:lnTo>
                  <a:pt x="1064" y="743"/>
                </a:lnTo>
                <a:close/>
                <a:moveTo>
                  <a:pt x="981" y="1509"/>
                </a:moveTo>
                <a:cubicBezTo>
                  <a:pt x="654" y="1298"/>
                  <a:pt x="654" y="1298"/>
                  <a:pt x="654" y="1298"/>
                </a:cubicBezTo>
                <a:cubicBezTo>
                  <a:pt x="781" y="1101"/>
                  <a:pt x="781" y="1101"/>
                  <a:pt x="781" y="1101"/>
                </a:cubicBezTo>
                <a:cubicBezTo>
                  <a:pt x="1108" y="1313"/>
                  <a:pt x="1108" y="1313"/>
                  <a:pt x="1108" y="1313"/>
                </a:cubicBezTo>
                <a:lnTo>
                  <a:pt x="981" y="1509"/>
                </a:lnTo>
                <a:close/>
                <a:moveTo>
                  <a:pt x="842" y="2045"/>
                </a:moveTo>
                <a:cubicBezTo>
                  <a:pt x="453" y="2045"/>
                  <a:pt x="453" y="2045"/>
                  <a:pt x="453" y="2045"/>
                </a:cubicBezTo>
                <a:cubicBezTo>
                  <a:pt x="453" y="1812"/>
                  <a:pt x="453" y="1812"/>
                  <a:pt x="453" y="1812"/>
                </a:cubicBezTo>
                <a:cubicBezTo>
                  <a:pt x="842" y="1812"/>
                  <a:pt x="842" y="1812"/>
                  <a:pt x="842" y="1812"/>
                </a:cubicBezTo>
                <a:lnTo>
                  <a:pt x="842" y="2045"/>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prstClr val="black"/>
              </a:solidFill>
            </a:endParaRPr>
          </a:p>
        </p:txBody>
      </p:sp>
      <p:sp>
        <p:nvSpPr>
          <p:cNvPr id="133" name="椭圆 132"/>
          <p:cNvSpPr/>
          <p:nvPr/>
        </p:nvSpPr>
        <p:spPr bwMode="auto">
          <a:xfrm>
            <a:off x="9188347" y="2692473"/>
            <a:ext cx="464457" cy="431643"/>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square" lIns="0" tIns="0" rIns="0" bIns="0" numCol="1" rtlCol="0" anchor="t" anchorCtr="0" compatLnSpc="1"/>
          <a:lstStyle/>
          <a:p>
            <a:pPr algn="ctr" eaLnBrk="0" fontAlgn="base" hangingPunct="0">
              <a:spcBef>
                <a:spcPct val="0"/>
              </a:spcBef>
              <a:spcAft>
                <a:spcPct val="0"/>
              </a:spcAft>
              <a:buFont typeface="Arial" pitchFamily="34" charset="0"/>
              <a:buNone/>
            </a:pPr>
            <a:r>
              <a:rPr lang="zh-CN" altLang="en-US" sz="1050" dirty="0">
                <a:solidFill>
                  <a:prstClr val="white"/>
                </a:solidFill>
                <a:latin typeface="微软雅黑" panose="020B0503020204020204" pitchFamily="34" charset="-122"/>
                <a:ea typeface="微软雅黑" panose="020B0503020204020204" pitchFamily="34" charset="-122"/>
              </a:rPr>
              <a:t>环保局</a:t>
            </a:r>
          </a:p>
        </p:txBody>
      </p:sp>
      <p:sp>
        <p:nvSpPr>
          <p:cNvPr id="134" name="椭圆 133"/>
          <p:cNvSpPr/>
          <p:nvPr/>
        </p:nvSpPr>
        <p:spPr bwMode="auto">
          <a:xfrm>
            <a:off x="8402152" y="2092836"/>
            <a:ext cx="406264" cy="377561"/>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square" lIns="0" tIns="0" rIns="0" bIns="0" numCol="1" rtlCol="0" anchor="ctr" anchorCtr="0" compatLnSpc="1"/>
          <a:lstStyle/>
          <a:p>
            <a:pPr algn="ctr" eaLnBrk="0" fontAlgn="base" hangingPunct="0">
              <a:spcBef>
                <a:spcPct val="0"/>
              </a:spcBef>
              <a:spcAft>
                <a:spcPct val="0"/>
              </a:spcAft>
              <a:buFont typeface="Arial" pitchFamily="34" charset="0"/>
              <a:buNone/>
            </a:pPr>
            <a:r>
              <a:rPr lang="zh-CN" altLang="en-US" sz="1050" dirty="0">
                <a:solidFill>
                  <a:prstClr val="white"/>
                </a:solidFill>
                <a:latin typeface="微软雅黑" panose="020B0503020204020204" pitchFamily="34" charset="-122"/>
                <a:ea typeface="微软雅黑" panose="020B0503020204020204" pitchFamily="34" charset="-122"/>
              </a:rPr>
              <a:t>工商</a:t>
            </a:r>
          </a:p>
        </p:txBody>
      </p:sp>
      <p:sp>
        <p:nvSpPr>
          <p:cNvPr id="135" name="椭圆 134"/>
          <p:cNvSpPr/>
          <p:nvPr/>
        </p:nvSpPr>
        <p:spPr bwMode="auto">
          <a:xfrm>
            <a:off x="8387638" y="3412737"/>
            <a:ext cx="406264" cy="257879"/>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square" lIns="0" tIns="0" rIns="0" bIns="0" numCol="1" rtlCol="0" anchor="ctr" anchorCtr="0" compatLnSpc="1"/>
          <a:lstStyle/>
          <a:p>
            <a:pPr algn="ctr" eaLnBrk="0" fontAlgn="base" hangingPunct="0">
              <a:spcBef>
                <a:spcPct val="0"/>
              </a:spcBef>
              <a:spcAft>
                <a:spcPct val="0"/>
              </a:spcAft>
              <a:buFont typeface="Arial" pitchFamily="34" charset="0"/>
              <a:buNone/>
            </a:pPr>
            <a:r>
              <a:rPr lang="zh-CN" altLang="en-US" sz="1050" dirty="0">
                <a:solidFill>
                  <a:prstClr val="white"/>
                </a:solidFill>
                <a:latin typeface="微软雅黑" panose="020B0503020204020204" pitchFamily="34" charset="-122"/>
                <a:ea typeface="微软雅黑" panose="020B0503020204020204" pitchFamily="34" charset="-122"/>
              </a:rPr>
              <a:t>公安</a:t>
            </a:r>
          </a:p>
        </p:txBody>
      </p:sp>
      <p:sp>
        <p:nvSpPr>
          <p:cNvPr id="136" name="椭圆 135"/>
          <p:cNvSpPr/>
          <p:nvPr/>
        </p:nvSpPr>
        <p:spPr bwMode="auto">
          <a:xfrm>
            <a:off x="9958465" y="2149333"/>
            <a:ext cx="491579" cy="257879"/>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square" lIns="0" tIns="0" rIns="0" bIns="0" numCol="1" rtlCol="0" anchor="ctr" anchorCtr="0" compatLnSpc="1"/>
          <a:lstStyle/>
          <a:p>
            <a:pPr algn="ctr" eaLnBrk="0" fontAlgn="base" hangingPunct="0">
              <a:spcBef>
                <a:spcPct val="0"/>
              </a:spcBef>
              <a:spcAft>
                <a:spcPct val="0"/>
              </a:spcAft>
              <a:buFont typeface="Arial" pitchFamily="34" charset="0"/>
              <a:buNone/>
            </a:pPr>
            <a:r>
              <a:rPr lang="zh-CN" altLang="en-US" sz="1050" dirty="0">
                <a:solidFill>
                  <a:prstClr val="white"/>
                </a:solidFill>
                <a:latin typeface="微软雅黑" panose="020B0503020204020204" pitchFamily="34" charset="-122"/>
                <a:ea typeface="微软雅黑" panose="020B0503020204020204" pitchFamily="34" charset="-122"/>
              </a:rPr>
              <a:t>机构</a:t>
            </a:r>
          </a:p>
        </p:txBody>
      </p:sp>
      <p:sp>
        <p:nvSpPr>
          <p:cNvPr id="137" name="椭圆 136"/>
          <p:cNvSpPr/>
          <p:nvPr/>
        </p:nvSpPr>
        <p:spPr bwMode="auto">
          <a:xfrm>
            <a:off x="9998201" y="3351987"/>
            <a:ext cx="406264" cy="377561"/>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square" lIns="0" tIns="0" rIns="0" bIns="0" numCol="1" rtlCol="0" anchor="ctr" anchorCtr="0" compatLnSpc="1"/>
          <a:lstStyle/>
          <a:p>
            <a:pPr algn="ctr" eaLnBrk="0" fontAlgn="base" hangingPunct="0">
              <a:spcBef>
                <a:spcPct val="0"/>
              </a:spcBef>
              <a:spcAft>
                <a:spcPct val="0"/>
              </a:spcAft>
              <a:buFont typeface="Arial" pitchFamily="34" charset="0"/>
              <a:buNone/>
            </a:pPr>
            <a:r>
              <a:rPr lang="en-US" altLang="zh-CN" sz="1050" dirty="0">
                <a:solidFill>
                  <a:prstClr val="white"/>
                </a:solidFill>
                <a:latin typeface="微软雅黑" panose="020B0503020204020204" pitchFamily="34" charset="-122"/>
                <a:ea typeface="微软雅黑" panose="020B0503020204020204" pitchFamily="34" charset="-122"/>
              </a:rPr>
              <a:t>……</a:t>
            </a:r>
            <a:endParaRPr lang="zh-CN" altLang="en-US" sz="105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9600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95E1BAC1-45FF-4446-8234-E9D4404E6B93}"/>
              </a:ext>
            </a:extLst>
          </p:cNvPr>
          <p:cNvSpPr>
            <a:spLocks noGrp="1"/>
          </p:cNvSpPr>
          <p:nvPr>
            <p:ph type="ctrTitle"/>
          </p:nvPr>
        </p:nvSpPr>
        <p:spPr/>
        <p:txBody>
          <a:bodyPr/>
          <a:lstStyle/>
          <a:p>
            <a:r>
              <a:rPr lang="zh-CN" altLang="en-US" dirty="0"/>
              <a:t>业务管理类分析场景</a:t>
            </a:r>
          </a:p>
        </p:txBody>
      </p:sp>
    </p:spTree>
    <p:extLst>
      <p:ext uri="{BB962C8B-B14F-4D97-AF65-F5344CB8AC3E}">
        <p14:creationId xmlns:p14="http://schemas.microsoft.com/office/powerpoint/2010/main" val="10063931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投诉人智能提示</a:t>
            </a:r>
          </a:p>
        </p:txBody>
      </p:sp>
      <p:sp>
        <p:nvSpPr>
          <p:cNvPr id="3" name="右箭头 2"/>
          <p:cNvSpPr/>
          <p:nvPr/>
        </p:nvSpPr>
        <p:spPr bwMode="auto">
          <a:xfrm>
            <a:off x="715962" y="965200"/>
            <a:ext cx="10790237" cy="533400"/>
          </a:xfrm>
          <a:prstGeom prst="rightArrow">
            <a:avLst>
              <a:gd name="adj1" fmla="val 60126"/>
              <a:gd name="adj2" fmla="val 50000"/>
            </a:avLst>
          </a:prstGeom>
          <a:solidFill>
            <a:schemeClr val="accent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8" name="组合 17"/>
          <p:cNvGrpSpPr/>
          <p:nvPr/>
        </p:nvGrpSpPr>
        <p:grpSpPr>
          <a:xfrm>
            <a:off x="1776050" y="1129087"/>
            <a:ext cx="161925" cy="381491"/>
            <a:chOff x="2158999" y="1150938"/>
            <a:chExt cx="161925" cy="381491"/>
          </a:xfrm>
        </p:grpSpPr>
        <p:sp>
          <p:nvSpPr>
            <p:cNvPr id="4" name="椭圆 3"/>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7" name="组合 16"/>
            <p:cNvGrpSpPr/>
            <p:nvPr/>
          </p:nvGrpSpPr>
          <p:grpSpPr>
            <a:xfrm>
              <a:off x="2239962" y="1312863"/>
              <a:ext cx="0" cy="219566"/>
              <a:chOff x="2239962" y="1312863"/>
              <a:chExt cx="0" cy="219566"/>
            </a:xfrm>
          </p:grpSpPr>
          <p:cxnSp>
            <p:nvCxnSpPr>
              <p:cNvPr id="12" name="直接连接符 11"/>
              <p:cNvCxnSpPr>
                <a:stCxn id="4"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10" name="直接连接符 9"/>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sp>
        <p:nvSpPr>
          <p:cNvPr id="34" name="圆角矩形 33"/>
          <p:cNvSpPr/>
          <p:nvPr/>
        </p:nvSpPr>
        <p:spPr bwMode="auto">
          <a:xfrm>
            <a:off x="7159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投诉人</a:t>
            </a:r>
          </a:p>
        </p:txBody>
      </p:sp>
      <p:sp>
        <p:nvSpPr>
          <p:cNvPr id="36" name="圆角矩形 35"/>
          <p:cNvSpPr/>
          <p:nvPr/>
        </p:nvSpPr>
        <p:spPr bwMode="auto">
          <a:xfrm>
            <a:off x="3458805" y="1519966"/>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话务员</a:t>
            </a:r>
          </a:p>
        </p:txBody>
      </p:sp>
      <p:grpSp>
        <p:nvGrpSpPr>
          <p:cNvPr id="37" name="组合 36"/>
          <p:cNvGrpSpPr/>
          <p:nvPr/>
        </p:nvGrpSpPr>
        <p:grpSpPr>
          <a:xfrm>
            <a:off x="4520550" y="1129087"/>
            <a:ext cx="161925" cy="381491"/>
            <a:chOff x="2158999" y="1150938"/>
            <a:chExt cx="161925" cy="381491"/>
          </a:xfrm>
        </p:grpSpPr>
        <p:sp>
          <p:nvSpPr>
            <p:cNvPr id="38" name="椭圆 37"/>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39" name="组合 38"/>
            <p:cNvGrpSpPr/>
            <p:nvPr/>
          </p:nvGrpSpPr>
          <p:grpSpPr>
            <a:xfrm>
              <a:off x="2239962" y="1312863"/>
              <a:ext cx="0" cy="219566"/>
              <a:chOff x="2239962" y="1312863"/>
              <a:chExt cx="0" cy="219566"/>
            </a:xfrm>
          </p:grpSpPr>
          <p:cxnSp>
            <p:nvCxnSpPr>
              <p:cNvPr id="40" name="直接连接符 39"/>
              <p:cNvCxnSpPr>
                <a:stCxn id="38"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41" name="直接连接符 40"/>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grpSp>
        <p:nvGrpSpPr>
          <p:cNvPr id="42" name="组合 41"/>
          <p:cNvGrpSpPr/>
          <p:nvPr/>
        </p:nvGrpSpPr>
        <p:grpSpPr>
          <a:xfrm>
            <a:off x="7265050" y="1129087"/>
            <a:ext cx="161925" cy="381491"/>
            <a:chOff x="2158999" y="1150938"/>
            <a:chExt cx="161925" cy="381491"/>
          </a:xfrm>
        </p:grpSpPr>
        <p:sp>
          <p:nvSpPr>
            <p:cNvPr id="43" name="椭圆 42"/>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44" name="组合 43"/>
            <p:cNvGrpSpPr/>
            <p:nvPr/>
          </p:nvGrpSpPr>
          <p:grpSpPr>
            <a:xfrm>
              <a:off x="2239962" y="1312863"/>
              <a:ext cx="0" cy="219566"/>
              <a:chOff x="2239962" y="1312863"/>
              <a:chExt cx="0" cy="219566"/>
            </a:xfrm>
          </p:grpSpPr>
          <p:cxnSp>
            <p:nvCxnSpPr>
              <p:cNvPr id="45" name="直接连接符 44"/>
              <p:cNvCxnSpPr>
                <a:stCxn id="43"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46" name="直接连接符 45"/>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grpSp>
        <p:nvGrpSpPr>
          <p:cNvPr id="47" name="组合 46"/>
          <p:cNvGrpSpPr/>
          <p:nvPr/>
        </p:nvGrpSpPr>
        <p:grpSpPr>
          <a:xfrm>
            <a:off x="10009550" y="1129087"/>
            <a:ext cx="161925" cy="381491"/>
            <a:chOff x="2158999" y="1150938"/>
            <a:chExt cx="161925" cy="381491"/>
          </a:xfrm>
        </p:grpSpPr>
        <p:sp>
          <p:nvSpPr>
            <p:cNvPr id="48" name="椭圆 47"/>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49" name="组合 48"/>
            <p:cNvGrpSpPr/>
            <p:nvPr/>
          </p:nvGrpSpPr>
          <p:grpSpPr>
            <a:xfrm>
              <a:off x="2239962" y="1312863"/>
              <a:ext cx="0" cy="219566"/>
              <a:chOff x="2239962" y="1312863"/>
              <a:chExt cx="0" cy="219566"/>
            </a:xfrm>
          </p:grpSpPr>
          <p:cxnSp>
            <p:nvCxnSpPr>
              <p:cNvPr id="50" name="直接连接符 49"/>
              <p:cNvCxnSpPr>
                <a:stCxn id="48"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51" name="直接连接符 50"/>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sp>
        <p:nvSpPr>
          <p:cNvPr id="52" name="圆角矩形 51"/>
          <p:cNvSpPr/>
          <p:nvPr/>
        </p:nvSpPr>
        <p:spPr bwMode="auto">
          <a:xfrm>
            <a:off x="62049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热线办</a:t>
            </a:r>
          </a:p>
        </p:txBody>
      </p:sp>
      <p:sp>
        <p:nvSpPr>
          <p:cNvPr id="53" name="圆角矩形 52"/>
          <p:cNvSpPr/>
          <p:nvPr/>
        </p:nvSpPr>
        <p:spPr bwMode="auto">
          <a:xfrm>
            <a:off x="89494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职能部门</a:t>
            </a:r>
          </a:p>
        </p:txBody>
      </p:sp>
      <p:sp>
        <p:nvSpPr>
          <p:cNvPr id="54" name="KSO_Shape"/>
          <p:cNvSpPr>
            <a:spLocks/>
          </p:cNvSpPr>
          <p:nvPr/>
        </p:nvSpPr>
        <p:spPr bwMode="auto">
          <a:xfrm>
            <a:off x="1787721" y="1610281"/>
            <a:ext cx="688103" cy="461029"/>
          </a:xfrm>
          <a:custGeom>
            <a:avLst/>
            <a:gdLst>
              <a:gd name="T0" fmla="*/ 885340 w 6524"/>
              <a:gd name="T1" fmla="*/ 839496 h 4376"/>
              <a:gd name="T2" fmla="*/ 828693 w 6524"/>
              <a:gd name="T3" fmla="*/ 733209 h 4376"/>
              <a:gd name="T4" fmla="*/ 858184 w 6524"/>
              <a:gd name="T5" fmla="*/ 652033 h 4376"/>
              <a:gd name="T6" fmla="*/ 887676 w 6524"/>
              <a:gd name="T7" fmla="*/ 591881 h 4376"/>
              <a:gd name="T8" fmla="*/ 927096 w 6524"/>
              <a:gd name="T9" fmla="*/ 529102 h 4376"/>
              <a:gd name="T10" fmla="*/ 924176 w 6524"/>
              <a:gd name="T11" fmla="*/ 420186 h 4376"/>
              <a:gd name="T12" fmla="*/ 909576 w 6524"/>
              <a:gd name="T13" fmla="*/ 333754 h 4376"/>
              <a:gd name="T14" fmla="*/ 906948 w 6524"/>
              <a:gd name="T15" fmla="*/ 127603 h 4376"/>
              <a:gd name="T16" fmla="*/ 800661 w 6524"/>
              <a:gd name="T17" fmla="*/ 33872 h 4376"/>
              <a:gd name="T18" fmla="*/ 661085 w 6524"/>
              <a:gd name="T19" fmla="*/ 584 h 4376"/>
              <a:gd name="T20" fmla="*/ 510122 w 6524"/>
              <a:gd name="T21" fmla="*/ 41756 h 4376"/>
              <a:gd name="T22" fmla="*/ 417850 w 6524"/>
              <a:gd name="T23" fmla="*/ 149503 h 4376"/>
              <a:gd name="T24" fmla="*/ 409674 w 6524"/>
              <a:gd name="T25" fmla="*/ 359742 h 4376"/>
              <a:gd name="T26" fmla="*/ 397118 w 6524"/>
              <a:gd name="T27" fmla="*/ 436830 h 4376"/>
              <a:gd name="T28" fmla="*/ 420186 w 6524"/>
              <a:gd name="T29" fmla="*/ 571441 h 4376"/>
              <a:gd name="T30" fmla="*/ 465446 w 6524"/>
              <a:gd name="T31" fmla="*/ 597137 h 4376"/>
              <a:gd name="T32" fmla="*/ 510998 w 6524"/>
              <a:gd name="T33" fmla="*/ 762408 h 4376"/>
              <a:gd name="T34" fmla="*/ 427486 w 6524"/>
              <a:gd name="T35" fmla="*/ 869280 h 4376"/>
              <a:gd name="T36" fmla="*/ 56648 w 6524"/>
              <a:gd name="T37" fmla="*/ 1014695 h 4376"/>
              <a:gd name="T38" fmla="*/ 3212 w 6524"/>
              <a:gd name="T39" fmla="*/ 1073679 h 4376"/>
              <a:gd name="T40" fmla="*/ 1334726 w 6524"/>
              <a:gd name="T41" fmla="*/ 1073679 h 4376"/>
              <a:gd name="T42" fmla="*/ 1270779 w 6524"/>
              <a:gd name="T43" fmla="*/ 1009439 h 4376"/>
              <a:gd name="T44" fmla="*/ 1406850 w 6524"/>
              <a:gd name="T45" fmla="*/ 904612 h 4376"/>
              <a:gd name="T46" fmla="*/ 1298227 w 6524"/>
              <a:gd name="T47" fmla="*/ 822560 h 4376"/>
              <a:gd name="T48" fmla="*/ 1324506 w 6524"/>
              <a:gd name="T49" fmla="*/ 770292 h 4376"/>
              <a:gd name="T50" fmla="*/ 1336186 w 6524"/>
              <a:gd name="T51" fmla="*/ 705761 h 4376"/>
              <a:gd name="T52" fmla="*/ 1371518 w 6524"/>
              <a:gd name="T53" fmla="*/ 671305 h 4376"/>
              <a:gd name="T54" fmla="*/ 1378526 w 6524"/>
              <a:gd name="T55" fmla="*/ 581661 h 4376"/>
              <a:gd name="T56" fmla="*/ 1365094 w 6524"/>
              <a:gd name="T57" fmla="*/ 511582 h 4376"/>
              <a:gd name="T58" fmla="*/ 1359838 w 6524"/>
              <a:gd name="T59" fmla="*/ 353902 h 4376"/>
              <a:gd name="T60" fmla="*/ 1265815 w 6524"/>
              <a:gd name="T61" fmla="*/ 286743 h 4376"/>
              <a:gd name="T62" fmla="*/ 1161571 w 6524"/>
              <a:gd name="T63" fmla="*/ 277399 h 4376"/>
              <a:gd name="T64" fmla="*/ 1043896 w 6524"/>
              <a:gd name="T65" fmla="*/ 329374 h 4376"/>
              <a:gd name="T66" fmla="*/ 1002724 w 6524"/>
              <a:gd name="T67" fmla="*/ 442086 h 4376"/>
              <a:gd name="T68" fmla="*/ 1010316 w 6524"/>
              <a:gd name="T69" fmla="*/ 560345 h 4376"/>
              <a:gd name="T70" fmla="*/ 1008564 w 6524"/>
              <a:gd name="T71" fmla="*/ 660793 h 4376"/>
              <a:gd name="T72" fmla="*/ 1045648 w 6524"/>
              <a:gd name="T73" fmla="*/ 699337 h 4376"/>
              <a:gd name="T74" fmla="*/ 1076599 w 6524"/>
              <a:gd name="T75" fmla="*/ 806792 h 4376"/>
              <a:gd name="T76" fmla="*/ 1107551 w 6524"/>
              <a:gd name="T77" fmla="*/ 909284 h 4376"/>
              <a:gd name="T78" fmla="*/ 1318082 w 6524"/>
              <a:gd name="T79" fmla="*/ 999803 h 4376"/>
              <a:gd name="T80" fmla="*/ 1366846 w 6524"/>
              <a:gd name="T81" fmla="*/ 1068131 h 4376"/>
              <a:gd name="T82" fmla="*/ 1666145 w 6524"/>
              <a:gd name="T83" fmla="*/ 1034843 h 4376"/>
              <a:gd name="T84" fmla="*/ 1606285 w 6524"/>
              <a:gd name="T85" fmla="*/ 986663 h 4376"/>
              <a:gd name="T86" fmla="*/ 1881932 w 6524"/>
              <a:gd name="T87" fmla="*/ 971187 h 4376"/>
              <a:gd name="T88" fmla="*/ 1692425 w 6524"/>
              <a:gd name="T89" fmla="*/ 895852 h 4376"/>
              <a:gd name="T90" fmla="*/ 1646873 w 6524"/>
              <a:gd name="T91" fmla="*/ 837160 h 4376"/>
              <a:gd name="T92" fmla="*/ 1666145 w 6524"/>
              <a:gd name="T93" fmla="*/ 787812 h 4376"/>
              <a:gd name="T94" fmla="*/ 1689213 w 6524"/>
              <a:gd name="T95" fmla="*/ 752772 h 4376"/>
              <a:gd name="T96" fmla="*/ 1703813 w 6524"/>
              <a:gd name="T97" fmla="*/ 691161 h 4376"/>
              <a:gd name="T98" fmla="*/ 1691549 w 6524"/>
              <a:gd name="T99" fmla="*/ 638893 h 4376"/>
              <a:gd name="T100" fmla="*/ 1686877 w 6524"/>
              <a:gd name="T101" fmla="*/ 515962 h 4376"/>
              <a:gd name="T102" fmla="*/ 1612709 w 6524"/>
              <a:gd name="T103" fmla="*/ 468950 h 4376"/>
              <a:gd name="T104" fmla="*/ 1509926 w 6524"/>
              <a:gd name="T105" fmla="*/ 478002 h 4376"/>
              <a:gd name="T106" fmla="*/ 1453862 w 6524"/>
              <a:gd name="T107" fmla="*/ 522678 h 4376"/>
              <a:gd name="T108" fmla="*/ 1439554 w 6524"/>
              <a:gd name="T109" fmla="*/ 618161 h 4376"/>
              <a:gd name="T110" fmla="*/ 1437218 w 6524"/>
              <a:gd name="T111" fmla="*/ 679481 h 4376"/>
              <a:gd name="T112" fmla="*/ 1455322 w 6524"/>
              <a:gd name="T113" fmla="*/ 756276 h 4376"/>
              <a:gd name="T114" fmla="*/ 1485398 w 6524"/>
              <a:gd name="T115" fmla="*/ 828692 h 4376"/>
              <a:gd name="T116" fmla="*/ 1457074 w 6524"/>
              <a:gd name="T117" fmla="*/ 891180 h 4376"/>
              <a:gd name="T118" fmla="*/ 1654757 w 6524"/>
              <a:gd name="T119" fmla="*/ 974691 h 4376"/>
              <a:gd name="T120" fmla="*/ 1699725 w 6524"/>
              <a:gd name="T121" fmla="*/ 1038931 h 4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524" h="4376">
                <a:moveTo>
                  <a:pt x="4032" y="3336"/>
                </a:moveTo>
                <a:lnTo>
                  <a:pt x="4032" y="3336"/>
                </a:lnTo>
                <a:lnTo>
                  <a:pt x="3856" y="3260"/>
                </a:lnTo>
                <a:lnTo>
                  <a:pt x="3674" y="3182"/>
                </a:lnTo>
                <a:lnTo>
                  <a:pt x="3492" y="3105"/>
                </a:lnTo>
                <a:lnTo>
                  <a:pt x="3315" y="3031"/>
                </a:lnTo>
                <a:lnTo>
                  <a:pt x="3118" y="2977"/>
                </a:lnTo>
                <a:lnTo>
                  <a:pt x="3103" y="2966"/>
                </a:lnTo>
                <a:lnTo>
                  <a:pt x="3089" y="2952"/>
                </a:lnTo>
                <a:lnTo>
                  <a:pt x="3075" y="2934"/>
                </a:lnTo>
                <a:lnTo>
                  <a:pt x="3060" y="2916"/>
                </a:lnTo>
                <a:lnTo>
                  <a:pt x="3046" y="2896"/>
                </a:lnTo>
                <a:lnTo>
                  <a:pt x="3032" y="2875"/>
                </a:lnTo>
                <a:lnTo>
                  <a:pt x="3019" y="2852"/>
                </a:lnTo>
                <a:lnTo>
                  <a:pt x="3006" y="2829"/>
                </a:lnTo>
                <a:lnTo>
                  <a:pt x="2981" y="2781"/>
                </a:lnTo>
                <a:lnTo>
                  <a:pt x="2958" y="2735"/>
                </a:lnTo>
                <a:lnTo>
                  <a:pt x="2921" y="2655"/>
                </a:lnTo>
                <a:lnTo>
                  <a:pt x="2795" y="2636"/>
                </a:lnTo>
                <a:lnTo>
                  <a:pt x="2797" y="2612"/>
                </a:lnTo>
                <a:lnTo>
                  <a:pt x="2801" y="2591"/>
                </a:lnTo>
                <a:lnTo>
                  <a:pt x="2806" y="2571"/>
                </a:lnTo>
                <a:lnTo>
                  <a:pt x="2813" y="2554"/>
                </a:lnTo>
                <a:lnTo>
                  <a:pt x="2820" y="2538"/>
                </a:lnTo>
                <a:lnTo>
                  <a:pt x="2829" y="2525"/>
                </a:lnTo>
                <a:lnTo>
                  <a:pt x="2838" y="2511"/>
                </a:lnTo>
                <a:lnTo>
                  <a:pt x="2847" y="2498"/>
                </a:lnTo>
                <a:lnTo>
                  <a:pt x="2868" y="2475"/>
                </a:lnTo>
                <a:lnTo>
                  <a:pt x="2878" y="2463"/>
                </a:lnTo>
                <a:lnTo>
                  <a:pt x="2888" y="2450"/>
                </a:lnTo>
                <a:lnTo>
                  <a:pt x="2897" y="2436"/>
                </a:lnTo>
                <a:lnTo>
                  <a:pt x="2906" y="2421"/>
                </a:lnTo>
                <a:lnTo>
                  <a:pt x="2913" y="2404"/>
                </a:lnTo>
                <a:lnTo>
                  <a:pt x="2921" y="2386"/>
                </a:lnTo>
                <a:lnTo>
                  <a:pt x="2926" y="2367"/>
                </a:lnTo>
                <a:lnTo>
                  <a:pt x="2930" y="2349"/>
                </a:lnTo>
                <a:lnTo>
                  <a:pt x="2933" y="2331"/>
                </a:lnTo>
                <a:lnTo>
                  <a:pt x="2935" y="2312"/>
                </a:lnTo>
                <a:lnTo>
                  <a:pt x="2937" y="2272"/>
                </a:lnTo>
                <a:lnTo>
                  <a:pt x="2939" y="2233"/>
                </a:lnTo>
                <a:lnTo>
                  <a:pt x="2942" y="2194"/>
                </a:lnTo>
                <a:lnTo>
                  <a:pt x="2944" y="2175"/>
                </a:lnTo>
                <a:lnTo>
                  <a:pt x="2947" y="2155"/>
                </a:lnTo>
                <a:lnTo>
                  <a:pt x="2951" y="2137"/>
                </a:lnTo>
                <a:lnTo>
                  <a:pt x="2956" y="2119"/>
                </a:lnTo>
                <a:lnTo>
                  <a:pt x="2963" y="2102"/>
                </a:lnTo>
                <a:lnTo>
                  <a:pt x="2971" y="2085"/>
                </a:lnTo>
                <a:lnTo>
                  <a:pt x="2977" y="2074"/>
                </a:lnTo>
                <a:lnTo>
                  <a:pt x="2984" y="2065"/>
                </a:lnTo>
                <a:lnTo>
                  <a:pt x="2993" y="2057"/>
                </a:lnTo>
                <a:lnTo>
                  <a:pt x="3002" y="2050"/>
                </a:lnTo>
                <a:lnTo>
                  <a:pt x="3011" y="2043"/>
                </a:lnTo>
                <a:lnTo>
                  <a:pt x="3021" y="2038"/>
                </a:lnTo>
                <a:lnTo>
                  <a:pt x="3040" y="2027"/>
                </a:lnTo>
                <a:lnTo>
                  <a:pt x="3061" y="2015"/>
                </a:lnTo>
                <a:lnTo>
                  <a:pt x="3081" y="2004"/>
                </a:lnTo>
                <a:lnTo>
                  <a:pt x="3090" y="1998"/>
                </a:lnTo>
                <a:lnTo>
                  <a:pt x="3098" y="1991"/>
                </a:lnTo>
                <a:lnTo>
                  <a:pt x="3106" y="1983"/>
                </a:lnTo>
                <a:lnTo>
                  <a:pt x="3113" y="1974"/>
                </a:lnTo>
                <a:lnTo>
                  <a:pt x="3119" y="1965"/>
                </a:lnTo>
                <a:lnTo>
                  <a:pt x="3125" y="1955"/>
                </a:lnTo>
                <a:lnTo>
                  <a:pt x="3137" y="1933"/>
                </a:lnTo>
                <a:lnTo>
                  <a:pt x="3147" y="1910"/>
                </a:lnTo>
                <a:lnTo>
                  <a:pt x="3155" y="1886"/>
                </a:lnTo>
                <a:lnTo>
                  <a:pt x="3163" y="1860"/>
                </a:lnTo>
                <a:lnTo>
                  <a:pt x="3169" y="1836"/>
                </a:lnTo>
                <a:lnTo>
                  <a:pt x="3175" y="1812"/>
                </a:lnTo>
                <a:lnTo>
                  <a:pt x="3179" y="1789"/>
                </a:lnTo>
                <a:lnTo>
                  <a:pt x="3186" y="1749"/>
                </a:lnTo>
                <a:lnTo>
                  <a:pt x="3192" y="1705"/>
                </a:lnTo>
                <a:lnTo>
                  <a:pt x="3196" y="1659"/>
                </a:lnTo>
                <a:lnTo>
                  <a:pt x="3197" y="1637"/>
                </a:lnTo>
                <a:lnTo>
                  <a:pt x="3198" y="1614"/>
                </a:lnTo>
                <a:lnTo>
                  <a:pt x="3197" y="1590"/>
                </a:lnTo>
                <a:lnTo>
                  <a:pt x="3196" y="1568"/>
                </a:lnTo>
                <a:lnTo>
                  <a:pt x="3194" y="1545"/>
                </a:lnTo>
                <a:lnTo>
                  <a:pt x="3191" y="1522"/>
                </a:lnTo>
                <a:lnTo>
                  <a:pt x="3186" y="1501"/>
                </a:lnTo>
                <a:lnTo>
                  <a:pt x="3181" y="1480"/>
                </a:lnTo>
                <a:lnTo>
                  <a:pt x="3174" y="1459"/>
                </a:lnTo>
                <a:lnTo>
                  <a:pt x="3165" y="1439"/>
                </a:lnTo>
                <a:lnTo>
                  <a:pt x="3155" y="1419"/>
                </a:lnTo>
                <a:lnTo>
                  <a:pt x="3146" y="1403"/>
                </a:lnTo>
                <a:lnTo>
                  <a:pt x="3138" y="1389"/>
                </a:lnTo>
                <a:lnTo>
                  <a:pt x="3131" y="1375"/>
                </a:lnTo>
                <a:lnTo>
                  <a:pt x="3124" y="1361"/>
                </a:lnTo>
                <a:lnTo>
                  <a:pt x="3119" y="1345"/>
                </a:lnTo>
                <a:lnTo>
                  <a:pt x="3114" y="1326"/>
                </a:lnTo>
                <a:lnTo>
                  <a:pt x="3111" y="1302"/>
                </a:lnTo>
                <a:lnTo>
                  <a:pt x="3110" y="1283"/>
                </a:lnTo>
                <a:lnTo>
                  <a:pt x="3109" y="1261"/>
                </a:lnTo>
                <a:lnTo>
                  <a:pt x="3110" y="1234"/>
                </a:lnTo>
                <a:lnTo>
                  <a:pt x="3111" y="1206"/>
                </a:lnTo>
                <a:lnTo>
                  <a:pt x="3115" y="1143"/>
                </a:lnTo>
                <a:lnTo>
                  <a:pt x="3120" y="1075"/>
                </a:lnTo>
                <a:lnTo>
                  <a:pt x="3133" y="949"/>
                </a:lnTo>
                <a:lnTo>
                  <a:pt x="3137" y="901"/>
                </a:lnTo>
                <a:lnTo>
                  <a:pt x="3139" y="868"/>
                </a:lnTo>
                <a:lnTo>
                  <a:pt x="3140" y="809"/>
                </a:lnTo>
                <a:lnTo>
                  <a:pt x="3140" y="751"/>
                </a:lnTo>
                <a:lnTo>
                  <a:pt x="3138" y="694"/>
                </a:lnTo>
                <a:lnTo>
                  <a:pt x="3135" y="637"/>
                </a:lnTo>
                <a:lnTo>
                  <a:pt x="3130" y="580"/>
                </a:lnTo>
                <a:lnTo>
                  <a:pt x="3126" y="552"/>
                </a:lnTo>
                <a:lnTo>
                  <a:pt x="3122" y="523"/>
                </a:lnTo>
                <a:lnTo>
                  <a:pt x="3117" y="495"/>
                </a:lnTo>
                <a:lnTo>
                  <a:pt x="3112" y="465"/>
                </a:lnTo>
                <a:lnTo>
                  <a:pt x="3106" y="437"/>
                </a:lnTo>
                <a:lnTo>
                  <a:pt x="3099" y="408"/>
                </a:lnTo>
                <a:lnTo>
                  <a:pt x="3091" y="385"/>
                </a:lnTo>
                <a:lnTo>
                  <a:pt x="3081" y="361"/>
                </a:lnTo>
                <a:lnTo>
                  <a:pt x="3067" y="333"/>
                </a:lnTo>
                <a:lnTo>
                  <a:pt x="3058" y="317"/>
                </a:lnTo>
                <a:lnTo>
                  <a:pt x="3049" y="301"/>
                </a:lnTo>
                <a:lnTo>
                  <a:pt x="3039" y="286"/>
                </a:lnTo>
                <a:lnTo>
                  <a:pt x="3029" y="272"/>
                </a:lnTo>
                <a:lnTo>
                  <a:pt x="3017" y="258"/>
                </a:lnTo>
                <a:lnTo>
                  <a:pt x="3005" y="244"/>
                </a:lnTo>
                <a:lnTo>
                  <a:pt x="2993" y="234"/>
                </a:lnTo>
                <a:lnTo>
                  <a:pt x="2979" y="225"/>
                </a:lnTo>
                <a:lnTo>
                  <a:pt x="2832" y="200"/>
                </a:lnTo>
                <a:lnTo>
                  <a:pt x="2742" y="116"/>
                </a:lnTo>
                <a:lnTo>
                  <a:pt x="2707" y="95"/>
                </a:lnTo>
                <a:lnTo>
                  <a:pt x="2673" y="78"/>
                </a:lnTo>
                <a:lnTo>
                  <a:pt x="2638" y="62"/>
                </a:lnTo>
                <a:lnTo>
                  <a:pt x="2604" y="48"/>
                </a:lnTo>
                <a:lnTo>
                  <a:pt x="2568" y="36"/>
                </a:lnTo>
                <a:lnTo>
                  <a:pt x="2534" y="26"/>
                </a:lnTo>
                <a:lnTo>
                  <a:pt x="2500" y="18"/>
                </a:lnTo>
                <a:lnTo>
                  <a:pt x="2466" y="11"/>
                </a:lnTo>
                <a:lnTo>
                  <a:pt x="2432" y="6"/>
                </a:lnTo>
                <a:lnTo>
                  <a:pt x="2397" y="3"/>
                </a:lnTo>
                <a:lnTo>
                  <a:pt x="2364" y="1"/>
                </a:lnTo>
                <a:lnTo>
                  <a:pt x="2330" y="0"/>
                </a:lnTo>
                <a:lnTo>
                  <a:pt x="2297" y="0"/>
                </a:lnTo>
                <a:lnTo>
                  <a:pt x="2264" y="2"/>
                </a:lnTo>
                <a:lnTo>
                  <a:pt x="2232" y="4"/>
                </a:lnTo>
                <a:lnTo>
                  <a:pt x="2199" y="8"/>
                </a:lnTo>
                <a:lnTo>
                  <a:pt x="2168" y="13"/>
                </a:lnTo>
                <a:lnTo>
                  <a:pt x="2136" y="18"/>
                </a:lnTo>
                <a:lnTo>
                  <a:pt x="2106" y="24"/>
                </a:lnTo>
                <a:lnTo>
                  <a:pt x="2076" y="31"/>
                </a:lnTo>
                <a:lnTo>
                  <a:pt x="2047" y="38"/>
                </a:lnTo>
                <a:lnTo>
                  <a:pt x="2018" y="47"/>
                </a:lnTo>
                <a:lnTo>
                  <a:pt x="1963" y="63"/>
                </a:lnTo>
                <a:lnTo>
                  <a:pt x="1910" y="81"/>
                </a:lnTo>
                <a:lnTo>
                  <a:pt x="1861" y="98"/>
                </a:lnTo>
                <a:lnTo>
                  <a:pt x="1816" y="117"/>
                </a:lnTo>
                <a:lnTo>
                  <a:pt x="1774" y="133"/>
                </a:lnTo>
                <a:lnTo>
                  <a:pt x="1747" y="143"/>
                </a:lnTo>
                <a:lnTo>
                  <a:pt x="1719" y="155"/>
                </a:lnTo>
                <a:lnTo>
                  <a:pt x="1692" y="169"/>
                </a:lnTo>
                <a:lnTo>
                  <a:pt x="1667" y="186"/>
                </a:lnTo>
                <a:lnTo>
                  <a:pt x="1641" y="203"/>
                </a:lnTo>
                <a:lnTo>
                  <a:pt x="1618" y="222"/>
                </a:lnTo>
                <a:lnTo>
                  <a:pt x="1595" y="243"/>
                </a:lnTo>
                <a:lnTo>
                  <a:pt x="1572" y="267"/>
                </a:lnTo>
                <a:lnTo>
                  <a:pt x="1550" y="291"/>
                </a:lnTo>
                <a:lnTo>
                  <a:pt x="1530" y="318"/>
                </a:lnTo>
                <a:lnTo>
                  <a:pt x="1510" y="346"/>
                </a:lnTo>
                <a:lnTo>
                  <a:pt x="1492" y="376"/>
                </a:lnTo>
                <a:lnTo>
                  <a:pt x="1475" y="408"/>
                </a:lnTo>
                <a:lnTo>
                  <a:pt x="1460" y="441"/>
                </a:lnTo>
                <a:lnTo>
                  <a:pt x="1444" y="476"/>
                </a:lnTo>
                <a:lnTo>
                  <a:pt x="1431" y="512"/>
                </a:lnTo>
                <a:lnTo>
                  <a:pt x="1419" y="550"/>
                </a:lnTo>
                <a:lnTo>
                  <a:pt x="1408" y="589"/>
                </a:lnTo>
                <a:lnTo>
                  <a:pt x="1398" y="631"/>
                </a:lnTo>
                <a:lnTo>
                  <a:pt x="1390" y="673"/>
                </a:lnTo>
                <a:lnTo>
                  <a:pt x="1383" y="717"/>
                </a:lnTo>
                <a:lnTo>
                  <a:pt x="1377" y="763"/>
                </a:lnTo>
                <a:lnTo>
                  <a:pt x="1373" y="809"/>
                </a:lnTo>
                <a:lnTo>
                  <a:pt x="1371" y="857"/>
                </a:lnTo>
                <a:lnTo>
                  <a:pt x="1371" y="907"/>
                </a:lnTo>
                <a:lnTo>
                  <a:pt x="1372" y="958"/>
                </a:lnTo>
                <a:lnTo>
                  <a:pt x="1374" y="1010"/>
                </a:lnTo>
                <a:lnTo>
                  <a:pt x="1378" y="1064"/>
                </a:lnTo>
                <a:lnTo>
                  <a:pt x="1385" y="1119"/>
                </a:lnTo>
                <a:lnTo>
                  <a:pt x="1393" y="1176"/>
                </a:lnTo>
                <a:lnTo>
                  <a:pt x="1403" y="1232"/>
                </a:lnTo>
                <a:lnTo>
                  <a:pt x="1414" y="1291"/>
                </a:lnTo>
                <a:lnTo>
                  <a:pt x="1417" y="1311"/>
                </a:lnTo>
                <a:lnTo>
                  <a:pt x="1418" y="1330"/>
                </a:lnTo>
                <a:lnTo>
                  <a:pt x="1417" y="1346"/>
                </a:lnTo>
                <a:lnTo>
                  <a:pt x="1415" y="1362"/>
                </a:lnTo>
                <a:lnTo>
                  <a:pt x="1411" y="1377"/>
                </a:lnTo>
                <a:lnTo>
                  <a:pt x="1406" y="1392"/>
                </a:lnTo>
                <a:lnTo>
                  <a:pt x="1400" y="1405"/>
                </a:lnTo>
                <a:lnTo>
                  <a:pt x="1394" y="1418"/>
                </a:lnTo>
                <a:lnTo>
                  <a:pt x="1382" y="1441"/>
                </a:lnTo>
                <a:lnTo>
                  <a:pt x="1369" y="1464"/>
                </a:lnTo>
                <a:lnTo>
                  <a:pt x="1365" y="1474"/>
                </a:lnTo>
                <a:lnTo>
                  <a:pt x="1362" y="1485"/>
                </a:lnTo>
                <a:lnTo>
                  <a:pt x="1360" y="1496"/>
                </a:lnTo>
                <a:lnTo>
                  <a:pt x="1360" y="1507"/>
                </a:lnTo>
                <a:lnTo>
                  <a:pt x="1364" y="1563"/>
                </a:lnTo>
                <a:lnTo>
                  <a:pt x="1369" y="1631"/>
                </a:lnTo>
                <a:lnTo>
                  <a:pt x="1372" y="1668"/>
                </a:lnTo>
                <a:lnTo>
                  <a:pt x="1376" y="1706"/>
                </a:lnTo>
                <a:lnTo>
                  <a:pt x="1382" y="1746"/>
                </a:lnTo>
                <a:lnTo>
                  <a:pt x="1387" y="1784"/>
                </a:lnTo>
                <a:lnTo>
                  <a:pt x="1395" y="1823"/>
                </a:lnTo>
                <a:lnTo>
                  <a:pt x="1403" y="1859"/>
                </a:lnTo>
                <a:lnTo>
                  <a:pt x="1413" y="1895"/>
                </a:lnTo>
                <a:lnTo>
                  <a:pt x="1419" y="1911"/>
                </a:lnTo>
                <a:lnTo>
                  <a:pt x="1425" y="1927"/>
                </a:lnTo>
                <a:lnTo>
                  <a:pt x="1432" y="1942"/>
                </a:lnTo>
                <a:lnTo>
                  <a:pt x="1439" y="1957"/>
                </a:lnTo>
                <a:lnTo>
                  <a:pt x="1447" y="1971"/>
                </a:lnTo>
                <a:lnTo>
                  <a:pt x="1456" y="1983"/>
                </a:lnTo>
                <a:lnTo>
                  <a:pt x="1465" y="1994"/>
                </a:lnTo>
                <a:lnTo>
                  <a:pt x="1475" y="2005"/>
                </a:lnTo>
                <a:lnTo>
                  <a:pt x="1485" y="2014"/>
                </a:lnTo>
                <a:lnTo>
                  <a:pt x="1496" y="2022"/>
                </a:lnTo>
                <a:lnTo>
                  <a:pt x="1504" y="2026"/>
                </a:lnTo>
                <a:lnTo>
                  <a:pt x="1516" y="2030"/>
                </a:lnTo>
                <a:lnTo>
                  <a:pt x="1550" y="2038"/>
                </a:lnTo>
                <a:lnTo>
                  <a:pt x="1580" y="2045"/>
                </a:lnTo>
                <a:lnTo>
                  <a:pt x="1591" y="2046"/>
                </a:lnTo>
                <a:lnTo>
                  <a:pt x="1593" y="2046"/>
                </a:lnTo>
                <a:lnTo>
                  <a:pt x="1594" y="2045"/>
                </a:lnTo>
                <a:lnTo>
                  <a:pt x="1629" y="2421"/>
                </a:lnTo>
                <a:lnTo>
                  <a:pt x="1635" y="2436"/>
                </a:lnTo>
                <a:lnTo>
                  <a:pt x="1642" y="2450"/>
                </a:lnTo>
                <a:lnTo>
                  <a:pt x="1650" y="2462"/>
                </a:lnTo>
                <a:lnTo>
                  <a:pt x="1658" y="2473"/>
                </a:lnTo>
                <a:lnTo>
                  <a:pt x="1677" y="2493"/>
                </a:lnTo>
                <a:lnTo>
                  <a:pt x="1695" y="2514"/>
                </a:lnTo>
                <a:lnTo>
                  <a:pt x="1704" y="2524"/>
                </a:lnTo>
                <a:lnTo>
                  <a:pt x="1713" y="2536"/>
                </a:lnTo>
                <a:lnTo>
                  <a:pt x="1721" y="2548"/>
                </a:lnTo>
                <a:lnTo>
                  <a:pt x="1730" y="2561"/>
                </a:lnTo>
                <a:lnTo>
                  <a:pt x="1738" y="2575"/>
                </a:lnTo>
                <a:lnTo>
                  <a:pt x="1744" y="2593"/>
                </a:lnTo>
                <a:lnTo>
                  <a:pt x="1750" y="2611"/>
                </a:lnTo>
                <a:lnTo>
                  <a:pt x="1754" y="2631"/>
                </a:lnTo>
                <a:lnTo>
                  <a:pt x="1661" y="2655"/>
                </a:lnTo>
                <a:lnTo>
                  <a:pt x="1623" y="2735"/>
                </a:lnTo>
                <a:lnTo>
                  <a:pt x="1601" y="2781"/>
                </a:lnTo>
                <a:lnTo>
                  <a:pt x="1575" y="2829"/>
                </a:lnTo>
                <a:lnTo>
                  <a:pt x="1563" y="2852"/>
                </a:lnTo>
                <a:lnTo>
                  <a:pt x="1549" y="2875"/>
                </a:lnTo>
                <a:lnTo>
                  <a:pt x="1536" y="2896"/>
                </a:lnTo>
                <a:lnTo>
                  <a:pt x="1522" y="2916"/>
                </a:lnTo>
                <a:lnTo>
                  <a:pt x="1507" y="2934"/>
                </a:lnTo>
                <a:lnTo>
                  <a:pt x="1493" y="2952"/>
                </a:lnTo>
                <a:lnTo>
                  <a:pt x="1478" y="2966"/>
                </a:lnTo>
                <a:lnTo>
                  <a:pt x="1464" y="2977"/>
                </a:lnTo>
                <a:lnTo>
                  <a:pt x="1266" y="3031"/>
                </a:lnTo>
                <a:lnTo>
                  <a:pt x="1089" y="3105"/>
                </a:lnTo>
                <a:lnTo>
                  <a:pt x="908" y="3182"/>
                </a:lnTo>
                <a:lnTo>
                  <a:pt x="726" y="3260"/>
                </a:lnTo>
                <a:lnTo>
                  <a:pt x="549" y="3336"/>
                </a:lnTo>
                <a:lnTo>
                  <a:pt x="509" y="3352"/>
                </a:lnTo>
                <a:lnTo>
                  <a:pt x="469" y="3367"/>
                </a:lnTo>
                <a:lnTo>
                  <a:pt x="386" y="3396"/>
                </a:lnTo>
                <a:lnTo>
                  <a:pt x="346" y="3410"/>
                </a:lnTo>
                <a:lnTo>
                  <a:pt x="306" y="3424"/>
                </a:lnTo>
                <a:lnTo>
                  <a:pt x="267" y="3440"/>
                </a:lnTo>
                <a:lnTo>
                  <a:pt x="229" y="3457"/>
                </a:lnTo>
                <a:lnTo>
                  <a:pt x="194" y="3475"/>
                </a:lnTo>
                <a:lnTo>
                  <a:pt x="175" y="3485"/>
                </a:lnTo>
                <a:lnTo>
                  <a:pt x="159" y="3495"/>
                </a:lnTo>
                <a:lnTo>
                  <a:pt x="143" y="3507"/>
                </a:lnTo>
                <a:lnTo>
                  <a:pt x="127" y="3518"/>
                </a:lnTo>
                <a:lnTo>
                  <a:pt x="111" y="3530"/>
                </a:lnTo>
                <a:lnTo>
                  <a:pt x="97" y="3543"/>
                </a:lnTo>
                <a:lnTo>
                  <a:pt x="83" y="3556"/>
                </a:lnTo>
                <a:lnTo>
                  <a:pt x="71" y="3571"/>
                </a:lnTo>
                <a:lnTo>
                  <a:pt x="59" y="3586"/>
                </a:lnTo>
                <a:lnTo>
                  <a:pt x="46" y="3602"/>
                </a:lnTo>
                <a:lnTo>
                  <a:pt x="36" y="3619"/>
                </a:lnTo>
                <a:lnTo>
                  <a:pt x="27" y="3637"/>
                </a:lnTo>
                <a:lnTo>
                  <a:pt x="18" y="3657"/>
                </a:lnTo>
                <a:lnTo>
                  <a:pt x="11" y="3677"/>
                </a:lnTo>
                <a:lnTo>
                  <a:pt x="10" y="3742"/>
                </a:lnTo>
                <a:lnTo>
                  <a:pt x="9" y="3821"/>
                </a:lnTo>
                <a:lnTo>
                  <a:pt x="4" y="4009"/>
                </a:lnTo>
                <a:lnTo>
                  <a:pt x="1" y="4204"/>
                </a:lnTo>
                <a:lnTo>
                  <a:pt x="0" y="4296"/>
                </a:lnTo>
                <a:lnTo>
                  <a:pt x="1" y="4376"/>
                </a:lnTo>
                <a:lnTo>
                  <a:pt x="4581" y="4376"/>
                </a:lnTo>
                <a:lnTo>
                  <a:pt x="4581" y="4296"/>
                </a:lnTo>
                <a:lnTo>
                  <a:pt x="4581" y="4204"/>
                </a:lnTo>
                <a:lnTo>
                  <a:pt x="4577" y="4009"/>
                </a:lnTo>
                <a:lnTo>
                  <a:pt x="4573" y="3821"/>
                </a:lnTo>
                <a:lnTo>
                  <a:pt x="4571" y="3742"/>
                </a:lnTo>
                <a:lnTo>
                  <a:pt x="4571" y="3677"/>
                </a:lnTo>
                <a:lnTo>
                  <a:pt x="4563" y="3657"/>
                </a:lnTo>
                <a:lnTo>
                  <a:pt x="4555" y="3637"/>
                </a:lnTo>
                <a:lnTo>
                  <a:pt x="4545" y="3619"/>
                </a:lnTo>
                <a:lnTo>
                  <a:pt x="4535" y="3602"/>
                </a:lnTo>
                <a:lnTo>
                  <a:pt x="4523" y="3586"/>
                </a:lnTo>
                <a:lnTo>
                  <a:pt x="4511" y="3571"/>
                </a:lnTo>
                <a:lnTo>
                  <a:pt x="4498" y="3556"/>
                </a:lnTo>
                <a:lnTo>
                  <a:pt x="4484" y="3543"/>
                </a:lnTo>
                <a:lnTo>
                  <a:pt x="4470" y="3530"/>
                </a:lnTo>
                <a:lnTo>
                  <a:pt x="4454" y="3518"/>
                </a:lnTo>
                <a:lnTo>
                  <a:pt x="4439" y="3507"/>
                </a:lnTo>
                <a:lnTo>
                  <a:pt x="4423" y="3495"/>
                </a:lnTo>
                <a:lnTo>
                  <a:pt x="4406" y="3485"/>
                </a:lnTo>
                <a:lnTo>
                  <a:pt x="4388" y="3475"/>
                </a:lnTo>
                <a:lnTo>
                  <a:pt x="4352" y="3457"/>
                </a:lnTo>
                <a:lnTo>
                  <a:pt x="4314" y="3440"/>
                </a:lnTo>
                <a:lnTo>
                  <a:pt x="4275" y="3424"/>
                </a:lnTo>
                <a:lnTo>
                  <a:pt x="4235" y="3410"/>
                </a:lnTo>
                <a:lnTo>
                  <a:pt x="4195" y="3396"/>
                </a:lnTo>
                <a:lnTo>
                  <a:pt x="4113" y="3367"/>
                </a:lnTo>
                <a:lnTo>
                  <a:pt x="4073" y="3352"/>
                </a:lnTo>
                <a:lnTo>
                  <a:pt x="4032" y="3336"/>
                </a:lnTo>
                <a:close/>
                <a:moveTo>
                  <a:pt x="5329" y="3316"/>
                </a:moveTo>
                <a:lnTo>
                  <a:pt x="5329" y="3316"/>
                </a:lnTo>
                <a:lnTo>
                  <a:pt x="5202" y="3262"/>
                </a:lnTo>
                <a:lnTo>
                  <a:pt x="5073" y="3206"/>
                </a:lnTo>
                <a:lnTo>
                  <a:pt x="4943" y="3151"/>
                </a:lnTo>
                <a:lnTo>
                  <a:pt x="4818" y="3098"/>
                </a:lnTo>
                <a:lnTo>
                  <a:pt x="4677" y="3060"/>
                </a:lnTo>
                <a:lnTo>
                  <a:pt x="4666" y="3052"/>
                </a:lnTo>
                <a:lnTo>
                  <a:pt x="4656" y="3042"/>
                </a:lnTo>
                <a:lnTo>
                  <a:pt x="4645" y="3030"/>
                </a:lnTo>
                <a:lnTo>
                  <a:pt x="4635" y="3017"/>
                </a:lnTo>
                <a:lnTo>
                  <a:pt x="4625" y="3002"/>
                </a:lnTo>
                <a:lnTo>
                  <a:pt x="4616" y="2987"/>
                </a:lnTo>
                <a:lnTo>
                  <a:pt x="4596" y="2955"/>
                </a:lnTo>
                <a:lnTo>
                  <a:pt x="4579" y="2920"/>
                </a:lnTo>
                <a:lnTo>
                  <a:pt x="4563" y="2887"/>
                </a:lnTo>
                <a:lnTo>
                  <a:pt x="4536" y="2830"/>
                </a:lnTo>
                <a:lnTo>
                  <a:pt x="4446" y="2817"/>
                </a:lnTo>
                <a:lnTo>
                  <a:pt x="4448" y="2800"/>
                </a:lnTo>
                <a:lnTo>
                  <a:pt x="4450" y="2784"/>
                </a:lnTo>
                <a:lnTo>
                  <a:pt x="4454" y="2770"/>
                </a:lnTo>
                <a:lnTo>
                  <a:pt x="4459" y="2758"/>
                </a:lnTo>
                <a:lnTo>
                  <a:pt x="4465" y="2747"/>
                </a:lnTo>
                <a:lnTo>
                  <a:pt x="4471" y="2737"/>
                </a:lnTo>
                <a:lnTo>
                  <a:pt x="4477" y="2728"/>
                </a:lnTo>
                <a:lnTo>
                  <a:pt x="4484" y="2718"/>
                </a:lnTo>
                <a:lnTo>
                  <a:pt x="4498" y="2702"/>
                </a:lnTo>
                <a:lnTo>
                  <a:pt x="4512" y="2684"/>
                </a:lnTo>
                <a:lnTo>
                  <a:pt x="4519" y="2674"/>
                </a:lnTo>
                <a:lnTo>
                  <a:pt x="4525" y="2664"/>
                </a:lnTo>
                <a:lnTo>
                  <a:pt x="4532" y="2651"/>
                </a:lnTo>
                <a:lnTo>
                  <a:pt x="4536" y="2638"/>
                </a:lnTo>
                <a:lnTo>
                  <a:pt x="4540" y="2625"/>
                </a:lnTo>
                <a:lnTo>
                  <a:pt x="4543" y="2612"/>
                </a:lnTo>
                <a:lnTo>
                  <a:pt x="4545" y="2599"/>
                </a:lnTo>
                <a:lnTo>
                  <a:pt x="4546" y="2586"/>
                </a:lnTo>
                <a:lnTo>
                  <a:pt x="4548" y="2557"/>
                </a:lnTo>
                <a:lnTo>
                  <a:pt x="4549" y="2530"/>
                </a:lnTo>
                <a:lnTo>
                  <a:pt x="4551" y="2501"/>
                </a:lnTo>
                <a:lnTo>
                  <a:pt x="4553" y="2488"/>
                </a:lnTo>
                <a:lnTo>
                  <a:pt x="4555" y="2474"/>
                </a:lnTo>
                <a:lnTo>
                  <a:pt x="4558" y="2461"/>
                </a:lnTo>
                <a:lnTo>
                  <a:pt x="4562" y="2449"/>
                </a:lnTo>
                <a:lnTo>
                  <a:pt x="4566" y="2436"/>
                </a:lnTo>
                <a:lnTo>
                  <a:pt x="4572" y="2424"/>
                </a:lnTo>
                <a:lnTo>
                  <a:pt x="4576" y="2417"/>
                </a:lnTo>
                <a:lnTo>
                  <a:pt x="4581" y="2410"/>
                </a:lnTo>
                <a:lnTo>
                  <a:pt x="4587" y="2404"/>
                </a:lnTo>
                <a:lnTo>
                  <a:pt x="4593" y="2399"/>
                </a:lnTo>
                <a:lnTo>
                  <a:pt x="4608" y="2390"/>
                </a:lnTo>
                <a:lnTo>
                  <a:pt x="4622" y="2383"/>
                </a:lnTo>
                <a:lnTo>
                  <a:pt x="4636" y="2375"/>
                </a:lnTo>
                <a:lnTo>
                  <a:pt x="4650" y="2366"/>
                </a:lnTo>
                <a:lnTo>
                  <a:pt x="4656" y="2362"/>
                </a:lnTo>
                <a:lnTo>
                  <a:pt x="4662" y="2357"/>
                </a:lnTo>
                <a:lnTo>
                  <a:pt x="4668" y="2351"/>
                </a:lnTo>
                <a:lnTo>
                  <a:pt x="4674" y="2345"/>
                </a:lnTo>
                <a:lnTo>
                  <a:pt x="4682" y="2331"/>
                </a:lnTo>
                <a:lnTo>
                  <a:pt x="4690" y="2316"/>
                </a:lnTo>
                <a:lnTo>
                  <a:pt x="4697" y="2299"/>
                </a:lnTo>
                <a:lnTo>
                  <a:pt x="4703" y="2281"/>
                </a:lnTo>
                <a:lnTo>
                  <a:pt x="4709" y="2264"/>
                </a:lnTo>
                <a:lnTo>
                  <a:pt x="4713" y="2246"/>
                </a:lnTo>
                <a:lnTo>
                  <a:pt x="4720" y="2213"/>
                </a:lnTo>
                <a:lnTo>
                  <a:pt x="4725" y="2184"/>
                </a:lnTo>
                <a:lnTo>
                  <a:pt x="4729" y="2153"/>
                </a:lnTo>
                <a:lnTo>
                  <a:pt x="4732" y="2121"/>
                </a:lnTo>
                <a:lnTo>
                  <a:pt x="4733" y="2088"/>
                </a:lnTo>
                <a:lnTo>
                  <a:pt x="4733" y="2071"/>
                </a:lnTo>
                <a:lnTo>
                  <a:pt x="4732" y="2055"/>
                </a:lnTo>
                <a:lnTo>
                  <a:pt x="4731" y="2039"/>
                </a:lnTo>
                <a:lnTo>
                  <a:pt x="4728" y="2024"/>
                </a:lnTo>
                <a:lnTo>
                  <a:pt x="4725" y="2007"/>
                </a:lnTo>
                <a:lnTo>
                  <a:pt x="4721" y="1992"/>
                </a:lnTo>
                <a:lnTo>
                  <a:pt x="4716" y="1978"/>
                </a:lnTo>
                <a:lnTo>
                  <a:pt x="4710" y="1964"/>
                </a:lnTo>
                <a:lnTo>
                  <a:pt x="4703" y="1950"/>
                </a:lnTo>
                <a:lnTo>
                  <a:pt x="4697" y="1937"/>
                </a:lnTo>
                <a:lnTo>
                  <a:pt x="4686" y="1918"/>
                </a:lnTo>
                <a:lnTo>
                  <a:pt x="4682" y="1908"/>
                </a:lnTo>
                <a:lnTo>
                  <a:pt x="4678" y="1897"/>
                </a:lnTo>
                <a:lnTo>
                  <a:pt x="4675" y="1883"/>
                </a:lnTo>
                <a:lnTo>
                  <a:pt x="4672" y="1865"/>
                </a:lnTo>
                <a:lnTo>
                  <a:pt x="4671" y="1852"/>
                </a:lnTo>
                <a:lnTo>
                  <a:pt x="4671" y="1836"/>
                </a:lnTo>
                <a:lnTo>
                  <a:pt x="4672" y="1797"/>
                </a:lnTo>
                <a:lnTo>
                  <a:pt x="4675" y="1752"/>
                </a:lnTo>
                <a:lnTo>
                  <a:pt x="4679" y="1704"/>
                </a:lnTo>
                <a:lnTo>
                  <a:pt x="4687" y="1615"/>
                </a:lnTo>
                <a:lnTo>
                  <a:pt x="4690" y="1580"/>
                </a:lnTo>
                <a:lnTo>
                  <a:pt x="4691" y="1557"/>
                </a:lnTo>
                <a:lnTo>
                  <a:pt x="4692" y="1514"/>
                </a:lnTo>
                <a:lnTo>
                  <a:pt x="4692" y="1473"/>
                </a:lnTo>
                <a:lnTo>
                  <a:pt x="4691" y="1432"/>
                </a:lnTo>
                <a:lnTo>
                  <a:pt x="4689" y="1392"/>
                </a:lnTo>
                <a:lnTo>
                  <a:pt x="4685" y="1351"/>
                </a:lnTo>
                <a:lnTo>
                  <a:pt x="4680" y="1310"/>
                </a:lnTo>
                <a:lnTo>
                  <a:pt x="4673" y="1270"/>
                </a:lnTo>
                <a:lnTo>
                  <a:pt x="4663" y="1228"/>
                </a:lnTo>
                <a:lnTo>
                  <a:pt x="4657" y="1212"/>
                </a:lnTo>
                <a:lnTo>
                  <a:pt x="4650" y="1195"/>
                </a:lnTo>
                <a:lnTo>
                  <a:pt x="4640" y="1175"/>
                </a:lnTo>
                <a:lnTo>
                  <a:pt x="4628" y="1152"/>
                </a:lnTo>
                <a:lnTo>
                  <a:pt x="4621" y="1142"/>
                </a:lnTo>
                <a:lnTo>
                  <a:pt x="4613" y="1131"/>
                </a:lnTo>
                <a:lnTo>
                  <a:pt x="4605" y="1121"/>
                </a:lnTo>
                <a:lnTo>
                  <a:pt x="4596" y="1112"/>
                </a:lnTo>
                <a:lnTo>
                  <a:pt x="4587" y="1105"/>
                </a:lnTo>
                <a:lnTo>
                  <a:pt x="4577" y="1097"/>
                </a:lnTo>
                <a:lnTo>
                  <a:pt x="4473" y="1080"/>
                </a:lnTo>
                <a:lnTo>
                  <a:pt x="4408" y="1020"/>
                </a:lnTo>
                <a:lnTo>
                  <a:pt x="4383" y="1006"/>
                </a:lnTo>
                <a:lnTo>
                  <a:pt x="4359" y="993"/>
                </a:lnTo>
                <a:lnTo>
                  <a:pt x="4335" y="982"/>
                </a:lnTo>
                <a:lnTo>
                  <a:pt x="4310" y="972"/>
                </a:lnTo>
                <a:lnTo>
                  <a:pt x="4285" y="964"/>
                </a:lnTo>
                <a:lnTo>
                  <a:pt x="4261" y="956"/>
                </a:lnTo>
                <a:lnTo>
                  <a:pt x="4236" y="950"/>
                </a:lnTo>
                <a:lnTo>
                  <a:pt x="4212" y="946"/>
                </a:lnTo>
                <a:lnTo>
                  <a:pt x="4188" y="942"/>
                </a:lnTo>
                <a:lnTo>
                  <a:pt x="4163" y="940"/>
                </a:lnTo>
                <a:lnTo>
                  <a:pt x="4139" y="938"/>
                </a:lnTo>
                <a:lnTo>
                  <a:pt x="4115" y="937"/>
                </a:lnTo>
                <a:lnTo>
                  <a:pt x="4091" y="938"/>
                </a:lnTo>
                <a:lnTo>
                  <a:pt x="4068" y="939"/>
                </a:lnTo>
                <a:lnTo>
                  <a:pt x="4045" y="941"/>
                </a:lnTo>
                <a:lnTo>
                  <a:pt x="4022" y="943"/>
                </a:lnTo>
                <a:lnTo>
                  <a:pt x="3999" y="946"/>
                </a:lnTo>
                <a:lnTo>
                  <a:pt x="3978" y="950"/>
                </a:lnTo>
                <a:lnTo>
                  <a:pt x="3934" y="959"/>
                </a:lnTo>
                <a:lnTo>
                  <a:pt x="3892" y="971"/>
                </a:lnTo>
                <a:lnTo>
                  <a:pt x="3853" y="983"/>
                </a:lnTo>
                <a:lnTo>
                  <a:pt x="3815" y="995"/>
                </a:lnTo>
                <a:lnTo>
                  <a:pt x="3781" y="1008"/>
                </a:lnTo>
                <a:lnTo>
                  <a:pt x="3719" y="1033"/>
                </a:lnTo>
                <a:lnTo>
                  <a:pt x="3699" y="1040"/>
                </a:lnTo>
                <a:lnTo>
                  <a:pt x="3679" y="1049"/>
                </a:lnTo>
                <a:lnTo>
                  <a:pt x="3661" y="1059"/>
                </a:lnTo>
                <a:lnTo>
                  <a:pt x="3642" y="1070"/>
                </a:lnTo>
                <a:lnTo>
                  <a:pt x="3625" y="1082"/>
                </a:lnTo>
                <a:lnTo>
                  <a:pt x="3607" y="1096"/>
                </a:lnTo>
                <a:lnTo>
                  <a:pt x="3590" y="1112"/>
                </a:lnTo>
                <a:lnTo>
                  <a:pt x="3575" y="1128"/>
                </a:lnTo>
                <a:lnTo>
                  <a:pt x="3560" y="1145"/>
                </a:lnTo>
                <a:lnTo>
                  <a:pt x="3544" y="1164"/>
                </a:lnTo>
                <a:lnTo>
                  <a:pt x="3531" y="1185"/>
                </a:lnTo>
                <a:lnTo>
                  <a:pt x="3518" y="1206"/>
                </a:lnTo>
                <a:lnTo>
                  <a:pt x="3506" y="1228"/>
                </a:lnTo>
                <a:lnTo>
                  <a:pt x="3495" y="1252"/>
                </a:lnTo>
                <a:lnTo>
                  <a:pt x="3484" y="1277"/>
                </a:lnTo>
                <a:lnTo>
                  <a:pt x="3474" y="1302"/>
                </a:lnTo>
                <a:lnTo>
                  <a:pt x="3465" y="1330"/>
                </a:lnTo>
                <a:lnTo>
                  <a:pt x="3457" y="1358"/>
                </a:lnTo>
                <a:lnTo>
                  <a:pt x="3451" y="1388"/>
                </a:lnTo>
                <a:lnTo>
                  <a:pt x="3445" y="1417"/>
                </a:lnTo>
                <a:lnTo>
                  <a:pt x="3440" y="1448"/>
                </a:lnTo>
                <a:lnTo>
                  <a:pt x="3436" y="1481"/>
                </a:lnTo>
                <a:lnTo>
                  <a:pt x="3434" y="1514"/>
                </a:lnTo>
                <a:lnTo>
                  <a:pt x="3432" y="1549"/>
                </a:lnTo>
                <a:lnTo>
                  <a:pt x="3432" y="1584"/>
                </a:lnTo>
                <a:lnTo>
                  <a:pt x="3432" y="1621"/>
                </a:lnTo>
                <a:lnTo>
                  <a:pt x="3434" y="1658"/>
                </a:lnTo>
                <a:lnTo>
                  <a:pt x="3437" y="1696"/>
                </a:lnTo>
                <a:lnTo>
                  <a:pt x="3442" y="1735"/>
                </a:lnTo>
                <a:lnTo>
                  <a:pt x="3447" y="1775"/>
                </a:lnTo>
                <a:lnTo>
                  <a:pt x="3454" y="1817"/>
                </a:lnTo>
                <a:lnTo>
                  <a:pt x="3462" y="1858"/>
                </a:lnTo>
                <a:lnTo>
                  <a:pt x="3464" y="1872"/>
                </a:lnTo>
                <a:lnTo>
                  <a:pt x="3465" y="1886"/>
                </a:lnTo>
                <a:lnTo>
                  <a:pt x="3464" y="1898"/>
                </a:lnTo>
                <a:lnTo>
                  <a:pt x="3462" y="1909"/>
                </a:lnTo>
                <a:lnTo>
                  <a:pt x="3460" y="1919"/>
                </a:lnTo>
                <a:lnTo>
                  <a:pt x="3456" y="1929"/>
                </a:lnTo>
                <a:lnTo>
                  <a:pt x="3448" y="1949"/>
                </a:lnTo>
                <a:lnTo>
                  <a:pt x="3439" y="1965"/>
                </a:lnTo>
                <a:lnTo>
                  <a:pt x="3431" y="1981"/>
                </a:lnTo>
                <a:lnTo>
                  <a:pt x="3428" y="1988"/>
                </a:lnTo>
                <a:lnTo>
                  <a:pt x="3425" y="1996"/>
                </a:lnTo>
                <a:lnTo>
                  <a:pt x="3424" y="2004"/>
                </a:lnTo>
                <a:lnTo>
                  <a:pt x="3424" y="2011"/>
                </a:lnTo>
                <a:lnTo>
                  <a:pt x="3431" y="2101"/>
                </a:lnTo>
                <a:lnTo>
                  <a:pt x="3435" y="2153"/>
                </a:lnTo>
                <a:lnTo>
                  <a:pt x="3439" y="2182"/>
                </a:lnTo>
                <a:lnTo>
                  <a:pt x="3443" y="2209"/>
                </a:lnTo>
                <a:lnTo>
                  <a:pt x="3448" y="2237"/>
                </a:lnTo>
                <a:lnTo>
                  <a:pt x="3454" y="2263"/>
                </a:lnTo>
                <a:lnTo>
                  <a:pt x="3461" y="2288"/>
                </a:lnTo>
                <a:lnTo>
                  <a:pt x="3470" y="2312"/>
                </a:lnTo>
                <a:lnTo>
                  <a:pt x="3475" y="2323"/>
                </a:lnTo>
                <a:lnTo>
                  <a:pt x="3481" y="2333"/>
                </a:lnTo>
                <a:lnTo>
                  <a:pt x="3486" y="2342"/>
                </a:lnTo>
                <a:lnTo>
                  <a:pt x="3492" y="2351"/>
                </a:lnTo>
                <a:lnTo>
                  <a:pt x="3499" y="2359"/>
                </a:lnTo>
                <a:lnTo>
                  <a:pt x="3506" y="2366"/>
                </a:lnTo>
                <a:lnTo>
                  <a:pt x="3513" y="2374"/>
                </a:lnTo>
                <a:lnTo>
                  <a:pt x="3521" y="2379"/>
                </a:lnTo>
                <a:lnTo>
                  <a:pt x="3526" y="2382"/>
                </a:lnTo>
                <a:lnTo>
                  <a:pt x="3535" y="2384"/>
                </a:lnTo>
                <a:lnTo>
                  <a:pt x="3559" y="2391"/>
                </a:lnTo>
                <a:lnTo>
                  <a:pt x="3581" y="2395"/>
                </a:lnTo>
                <a:lnTo>
                  <a:pt x="3588" y="2396"/>
                </a:lnTo>
                <a:lnTo>
                  <a:pt x="3589" y="2396"/>
                </a:lnTo>
                <a:lnTo>
                  <a:pt x="3590" y="2395"/>
                </a:lnTo>
                <a:lnTo>
                  <a:pt x="3615" y="2664"/>
                </a:lnTo>
                <a:lnTo>
                  <a:pt x="3621" y="2674"/>
                </a:lnTo>
                <a:lnTo>
                  <a:pt x="3625" y="2684"/>
                </a:lnTo>
                <a:lnTo>
                  <a:pt x="3631" y="2692"/>
                </a:lnTo>
                <a:lnTo>
                  <a:pt x="3637" y="2700"/>
                </a:lnTo>
                <a:lnTo>
                  <a:pt x="3649" y="2715"/>
                </a:lnTo>
                <a:lnTo>
                  <a:pt x="3662" y="2730"/>
                </a:lnTo>
                <a:lnTo>
                  <a:pt x="3675" y="2745"/>
                </a:lnTo>
                <a:lnTo>
                  <a:pt x="3681" y="2754"/>
                </a:lnTo>
                <a:lnTo>
                  <a:pt x="3687" y="2763"/>
                </a:lnTo>
                <a:lnTo>
                  <a:pt x="3693" y="2773"/>
                </a:lnTo>
                <a:lnTo>
                  <a:pt x="3698" y="2785"/>
                </a:lnTo>
                <a:lnTo>
                  <a:pt x="3702" y="2799"/>
                </a:lnTo>
                <a:lnTo>
                  <a:pt x="3705" y="2814"/>
                </a:lnTo>
                <a:lnTo>
                  <a:pt x="3638" y="2830"/>
                </a:lnTo>
                <a:lnTo>
                  <a:pt x="3619" y="2869"/>
                </a:lnTo>
                <a:lnTo>
                  <a:pt x="3597" y="2915"/>
                </a:lnTo>
                <a:lnTo>
                  <a:pt x="3585" y="2940"/>
                </a:lnTo>
                <a:lnTo>
                  <a:pt x="3572" y="2963"/>
                </a:lnTo>
                <a:lnTo>
                  <a:pt x="3559" y="2986"/>
                </a:lnTo>
                <a:lnTo>
                  <a:pt x="3544" y="3008"/>
                </a:lnTo>
                <a:lnTo>
                  <a:pt x="3793" y="3114"/>
                </a:lnTo>
                <a:lnTo>
                  <a:pt x="3936" y="3176"/>
                </a:lnTo>
                <a:lnTo>
                  <a:pt x="4076" y="3235"/>
                </a:lnTo>
                <a:lnTo>
                  <a:pt x="4109" y="3248"/>
                </a:lnTo>
                <a:lnTo>
                  <a:pt x="4143" y="3261"/>
                </a:lnTo>
                <a:lnTo>
                  <a:pt x="4214" y="3285"/>
                </a:lnTo>
                <a:lnTo>
                  <a:pt x="4282" y="3310"/>
                </a:lnTo>
                <a:lnTo>
                  <a:pt x="4316" y="3323"/>
                </a:lnTo>
                <a:lnTo>
                  <a:pt x="4351" y="3336"/>
                </a:lnTo>
                <a:lnTo>
                  <a:pt x="4385" y="3351"/>
                </a:lnTo>
                <a:lnTo>
                  <a:pt x="4419" y="3368"/>
                </a:lnTo>
                <a:lnTo>
                  <a:pt x="4451" y="3385"/>
                </a:lnTo>
                <a:lnTo>
                  <a:pt x="4483" y="3404"/>
                </a:lnTo>
                <a:lnTo>
                  <a:pt x="4514" y="3424"/>
                </a:lnTo>
                <a:lnTo>
                  <a:pt x="4528" y="3436"/>
                </a:lnTo>
                <a:lnTo>
                  <a:pt x="4543" y="3448"/>
                </a:lnTo>
                <a:lnTo>
                  <a:pt x="4557" y="3460"/>
                </a:lnTo>
                <a:lnTo>
                  <a:pt x="4570" y="3473"/>
                </a:lnTo>
                <a:lnTo>
                  <a:pt x="4583" y="3486"/>
                </a:lnTo>
                <a:lnTo>
                  <a:pt x="4596" y="3501"/>
                </a:lnTo>
                <a:lnTo>
                  <a:pt x="4609" y="3516"/>
                </a:lnTo>
                <a:lnTo>
                  <a:pt x="4620" y="3531"/>
                </a:lnTo>
                <a:lnTo>
                  <a:pt x="4631" y="3547"/>
                </a:lnTo>
                <a:lnTo>
                  <a:pt x="4641" y="3564"/>
                </a:lnTo>
                <a:lnTo>
                  <a:pt x="4650" y="3583"/>
                </a:lnTo>
                <a:lnTo>
                  <a:pt x="4659" y="3601"/>
                </a:lnTo>
                <a:lnTo>
                  <a:pt x="4667" y="3620"/>
                </a:lnTo>
                <a:lnTo>
                  <a:pt x="4676" y="3640"/>
                </a:lnTo>
                <a:lnTo>
                  <a:pt x="4681" y="3658"/>
                </a:lnTo>
                <a:lnTo>
                  <a:pt x="4681" y="3677"/>
                </a:lnTo>
                <a:lnTo>
                  <a:pt x="4683" y="3786"/>
                </a:lnTo>
                <a:lnTo>
                  <a:pt x="4686" y="3924"/>
                </a:lnTo>
                <a:lnTo>
                  <a:pt x="4689" y="4056"/>
                </a:lnTo>
                <a:lnTo>
                  <a:pt x="5719" y="4056"/>
                </a:lnTo>
                <a:lnTo>
                  <a:pt x="5719" y="4000"/>
                </a:lnTo>
                <a:lnTo>
                  <a:pt x="5719" y="3935"/>
                </a:lnTo>
                <a:lnTo>
                  <a:pt x="5716" y="3796"/>
                </a:lnTo>
                <a:lnTo>
                  <a:pt x="5713" y="3662"/>
                </a:lnTo>
                <a:lnTo>
                  <a:pt x="5712" y="3558"/>
                </a:lnTo>
                <a:lnTo>
                  <a:pt x="5706" y="3544"/>
                </a:lnTo>
                <a:lnTo>
                  <a:pt x="5700" y="3531"/>
                </a:lnTo>
                <a:lnTo>
                  <a:pt x="5694" y="3518"/>
                </a:lnTo>
                <a:lnTo>
                  <a:pt x="5686" y="3506"/>
                </a:lnTo>
                <a:lnTo>
                  <a:pt x="5678" y="3494"/>
                </a:lnTo>
                <a:lnTo>
                  <a:pt x="5670" y="3483"/>
                </a:lnTo>
                <a:lnTo>
                  <a:pt x="5661" y="3473"/>
                </a:lnTo>
                <a:lnTo>
                  <a:pt x="5650" y="3463"/>
                </a:lnTo>
                <a:lnTo>
                  <a:pt x="5640" y="3454"/>
                </a:lnTo>
                <a:lnTo>
                  <a:pt x="5629" y="3445"/>
                </a:lnTo>
                <a:lnTo>
                  <a:pt x="5618" y="3437"/>
                </a:lnTo>
                <a:lnTo>
                  <a:pt x="5607" y="3430"/>
                </a:lnTo>
                <a:lnTo>
                  <a:pt x="5583" y="3414"/>
                </a:lnTo>
                <a:lnTo>
                  <a:pt x="5556" y="3402"/>
                </a:lnTo>
                <a:lnTo>
                  <a:pt x="5530" y="3390"/>
                </a:lnTo>
                <a:lnTo>
                  <a:pt x="5501" y="3379"/>
                </a:lnTo>
                <a:lnTo>
                  <a:pt x="5445" y="3358"/>
                </a:lnTo>
                <a:lnTo>
                  <a:pt x="5386" y="3337"/>
                </a:lnTo>
                <a:lnTo>
                  <a:pt x="5357" y="3327"/>
                </a:lnTo>
                <a:lnTo>
                  <a:pt x="5329" y="3316"/>
                </a:lnTo>
                <a:close/>
                <a:moveTo>
                  <a:pt x="6518" y="3416"/>
                </a:moveTo>
                <a:lnTo>
                  <a:pt x="6518" y="3416"/>
                </a:lnTo>
                <a:lnTo>
                  <a:pt x="6515" y="3406"/>
                </a:lnTo>
                <a:lnTo>
                  <a:pt x="6510" y="3397"/>
                </a:lnTo>
                <a:lnTo>
                  <a:pt x="6506" y="3388"/>
                </a:lnTo>
                <a:lnTo>
                  <a:pt x="6501" y="3380"/>
                </a:lnTo>
                <a:lnTo>
                  <a:pt x="6488" y="3364"/>
                </a:lnTo>
                <a:lnTo>
                  <a:pt x="6475" y="3350"/>
                </a:lnTo>
                <a:lnTo>
                  <a:pt x="6460" y="3337"/>
                </a:lnTo>
                <a:lnTo>
                  <a:pt x="6445" y="3326"/>
                </a:lnTo>
                <a:lnTo>
                  <a:pt x="6428" y="3316"/>
                </a:lnTo>
                <a:lnTo>
                  <a:pt x="6409" y="3307"/>
                </a:lnTo>
                <a:lnTo>
                  <a:pt x="6391" y="3299"/>
                </a:lnTo>
                <a:lnTo>
                  <a:pt x="6372" y="3292"/>
                </a:lnTo>
                <a:lnTo>
                  <a:pt x="6331" y="3276"/>
                </a:lnTo>
                <a:lnTo>
                  <a:pt x="6291" y="3262"/>
                </a:lnTo>
                <a:lnTo>
                  <a:pt x="6270" y="3255"/>
                </a:lnTo>
                <a:lnTo>
                  <a:pt x="6251" y="3247"/>
                </a:lnTo>
                <a:lnTo>
                  <a:pt x="6073" y="3171"/>
                </a:lnTo>
                <a:lnTo>
                  <a:pt x="5982" y="3132"/>
                </a:lnTo>
                <a:lnTo>
                  <a:pt x="5894" y="3096"/>
                </a:lnTo>
                <a:lnTo>
                  <a:pt x="5796" y="3068"/>
                </a:lnTo>
                <a:lnTo>
                  <a:pt x="5788" y="3063"/>
                </a:lnTo>
                <a:lnTo>
                  <a:pt x="5781" y="3056"/>
                </a:lnTo>
                <a:lnTo>
                  <a:pt x="5774" y="3048"/>
                </a:lnTo>
                <a:lnTo>
                  <a:pt x="5767" y="3039"/>
                </a:lnTo>
                <a:lnTo>
                  <a:pt x="5753" y="3018"/>
                </a:lnTo>
                <a:lnTo>
                  <a:pt x="5740" y="2995"/>
                </a:lnTo>
                <a:lnTo>
                  <a:pt x="5728" y="2971"/>
                </a:lnTo>
                <a:lnTo>
                  <a:pt x="5716" y="2948"/>
                </a:lnTo>
                <a:lnTo>
                  <a:pt x="5697" y="2908"/>
                </a:lnTo>
                <a:lnTo>
                  <a:pt x="5635" y="2899"/>
                </a:lnTo>
                <a:lnTo>
                  <a:pt x="5636" y="2887"/>
                </a:lnTo>
                <a:lnTo>
                  <a:pt x="5638" y="2877"/>
                </a:lnTo>
                <a:lnTo>
                  <a:pt x="5640" y="2867"/>
                </a:lnTo>
                <a:lnTo>
                  <a:pt x="5643" y="2858"/>
                </a:lnTo>
                <a:lnTo>
                  <a:pt x="5647" y="2850"/>
                </a:lnTo>
                <a:lnTo>
                  <a:pt x="5652" y="2843"/>
                </a:lnTo>
                <a:lnTo>
                  <a:pt x="5662" y="2831"/>
                </a:lnTo>
                <a:lnTo>
                  <a:pt x="5671" y="2819"/>
                </a:lnTo>
                <a:lnTo>
                  <a:pt x="5681" y="2807"/>
                </a:lnTo>
                <a:lnTo>
                  <a:pt x="5686" y="2800"/>
                </a:lnTo>
                <a:lnTo>
                  <a:pt x="5690" y="2792"/>
                </a:lnTo>
                <a:lnTo>
                  <a:pt x="5694" y="2783"/>
                </a:lnTo>
                <a:lnTo>
                  <a:pt x="5697" y="2774"/>
                </a:lnTo>
                <a:lnTo>
                  <a:pt x="5700" y="2765"/>
                </a:lnTo>
                <a:lnTo>
                  <a:pt x="5702" y="2756"/>
                </a:lnTo>
                <a:lnTo>
                  <a:pt x="5704" y="2738"/>
                </a:lnTo>
                <a:lnTo>
                  <a:pt x="5706" y="2698"/>
                </a:lnTo>
                <a:lnTo>
                  <a:pt x="5708" y="2679"/>
                </a:lnTo>
                <a:lnTo>
                  <a:pt x="5710" y="2660"/>
                </a:lnTo>
                <a:lnTo>
                  <a:pt x="5712" y="2650"/>
                </a:lnTo>
                <a:lnTo>
                  <a:pt x="5715" y="2642"/>
                </a:lnTo>
                <a:lnTo>
                  <a:pt x="5718" y="2633"/>
                </a:lnTo>
                <a:lnTo>
                  <a:pt x="5723" y="2625"/>
                </a:lnTo>
                <a:lnTo>
                  <a:pt x="5726" y="2620"/>
                </a:lnTo>
                <a:lnTo>
                  <a:pt x="5730" y="2615"/>
                </a:lnTo>
                <a:lnTo>
                  <a:pt x="5738" y="2608"/>
                </a:lnTo>
                <a:lnTo>
                  <a:pt x="5747" y="2601"/>
                </a:lnTo>
                <a:lnTo>
                  <a:pt x="5757" y="2596"/>
                </a:lnTo>
                <a:lnTo>
                  <a:pt x="5767" y="2591"/>
                </a:lnTo>
                <a:lnTo>
                  <a:pt x="5777" y="2585"/>
                </a:lnTo>
                <a:lnTo>
                  <a:pt x="5785" y="2578"/>
                </a:lnTo>
                <a:lnTo>
                  <a:pt x="5789" y="2574"/>
                </a:lnTo>
                <a:lnTo>
                  <a:pt x="5794" y="2569"/>
                </a:lnTo>
                <a:lnTo>
                  <a:pt x="5800" y="2560"/>
                </a:lnTo>
                <a:lnTo>
                  <a:pt x="5805" y="2549"/>
                </a:lnTo>
                <a:lnTo>
                  <a:pt x="5810" y="2538"/>
                </a:lnTo>
                <a:lnTo>
                  <a:pt x="5814" y="2526"/>
                </a:lnTo>
                <a:lnTo>
                  <a:pt x="5821" y="2500"/>
                </a:lnTo>
                <a:lnTo>
                  <a:pt x="5826" y="2478"/>
                </a:lnTo>
                <a:lnTo>
                  <a:pt x="5830" y="2458"/>
                </a:lnTo>
                <a:lnTo>
                  <a:pt x="5832" y="2435"/>
                </a:lnTo>
                <a:lnTo>
                  <a:pt x="5835" y="2413"/>
                </a:lnTo>
                <a:lnTo>
                  <a:pt x="5835" y="2391"/>
                </a:lnTo>
                <a:lnTo>
                  <a:pt x="5835" y="2367"/>
                </a:lnTo>
                <a:lnTo>
                  <a:pt x="5832" y="2345"/>
                </a:lnTo>
                <a:lnTo>
                  <a:pt x="5830" y="2334"/>
                </a:lnTo>
                <a:lnTo>
                  <a:pt x="5827" y="2324"/>
                </a:lnTo>
                <a:lnTo>
                  <a:pt x="5823" y="2314"/>
                </a:lnTo>
                <a:lnTo>
                  <a:pt x="5819" y="2304"/>
                </a:lnTo>
                <a:lnTo>
                  <a:pt x="5810" y="2285"/>
                </a:lnTo>
                <a:lnTo>
                  <a:pt x="5802" y="2272"/>
                </a:lnTo>
                <a:lnTo>
                  <a:pt x="5799" y="2265"/>
                </a:lnTo>
                <a:lnTo>
                  <a:pt x="5797" y="2257"/>
                </a:lnTo>
                <a:lnTo>
                  <a:pt x="5794" y="2248"/>
                </a:lnTo>
                <a:lnTo>
                  <a:pt x="5793" y="2236"/>
                </a:lnTo>
                <a:lnTo>
                  <a:pt x="5792" y="2215"/>
                </a:lnTo>
                <a:lnTo>
                  <a:pt x="5793" y="2188"/>
                </a:lnTo>
                <a:lnTo>
                  <a:pt x="5795" y="2156"/>
                </a:lnTo>
                <a:lnTo>
                  <a:pt x="5797" y="2123"/>
                </a:lnTo>
                <a:lnTo>
                  <a:pt x="5803" y="2060"/>
                </a:lnTo>
                <a:lnTo>
                  <a:pt x="5806" y="2020"/>
                </a:lnTo>
                <a:lnTo>
                  <a:pt x="5807" y="1961"/>
                </a:lnTo>
                <a:lnTo>
                  <a:pt x="5806" y="1932"/>
                </a:lnTo>
                <a:lnTo>
                  <a:pt x="5804" y="1904"/>
                </a:lnTo>
                <a:lnTo>
                  <a:pt x="5802" y="1876"/>
                </a:lnTo>
                <a:lnTo>
                  <a:pt x="5798" y="1848"/>
                </a:lnTo>
                <a:lnTo>
                  <a:pt x="5793" y="1820"/>
                </a:lnTo>
                <a:lnTo>
                  <a:pt x="5786" y="1790"/>
                </a:lnTo>
                <a:lnTo>
                  <a:pt x="5782" y="1779"/>
                </a:lnTo>
                <a:lnTo>
                  <a:pt x="5777" y="1767"/>
                </a:lnTo>
                <a:lnTo>
                  <a:pt x="5770" y="1753"/>
                </a:lnTo>
                <a:lnTo>
                  <a:pt x="5761" y="1738"/>
                </a:lnTo>
                <a:lnTo>
                  <a:pt x="5751" y="1722"/>
                </a:lnTo>
                <a:lnTo>
                  <a:pt x="5746" y="1716"/>
                </a:lnTo>
                <a:lnTo>
                  <a:pt x="5740" y="1709"/>
                </a:lnTo>
                <a:lnTo>
                  <a:pt x="5733" y="1704"/>
                </a:lnTo>
                <a:lnTo>
                  <a:pt x="5727" y="1700"/>
                </a:lnTo>
                <a:lnTo>
                  <a:pt x="5654" y="1687"/>
                </a:lnTo>
                <a:lnTo>
                  <a:pt x="5609" y="1645"/>
                </a:lnTo>
                <a:lnTo>
                  <a:pt x="5592" y="1635"/>
                </a:lnTo>
                <a:lnTo>
                  <a:pt x="5574" y="1626"/>
                </a:lnTo>
                <a:lnTo>
                  <a:pt x="5557" y="1619"/>
                </a:lnTo>
                <a:lnTo>
                  <a:pt x="5540" y="1612"/>
                </a:lnTo>
                <a:lnTo>
                  <a:pt x="5523" y="1606"/>
                </a:lnTo>
                <a:lnTo>
                  <a:pt x="5505" y="1601"/>
                </a:lnTo>
                <a:lnTo>
                  <a:pt x="5488" y="1597"/>
                </a:lnTo>
                <a:lnTo>
                  <a:pt x="5471" y="1593"/>
                </a:lnTo>
                <a:lnTo>
                  <a:pt x="5454" y="1590"/>
                </a:lnTo>
                <a:lnTo>
                  <a:pt x="5437" y="1589"/>
                </a:lnTo>
                <a:lnTo>
                  <a:pt x="5420" y="1588"/>
                </a:lnTo>
                <a:lnTo>
                  <a:pt x="5404" y="1587"/>
                </a:lnTo>
                <a:lnTo>
                  <a:pt x="5371" y="1588"/>
                </a:lnTo>
                <a:lnTo>
                  <a:pt x="5339" y="1591"/>
                </a:lnTo>
                <a:lnTo>
                  <a:pt x="5308" y="1597"/>
                </a:lnTo>
                <a:lnTo>
                  <a:pt x="5277" y="1603"/>
                </a:lnTo>
                <a:lnTo>
                  <a:pt x="5249" y="1611"/>
                </a:lnTo>
                <a:lnTo>
                  <a:pt x="5221" y="1619"/>
                </a:lnTo>
                <a:lnTo>
                  <a:pt x="5195" y="1628"/>
                </a:lnTo>
                <a:lnTo>
                  <a:pt x="5171" y="1637"/>
                </a:lnTo>
                <a:lnTo>
                  <a:pt x="5127" y="1654"/>
                </a:lnTo>
                <a:lnTo>
                  <a:pt x="5114" y="1659"/>
                </a:lnTo>
                <a:lnTo>
                  <a:pt x="5100" y="1665"/>
                </a:lnTo>
                <a:lnTo>
                  <a:pt x="5086" y="1672"/>
                </a:lnTo>
                <a:lnTo>
                  <a:pt x="5073" y="1680"/>
                </a:lnTo>
                <a:lnTo>
                  <a:pt x="5061" y="1689"/>
                </a:lnTo>
                <a:lnTo>
                  <a:pt x="5049" y="1698"/>
                </a:lnTo>
                <a:lnTo>
                  <a:pt x="5038" y="1709"/>
                </a:lnTo>
                <a:lnTo>
                  <a:pt x="5027" y="1720"/>
                </a:lnTo>
                <a:lnTo>
                  <a:pt x="5015" y="1732"/>
                </a:lnTo>
                <a:lnTo>
                  <a:pt x="5005" y="1746"/>
                </a:lnTo>
                <a:lnTo>
                  <a:pt x="4996" y="1760"/>
                </a:lnTo>
                <a:lnTo>
                  <a:pt x="4987" y="1775"/>
                </a:lnTo>
                <a:lnTo>
                  <a:pt x="4979" y="1790"/>
                </a:lnTo>
                <a:lnTo>
                  <a:pt x="4971" y="1806"/>
                </a:lnTo>
                <a:lnTo>
                  <a:pt x="4963" y="1825"/>
                </a:lnTo>
                <a:lnTo>
                  <a:pt x="4957" y="1842"/>
                </a:lnTo>
                <a:lnTo>
                  <a:pt x="4951" y="1861"/>
                </a:lnTo>
                <a:lnTo>
                  <a:pt x="4944" y="1881"/>
                </a:lnTo>
                <a:lnTo>
                  <a:pt x="4940" y="1901"/>
                </a:lnTo>
                <a:lnTo>
                  <a:pt x="4936" y="1922"/>
                </a:lnTo>
                <a:lnTo>
                  <a:pt x="4932" y="1944"/>
                </a:lnTo>
                <a:lnTo>
                  <a:pt x="4930" y="1967"/>
                </a:lnTo>
                <a:lnTo>
                  <a:pt x="4928" y="1990"/>
                </a:lnTo>
                <a:lnTo>
                  <a:pt x="4927" y="2014"/>
                </a:lnTo>
                <a:lnTo>
                  <a:pt x="4927" y="2039"/>
                </a:lnTo>
                <a:lnTo>
                  <a:pt x="4927" y="2064"/>
                </a:lnTo>
                <a:lnTo>
                  <a:pt x="4928" y="2091"/>
                </a:lnTo>
                <a:lnTo>
                  <a:pt x="4930" y="2117"/>
                </a:lnTo>
                <a:lnTo>
                  <a:pt x="4933" y="2144"/>
                </a:lnTo>
                <a:lnTo>
                  <a:pt x="4937" y="2173"/>
                </a:lnTo>
                <a:lnTo>
                  <a:pt x="4942" y="2201"/>
                </a:lnTo>
                <a:lnTo>
                  <a:pt x="4948" y="2231"/>
                </a:lnTo>
                <a:lnTo>
                  <a:pt x="4949" y="2240"/>
                </a:lnTo>
                <a:lnTo>
                  <a:pt x="4951" y="2249"/>
                </a:lnTo>
                <a:lnTo>
                  <a:pt x="4949" y="2258"/>
                </a:lnTo>
                <a:lnTo>
                  <a:pt x="4948" y="2265"/>
                </a:lnTo>
                <a:lnTo>
                  <a:pt x="4946" y="2273"/>
                </a:lnTo>
                <a:lnTo>
                  <a:pt x="4944" y="2280"/>
                </a:lnTo>
                <a:lnTo>
                  <a:pt x="4938" y="2292"/>
                </a:lnTo>
                <a:lnTo>
                  <a:pt x="4931" y="2305"/>
                </a:lnTo>
                <a:lnTo>
                  <a:pt x="4926" y="2316"/>
                </a:lnTo>
                <a:lnTo>
                  <a:pt x="4922" y="2327"/>
                </a:lnTo>
                <a:lnTo>
                  <a:pt x="4921" y="2332"/>
                </a:lnTo>
                <a:lnTo>
                  <a:pt x="4921" y="2337"/>
                </a:lnTo>
                <a:lnTo>
                  <a:pt x="4926" y="2399"/>
                </a:lnTo>
                <a:lnTo>
                  <a:pt x="4929" y="2436"/>
                </a:lnTo>
                <a:lnTo>
                  <a:pt x="4934" y="2475"/>
                </a:lnTo>
                <a:lnTo>
                  <a:pt x="4938" y="2494"/>
                </a:lnTo>
                <a:lnTo>
                  <a:pt x="4942" y="2513"/>
                </a:lnTo>
                <a:lnTo>
                  <a:pt x="4947" y="2530"/>
                </a:lnTo>
                <a:lnTo>
                  <a:pt x="4954" y="2546"/>
                </a:lnTo>
                <a:lnTo>
                  <a:pt x="4961" y="2561"/>
                </a:lnTo>
                <a:lnTo>
                  <a:pt x="4969" y="2574"/>
                </a:lnTo>
                <a:lnTo>
                  <a:pt x="4974" y="2579"/>
                </a:lnTo>
                <a:lnTo>
                  <a:pt x="4978" y="2585"/>
                </a:lnTo>
                <a:lnTo>
                  <a:pt x="4984" y="2590"/>
                </a:lnTo>
                <a:lnTo>
                  <a:pt x="4989" y="2594"/>
                </a:lnTo>
                <a:lnTo>
                  <a:pt x="4999" y="2597"/>
                </a:lnTo>
                <a:lnTo>
                  <a:pt x="5015" y="2602"/>
                </a:lnTo>
                <a:lnTo>
                  <a:pt x="5031" y="2605"/>
                </a:lnTo>
                <a:lnTo>
                  <a:pt x="5036" y="2606"/>
                </a:lnTo>
                <a:lnTo>
                  <a:pt x="5038" y="2605"/>
                </a:lnTo>
                <a:lnTo>
                  <a:pt x="5055" y="2792"/>
                </a:lnTo>
                <a:lnTo>
                  <a:pt x="5058" y="2800"/>
                </a:lnTo>
                <a:lnTo>
                  <a:pt x="5062" y="2806"/>
                </a:lnTo>
                <a:lnTo>
                  <a:pt x="5070" y="2818"/>
                </a:lnTo>
                <a:lnTo>
                  <a:pt x="5078" y="2828"/>
                </a:lnTo>
                <a:lnTo>
                  <a:pt x="5087" y="2838"/>
                </a:lnTo>
                <a:lnTo>
                  <a:pt x="5097" y="2849"/>
                </a:lnTo>
                <a:lnTo>
                  <a:pt x="5105" y="2861"/>
                </a:lnTo>
                <a:lnTo>
                  <a:pt x="5109" y="2869"/>
                </a:lnTo>
                <a:lnTo>
                  <a:pt x="5112" y="2877"/>
                </a:lnTo>
                <a:lnTo>
                  <a:pt x="5115" y="2887"/>
                </a:lnTo>
                <a:lnTo>
                  <a:pt x="5117" y="2897"/>
                </a:lnTo>
                <a:lnTo>
                  <a:pt x="5071" y="2908"/>
                </a:lnTo>
                <a:lnTo>
                  <a:pt x="5055" y="2942"/>
                </a:lnTo>
                <a:lnTo>
                  <a:pt x="5036" y="2980"/>
                </a:lnTo>
                <a:lnTo>
                  <a:pt x="5026" y="3000"/>
                </a:lnTo>
                <a:lnTo>
                  <a:pt x="5014" y="3020"/>
                </a:lnTo>
                <a:lnTo>
                  <a:pt x="5002" y="3037"/>
                </a:lnTo>
                <a:lnTo>
                  <a:pt x="4990" y="3052"/>
                </a:lnTo>
                <a:lnTo>
                  <a:pt x="5169" y="3128"/>
                </a:lnTo>
                <a:lnTo>
                  <a:pt x="5371" y="3214"/>
                </a:lnTo>
                <a:lnTo>
                  <a:pt x="5394" y="3224"/>
                </a:lnTo>
                <a:lnTo>
                  <a:pt x="5417" y="3233"/>
                </a:lnTo>
                <a:lnTo>
                  <a:pt x="5467" y="3250"/>
                </a:lnTo>
                <a:lnTo>
                  <a:pt x="5517" y="3267"/>
                </a:lnTo>
                <a:lnTo>
                  <a:pt x="5542" y="3277"/>
                </a:lnTo>
                <a:lnTo>
                  <a:pt x="5567" y="3287"/>
                </a:lnTo>
                <a:lnTo>
                  <a:pt x="5593" y="3299"/>
                </a:lnTo>
                <a:lnTo>
                  <a:pt x="5618" y="3311"/>
                </a:lnTo>
                <a:lnTo>
                  <a:pt x="5642" y="3324"/>
                </a:lnTo>
                <a:lnTo>
                  <a:pt x="5667" y="3338"/>
                </a:lnTo>
                <a:lnTo>
                  <a:pt x="5690" y="3354"/>
                </a:lnTo>
                <a:lnTo>
                  <a:pt x="5712" y="3373"/>
                </a:lnTo>
                <a:lnTo>
                  <a:pt x="5734" y="3392"/>
                </a:lnTo>
                <a:lnTo>
                  <a:pt x="5744" y="3402"/>
                </a:lnTo>
                <a:lnTo>
                  <a:pt x="5754" y="3413"/>
                </a:lnTo>
                <a:lnTo>
                  <a:pt x="5763" y="3425"/>
                </a:lnTo>
                <a:lnTo>
                  <a:pt x="5772" y="3438"/>
                </a:lnTo>
                <a:lnTo>
                  <a:pt x="5780" y="3450"/>
                </a:lnTo>
                <a:lnTo>
                  <a:pt x="5788" y="3463"/>
                </a:lnTo>
                <a:lnTo>
                  <a:pt x="5796" y="3477"/>
                </a:lnTo>
                <a:lnTo>
                  <a:pt x="5803" y="3491"/>
                </a:lnTo>
                <a:lnTo>
                  <a:pt x="5810" y="3507"/>
                </a:lnTo>
                <a:lnTo>
                  <a:pt x="5815" y="3523"/>
                </a:lnTo>
                <a:lnTo>
                  <a:pt x="5821" y="3540"/>
                </a:lnTo>
                <a:lnTo>
                  <a:pt x="5821" y="3558"/>
                </a:lnTo>
                <a:lnTo>
                  <a:pt x="5822" y="3635"/>
                </a:lnTo>
                <a:lnTo>
                  <a:pt x="5824" y="3733"/>
                </a:lnTo>
                <a:lnTo>
                  <a:pt x="5825" y="3764"/>
                </a:lnTo>
                <a:lnTo>
                  <a:pt x="6523" y="3764"/>
                </a:lnTo>
                <a:lnTo>
                  <a:pt x="6524" y="3725"/>
                </a:lnTo>
                <a:lnTo>
                  <a:pt x="6524" y="3679"/>
                </a:lnTo>
                <a:lnTo>
                  <a:pt x="6522" y="3582"/>
                </a:lnTo>
                <a:lnTo>
                  <a:pt x="6519" y="3488"/>
                </a:lnTo>
                <a:lnTo>
                  <a:pt x="6518" y="34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5" name="KSO_Shape"/>
          <p:cNvSpPr>
            <a:spLocks/>
          </p:cNvSpPr>
          <p:nvPr/>
        </p:nvSpPr>
        <p:spPr bwMode="auto">
          <a:xfrm>
            <a:off x="4690599" y="1571604"/>
            <a:ext cx="587043" cy="538382"/>
          </a:xfrm>
          <a:custGeom>
            <a:avLst/>
            <a:gdLst>
              <a:gd name="T0" fmla="*/ 714858487 w 3746"/>
              <a:gd name="T1" fmla="*/ 582812132 h 3435"/>
              <a:gd name="T2" fmla="*/ 578584914 w 3746"/>
              <a:gd name="T3" fmla="*/ 702469979 h 3435"/>
              <a:gd name="T4" fmla="*/ 297492227 w 3746"/>
              <a:gd name="T5" fmla="*/ 712865271 h 3435"/>
              <a:gd name="T6" fmla="*/ 175538758 w 3746"/>
              <a:gd name="T7" fmla="*/ 461075515 h 3435"/>
              <a:gd name="T8" fmla="*/ 434689460 w 3746"/>
              <a:gd name="T9" fmla="*/ 74612703 h 3435"/>
              <a:gd name="T10" fmla="*/ 692454191 w 3746"/>
              <a:gd name="T11" fmla="*/ 442364662 h 3435"/>
              <a:gd name="T12" fmla="*/ 729872055 w 3746"/>
              <a:gd name="T13" fmla="*/ 485099367 h 3435"/>
              <a:gd name="T14" fmla="*/ 738417598 w 3746"/>
              <a:gd name="T15" fmla="*/ 354815521 h 3435"/>
              <a:gd name="T16" fmla="*/ 738879909 w 3746"/>
              <a:gd name="T17" fmla="*/ 235157674 h 3435"/>
              <a:gd name="T18" fmla="*/ 433534644 w 3746"/>
              <a:gd name="T19" fmla="*/ 32109186 h 3435"/>
              <a:gd name="T20" fmla="*/ 431917998 w 3746"/>
              <a:gd name="T21" fmla="*/ 32109186 h 3435"/>
              <a:gd name="T22" fmla="*/ 236977563 w 3746"/>
              <a:gd name="T23" fmla="*/ 89859100 h 3435"/>
              <a:gd name="T24" fmla="*/ 217575886 w 3746"/>
              <a:gd name="T25" fmla="*/ 103950036 h 3435"/>
              <a:gd name="T26" fmla="*/ 199559699 w 3746"/>
              <a:gd name="T27" fmla="*/ 119657847 h 3435"/>
              <a:gd name="T28" fmla="*/ 182929964 w 3746"/>
              <a:gd name="T29" fmla="*/ 136289930 h 3435"/>
              <a:gd name="T30" fmla="*/ 168147551 w 3746"/>
              <a:gd name="T31" fmla="*/ 154076992 h 3435"/>
              <a:gd name="T32" fmla="*/ 154982264 w 3746"/>
              <a:gd name="T33" fmla="*/ 173019032 h 3435"/>
              <a:gd name="T34" fmla="*/ 143433624 w 3746"/>
              <a:gd name="T35" fmla="*/ 192884864 h 3435"/>
              <a:gd name="T36" fmla="*/ 133963940 w 3746"/>
              <a:gd name="T37" fmla="*/ 213443779 h 3435"/>
              <a:gd name="T38" fmla="*/ 146898072 w 3746"/>
              <a:gd name="T39" fmla="*/ 242549924 h 3435"/>
              <a:gd name="T40" fmla="*/ 151055986 w 3746"/>
              <a:gd name="T41" fmla="*/ 477938305 h 3435"/>
              <a:gd name="T42" fmla="*/ 0 w 3746"/>
              <a:gd name="T43" fmla="*/ 361514688 h 3435"/>
              <a:gd name="T44" fmla="*/ 432148673 w 3746"/>
              <a:gd name="T45" fmla="*/ 0 h 3435"/>
              <a:gd name="T46" fmla="*/ 433303489 w 3746"/>
              <a:gd name="T47" fmla="*/ 0 h 3435"/>
              <a:gd name="T48" fmla="*/ 865221487 w 3746"/>
              <a:gd name="T49" fmla="*/ 361514688 h 3435"/>
              <a:gd name="T50" fmla="*/ 664737647 w 3746"/>
              <a:gd name="T51" fmla="*/ 377915582 h 3435"/>
              <a:gd name="T52" fmla="*/ 649031573 w 3746"/>
              <a:gd name="T53" fmla="*/ 372833771 h 3435"/>
              <a:gd name="T54" fmla="*/ 633325499 w 3746"/>
              <a:gd name="T55" fmla="*/ 366365792 h 3435"/>
              <a:gd name="T56" fmla="*/ 612537850 w 3746"/>
              <a:gd name="T57" fmla="*/ 355277416 h 3435"/>
              <a:gd name="T58" fmla="*/ 594522144 w 3746"/>
              <a:gd name="T59" fmla="*/ 343727626 h 3435"/>
              <a:gd name="T60" fmla="*/ 572579679 w 3746"/>
              <a:gd name="T61" fmla="*/ 325247481 h 3435"/>
              <a:gd name="T62" fmla="*/ 555488114 w 3746"/>
              <a:gd name="T63" fmla="*/ 306767816 h 3435"/>
              <a:gd name="T64" fmla="*/ 536317111 w 3746"/>
              <a:gd name="T65" fmla="*/ 278585462 h 3435"/>
              <a:gd name="T66" fmla="*/ 373943640 w 3746"/>
              <a:gd name="T67" fmla="*/ 395240748 h 3435"/>
              <a:gd name="T68" fmla="*/ 398888723 w 3746"/>
              <a:gd name="T69" fmla="*/ 252944735 h 3435"/>
              <a:gd name="T70" fmla="*/ 385030451 w 3746"/>
              <a:gd name="T71" fmla="*/ 276044797 h 3435"/>
              <a:gd name="T72" fmla="*/ 369093221 w 3746"/>
              <a:gd name="T73" fmla="*/ 298682482 h 3435"/>
              <a:gd name="T74" fmla="*/ 331675838 w 3746"/>
              <a:gd name="T75" fmla="*/ 341648375 h 3435"/>
              <a:gd name="T76" fmla="*/ 314121962 w 3746"/>
              <a:gd name="T77" fmla="*/ 358280458 h 3435"/>
              <a:gd name="T78" fmla="*/ 295644426 w 3746"/>
              <a:gd name="T79" fmla="*/ 374219457 h 3435"/>
              <a:gd name="T80" fmla="*/ 275087932 w 3746"/>
              <a:gd name="T81" fmla="*/ 390620352 h 3435"/>
              <a:gd name="T82" fmla="*/ 259150703 w 3746"/>
              <a:gd name="T83" fmla="*/ 401939435 h 3435"/>
              <a:gd name="T84" fmla="*/ 244137614 w 3746"/>
              <a:gd name="T85" fmla="*/ 412103539 h 3435"/>
              <a:gd name="T86" fmla="*/ 230510017 w 3746"/>
              <a:gd name="T87" fmla="*/ 420650287 h 3435"/>
              <a:gd name="T88" fmla="*/ 220347348 w 3746"/>
              <a:gd name="T89" fmla="*/ 426656371 h 3435"/>
              <a:gd name="T90" fmla="*/ 434227630 w 3746"/>
              <a:gd name="T91" fmla="*/ 745436353 h 3435"/>
              <a:gd name="T92" fmla="*/ 509524227 w 3746"/>
              <a:gd name="T93" fmla="*/ 663893295 h 3435"/>
              <a:gd name="T94" fmla="*/ 426143437 w 3746"/>
              <a:gd name="T95" fmla="*/ 644951254 h 3435"/>
              <a:gd name="T96" fmla="*/ 511372029 w 3746"/>
              <a:gd name="T97" fmla="*/ 630629130 h 3435"/>
              <a:gd name="T98" fmla="*/ 664737647 w 3746"/>
              <a:gd name="T99" fmla="*/ 377915582 h 3435"/>
              <a:gd name="T100" fmla="*/ 612769005 w 3746"/>
              <a:gd name="T101" fmla="*/ 487640514 h 3435"/>
              <a:gd name="T102" fmla="*/ 537010097 w 3746"/>
              <a:gd name="T103" fmla="*/ 437975454 h 3435"/>
              <a:gd name="T104" fmla="*/ 414825952 w 3746"/>
              <a:gd name="T105" fmla="*/ 487640514 h 3435"/>
              <a:gd name="T106" fmla="*/ 339067044 w 3746"/>
              <a:gd name="T107" fmla="*/ 437975454 h 343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746" h="3435">
                <a:moveTo>
                  <a:pt x="3292" y="2123"/>
                </a:moveTo>
                <a:cubicBezTo>
                  <a:pt x="3263" y="2291"/>
                  <a:pt x="3190" y="2422"/>
                  <a:pt x="3095" y="2523"/>
                </a:cubicBezTo>
                <a:cubicBezTo>
                  <a:pt x="3200" y="3020"/>
                  <a:pt x="3325" y="3140"/>
                  <a:pt x="3443" y="3168"/>
                </a:cubicBezTo>
                <a:cubicBezTo>
                  <a:pt x="3414" y="3215"/>
                  <a:pt x="2780" y="3404"/>
                  <a:pt x="2505" y="3041"/>
                </a:cubicBezTo>
                <a:cubicBezTo>
                  <a:pt x="2317" y="3280"/>
                  <a:pt x="2098" y="3435"/>
                  <a:pt x="1882" y="3435"/>
                </a:cubicBezTo>
                <a:cubicBezTo>
                  <a:pt x="1680" y="3435"/>
                  <a:pt x="1472" y="3299"/>
                  <a:pt x="1288" y="3086"/>
                </a:cubicBezTo>
                <a:cubicBezTo>
                  <a:pt x="994" y="3383"/>
                  <a:pt x="389" y="3168"/>
                  <a:pt x="389" y="3168"/>
                </a:cubicBezTo>
                <a:cubicBezTo>
                  <a:pt x="389" y="3168"/>
                  <a:pt x="656" y="3041"/>
                  <a:pt x="760" y="1996"/>
                </a:cubicBezTo>
                <a:cubicBezTo>
                  <a:pt x="722" y="1830"/>
                  <a:pt x="701" y="1664"/>
                  <a:pt x="701" y="1504"/>
                </a:cubicBezTo>
                <a:cubicBezTo>
                  <a:pt x="701" y="645"/>
                  <a:pt x="1313" y="323"/>
                  <a:pt x="1882" y="323"/>
                </a:cubicBezTo>
                <a:cubicBezTo>
                  <a:pt x="2451" y="323"/>
                  <a:pt x="3038" y="645"/>
                  <a:pt x="3038" y="1504"/>
                </a:cubicBezTo>
                <a:cubicBezTo>
                  <a:pt x="3038" y="1637"/>
                  <a:pt x="3024" y="1776"/>
                  <a:pt x="2998" y="1915"/>
                </a:cubicBezTo>
                <a:cubicBezTo>
                  <a:pt x="3017" y="2069"/>
                  <a:pt x="3036" y="2203"/>
                  <a:pt x="3056" y="2322"/>
                </a:cubicBezTo>
                <a:cubicBezTo>
                  <a:pt x="3098" y="2258"/>
                  <a:pt x="3134" y="2185"/>
                  <a:pt x="3160" y="2100"/>
                </a:cubicBezTo>
                <a:cubicBezTo>
                  <a:pt x="3137" y="2091"/>
                  <a:pt x="3114" y="2082"/>
                  <a:pt x="3093" y="2069"/>
                </a:cubicBezTo>
                <a:cubicBezTo>
                  <a:pt x="3159" y="1904"/>
                  <a:pt x="3197" y="1724"/>
                  <a:pt x="3197" y="1536"/>
                </a:cubicBezTo>
                <a:cubicBezTo>
                  <a:pt x="3197" y="1365"/>
                  <a:pt x="3165" y="1202"/>
                  <a:pt x="3110" y="1050"/>
                </a:cubicBezTo>
                <a:cubicBezTo>
                  <a:pt x="3139" y="1036"/>
                  <a:pt x="3169" y="1025"/>
                  <a:pt x="3199" y="1018"/>
                </a:cubicBezTo>
                <a:cubicBezTo>
                  <a:pt x="3049" y="513"/>
                  <a:pt x="2515" y="139"/>
                  <a:pt x="1877" y="139"/>
                </a:cubicBezTo>
                <a:cubicBezTo>
                  <a:pt x="1877" y="139"/>
                  <a:pt x="1877" y="139"/>
                  <a:pt x="1877" y="139"/>
                </a:cubicBezTo>
                <a:cubicBezTo>
                  <a:pt x="1876" y="139"/>
                  <a:pt x="1874" y="139"/>
                  <a:pt x="1873" y="139"/>
                </a:cubicBezTo>
                <a:cubicBezTo>
                  <a:pt x="1872" y="139"/>
                  <a:pt x="1871" y="139"/>
                  <a:pt x="1870" y="139"/>
                </a:cubicBezTo>
                <a:cubicBezTo>
                  <a:pt x="1870" y="139"/>
                  <a:pt x="1870" y="139"/>
                  <a:pt x="1870" y="139"/>
                </a:cubicBezTo>
                <a:cubicBezTo>
                  <a:pt x="1551" y="139"/>
                  <a:pt x="1258" y="232"/>
                  <a:pt x="1026" y="389"/>
                </a:cubicBezTo>
                <a:cubicBezTo>
                  <a:pt x="1024" y="390"/>
                  <a:pt x="1022" y="391"/>
                  <a:pt x="1021" y="392"/>
                </a:cubicBezTo>
                <a:cubicBezTo>
                  <a:pt x="994" y="411"/>
                  <a:pt x="967" y="430"/>
                  <a:pt x="942" y="450"/>
                </a:cubicBezTo>
                <a:cubicBezTo>
                  <a:pt x="938" y="453"/>
                  <a:pt x="935" y="457"/>
                  <a:pt x="931" y="459"/>
                </a:cubicBezTo>
                <a:cubicBezTo>
                  <a:pt x="908" y="478"/>
                  <a:pt x="885" y="497"/>
                  <a:pt x="864" y="518"/>
                </a:cubicBezTo>
                <a:cubicBezTo>
                  <a:pt x="858" y="522"/>
                  <a:pt x="854" y="528"/>
                  <a:pt x="848" y="533"/>
                </a:cubicBezTo>
                <a:cubicBezTo>
                  <a:pt x="829" y="552"/>
                  <a:pt x="810" y="570"/>
                  <a:pt x="792" y="590"/>
                </a:cubicBezTo>
                <a:cubicBezTo>
                  <a:pt x="785" y="598"/>
                  <a:pt x="779" y="606"/>
                  <a:pt x="773" y="613"/>
                </a:cubicBezTo>
                <a:cubicBezTo>
                  <a:pt x="757" y="631"/>
                  <a:pt x="742" y="649"/>
                  <a:pt x="728" y="667"/>
                </a:cubicBezTo>
                <a:cubicBezTo>
                  <a:pt x="720" y="678"/>
                  <a:pt x="713" y="689"/>
                  <a:pt x="705" y="699"/>
                </a:cubicBezTo>
                <a:cubicBezTo>
                  <a:pt x="693" y="716"/>
                  <a:pt x="681" y="732"/>
                  <a:pt x="671" y="749"/>
                </a:cubicBezTo>
                <a:cubicBezTo>
                  <a:pt x="662" y="763"/>
                  <a:pt x="654" y="777"/>
                  <a:pt x="646" y="792"/>
                </a:cubicBezTo>
                <a:cubicBezTo>
                  <a:pt x="638" y="806"/>
                  <a:pt x="629" y="820"/>
                  <a:pt x="621" y="835"/>
                </a:cubicBezTo>
                <a:cubicBezTo>
                  <a:pt x="612" y="853"/>
                  <a:pt x="603" y="872"/>
                  <a:pt x="595" y="891"/>
                </a:cubicBezTo>
                <a:cubicBezTo>
                  <a:pt x="590" y="902"/>
                  <a:pt x="585" y="913"/>
                  <a:pt x="580" y="924"/>
                </a:cubicBezTo>
                <a:cubicBezTo>
                  <a:pt x="568" y="955"/>
                  <a:pt x="557" y="986"/>
                  <a:pt x="547" y="1018"/>
                </a:cubicBezTo>
                <a:cubicBezTo>
                  <a:pt x="578" y="1025"/>
                  <a:pt x="608" y="1036"/>
                  <a:pt x="636" y="1050"/>
                </a:cubicBezTo>
                <a:cubicBezTo>
                  <a:pt x="581" y="1202"/>
                  <a:pt x="550" y="1365"/>
                  <a:pt x="550" y="1536"/>
                </a:cubicBezTo>
                <a:cubicBezTo>
                  <a:pt x="550" y="1724"/>
                  <a:pt x="587" y="1904"/>
                  <a:pt x="654" y="2069"/>
                </a:cubicBezTo>
                <a:cubicBezTo>
                  <a:pt x="595" y="2104"/>
                  <a:pt x="528" y="2123"/>
                  <a:pt x="458" y="2123"/>
                </a:cubicBezTo>
                <a:cubicBezTo>
                  <a:pt x="205" y="2123"/>
                  <a:pt x="0" y="1873"/>
                  <a:pt x="0" y="1565"/>
                </a:cubicBezTo>
                <a:cubicBezTo>
                  <a:pt x="0" y="1289"/>
                  <a:pt x="165" y="1061"/>
                  <a:pt x="380" y="1016"/>
                </a:cubicBezTo>
                <a:cubicBezTo>
                  <a:pt x="535" y="435"/>
                  <a:pt x="1143" y="0"/>
                  <a:pt x="1871" y="0"/>
                </a:cubicBezTo>
                <a:cubicBezTo>
                  <a:pt x="1872" y="0"/>
                  <a:pt x="1872" y="0"/>
                  <a:pt x="1873" y="0"/>
                </a:cubicBezTo>
                <a:cubicBezTo>
                  <a:pt x="1874" y="0"/>
                  <a:pt x="1875" y="0"/>
                  <a:pt x="1876" y="0"/>
                </a:cubicBezTo>
                <a:cubicBezTo>
                  <a:pt x="2604" y="0"/>
                  <a:pt x="3212" y="435"/>
                  <a:pt x="3366" y="1016"/>
                </a:cubicBezTo>
                <a:cubicBezTo>
                  <a:pt x="3582" y="1061"/>
                  <a:pt x="3746" y="1289"/>
                  <a:pt x="3746" y="1565"/>
                </a:cubicBezTo>
                <a:cubicBezTo>
                  <a:pt x="3746" y="1872"/>
                  <a:pt x="3543" y="2120"/>
                  <a:pt x="3292" y="2123"/>
                </a:cubicBezTo>
                <a:close/>
                <a:moveTo>
                  <a:pt x="2878" y="1636"/>
                </a:moveTo>
                <a:cubicBezTo>
                  <a:pt x="2862" y="1631"/>
                  <a:pt x="2843" y="1625"/>
                  <a:pt x="2823" y="1618"/>
                </a:cubicBezTo>
                <a:cubicBezTo>
                  <a:pt x="2819" y="1616"/>
                  <a:pt x="2815" y="1615"/>
                  <a:pt x="2810" y="1614"/>
                </a:cubicBezTo>
                <a:cubicBezTo>
                  <a:pt x="2791" y="1606"/>
                  <a:pt x="2771" y="1599"/>
                  <a:pt x="2749" y="1589"/>
                </a:cubicBezTo>
                <a:cubicBezTo>
                  <a:pt x="2747" y="1588"/>
                  <a:pt x="2745" y="1587"/>
                  <a:pt x="2742" y="1586"/>
                </a:cubicBezTo>
                <a:cubicBezTo>
                  <a:pt x="2719" y="1575"/>
                  <a:pt x="2695" y="1563"/>
                  <a:pt x="2671" y="1549"/>
                </a:cubicBezTo>
                <a:cubicBezTo>
                  <a:pt x="2665" y="1546"/>
                  <a:pt x="2658" y="1542"/>
                  <a:pt x="2652" y="1538"/>
                </a:cubicBezTo>
                <a:cubicBezTo>
                  <a:pt x="2629" y="1525"/>
                  <a:pt x="2606" y="1510"/>
                  <a:pt x="2582" y="1493"/>
                </a:cubicBezTo>
                <a:cubicBezTo>
                  <a:pt x="2580" y="1491"/>
                  <a:pt x="2577" y="1490"/>
                  <a:pt x="2574" y="1488"/>
                </a:cubicBezTo>
                <a:cubicBezTo>
                  <a:pt x="2549" y="1469"/>
                  <a:pt x="2524" y="1448"/>
                  <a:pt x="2499" y="1426"/>
                </a:cubicBezTo>
                <a:cubicBezTo>
                  <a:pt x="2492" y="1420"/>
                  <a:pt x="2486" y="1414"/>
                  <a:pt x="2479" y="1408"/>
                </a:cubicBezTo>
                <a:cubicBezTo>
                  <a:pt x="2455" y="1385"/>
                  <a:pt x="2432" y="1360"/>
                  <a:pt x="2409" y="1332"/>
                </a:cubicBezTo>
                <a:cubicBezTo>
                  <a:pt x="2408" y="1331"/>
                  <a:pt x="2406" y="1329"/>
                  <a:pt x="2405" y="1328"/>
                </a:cubicBezTo>
                <a:cubicBezTo>
                  <a:pt x="2381" y="1299"/>
                  <a:pt x="2359" y="1267"/>
                  <a:pt x="2338" y="1232"/>
                </a:cubicBezTo>
                <a:cubicBezTo>
                  <a:pt x="2333" y="1224"/>
                  <a:pt x="2327" y="1215"/>
                  <a:pt x="2322" y="1206"/>
                </a:cubicBezTo>
                <a:cubicBezTo>
                  <a:pt x="2302" y="1170"/>
                  <a:pt x="2282" y="1132"/>
                  <a:pt x="2264" y="1090"/>
                </a:cubicBezTo>
                <a:cubicBezTo>
                  <a:pt x="2060" y="1680"/>
                  <a:pt x="1619" y="1711"/>
                  <a:pt x="1619" y="1711"/>
                </a:cubicBezTo>
                <a:cubicBezTo>
                  <a:pt x="1619" y="1711"/>
                  <a:pt x="1819" y="1458"/>
                  <a:pt x="1780" y="990"/>
                </a:cubicBezTo>
                <a:cubicBezTo>
                  <a:pt x="1763" y="1027"/>
                  <a:pt x="1745" y="1061"/>
                  <a:pt x="1727" y="1095"/>
                </a:cubicBezTo>
                <a:cubicBezTo>
                  <a:pt x="1721" y="1106"/>
                  <a:pt x="1715" y="1116"/>
                  <a:pt x="1709" y="1126"/>
                </a:cubicBezTo>
                <a:cubicBezTo>
                  <a:pt x="1695" y="1150"/>
                  <a:pt x="1681" y="1173"/>
                  <a:pt x="1667" y="1195"/>
                </a:cubicBezTo>
                <a:cubicBezTo>
                  <a:pt x="1660" y="1206"/>
                  <a:pt x="1653" y="1216"/>
                  <a:pt x="1646" y="1226"/>
                </a:cubicBezTo>
                <a:cubicBezTo>
                  <a:pt x="1630" y="1249"/>
                  <a:pt x="1614" y="1271"/>
                  <a:pt x="1598" y="1293"/>
                </a:cubicBezTo>
                <a:cubicBezTo>
                  <a:pt x="1592" y="1301"/>
                  <a:pt x="1586" y="1309"/>
                  <a:pt x="1580" y="1317"/>
                </a:cubicBezTo>
                <a:cubicBezTo>
                  <a:pt x="1534" y="1375"/>
                  <a:pt x="1485" y="1429"/>
                  <a:pt x="1436" y="1479"/>
                </a:cubicBezTo>
                <a:cubicBezTo>
                  <a:pt x="1429" y="1485"/>
                  <a:pt x="1423" y="1492"/>
                  <a:pt x="1417" y="1498"/>
                </a:cubicBezTo>
                <a:cubicBezTo>
                  <a:pt x="1398" y="1516"/>
                  <a:pt x="1379" y="1534"/>
                  <a:pt x="1360" y="1551"/>
                </a:cubicBezTo>
                <a:cubicBezTo>
                  <a:pt x="1353" y="1558"/>
                  <a:pt x="1346" y="1564"/>
                  <a:pt x="1339" y="1570"/>
                </a:cubicBezTo>
                <a:cubicBezTo>
                  <a:pt x="1319" y="1588"/>
                  <a:pt x="1300" y="1604"/>
                  <a:pt x="1280" y="1620"/>
                </a:cubicBezTo>
                <a:cubicBezTo>
                  <a:pt x="1275" y="1625"/>
                  <a:pt x="1270" y="1629"/>
                  <a:pt x="1264" y="1634"/>
                </a:cubicBezTo>
                <a:cubicBezTo>
                  <a:pt x="1240" y="1654"/>
                  <a:pt x="1215" y="1673"/>
                  <a:pt x="1191" y="1691"/>
                </a:cubicBezTo>
                <a:cubicBezTo>
                  <a:pt x="1189" y="1692"/>
                  <a:pt x="1188" y="1693"/>
                  <a:pt x="1186" y="1695"/>
                </a:cubicBezTo>
                <a:cubicBezTo>
                  <a:pt x="1164" y="1711"/>
                  <a:pt x="1143" y="1726"/>
                  <a:pt x="1122" y="1740"/>
                </a:cubicBezTo>
                <a:cubicBezTo>
                  <a:pt x="1114" y="1746"/>
                  <a:pt x="1107" y="1751"/>
                  <a:pt x="1100" y="1756"/>
                </a:cubicBezTo>
                <a:cubicBezTo>
                  <a:pt x="1085" y="1765"/>
                  <a:pt x="1071" y="1775"/>
                  <a:pt x="1057" y="1784"/>
                </a:cubicBezTo>
                <a:cubicBezTo>
                  <a:pt x="1049" y="1789"/>
                  <a:pt x="1041" y="1794"/>
                  <a:pt x="1032" y="1800"/>
                </a:cubicBezTo>
                <a:cubicBezTo>
                  <a:pt x="1021" y="1807"/>
                  <a:pt x="1009" y="1814"/>
                  <a:pt x="998" y="1821"/>
                </a:cubicBezTo>
                <a:cubicBezTo>
                  <a:pt x="990" y="1826"/>
                  <a:pt x="981" y="1831"/>
                  <a:pt x="973" y="1836"/>
                </a:cubicBezTo>
                <a:cubicBezTo>
                  <a:pt x="966" y="1840"/>
                  <a:pt x="960" y="1843"/>
                  <a:pt x="954" y="1847"/>
                </a:cubicBezTo>
                <a:cubicBezTo>
                  <a:pt x="930" y="1861"/>
                  <a:pt x="908" y="1872"/>
                  <a:pt x="890" y="1882"/>
                </a:cubicBezTo>
                <a:cubicBezTo>
                  <a:pt x="1010" y="2545"/>
                  <a:pt x="1458" y="3227"/>
                  <a:pt x="1880" y="3227"/>
                </a:cubicBezTo>
                <a:cubicBezTo>
                  <a:pt x="2080" y="3227"/>
                  <a:pt x="2282" y="3073"/>
                  <a:pt x="2451" y="2842"/>
                </a:cubicBezTo>
                <a:cubicBezTo>
                  <a:pt x="2354" y="2861"/>
                  <a:pt x="2268" y="2870"/>
                  <a:pt x="2206" y="2874"/>
                </a:cubicBezTo>
                <a:cubicBezTo>
                  <a:pt x="2175" y="2938"/>
                  <a:pt x="2111" y="2982"/>
                  <a:pt x="2035" y="2982"/>
                </a:cubicBezTo>
                <a:cubicBezTo>
                  <a:pt x="1930" y="2982"/>
                  <a:pt x="1845" y="2897"/>
                  <a:pt x="1845" y="2792"/>
                </a:cubicBezTo>
                <a:cubicBezTo>
                  <a:pt x="1845" y="2687"/>
                  <a:pt x="1930" y="2602"/>
                  <a:pt x="2035" y="2602"/>
                </a:cubicBezTo>
                <a:cubicBezTo>
                  <a:pt x="2118" y="2602"/>
                  <a:pt x="2188" y="2656"/>
                  <a:pt x="2214" y="2730"/>
                </a:cubicBezTo>
                <a:cubicBezTo>
                  <a:pt x="2305" y="2726"/>
                  <a:pt x="2430" y="2712"/>
                  <a:pt x="2563" y="2671"/>
                </a:cubicBezTo>
                <a:cubicBezTo>
                  <a:pt x="2739" y="2370"/>
                  <a:pt x="2862" y="1987"/>
                  <a:pt x="2878" y="1636"/>
                </a:cubicBezTo>
                <a:close/>
                <a:moveTo>
                  <a:pt x="2325" y="1896"/>
                </a:moveTo>
                <a:cubicBezTo>
                  <a:pt x="2489" y="1896"/>
                  <a:pt x="2625" y="1989"/>
                  <a:pt x="2653" y="2111"/>
                </a:cubicBezTo>
                <a:cubicBezTo>
                  <a:pt x="1997" y="2111"/>
                  <a:pt x="1997" y="2111"/>
                  <a:pt x="1997" y="2111"/>
                </a:cubicBezTo>
                <a:cubicBezTo>
                  <a:pt x="2025" y="1989"/>
                  <a:pt x="2161" y="1896"/>
                  <a:pt x="2325" y="1896"/>
                </a:cubicBezTo>
                <a:close/>
                <a:moveTo>
                  <a:pt x="1468" y="1896"/>
                </a:moveTo>
                <a:cubicBezTo>
                  <a:pt x="1632" y="1896"/>
                  <a:pt x="1768" y="1989"/>
                  <a:pt x="1796" y="2111"/>
                </a:cubicBezTo>
                <a:cubicBezTo>
                  <a:pt x="1140" y="2111"/>
                  <a:pt x="1140" y="2111"/>
                  <a:pt x="1140" y="2111"/>
                </a:cubicBezTo>
                <a:cubicBezTo>
                  <a:pt x="1168" y="1989"/>
                  <a:pt x="1303" y="1896"/>
                  <a:pt x="1468" y="18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6" name="KSO_Shape"/>
          <p:cNvSpPr>
            <a:spLocks/>
          </p:cNvSpPr>
          <p:nvPr/>
        </p:nvSpPr>
        <p:spPr bwMode="auto">
          <a:xfrm>
            <a:off x="7435099" y="1599959"/>
            <a:ext cx="650257" cy="481672"/>
          </a:xfrm>
          <a:custGeom>
            <a:avLst/>
            <a:gdLst>
              <a:gd name="T0" fmla="*/ 186223 w 4950"/>
              <a:gd name="T1" fmla="*/ 870396 h 3662"/>
              <a:gd name="T2" fmla="*/ 534663 w 4950"/>
              <a:gd name="T3" fmla="*/ 870396 h 3662"/>
              <a:gd name="T4" fmla="*/ 74926 w 4950"/>
              <a:gd name="T5" fmla="*/ 586935 h 3662"/>
              <a:gd name="T6" fmla="*/ 1246820 w 4950"/>
              <a:gd name="T7" fmla="*/ 965004 h 3662"/>
              <a:gd name="T8" fmla="*/ 1479235 w 4950"/>
              <a:gd name="T9" fmla="*/ 1007578 h 3662"/>
              <a:gd name="T10" fmla="*/ 1651637 w 4950"/>
              <a:gd name="T11" fmla="*/ 896595 h 3662"/>
              <a:gd name="T12" fmla="*/ 1800397 w 4950"/>
              <a:gd name="T13" fmla="*/ 1147671 h 3662"/>
              <a:gd name="T14" fmla="*/ 1397763 w 4950"/>
              <a:gd name="T15" fmla="*/ 1332521 h 3662"/>
              <a:gd name="T16" fmla="*/ 446644 w 4950"/>
              <a:gd name="T17" fmla="*/ 1137119 h 3662"/>
              <a:gd name="T18" fmla="*/ 63650 w 4950"/>
              <a:gd name="T19" fmla="*/ 955907 h 3662"/>
              <a:gd name="T20" fmla="*/ 420093 w 4950"/>
              <a:gd name="T21" fmla="*/ 955907 h 3662"/>
              <a:gd name="T22" fmla="*/ 542665 w 4950"/>
              <a:gd name="T23" fmla="*/ 997026 h 3662"/>
              <a:gd name="T24" fmla="*/ 863827 w 4950"/>
              <a:gd name="T25" fmla="*/ 1099639 h 3662"/>
              <a:gd name="T26" fmla="*/ 872920 w 4950"/>
              <a:gd name="T27" fmla="*/ 950813 h 3662"/>
              <a:gd name="T28" fmla="*/ 974397 w 4950"/>
              <a:gd name="T29" fmla="*/ 910423 h 3662"/>
              <a:gd name="T30" fmla="*/ 976943 w 4950"/>
              <a:gd name="T31" fmla="*/ 985745 h 3662"/>
              <a:gd name="T32" fmla="*/ 1150435 w 4950"/>
              <a:gd name="T33" fmla="*/ 914789 h 3662"/>
              <a:gd name="T34" fmla="*/ 1706194 w 4950"/>
              <a:gd name="T35" fmla="*/ 590210 h 3662"/>
              <a:gd name="T36" fmla="*/ 1343205 w 4950"/>
              <a:gd name="T37" fmla="*/ 590210 h 3662"/>
              <a:gd name="T38" fmla="*/ 1337386 w 4950"/>
              <a:gd name="T39" fmla="*/ 639697 h 3662"/>
              <a:gd name="T40" fmla="*/ 1369029 w 4950"/>
              <a:gd name="T41" fmla="*/ 783793 h 3662"/>
              <a:gd name="T42" fmla="*/ 1376303 w 4950"/>
              <a:gd name="T43" fmla="*/ 799440 h 3662"/>
              <a:gd name="T44" fmla="*/ 1678552 w 4950"/>
              <a:gd name="T45" fmla="*/ 793982 h 3662"/>
              <a:gd name="T46" fmla="*/ 1688736 w 4950"/>
              <a:gd name="T47" fmla="*/ 657891 h 3662"/>
              <a:gd name="T48" fmla="*/ 1706558 w 4950"/>
              <a:gd name="T49" fmla="*/ 594577 h 3662"/>
              <a:gd name="T50" fmla="*/ 1215904 w 4950"/>
              <a:gd name="T51" fmla="*/ 467583 h 3662"/>
              <a:gd name="T52" fmla="*/ 627411 w 4950"/>
              <a:gd name="T53" fmla="*/ 270725 h 3662"/>
              <a:gd name="T54" fmla="*/ 693244 w 4950"/>
              <a:gd name="T55" fmla="*/ 640425 h 3662"/>
              <a:gd name="T56" fmla="*/ 804541 w 4950"/>
              <a:gd name="T57" fmla="*/ 842014 h 3662"/>
              <a:gd name="T58" fmla="*/ 934388 w 4950"/>
              <a:gd name="T59" fmla="*/ 851838 h 3662"/>
              <a:gd name="T60" fmla="*/ 1064235 w 4950"/>
              <a:gd name="T61" fmla="*/ 842014 h 3662"/>
              <a:gd name="T62" fmla="*/ 1179533 w 4950"/>
              <a:gd name="T63" fmla="*/ 647339 h 36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50" h="3662">
                <a:moveTo>
                  <a:pt x="134" y="2392"/>
                </a:moveTo>
                <a:cubicBezTo>
                  <a:pt x="512" y="2392"/>
                  <a:pt x="512" y="2392"/>
                  <a:pt x="512" y="2392"/>
                </a:cubicBezTo>
                <a:cubicBezTo>
                  <a:pt x="677" y="2556"/>
                  <a:pt x="901" y="2556"/>
                  <a:pt x="1065" y="2392"/>
                </a:cubicBezTo>
                <a:cubicBezTo>
                  <a:pt x="1470" y="2392"/>
                  <a:pt x="1470" y="2392"/>
                  <a:pt x="1470" y="2392"/>
                </a:cubicBezTo>
                <a:cubicBezTo>
                  <a:pt x="1436" y="2126"/>
                  <a:pt x="1402" y="1861"/>
                  <a:pt x="1368" y="1595"/>
                </a:cubicBezTo>
                <a:cubicBezTo>
                  <a:pt x="1161" y="1029"/>
                  <a:pt x="375" y="1059"/>
                  <a:pt x="206" y="1613"/>
                </a:cubicBezTo>
                <a:cubicBezTo>
                  <a:pt x="134" y="2392"/>
                  <a:pt x="134" y="2392"/>
                  <a:pt x="134" y="2392"/>
                </a:cubicBezTo>
                <a:close/>
                <a:moveTo>
                  <a:pt x="3428" y="2652"/>
                </a:moveTo>
                <a:cubicBezTo>
                  <a:pt x="3827" y="2460"/>
                  <a:pt x="3827" y="2460"/>
                  <a:pt x="3827" y="2460"/>
                </a:cubicBezTo>
                <a:cubicBezTo>
                  <a:pt x="4067" y="2769"/>
                  <a:pt x="4067" y="2769"/>
                  <a:pt x="4067" y="2769"/>
                </a:cubicBezTo>
                <a:cubicBezTo>
                  <a:pt x="4312" y="2773"/>
                  <a:pt x="4312" y="2773"/>
                  <a:pt x="4312" y="2773"/>
                </a:cubicBezTo>
                <a:cubicBezTo>
                  <a:pt x="4541" y="2464"/>
                  <a:pt x="4541" y="2464"/>
                  <a:pt x="4541" y="2464"/>
                </a:cubicBezTo>
                <a:cubicBezTo>
                  <a:pt x="4950" y="2676"/>
                  <a:pt x="4950" y="2676"/>
                  <a:pt x="4950" y="2676"/>
                </a:cubicBezTo>
                <a:cubicBezTo>
                  <a:pt x="4950" y="3154"/>
                  <a:pt x="4950" y="3154"/>
                  <a:pt x="4950" y="3154"/>
                </a:cubicBezTo>
                <a:cubicBezTo>
                  <a:pt x="3843" y="3154"/>
                  <a:pt x="3843" y="3154"/>
                  <a:pt x="3843" y="3154"/>
                </a:cubicBezTo>
                <a:cubicBezTo>
                  <a:pt x="3843" y="3662"/>
                  <a:pt x="3843" y="3662"/>
                  <a:pt x="3843" y="3662"/>
                </a:cubicBezTo>
                <a:cubicBezTo>
                  <a:pt x="1228" y="3662"/>
                  <a:pt x="1228" y="3662"/>
                  <a:pt x="1228" y="3662"/>
                </a:cubicBezTo>
                <a:cubicBezTo>
                  <a:pt x="1228" y="3125"/>
                  <a:pt x="1228" y="3125"/>
                  <a:pt x="1228" y="3125"/>
                </a:cubicBezTo>
                <a:cubicBezTo>
                  <a:pt x="0" y="3125"/>
                  <a:pt x="0" y="3125"/>
                  <a:pt x="0" y="3125"/>
                </a:cubicBezTo>
                <a:cubicBezTo>
                  <a:pt x="2" y="2943"/>
                  <a:pt x="57" y="2776"/>
                  <a:pt x="175" y="2627"/>
                </a:cubicBezTo>
                <a:cubicBezTo>
                  <a:pt x="263" y="2627"/>
                  <a:pt x="350" y="2627"/>
                  <a:pt x="437" y="2627"/>
                </a:cubicBezTo>
                <a:cubicBezTo>
                  <a:pt x="677" y="2890"/>
                  <a:pt x="916" y="2884"/>
                  <a:pt x="1155" y="2627"/>
                </a:cubicBezTo>
                <a:cubicBezTo>
                  <a:pt x="1240" y="2627"/>
                  <a:pt x="1325" y="2627"/>
                  <a:pt x="1409" y="2627"/>
                </a:cubicBezTo>
                <a:cubicBezTo>
                  <a:pt x="1441" y="2663"/>
                  <a:pt x="1469" y="2701"/>
                  <a:pt x="1492" y="2740"/>
                </a:cubicBezTo>
                <a:cubicBezTo>
                  <a:pt x="1975" y="2508"/>
                  <a:pt x="1975" y="2508"/>
                  <a:pt x="1975" y="2508"/>
                </a:cubicBezTo>
                <a:cubicBezTo>
                  <a:pt x="2375" y="3022"/>
                  <a:pt x="2375" y="3022"/>
                  <a:pt x="2375" y="3022"/>
                </a:cubicBezTo>
                <a:cubicBezTo>
                  <a:pt x="2477" y="2709"/>
                  <a:pt x="2477" y="2709"/>
                  <a:pt x="2477" y="2709"/>
                </a:cubicBezTo>
                <a:cubicBezTo>
                  <a:pt x="2400" y="2613"/>
                  <a:pt x="2400" y="2613"/>
                  <a:pt x="2400" y="2613"/>
                </a:cubicBezTo>
                <a:cubicBezTo>
                  <a:pt x="2485" y="2502"/>
                  <a:pt x="2485" y="2502"/>
                  <a:pt x="2485" y="2502"/>
                </a:cubicBezTo>
                <a:cubicBezTo>
                  <a:pt x="2679" y="2502"/>
                  <a:pt x="2679" y="2502"/>
                  <a:pt x="2679" y="2502"/>
                </a:cubicBezTo>
                <a:cubicBezTo>
                  <a:pt x="2763" y="2613"/>
                  <a:pt x="2763" y="2613"/>
                  <a:pt x="2763" y="2613"/>
                </a:cubicBezTo>
                <a:cubicBezTo>
                  <a:pt x="2686" y="2709"/>
                  <a:pt x="2686" y="2709"/>
                  <a:pt x="2686" y="2709"/>
                </a:cubicBezTo>
                <a:cubicBezTo>
                  <a:pt x="2782" y="3000"/>
                  <a:pt x="2782" y="3000"/>
                  <a:pt x="2782" y="3000"/>
                </a:cubicBezTo>
                <a:cubicBezTo>
                  <a:pt x="3163" y="2514"/>
                  <a:pt x="3163" y="2514"/>
                  <a:pt x="3163" y="2514"/>
                </a:cubicBezTo>
                <a:cubicBezTo>
                  <a:pt x="3428" y="2652"/>
                  <a:pt x="3428" y="2652"/>
                  <a:pt x="3428" y="2652"/>
                </a:cubicBezTo>
                <a:close/>
                <a:moveTo>
                  <a:pt x="4691" y="1622"/>
                </a:moveTo>
                <a:cubicBezTo>
                  <a:pt x="4686" y="1278"/>
                  <a:pt x="4503" y="1107"/>
                  <a:pt x="4175" y="1103"/>
                </a:cubicBezTo>
                <a:cubicBezTo>
                  <a:pt x="3896" y="1099"/>
                  <a:pt x="3687" y="1274"/>
                  <a:pt x="3693" y="1622"/>
                </a:cubicBezTo>
                <a:cubicBezTo>
                  <a:pt x="3674" y="1622"/>
                  <a:pt x="3674" y="1622"/>
                  <a:pt x="3674" y="1622"/>
                </a:cubicBezTo>
                <a:cubicBezTo>
                  <a:pt x="3672" y="1669"/>
                  <a:pt x="3671" y="1736"/>
                  <a:pt x="3677" y="1758"/>
                </a:cubicBezTo>
                <a:cubicBezTo>
                  <a:pt x="3681" y="1773"/>
                  <a:pt x="3701" y="1792"/>
                  <a:pt x="3722" y="1808"/>
                </a:cubicBezTo>
                <a:cubicBezTo>
                  <a:pt x="3764" y="2154"/>
                  <a:pt x="3764" y="2154"/>
                  <a:pt x="3764" y="2154"/>
                </a:cubicBezTo>
                <a:cubicBezTo>
                  <a:pt x="3764" y="2180"/>
                  <a:pt x="3764" y="2180"/>
                  <a:pt x="3764" y="2180"/>
                </a:cubicBezTo>
                <a:cubicBezTo>
                  <a:pt x="3784" y="2197"/>
                  <a:pt x="3784" y="2197"/>
                  <a:pt x="3784" y="2197"/>
                </a:cubicBezTo>
                <a:cubicBezTo>
                  <a:pt x="4074" y="2430"/>
                  <a:pt x="4297" y="2414"/>
                  <a:pt x="4593" y="2198"/>
                </a:cubicBezTo>
                <a:cubicBezTo>
                  <a:pt x="4615" y="2182"/>
                  <a:pt x="4615" y="2182"/>
                  <a:pt x="4615" y="2182"/>
                </a:cubicBezTo>
                <a:cubicBezTo>
                  <a:pt x="4615" y="2154"/>
                  <a:pt x="4615" y="2154"/>
                  <a:pt x="4615" y="2154"/>
                </a:cubicBezTo>
                <a:cubicBezTo>
                  <a:pt x="4643" y="1808"/>
                  <a:pt x="4643" y="1808"/>
                  <a:pt x="4643" y="1808"/>
                </a:cubicBezTo>
                <a:cubicBezTo>
                  <a:pt x="4664" y="1792"/>
                  <a:pt x="4685" y="1773"/>
                  <a:pt x="4689" y="1758"/>
                </a:cubicBezTo>
                <a:cubicBezTo>
                  <a:pt x="4694" y="1738"/>
                  <a:pt x="4693" y="1680"/>
                  <a:pt x="4692" y="1634"/>
                </a:cubicBezTo>
                <a:cubicBezTo>
                  <a:pt x="4691" y="1622"/>
                  <a:pt x="4691" y="1622"/>
                  <a:pt x="4691" y="1622"/>
                </a:cubicBezTo>
                <a:close/>
                <a:moveTo>
                  <a:pt x="3343" y="1285"/>
                </a:moveTo>
                <a:cubicBezTo>
                  <a:pt x="3468" y="744"/>
                  <a:pt x="3468" y="744"/>
                  <a:pt x="3468" y="744"/>
                </a:cubicBezTo>
                <a:cubicBezTo>
                  <a:pt x="3122" y="701"/>
                  <a:pt x="2501" y="0"/>
                  <a:pt x="1725" y="744"/>
                </a:cubicBezTo>
                <a:cubicBezTo>
                  <a:pt x="1825" y="1266"/>
                  <a:pt x="1825" y="1266"/>
                  <a:pt x="1825" y="1266"/>
                </a:cubicBezTo>
                <a:cubicBezTo>
                  <a:pt x="1838" y="1443"/>
                  <a:pt x="1864" y="1609"/>
                  <a:pt x="1906" y="1760"/>
                </a:cubicBezTo>
                <a:cubicBezTo>
                  <a:pt x="1965" y="1970"/>
                  <a:pt x="2055" y="2150"/>
                  <a:pt x="2190" y="2291"/>
                </a:cubicBezTo>
                <a:cubicBezTo>
                  <a:pt x="2212" y="2314"/>
                  <a:pt x="2212" y="2314"/>
                  <a:pt x="2212" y="2314"/>
                </a:cubicBezTo>
                <a:cubicBezTo>
                  <a:pt x="2244" y="2318"/>
                  <a:pt x="2244" y="2318"/>
                  <a:pt x="2244" y="2318"/>
                </a:cubicBezTo>
                <a:cubicBezTo>
                  <a:pt x="2354" y="2334"/>
                  <a:pt x="2462" y="2341"/>
                  <a:pt x="2569" y="2341"/>
                </a:cubicBezTo>
                <a:cubicBezTo>
                  <a:pt x="2677" y="2341"/>
                  <a:pt x="2784" y="2334"/>
                  <a:pt x="2895" y="2318"/>
                </a:cubicBezTo>
                <a:cubicBezTo>
                  <a:pt x="2926" y="2314"/>
                  <a:pt x="2926" y="2314"/>
                  <a:pt x="2926" y="2314"/>
                </a:cubicBezTo>
                <a:cubicBezTo>
                  <a:pt x="2948" y="2291"/>
                  <a:pt x="2948" y="2291"/>
                  <a:pt x="2948" y="2291"/>
                </a:cubicBezTo>
                <a:cubicBezTo>
                  <a:pt x="3078" y="2155"/>
                  <a:pt x="3176" y="1981"/>
                  <a:pt x="3243" y="1779"/>
                </a:cubicBezTo>
                <a:cubicBezTo>
                  <a:pt x="3292" y="1629"/>
                  <a:pt x="3326" y="1462"/>
                  <a:pt x="3343" y="12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7" name="KSO_Shape"/>
          <p:cNvSpPr>
            <a:spLocks/>
          </p:cNvSpPr>
          <p:nvPr/>
        </p:nvSpPr>
        <p:spPr bwMode="auto">
          <a:xfrm>
            <a:off x="10360222" y="1587924"/>
            <a:ext cx="434938" cy="505742"/>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0" name="任意多边形 59"/>
          <p:cNvSpPr/>
          <p:nvPr/>
        </p:nvSpPr>
        <p:spPr bwMode="auto">
          <a:xfrm>
            <a:off x="715962" y="2203092"/>
            <a:ext cx="10790236" cy="4194081"/>
          </a:xfrm>
          <a:custGeom>
            <a:avLst/>
            <a:gdLst>
              <a:gd name="connsiteX0" fmla="*/ 1141050 w 10790236"/>
              <a:gd name="connsiteY0" fmla="*/ 0 h 4194081"/>
              <a:gd name="connsiteX1" fmla="*/ 1233333 w 10790236"/>
              <a:gd name="connsiteY1" fmla="*/ 159109 h 4194081"/>
              <a:gd name="connsiteX2" fmla="*/ 10700539 w 10790236"/>
              <a:gd name="connsiteY2" fmla="*/ 159109 h 4194081"/>
              <a:gd name="connsiteX3" fmla="*/ 10790236 w 10790236"/>
              <a:gd name="connsiteY3" fmla="*/ 248806 h 4194081"/>
              <a:gd name="connsiteX4" fmla="*/ 10790236 w 10790236"/>
              <a:gd name="connsiteY4" fmla="*/ 4104384 h 4194081"/>
              <a:gd name="connsiteX5" fmla="*/ 10700539 w 10790236"/>
              <a:gd name="connsiteY5" fmla="*/ 4194081 h 4194081"/>
              <a:gd name="connsiteX6" fmla="*/ 89697 w 10790236"/>
              <a:gd name="connsiteY6" fmla="*/ 4194081 h 4194081"/>
              <a:gd name="connsiteX7" fmla="*/ 0 w 10790236"/>
              <a:gd name="connsiteY7" fmla="*/ 4104384 h 4194081"/>
              <a:gd name="connsiteX8" fmla="*/ 0 w 10790236"/>
              <a:gd name="connsiteY8" fmla="*/ 248806 h 4194081"/>
              <a:gd name="connsiteX9" fmla="*/ 89697 w 10790236"/>
              <a:gd name="connsiteY9" fmla="*/ 159109 h 4194081"/>
              <a:gd name="connsiteX10" fmla="*/ 1048767 w 10790236"/>
              <a:gd name="connsiteY10" fmla="*/ 159109 h 419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0236" h="4194081">
                <a:moveTo>
                  <a:pt x="1141050" y="0"/>
                </a:moveTo>
                <a:lnTo>
                  <a:pt x="1233333" y="159109"/>
                </a:lnTo>
                <a:lnTo>
                  <a:pt x="10700539" y="159109"/>
                </a:lnTo>
                <a:cubicBezTo>
                  <a:pt x="10750077" y="159109"/>
                  <a:pt x="10790236" y="199268"/>
                  <a:pt x="10790236" y="248806"/>
                </a:cubicBezTo>
                <a:lnTo>
                  <a:pt x="10790236" y="4104384"/>
                </a:lnTo>
                <a:cubicBezTo>
                  <a:pt x="10790236" y="4153922"/>
                  <a:pt x="10750077" y="4194081"/>
                  <a:pt x="10700539" y="4194081"/>
                </a:cubicBezTo>
                <a:lnTo>
                  <a:pt x="89697" y="4194081"/>
                </a:lnTo>
                <a:cubicBezTo>
                  <a:pt x="40159" y="4194081"/>
                  <a:pt x="0" y="4153922"/>
                  <a:pt x="0" y="4104384"/>
                </a:cubicBezTo>
                <a:lnTo>
                  <a:pt x="0" y="248806"/>
                </a:lnTo>
                <a:cubicBezTo>
                  <a:pt x="0" y="199268"/>
                  <a:pt x="40159" y="159109"/>
                  <a:pt x="89697" y="159109"/>
                </a:cubicBezTo>
                <a:lnTo>
                  <a:pt x="1048767" y="159109"/>
                </a:lnTo>
                <a:close/>
              </a:path>
            </a:pathLst>
          </a:custGeom>
          <a:solidFill>
            <a:schemeClr val="accent1">
              <a:lumMod val="20000"/>
              <a:lumOff val="80000"/>
            </a:schemeClr>
          </a:solidFill>
          <a:ln w="28575" cap="flat" cmpd="sng" algn="ctr">
            <a:solidFill>
              <a:schemeClr val="accent1">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1" name="圆角矩形 60"/>
          <p:cNvSpPr/>
          <p:nvPr/>
        </p:nvSpPr>
        <p:spPr bwMode="auto">
          <a:xfrm>
            <a:off x="838200" y="2471057"/>
            <a:ext cx="5141686" cy="3799114"/>
          </a:xfrm>
          <a:prstGeom prst="roundRect">
            <a:avLst>
              <a:gd name="adj" fmla="val 2019"/>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b="1">
                <a:solidFill>
                  <a:prstClr val="black"/>
                </a:solidFill>
                <a:latin typeface="微软雅黑" panose="020B0503020204020204" pitchFamily="34" charset="-122"/>
                <a:ea typeface="微软雅黑" panose="020B0503020204020204" pitchFamily="34" charset="-122"/>
              </a:rPr>
              <a:t>现有流程</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372507" y="3301346"/>
            <a:ext cx="982890" cy="850541"/>
            <a:chOff x="1103086" y="2800349"/>
            <a:chExt cx="982890" cy="850541"/>
          </a:xfrm>
        </p:grpSpPr>
        <p:sp>
          <p:nvSpPr>
            <p:cNvPr id="62" name="圆角矩形 61"/>
            <p:cNvSpPr/>
            <p:nvPr/>
          </p:nvSpPr>
          <p:spPr bwMode="auto">
            <a:xfrm>
              <a:off x="1103086" y="2800349"/>
              <a:ext cx="982890" cy="850541"/>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5720" rIns="91440" bIns="45720" numCol="1" rtlCol="0" anchor="b" anchorCtr="1" compatLnSpc="1"/>
            <a:lstStyle/>
            <a:p>
              <a:r>
                <a:rPr lang="zh-CN" altLang="en-US" sz="1200" b="1" dirty="0">
                  <a:solidFill>
                    <a:prstClr val="black"/>
                  </a:solidFill>
                  <a:latin typeface="微软雅黑" panose="020B0503020204020204" pitchFamily="34" charset="-122"/>
                  <a:ea typeface="微软雅黑" panose="020B0503020204020204" pitchFamily="34" charset="-122"/>
                </a:rPr>
                <a:t>投诉人</a:t>
              </a:r>
            </a:p>
          </p:txBody>
        </p:sp>
        <p:sp>
          <p:nvSpPr>
            <p:cNvPr id="63" name="KSO_Shape"/>
            <p:cNvSpPr>
              <a:spLocks/>
            </p:cNvSpPr>
            <p:nvPr/>
          </p:nvSpPr>
          <p:spPr bwMode="auto">
            <a:xfrm>
              <a:off x="1250479" y="2919920"/>
              <a:ext cx="688103" cy="461029"/>
            </a:xfrm>
            <a:custGeom>
              <a:avLst/>
              <a:gdLst>
                <a:gd name="T0" fmla="*/ 885340 w 6524"/>
                <a:gd name="T1" fmla="*/ 839496 h 4376"/>
                <a:gd name="T2" fmla="*/ 828693 w 6524"/>
                <a:gd name="T3" fmla="*/ 733209 h 4376"/>
                <a:gd name="T4" fmla="*/ 858184 w 6524"/>
                <a:gd name="T5" fmla="*/ 652033 h 4376"/>
                <a:gd name="T6" fmla="*/ 887676 w 6524"/>
                <a:gd name="T7" fmla="*/ 591881 h 4376"/>
                <a:gd name="T8" fmla="*/ 927096 w 6524"/>
                <a:gd name="T9" fmla="*/ 529102 h 4376"/>
                <a:gd name="T10" fmla="*/ 924176 w 6524"/>
                <a:gd name="T11" fmla="*/ 420186 h 4376"/>
                <a:gd name="T12" fmla="*/ 909576 w 6524"/>
                <a:gd name="T13" fmla="*/ 333754 h 4376"/>
                <a:gd name="T14" fmla="*/ 906948 w 6524"/>
                <a:gd name="T15" fmla="*/ 127603 h 4376"/>
                <a:gd name="T16" fmla="*/ 800661 w 6524"/>
                <a:gd name="T17" fmla="*/ 33872 h 4376"/>
                <a:gd name="T18" fmla="*/ 661085 w 6524"/>
                <a:gd name="T19" fmla="*/ 584 h 4376"/>
                <a:gd name="T20" fmla="*/ 510122 w 6524"/>
                <a:gd name="T21" fmla="*/ 41756 h 4376"/>
                <a:gd name="T22" fmla="*/ 417850 w 6524"/>
                <a:gd name="T23" fmla="*/ 149503 h 4376"/>
                <a:gd name="T24" fmla="*/ 409674 w 6524"/>
                <a:gd name="T25" fmla="*/ 359742 h 4376"/>
                <a:gd name="T26" fmla="*/ 397118 w 6524"/>
                <a:gd name="T27" fmla="*/ 436830 h 4376"/>
                <a:gd name="T28" fmla="*/ 420186 w 6524"/>
                <a:gd name="T29" fmla="*/ 571441 h 4376"/>
                <a:gd name="T30" fmla="*/ 465446 w 6524"/>
                <a:gd name="T31" fmla="*/ 597137 h 4376"/>
                <a:gd name="T32" fmla="*/ 510998 w 6524"/>
                <a:gd name="T33" fmla="*/ 762408 h 4376"/>
                <a:gd name="T34" fmla="*/ 427486 w 6524"/>
                <a:gd name="T35" fmla="*/ 869280 h 4376"/>
                <a:gd name="T36" fmla="*/ 56648 w 6524"/>
                <a:gd name="T37" fmla="*/ 1014695 h 4376"/>
                <a:gd name="T38" fmla="*/ 3212 w 6524"/>
                <a:gd name="T39" fmla="*/ 1073679 h 4376"/>
                <a:gd name="T40" fmla="*/ 1334726 w 6524"/>
                <a:gd name="T41" fmla="*/ 1073679 h 4376"/>
                <a:gd name="T42" fmla="*/ 1270779 w 6524"/>
                <a:gd name="T43" fmla="*/ 1009439 h 4376"/>
                <a:gd name="T44" fmla="*/ 1406850 w 6524"/>
                <a:gd name="T45" fmla="*/ 904612 h 4376"/>
                <a:gd name="T46" fmla="*/ 1298227 w 6524"/>
                <a:gd name="T47" fmla="*/ 822560 h 4376"/>
                <a:gd name="T48" fmla="*/ 1324506 w 6524"/>
                <a:gd name="T49" fmla="*/ 770292 h 4376"/>
                <a:gd name="T50" fmla="*/ 1336186 w 6524"/>
                <a:gd name="T51" fmla="*/ 705761 h 4376"/>
                <a:gd name="T52" fmla="*/ 1371518 w 6524"/>
                <a:gd name="T53" fmla="*/ 671305 h 4376"/>
                <a:gd name="T54" fmla="*/ 1378526 w 6524"/>
                <a:gd name="T55" fmla="*/ 581661 h 4376"/>
                <a:gd name="T56" fmla="*/ 1365094 w 6524"/>
                <a:gd name="T57" fmla="*/ 511582 h 4376"/>
                <a:gd name="T58" fmla="*/ 1359838 w 6524"/>
                <a:gd name="T59" fmla="*/ 353902 h 4376"/>
                <a:gd name="T60" fmla="*/ 1265815 w 6524"/>
                <a:gd name="T61" fmla="*/ 286743 h 4376"/>
                <a:gd name="T62" fmla="*/ 1161571 w 6524"/>
                <a:gd name="T63" fmla="*/ 277399 h 4376"/>
                <a:gd name="T64" fmla="*/ 1043896 w 6524"/>
                <a:gd name="T65" fmla="*/ 329374 h 4376"/>
                <a:gd name="T66" fmla="*/ 1002724 w 6524"/>
                <a:gd name="T67" fmla="*/ 442086 h 4376"/>
                <a:gd name="T68" fmla="*/ 1010316 w 6524"/>
                <a:gd name="T69" fmla="*/ 560345 h 4376"/>
                <a:gd name="T70" fmla="*/ 1008564 w 6524"/>
                <a:gd name="T71" fmla="*/ 660793 h 4376"/>
                <a:gd name="T72" fmla="*/ 1045648 w 6524"/>
                <a:gd name="T73" fmla="*/ 699337 h 4376"/>
                <a:gd name="T74" fmla="*/ 1076599 w 6524"/>
                <a:gd name="T75" fmla="*/ 806792 h 4376"/>
                <a:gd name="T76" fmla="*/ 1107551 w 6524"/>
                <a:gd name="T77" fmla="*/ 909284 h 4376"/>
                <a:gd name="T78" fmla="*/ 1318082 w 6524"/>
                <a:gd name="T79" fmla="*/ 999803 h 4376"/>
                <a:gd name="T80" fmla="*/ 1366846 w 6524"/>
                <a:gd name="T81" fmla="*/ 1068131 h 4376"/>
                <a:gd name="T82" fmla="*/ 1666145 w 6524"/>
                <a:gd name="T83" fmla="*/ 1034843 h 4376"/>
                <a:gd name="T84" fmla="*/ 1606285 w 6524"/>
                <a:gd name="T85" fmla="*/ 986663 h 4376"/>
                <a:gd name="T86" fmla="*/ 1881932 w 6524"/>
                <a:gd name="T87" fmla="*/ 971187 h 4376"/>
                <a:gd name="T88" fmla="*/ 1692425 w 6524"/>
                <a:gd name="T89" fmla="*/ 895852 h 4376"/>
                <a:gd name="T90" fmla="*/ 1646873 w 6524"/>
                <a:gd name="T91" fmla="*/ 837160 h 4376"/>
                <a:gd name="T92" fmla="*/ 1666145 w 6524"/>
                <a:gd name="T93" fmla="*/ 787812 h 4376"/>
                <a:gd name="T94" fmla="*/ 1689213 w 6524"/>
                <a:gd name="T95" fmla="*/ 752772 h 4376"/>
                <a:gd name="T96" fmla="*/ 1703813 w 6524"/>
                <a:gd name="T97" fmla="*/ 691161 h 4376"/>
                <a:gd name="T98" fmla="*/ 1691549 w 6524"/>
                <a:gd name="T99" fmla="*/ 638893 h 4376"/>
                <a:gd name="T100" fmla="*/ 1686877 w 6524"/>
                <a:gd name="T101" fmla="*/ 515962 h 4376"/>
                <a:gd name="T102" fmla="*/ 1612709 w 6524"/>
                <a:gd name="T103" fmla="*/ 468950 h 4376"/>
                <a:gd name="T104" fmla="*/ 1509926 w 6524"/>
                <a:gd name="T105" fmla="*/ 478002 h 4376"/>
                <a:gd name="T106" fmla="*/ 1453862 w 6524"/>
                <a:gd name="T107" fmla="*/ 522678 h 4376"/>
                <a:gd name="T108" fmla="*/ 1439554 w 6524"/>
                <a:gd name="T109" fmla="*/ 618161 h 4376"/>
                <a:gd name="T110" fmla="*/ 1437218 w 6524"/>
                <a:gd name="T111" fmla="*/ 679481 h 4376"/>
                <a:gd name="T112" fmla="*/ 1455322 w 6524"/>
                <a:gd name="T113" fmla="*/ 756276 h 4376"/>
                <a:gd name="T114" fmla="*/ 1485398 w 6524"/>
                <a:gd name="T115" fmla="*/ 828692 h 4376"/>
                <a:gd name="T116" fmla="*/ 1457074 w 6524"/>
                <a:gd name="T117" fmla="*/ 891180 h 4376"/>
                <a:gd name="T118" fmla="*/ 1654757 w 6524"/>
                <a:gd name="T119" fmla="*/ 974691 h 4376"/>
                <a:gd name="T120" fmla="*/ 1699725 w 6524"/>
                <a:gd name="T121" fmla="*/ 1038931 h 4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524" h="4376">
                  <a:moveTo>
                    <a:pt x="4032" y="3336"/>
                  </a:moveTo>
                  <a:lnTo>
                    <a:pt x="4032" y="3336"/>
                  </a:lnTo>
                  <a:lnTo>
                    <a:pt x="3856" y="3260"/>
                  </a:lnTo>
                  <a:lnTo>
                    <a:pt x="3674" y="3182"/>
                  </a:lnTo>
                  <a:lnTo>
                    <a:pt x="3492" y="3105"/>
                  </a:lnTo>
                  <a:lnTo>
                    <a:pt x="3315" y="3031"/>
                  </a:lnTo>
                  <a:lnTo>
                    <a:pt x="3118" y="2977"/>
                  </a:lnTo>
                  <a:lnTo>
                    <a:pt x="3103" y="2966"/>
                  </a:lnTo>
                  <a:lnTo>
                    <a:pt x="3089" y="2952"/>
                  </a:lnTo>
                  <a:lnTo>
                    <a:pt x="3075" y="2934"/>
                  </a:lnTo>
                  <a:lnTo>
                    <a:pt x="3060" y="2916"/>
                  </a:lnTo>
                  <a:lnTo>
                    <a:pt x="3046" y="2896"/>
                  </a:lnTo>
                  <a:lnTo>
                    <a:pt x="3032" y="2875"/>
                  </a:lnTo>
                  <a:lnTo>
                    <a:pt x="3019" y="2852"/>
                  </a:lnTo>
                  <a:lnTo>
                    <a:pt x="3006" y="2829"/>
                  </a:lnTo>
                  <a:lnTo>
                    <a:pt x="2981" y="2781"/>
                  </a:lnTo>
                  <a:lnTo>
                    <a:pt x="2958" y="2735"/>
                  </a:lnTo>
                  <a:lnTo>
                    <a:pt x="2921" y="2655"/>
                  </a:lnTo>
                  <a:lnTo>
                    <a:pt x="2795" y="2636"/>
                  </a:lnTo>
                  <a:lnTo>
                    <a:pt x="2797" y="2612"/>
                  </a:lnTo>
                  <a:lnTo>
                    <a:pt x="2801" y="2591"/>
                  </a:lnTo>
                  <a:lnTo>
                    <a:pt x="2806" y="2571"/>
                  </a:lnTo>
                  <a:lnTo>
                    <a:pt x="2813" y="2554"/>
                  </a:lnTo>
                  <a:lnTo>
                    <a:pt x="2820" y="2538"/>
                  </a:lnTo>
                  <a:lnTo>
                    <a:pt x="2829" y="2525"/>
                  </a:lnTo>
                  <a:lnTo>
                    <a:pt x="2838" y="2511"/>
                  </a:lnTo>
                  <a:lnTo>
                    <a:pt x="2847" y="2498"/>
                  </a:lnTo>
                  <a:lnTo>
                    <a:pt x="2868" y="2475"/>
                  </a:lnTo>
                  <a:lnTo>
                    <a:pt x="2878" y="2463"/>
                  </a:lnTo>
                  <a:lnTo>
                    <a:pt x="2888" y="2450"/>
                  </a:lnTo>
                  <a:lnTo>
                    <a:pt x="2897" y="2436"/>
                  </a:lnTo>
                  <a:lnTo>
                    <a:pt x="2906" y="2421"/>
                  </a:lnTo>
                  <a:lnTo>
                    <a:pt x="2913" y="2404"/>
                  </a:lnTo>
                  <a:lnTo>
                    <a:pt x="2921" y="2386"/>
                  </a:lnTo>
                  <a:lnTo>
                    <a:pt x="2926" y="2367"/>
                  </a:lnTo>
                  <a:lnTo>
                    <a:pt x="2930" y="2349"/>
                  </a:lnTo>
                  <a:lnTo>
                    <a:pt x="2933" y="2331"/>
                  </a:lnTo>
                  <a:lnTo>
                    <a:pt x="2935" y="2312"/>
                  </a:lnTo>
                  <a:lnTo>
                    <a:pt x="2937" y="2272"/>
                  </a:lnTo>
                  <a:lnTo>
                    <a:pt x="2939" y="2233"/>
                  </a:lnTo>
                  <a:lnTo>
                    <a:pt x="2942" y="2194"/>
                  </a:lnTo>
                  <a:lnTo>
                    <a:pt x="2944" y="2175"/>
                  </a:lnTo>
                  <a:lnTo>
                    <a:pt x="2947" y="2155"/>
                  </a:lnTo>
                  <a:lnTo>
                    <a:pt x="2951" y="2137"/>
                  </a:lnTo>
                  <a:lnTo>
                    <a:pt x="2956" y="2119"/>
                  </a:lnTo>
                  <a:lnTo>
                    <a:pt x="2963" y="2102"/>
                  </a:lnTo>
                  <a:lnTo>
                    <a:pt x="2971" y="2085"/>
                  </a:lnTo>
                  <a:lnTo>
                    <a:pt x="2977" y="2074"/>
                  </a:lnTo>
                  <a:lnTo>
                    <a:pt x="2984" y="2065"/>
                  </a:lnTo>
                  <a:lnTo>
                    <a:pt x="2993" y="2057"/>
                  </a:lnTo>
                  <a:lnTo>
                    <a:pt x="3002" y="2050"/>
                  </a:lnTo>
                  <a:lnTo>
                    <a:pt x="3011" y="2043"/>
                  </a:lnTo>
                  <a:lnTo>
                    <a:pt x="3021" y="2038"/>
                  </a:lnTo>
                  <a:lnTo>
                    <a:pt x="3040" y="2027"/>
                  </a:lnTo>
                  <a:lnTo>
                    <a:pt x="3061" y="2015"/>
                  </a:lnTo>
                  <a:lnTo>
                    <a:pt x="3081" y="2004"/>
                  </a:lnTo>
                  <a:lnTo>
                    <a:pt x="3090" y="1998"/>
                  </a:lnTo>
                  <a:lnTo>
                    <a:pt x="3098" y="1991"/>
                  </a:lnTo>
                  <a:lnTo>
                    <a:pt x="3106" y="1983"/>
                  </a:lnTo>
                  <a:lnTo>
                    <a:pt x="3113" y="1974"/>
                  </a:lnTo>
                  <a:lnTo>
                    <a:pt x="3119" y="1965"/>
                  </a:lnTo>
                  <a:lnTo>
                    <a:pt x="3125" y="1955"/>
                  </a:lnTo>
                  <a:lnTo>
                    <a:pt x="3137" y="1933"/>
                  </a:lnTo>
                  <a:lnTo>
                    <a:pt x="3147" y="1910"/>
                  </a:lnTo>
                  <a:lnTo>
                    <a:pt x="3155" y="1886"/>
                  </a:lnTo>
                  <a:lnTo>
                    <a:pt x="3163" y="1860"/>
                  </a:lnTo>
                  <a:lnTo>
                    <a:pt x="3169" y="1836"/>
                  </a:lnTo>
                  <a:lnTo>
                    <a:pt x="3175" y="1812"/>
                  </a:lnTo>
                  <a:lnTo>
                    <a:pt x="3179" y="1789"/>
                  </a:lnTo>
                  <a:lnTo>
                    <a:pt x="3186" y="1749"/>
                  </a:lnTo>
                  <a:lnTo>
                    <a:pt x="3192" y="1705"/>
                  </a:lnTo>
                  <a:lnTo>
                    <a:pt x="3196" y="1659"/>
                  </a:lnTo>
                  <a:lnTo>
                    <a:pt x="3197" y="1637"/>
                  </a:lnTo>
                  <a:lnTo>
                    <a:pt x="3198" y="1614"/>
                  </a:lnTo>
                  <a:lnTo>
                    <a:pt x="3197" y="1590"/>
                  </a:lnTo>
                  <a:lnTo>
                    <a:pt x="3196" y="1568"/>
                  </a:lnTo>
                  <a:lnTo>
                    <a:pt x="3194" y="1545"/>
                  </a:lnTo>
                  <a:lnTo>
                    <a:pt x="3191" y="1522"/>
                  </a:lnTo>
                  <a:lnTo>
                    <a:pt x="3186" y="1501"/>
                  </a:lnTo>
                  <a:lnTo>
                    <a:pt x="3181" y="1480"/>
                  </a:lnTo>
                  <a:lnTo>
                    <a:pt x="3174" y="1459"/>
                  </a:lnTo>
                  <a:lnTo>
                    <a:pt x="3165" y="1439"/>
                  </a:lnTo>
                  <a:lnTo>
                    <a:pt x="3155" y="1419"/>
                  </a:lnTo>
                  <a:lnTo>
                    <a:pt x="3146" y="1403"/>
                  </a:lnTo>
                  <a:lnTo>
                    <a:pt x="3138" y="1389"/>
                  </a:lnTo>
                  <a:lnTo>
                    <a:pt x="3131" y="1375"/>
                  </a:lnTo>
                  <a:lnTo>
                    <a:pt x="3124" y="1361"/>
                  </a:lnTo>
                  <a:lnTo>
                    <a:pt x="3119" y="1345"/>
                  </a:lnTo>
                  <a:lnTo>
                    <a:pt x="3114" y="1326"/>
                  </a:lnTo>
                  <a:lnTo>
                    <a:pt x="3111" y="1302"/>
                  </a:lnTo>
                  <a:lnTo>
                    <a:pt x="3110" y="1283"/>
                  </a:lnTo>
                  <a:lnTo>
                    <a:pt x="3109" y="1261"/>
                  </a:lnTo>
                  <a:lnTo>
                    <a:pt x="3110" y="1234"/>
                  </a:lnTo>
                  <a:lnTo>
                    <a:pt x="3111" y="1206"/>
                  </a:lnTo>
                  <a:lnTo>
                    <a:pt x="3115" y="1143"/>
                  </a:lnTo>
                  <a:lnTo>
                    <a:pt x="3120" y="1075"/>
                  </a:lnTo>
                  <a:lnTo>
                    <a:pt x="3133" y="949"/>
                  </a:lnTo>
                  <a:lnTo>
                    <a:pt x="3137" y="901"/>
                  </a:lnTo>
                  <a:lnTo>
                    <a:pt x="3139" y="868"/>
                  </a:lnTo>
                  <a:lnTo>
                    <a:pt x="3140" y="809"/>
                  </a:lnTo>
                  <a:lnTo>
                    <a:pt x="3140" y="751"/>
                  </a:lnTo>
                  <a:lnTo>
                    <a:pt x="3138" y="694"/>
                  </a:lnTo>
                  <a:lnTo>
                    <a:pt x="3135" y="637"/>
                  </a:lnTo>
                  <a:lnTo>
                    <a:pt x="3130" y="580"/>
                  </a:lnTo>
                  <a:lnTo>
                    <a:pt x="3126" y="552"/>
                  </a:lnTo>
                  <a:lnTo>
                    <a:pt x="3122" y="523"/>
                  </a:lnTo>
                  <a:lnTo>
                    <a:pt x="3117" y="495"/>
                  </a:lnTo>
                  <a:lnTo>
                    <a:pt x="3112" y="465"/>
                  </a:lnTo>
                  <a:lnTo>
                    <a:pt x="3106" y="437"/>
                  </a:lnTo>
                  <a:lnTo>
                    <a:pt x="3099" y="408"/>
                  </a:lnTo>
                  <a:lnTo>
                    <a:pt x="3091" y="385"/>
                  </a:lnTo>
                  <a:lnTo>
                    <a:pt x="3081" y="361"/>
                  </a:lnTo>
                  <a:lnTo>
                    <a:pt x="3067" y="333"/>
                  </a:lnTo>
                  <a:lnTo>
                    <a:pt x="3058" y="317"/>
                  </a:lnTo>
                  <a:lnTo>
                    <a:pt x="3049" y="301"/>
                  </a:lnTo>
                  <a:lnTo>
                    <a:pt x="3039" y="286"/>
                  </a:lnTo>
                  <a:lnTo>
                    <a:pt x="3029" y="272"/>
                  </a:lnTo>
                  <a:lnTo>
                    <a:pt x="3017" y="258"/>
                  </a:lnTo>
                  <a:lnTo>
                    <a:pt x="3005" y="244"/>
                  </a:lnTo>
                  <a:lnTo>
                    <a:pt x="2993" y="234"/>
                  </a:lnTo>
                  <a:lnTo>
                    <a:pt x="2979" y="225"/>
                  </a:lnTo>
                  <a:lnTo>
                    <a:pt x="2832" y="200"/>
                  </a:lnTo>
                  <a:lnTo>
                    <a:pt x="2742" y="116"/>
                  </a:lnTo>
                  <a:lnTo>
                    <a:pt x="2707" y="95"/>
                  </a:lnTo>
                  <a:lnTo>
                    <a:pt x="2673" y="78"/>
                  </a:lnTo>
                  <a:lnTo>
                    <a:pt x="2638" y="62"/>
                  </a:lnTo>
                  <a:lnTo>
                    <a:pt x="2604" y="48"/>
                  </a:lnTo>
                  <a:lnTo>
                    <a:pt x="2568" y="36"/>
                  </a:lnTo>
                  <a:lnTo>
                    <a:pt x="2534" y="26"/>
                  </a:lnTo>
                  <a:lnTo>
                    <a:pt x="2500" y="18"/>
                  </a:lnTo>
                  <a:lnTo>
                    <a:pt x="2466" y="11"/>
                  </a:lnTo>
                  <a:lnTo>
                    <a:pt x="2432" y="6"/>
                  </a:lnTo>
                  <a:lnTo>
                    <a:pt x="2397" y="3"/>
                  </a:lnTo>
                  <a:lnTo>
                    <a:pt x="2364" y="1"/>
                  </a:lnTo>
                  <a:lnTo>
                    <a:pt x="2330" y="0"/>
                  </a:lnTo>
                  <a:lnTo>
                    <a:pt x="2297" y="0"/>
                  </a:lnTo>
                  <a:lnTo>
                    <a:pt x="2264" y="2"/>
                  </a:lnTo>
                  <a:lnTo>
                    <a:pt x="2232" y="4"/>
                  </a:lnTo>
                  <a:lnTo>
                    <a:pt x="2199" y="8"/>
                  </a:lnTo>
                  <a:lnTo>
                    <a:pt x="2168" y="13"/>
                  </a:lnTo>
                  <a:lnTo>
                    <a:pt x="2136" y="18"/>
                  </a:lnTo>
                  <a:lnTo>
                    <a:pt x="2106" y="24"/>
                  </a:lnTo>
                  <a:lnTo>
                    <a:pt x="2076" y="31"/>
                  </a:lnTo>
                  <a:lnTo>
                    <a:pt x="2047" y="38"/>
                  </a:lnTo>
                  <a:lnTo>
                    <a:pt x="2018" y="47"/>
                  </a:lnTo>
                  <a:lnTo>
                    <a:pt x="1963" y="63"/>
                  </a:lnTo>
                  <a:lnTo>
                    <a:pt x="1910" y="81"/>
                  </a:lnTo>
                  <a:lnTo>
                    <a:pt x="1861" y="98"/>
                  </a:lnTo>
                  <a:lnTo>
                    <a:pt x="1816" y="117"/>
                  </a:lnTo>
                  <a:lnTo>
                    <a:pt x="1774" y="133"/>
                  </a:lnTo>
                  <a:lnTo>
                    <a:pt x="1747" y="143"/>
                  </a:lnTo>
                  <a:lnTo>
                    <a:pt x="1719" y="155"/>
                  </a:lnTo>
                  <a:lnTo>
                    <a:pt x="1692" y="169"/>
                  </a:lnTo>
                  <a:lnTo>
                    <a:pt x="1667" y="186"/>
                  </a:lnTo>
                  <a:lnTo>
                    <a:pt x="1641" y="203"/>
                  </a:lnTo>
                  <a:lnTo>
                    <a:pt x="1618" y="222"/>
                  </a:lnTo>
                  <a:lnTo>
                    <a:pt x="1595" y="243"/>
                  </a:lnTo>
                  <a:lnTo>
                    <a:pt x="1572" y="267"/>
                  </a:lnTo>
                  <a:lnTo>
                    <a:pt x="1550" y="291"/>
                  </a:lnTo>
                  <a:lnTo>
                    <a:pt x="1530" y="318"/>
                  </a:lnTo>
                  <a:lnTo>
                    <a:pt x="1510" y="346"/>
                  </a:lnTo>
                  <a:lnTo>
                    <a:pt x="1492" y="376"/>
                  </a:lnTo>
                  <a:lnTo>
                    <a:pt x="1475" y="408"/>
                  </a:lnTo>
                  <a:lnTo>
                    <a:pt x="1460" y="441"/>
                  </a:lnTo>
                  <a:lnTo>
                    <a:pt x="1444" y="476"/>
                  </a:lnTo>
                  <a:lnTo>
                    <a:pt x="1431" y="512"/>
                  </a:lnTo>
                  <a:lnTo>
                    <a:pt x="1419" y="550"/>
                  </a:lnTo>
                  <a:lnTo>
                    <a:pt x="1408" y="589"/>
                  </a:lnTo>
                  <a:lnTo>
                    <a:pt x="1398" y="631"/>
                  </a:lnTo>
                  <a:lnTo>
                    <a:pt x="1390" y="673"/>
                  </a:lnTo>
                  <a:lnTo>
                    <a:pt x="1383" y="717"/>
                  </a:lnTo>
                  <a:lnTo>
                    <a:pt x="1377" y="763"/>
                  </a:lnTo>
                  <a:lnTo>
                    <a:pt x="1373" y="809"/>
                  </a:lnTo>
                  <a:lnTo>
                    <a:pt x="1371" y="857"/>
                  </a:lnTo>
                  <a:lnTo>
                    <a:pt x="1371" y="907"/>
                  </a:lnTo>
                  <a:lnTo>
                    <a:pt x="1372" y="958"/>
                  </a:lnTo>
                  <a:lnTo>
                    <a:pt x="1374" y="1010"/>
                  </a:lnTo>
                  <a:lnTo>
                    <a:pt x="1378" y="1064"/>
                  </a:lnTo>
                  <a:lnTo>
                    <a:pt x="1385" y="1119"/>
                  </a:lnTo>
                  <a:lnTo>
                    <a:pt x="1393" y="1176"/>
                  </a:lnTo>
                  <a:lnTo>
                    <a:pt x="1403" y="1232"/>
                  </a:lnTo>
                  <a:lnTo>
                    <a:pt x="1414" y="1291"/>
                  </a:lnTo>
                  <a:lnTo>
                    <a:pt x="1417" y="1311"/>
                  </a:lnTo>
                  <a:lnTo>
                    <a:pt x="1418" y="1330"/>
                  </a:lnTo>
                  <a:lnTo>
                    <a:pt x="1417" y="1346"/>
                  </a:lnTo>
                  <a:lnTo>
                    <a:pt x="1415" y="1362"/>
                  </a:lnTo>
                  <a:lnTo>
                    <a:pt x="1411" y="1377"/>
                  </a:lnTo>
                  <a:lnTo>
                    <a:pt x="1406" y="1392"/>
                  </a:lnTo>
                  <a:lnTo>
                    <a:pt x="1400" y="1405"/>
                  </a:lnTo>
                  <a:lnTo>
                    <a:pt x="1394" y="1418"/>
                  </a:lnTo>
                  <a:lnTo>
                    <a:pt x="1382" y="1441"/>
                  </a:lnTo>
                  <a:lnTo>
                    <a:pt x="1369" y="1464"/>
                  </a:lnTo>
                  <a:lnTo>
                    <a:pt x="1365" y="1474"/>
                  </a:lnTo>
                  <a:lnTo>
                    <a:pt x="1362" y="1485"/>
                  </a:lnTo>
                  <a:lnTo>
                    <a:pt x="1360" y="1496"/>
                  </a:lnTo>
                  <a:lnTo>
                    <a:pt x="1360" y="1507"/>
                  </a:lnTo>
                  <a:lnTo>
                    <a:pt x="1364" y="1563"/>
                  </a:lnTo>
                  <a:lnTo>
                    <a:pt x="1369" y="1631"/>
                  </a:lnTo>
                  <a:lnTo>
                    <a:pt x="1372" y="1668"/>
                  </a:lnTo>
                  <a:lnTo>
                    <a:pt x="1376" y="1706"/>
                  </a:lnTo>
                  <a:lnTo>
                    <a:pt x="1382" y="1746"/>
                  </a:lnTo>
                  <a:lnTo>
                    <a:pt x="1387" y="1784"/>
                  </a:lnTo>
                  <a:lnTo>
                    <a:pt x="1395" y="1823"/>
                  </a:lnTo>
                  <a:lnTo>
                    <a:pt x="1403" y="1859"/>
                  </a:lnTo>
                  <a:lnTo>
                    <a:pt x="1413" y="1895"/>
                  </a:lnTo>
                  <a:lnTo>
                    <a:pt x="1419" y="1911"/>
                  </a:lnTo>
                  <a:lnTo>
                    <a:pt x="1425" y="1927"/>
                  </a:lnTo>
                  <a:lnTo>
                    <a:pt x="1432" y="1942"/>
                  </a:lnTo>
                  <a:lnTo>
                    <a:pt x="1439" y="1957"/>
                  </a:lnTo>
                  <a:lnTo>
                    <a:pt x="1447" y="1971"/>
                  </a:lnTo>
                  <a:lnTo>
                    <a:pt x="1456" y="1983"/>
                  </a:lnTo>
                  <a:lnTo>
                    <a:pt x="1465" y="1994"/>
                  </a:lnTo>
                  <a:lnTo>
                    <a:pt x="1475" y="2005"/>
                  </a:lnTo>
                  <a:lnTo>
                    <a:pt x="1485" y="2014"/>
                  </a:lnTo>
                  <a:lnTo>
                    <a:pt x="1496" y="2022"/>
                  </a:lnTo>
                  <a:lnTo>
                    <a:pt x="1504" y="2026"/>
                  </a:lnTo>
                  <a:lnTo>
                    <a:pt x="1516" y="2030"/>
                  </a:lnTo>
                  <a:lnTo>
                    <a:pt x="1550" y="2038"/>
                  </a:lnTo>
                  <a:lnTo>
                    <a:pt x="1580" y="2045"/>
                  </a:lnTo>
                  <a:lnTo>
                    <a:pt x="1591" y="2046"/>
                  </a:lnTo>
                  <a:lnTo>
                    <a:pt x="1593" y="2046"/>
                  </a:lnTo>
                  <a:lnTo>
                    <a:pt x="1594" y="2045"/>
                  </a:lnTo>
                  <a:lnTo>
                    <a:pt x="1629" y="2421"/>
                  </a:lnTo>
                  <a:lnTo>
                    <a:pt x="1635" y="2436"/>
                  </a:lnTo>
                  <a:lnTo>
                    <a:pt x="1642" y="2450"/>
                  </a:lnTo>
                  <a:lnTo>
                    <a:pt x="1650" y="2462"/>
                  </a:lnTo>
                  <a:lnTo>
                    <a:pt x="1658" y="2473"/>
                  </a:lnTo>
                  <a:lnTo>
                    <a:pt x="1677" y="2493"/>
                  </a:lnTo>
                  <a:lnTo>
                    <a:pt x="1695" y="2514"/>
                  </a:lnTo>
                  <a:lnTo>
                    <a:pt x="1704" y="2524"/>
                  </a:lnTo>
                  <a:lnTo>
                    <a:pt x="1713" y="2536"/>
                  </a:lnTo>
                  <a:lnTo>
                    <a:pt x="1721" y="2548"/>
                  </a:lnTo>
                  <a:lnTo>
                    <a:pt x="1730" y="2561"/>
                  </a:lnTo>
                  <a:lnTo>
                    <a:pt x="1738" y="2575"/>
                  </a:lnTo>
                  <a:lnTo>
                    <a:pt x="1744" y="2593"/>
                  </a:lnTo>
                  <a:lnTo>
                    <a:pt x="1750" y="2611"/>
                  </a:lnTo>
                  <a:lnTo>
                    <a:pt x="1754" y="2631"/>
                  </a:lnTo>
                  <a:lnTo>
                    <a:pt x="1661" y="2655"/>
                  </a:lnTo>
                  <a:lnTo>
                    <a:pt x="1623" y="2735"/>
                  </a:lnTo>
                  <a:lnTo>
                    <a:pt x="1601" y="2781"/>
                  </a:lnTo>
                  <a:lnTo>
                    <a:pt x="1575" y="2829"/>
                  </a:lnTo>
                  <a:lnTo>
                    <a:pt x="1563" y="2852"/>
                  </a:lnTo>
                  <a:lnTo>
                    <a:pt x="1549" y="2875"/>
                  </a:lnTo>
                  <a:lnTo>
                    <a:pt x="1536" y="2896"/>
                  </a:lnTo>
                  <a:lnTo>
                    <a:pt x="1522" y="2916"/>
                  </a:lnTo>
                  <a:lnTo>
                    <a:pt x="1507" y="2934"/>
                  </a:lnTo>
                  <a:lnTo>
                    <a:pt x="1493" y="2952"/>
                  </a:lnTo>
                  <a:lnTo>
                    <a:pt x="1478" y="2966"/>
                  </a:lnTo>
                  <a:lnTo>
                    <a:pt x="1464" y="2977"/>
                  </a:lnTo>
                  <a:lnTo>
                    <a:pt x="1266" y="3031"/>
                  </a:lnTo>
                  <a:lnTo>
                    <a:pt x="1089" y="3105"/>
                  </a:lnTo>
                  <a:lnTo>
                    <a:pt x="908" y="3182"/>
                  </a:lnTo>
                  <a:lnTo>
                    <a:pt x="726" y="3260"/>
                  </a:lnTo>
                  <a:lnTo>
                    <a:pt x="549" y="3336"/>
                  </a:lnTo>
                  <a:lnTo>
                    <a:pt x="509" y="3352"/>
                  </a:lnTo>
                  <a:lnTo>
                    <a:pt x="469" y="3367"/>
                  </a:lnTo>
                  <a:lnTo>
                    <a:pt x="386" y="3396"/>
                  </a:lnTo>
                  <a:lnTo>
                    <a:pt x="346" y="3410"/>
                  </a:lnTo>
                  <a:lnTo>
                    <a:pt x="306" y="3424"/>
                  </a:lnTo>
                  <a:lnTo>
                    <a:pt x="267" y="3440"/>
                  </a:lnTo>
                  <a:lnTo>
                    <a:pt x="229" y="3457"/>
                  </a:lnTo>
                  <a:lnTo>
                    <a:pt x="194" y="3475"/>
                  </a:lnTo>
                  <a:lnTo>
                    <a:pt x="175" y="3485"/>
                  </a:lnTo>
                  <a:lnTo>
                    <a:pt x="159" y="3495"/>
                  </a:lnTo>
                  <a:lnTo>
                    <a:pt x="143" y="3507"/>
                  </a:lnTo>
                  <a:lnTo>
                    <a:pt x="127" y="3518"/>
                  </a:lnTo>
                  <a:lnTo>
                    <a:pt x="111" y="3530"/>
                  </a:lnTo>
                  <a:lnTo>
                    <a:pt x="97" y="3543"/>
                  </a:lnTo>
                  <a:lnTo>
                    <a:pt x="83" y="3556"/>
                  </a:lnTo>
                  <a:lnTo>
                    <a:pt x="71" y="3571"/>
                  </a:lnTo>
                  <a:lnTo>
                    <a:pt x="59" y="3586"/>
                  </a:lnTo>
                  <a:lnTo>
                    <a:pt x="46" y="3602"/>
                  </a:lnTo>
                  <a:lnTo>
                    <a:pt x="36" y="3619"/>
                  </a:lnTo>
                  <a:lnTo>
                    <a:pt x="27" y="3637"/>
                  </a:lnTo>
                  <a:lnTo>
                    <a:pt x="18" y="3657"/>
                  </a:lnTo>
                  <a:lnTo>
                    <a:pt x="11" y="3677"/>
                  </a:lnTo>
                  <a:lnTo>
                    <a:pt x="10" y="3742"/>
                  </a:lnTo>
                  <a:lnTo>
                    <a:pt x="9" y="3821"/>
                  </a:lnTo>
                  <a:lnTo>
                    <a:pt x="4" y="4009"/>
                  </a:lnTo>
                  <a:lnTo>
                    <a:pt x="1" y="4204"/>
                  </a:lnTo>
                  <a:lnTo>
                    <a:pt x="0" y="4296"/>
                  </a:lnTo>
                  <a:lnTo>
                    <a:pt x="1" y="4376"/>
                  </a:lnTo>
                  <a:lnTo>
                    <a:pt x="4581" y="4376"/>
                  </a:lnTo>
                  <a:lnTo>
                    <a:pt x="4581" y="4296"/>
                  </a:lnTo>
                  <a:lnTo>
                    <a:pt x="4581" y="4204"/>
                  </a:lnTo>
                  <a:lnTo>
                    <a:pt x="4577" y="4009"/>
                  </a:lnTo>
                  <a:lnTo>
                    <a:pt x="4573" y="3821"/>
                  </a:lnTo>
                  <a:lnTo>
                    <a:pt x="4571" y="3742"/>
                  </a:lnTo>
                  <a:lnTo>
                    <a:pt x="4571" y="3677"/>
                  </a:lnTo>
                  <a:lnTo>
                    <a:pt x="4563" y="3657"/>
                  </a:lnTo>
                  <a:lnTo>
                    <a:pt x="4555" y="3637"/>
                  </a:lnTo>
                  <a:lnTo>
                    <a:pt x="4545" y="3619"/>
                  </a:lnTo>
                  <a:lnTo>
                    <a:pt x="4535" y="3602"/>
                  </a:lnTo>
                  <a:lnTo>
                    <a:pt x="4523" y="3586"/>
                  </a:lnTo>
                  <a:lnTo>
                    <a:pt x="4511" y="3571"/>
                  </a:lnTo>
                  <a:lnTo>
                    <a:pt x="4498" y="3556"/>
                  </a:lnTo>
                  <a:lnTo>
                    <a:pt x="4484" y="3543"/>
                  </a:lnTo>
                  <a:lnTo>
                    <a:pt x="4470" y="3530"/>
                  </a:lnTo>
                  <a:lnTo>
                    <a:pt x="4454" y="3518"/>
                  </a:lnTo>
                  <a:lnTo>
                    <a:pt x="4439" y="3507"/>
                  </a:lnTo>
                  <a:lnTo>
                    <a:pt x="4423" y="3495"/>
                  </a:lnTo>
                  <a:lnTo>
                    <a:pt x="4406" y="3485"/>
                  </a:lnTo>
                  <a:lnTo>
                    <a:pt x="4388" y="3475"/>
                  </a:lnTo>
                  <a:lnTo>
                    <a:pt x="4352" y="3457"/>
                  </a:lnTo>
                  <a:lnTo>
                    <a:pt x="4314" y="3440"/>
                  </a:lnTo>
                  <a:lnTo>
                    <a:pt x="4275" y="3424"/>
                  </a:lnTo>
                  <a:lnTo>
                    <a:pt x="4235" y="3410"/>
                  </a:lnTo>
                  <a:lnTo>
                    <a:pt x="4195" y="3396"/>
                  </a:lnTo>
                  <a:lnTo>
                    <a:pt x="4113" y="3367"/>
                  </a:lnTo>
                  <a:lnTo>
                    <a:pt x="4073" y="3352"/>
                  </a:lnTo>
                  <a:lnTo>
                    <a:pt x="4032" y="3336"/>
                  </a:lnTo>
                  <a:close/>
                  <a:moveTo>
                    <a:pt x="5329" y="3316"/>
                  </a:moveTo>
                  <a:lnTo>
                    <a:pt x="5329" y="3316"/>
                  </a:lnTo>
                  <a:lnTo>
                    <a:pt x="5202" y="3262"/>
                  </a:lnTo>
                  <a:lnTo>
                    <a:pt x="5073" y="3206"/>
                  </a:lnTo>
                  <a:lnTo>
                    <a:pt x="4943" y="3151"/>
                  </a:lnTo>
                  <a:lnTo>
                    <a:pt x="4818" y="3098"/>
                  </a:lnTo>
                  <a:lnTo>
                    <a:pt x="4677" y="3060"/>
                  </a:lnTo>
                  <a:lnTo>
                    <a:pt x="4666" y="3052"/>
                  </a:lnTo>
                  <a:lnTo>
                    <a:pt x="4656" y="3042"/>
                  </a:lnTo>
                  <a:lnTo>
                    <a:pt x="4645" y="3030"/>
                  </a:lnTo>
                  <a:lnTo>
                    <a:pt x="4635" y="3017"/>
                  </a:lnTo>
                  <a:lnTo>
                    <a:pt x="4625" y="3002"/>
                  </a:lnTo>
                  <a:lnTo>
                    <a:pt x="4616" y="2987"/>
                  </a:lnTo>
                  <a:lnTo>
                    <a:pt x="4596" y="2955"/>
                  </a:lnTo>
                  <a:lnTo>
                    <a:pt x="4579" y="2920"/>
                  </a:lnTo>
                  <a:lnTo>
                    <a:pt x="4563" y="2887"/>
                  </a:lnTo>
                  <a:lnTo>
                    <a:pt x="4536" y="2830"/>
                  </a:lnTo>
                  <a:lnTo>
                    <a:pt x="4446" y="2817"/>
                  </a:lnTo>
                  <a:lnTo>
                    <a:pt x="4448" y="2800"/>
                  </a:lnTo>
                  <a:lnTo>
                    <a:pt x="4450" y="2784"/>
                  </a:lnTo>
                  <a:lnTo>
                    <a:pt x="4454" y="2770"/>
                  </a:lnTo>
                  <a:lnTo>
                    <a:pt x="4459" y="2758"/>
                  </a:lnTo>
                  <a:lnTo>
                    <a:pt x="4465" y="2747"/>
                  </a:lnTo>
                  <a:lnTo>
                    <a:pt x="4471" y="2737"/>
                  </a:lnTo>
                  <a:lnTo>
                    <a:pt x="4477" y="2728"/>
                  </a:lnTo>
                  <a:lnTo>
                    <a:pt x="4484" y="2718"/>
                  </a:lnTo>
                  <a:lnTo>
                    <a:pt x="4498" y="2702"/>
                  </a:lnTo>
                  <a:lnTo>
                    <a:pt x="4512" y="2684"/>
                  </a:lnTo>
                  <a:lnTo>
                    <a:pt x="4519" y="2674"/>
                  </a:lnTo>
                  <a:lnTo>
                    <a:pt x="4525" y="2664"/>
                  </a:lnTo>
                  <a:lnTo>
                    <a:pt x="4532" y="2651"/>
                  </a:lnTo>
                  <a:lnTo>
                    <a:pt x="4536" y="2638"/>
                  </a:lnTo>
                  <a:lnTo>
                    <a:pt x="4540" y="2625"/>
                  </a:lnTo>
                  <a:lnTo>
                    <a:pt x="4543" y="2612"/>
                  </a:lnTo>
                  <a:lnTo>
                    <a:pt x="4545" y="2599"/>
                  </a:lnTo>
                  <a:lnTo>
                    <a:pt x="4546" y="2586"/>
                  </a:lnTo>
                  <a:lnTo>
                    <a:pt x="4548" y="2557"/>
                  </a:lnTo>
                  <a:lnTo>
                    <a:pt x="4549" y="2530"/>
                  </a:lnTo>
                  <a:lnTo>
                    <a:pt x="4551" y="2501"/>
                  </a:lnTo>
                  <a:lnTo>
                    <a:pt x="4553" y="2488"/>
                  </a:lnTo>
                  <a:lnTo>
                    <a:pt x="4555" y="2474"/>
                  </a:lnTo>
                  <a:lnTo>
                    <a:pt x="4558" y="2461"/>
                  </a:lnTo>
                  <a:lnTo>
                    <a:pt x="4562" y="2449"/>
                  </a:lnTo>
                  <a:lnTo>
                    <a:pt x="4566" y="2436"/>
                  </a:lnTo>
                  <a:lnTo>
                    <a:pt x="4572" y="2424"/>
                  </a:lnTo>
                  <a:lnTo>
                    <a:pt x="4576" y="2417"/>
                  </a:lnTo>
                  <a:lnTo>
                    <a:pt x="4581" y="2410"/>
                  </a:lnTo>
                  <a:lnTo>
                    <a:pt x="4587" y="2404"/>
                  </a:lnTo>
                  <a:lnTo>
                    <a:pt x="4593" y="2399"/>
                  </a:lnTo>
                  <a:lnTo>
                    <a:pt x="4608" y="2390"/>
                  </a:lnTo>
                  <a:lnTo>
                    <a:pt x="4622" y="2383"/>
                  </a:lnTo>
                  <a:lnTo>
                    <a:pt x="4636" y="2375"/>
                  </a:lnTo>
                  <a:lnTo>
                    <a:pt x="4650" y="2366"/>
                  </a:lnTo>
                  <a:lnTo>
                    <a:pt x="4656" y="2362"/>
                  </a:lnTo>
                  <a:lnTo>
                    <a:pt x="4662" y="2357"/>
                  </a:lnTo>
                  <a:lnTo>
                    <a:pt x="4668" y="2351"/>
                  </a:lnTo>
                  <a:lnTo>
                    <a:pt x="4674" y="2345"/>
                  </a:lnTo>
                  <a:lnTo>
                    <a:pt x="4682" y="2331"/>
                  </a:lnTo>
                  <a:lnTo>
                    <a:pt x="4690" y="2316"/>
                  </a:lnTo>
                  <a:lnTo>
                    <a:pt x="4697" y="2299"/>
                  </a:lnTo>
                  <a:lnTo>
                    <a:pt x="4703" y="2281"/>
                  </a:lnTo>
                  <a:lnTo>
                    <a:pt x="4709" y="2264"/>
                  </a:lnTo>
                  <a:lnTo>
                    <a:pt x="4713" y="2246"/>
                  </a:lnTo>
                  <a:lnTo>
                    <a:pt x="4720" y="2213"/>
                  </a:lnTo>
                  <a:lnTo>
                    <a:pt x="4725" y="2184"/>
                  </a:lnTo>
                  <a:lnTo>
                    <a:pt x="4729" y="2153"/>
                  </a:lnTo>
                  <a:lnTo>
                    <a:pt x="4732" y="2121"/>
                  </a:lnTo>
                  <a:lnTo>
                    <a:pt x="4733" y="2088"/>
                  </a:lnTo>
                  <a:lnTo>
                    <a:pt x="4733" y="2071"/>
                  </a:lnTo>
                  <a:lnTo>
                    <a:pt x="4732" y="2055"/>
                  </a:lnTo>
                  <a:lnTo>
                    <a:pt x="4731" y="2039"/>
                  </a:lnTo>
                  <a:lnTo>
                    <a:pt x="4728" y="2024"/>
                  </a:lnTo>
                  <a:lnTo>
                    <a:pt x="4725" y="2007"/>
                  </a:lnTo>
                  <a:lnTo>
                    <a:pt x="4721" y="1992"/>
                  </a:lnTo>
                  <a:lnTo>
                    <a:pt x="4716" y="1978"/>
                  </a:lnTo>
                  <a:lnTo>
                    <a:pt x="4710" y="1964"/>
                  </a:lnTo>
                  <a:lnTo>
                    <a:pt x="4703" y="1950"/>
                  </a:lnTo>
                  <a:lnTo>
                    <a:pt x="4697" y="1937"/>
                  </a:lnTo>
                  <a:lnTo>
                    <a:pt x="4686" y="1918"/>
                  </a:lnTo>
                  <a:lnTo>
                    <a:pt x="4682" y="1908"/>
                  </a:lnTo>
                  <a:lnTo>
                    <a:pt x="4678" y="1897"/>
                  </a:lnTo>
                  <a:lnTo>
                    <a:pt x="4675" y="1883"/>
                  </a:lnTo>
                  <a:lnTo>
                    <a:pt x="4672" y="1865"/>
                  </a:lnTo>
                  <a:lnTo>
                    <a:pt x="4671" y="1852"/>
                  </a:lnTo>
                  <a:lnTo>
                    <a:pt x="4671" y="1836"/>
                  </a:lnTo>
                  <a:lnTo>
                    <a:pt x="4672" y="1797"/>
                  </a:lnTo>
                  <a:lnTo>
                    <a:pt x="4675" y="1752"/>
                  </a:lnTo>
                  <a:lnTo>
                    <a:pt x="4679" y="1704"/>
                  </a:lnTo>
                  <a:lnTo>
                    <a:pt x="4687" y="1615"/>
                  </a:lnTo>
                  <a:lnTo>
                    <a:pt x="4690" y="1580"/>
                  </a:lnTo>
                  <a:lnTo>
                    <a:pt x="4691" y="1557"/>
                  </a:lnTo>
                  <a:lnTo>
                    <a:pt x="4692" y="1514"/>
                  </a:lnTo>
                  <a:lnTo>
                    <a:pt x="4692" y="1473"/>
                  </a:lnTo>
                  <a:lnTo>
                    <a:pt x="4691" y="1432"/>
                  </a:lnTo>
                  <a:lnTo>
                    <a:pt x="4689" y="1392"/>
                  </a:lnTo>
                  <a:lnTo>
                    <a:pt x="4685" y="1351"/>
                  </a:lnTo>
                  <a:lnTo>
                    <a:pt x="4680" y="1310"/>
                  </a:lnTo>
                  <a:lnTo>
                    <a:pt x="4673" y="1270"/>
                  </a:lnTo>
                  <a:lnTo>
                    <a:pt x="4663" y="1228"/>
                  </a:lnTo>
                  <a:lnTo>
                    <a:pt x="4657" y="1212"/>
                  </a:lnTo>
                  <a:lnTo>
                    <a:pt x="4650" y="1195"/>
                  </a:lnTo>
                  <a:lnTo>
                    <a:pt x="4640" y="1175"/>
                  </a:lnTo>
                  <a:lnTo>
                    <a:pt x="4628" y="1152"/>
                  </a:lnTo>
                  <a:lnTo>
                    <a:pt x="4621" y="1142"/>
                  </a:lnTo>
                  <a:lnTo>
                    <a:pt x="4613" y="1131"/>
                  </a:lnTo>
                  <a:lnTo>
                    <a:pt x="4605" y="1121"/>
                  </a:lnTo>
                  <a:lnTo>
                    <a:pt x="4596" y="1112"/>
                  </a:lnTo>
                  <a:lnTo>
                    <a:pt x="4587" y="1105"/>
                  </a:lnTo>
                  <a:lnTo>
                    <a:pt x="4577" y="1097"/>
                  </a:lnTo>
                  <a:lnTo>
                    <a:pt x="4473" y="1080"/>
                  </a:lnTo>
                  <a:lnTo>
                    <a:pt x="4408" y="1020"/>
                  </a:lnTo>
                  <a:lnTo>
                    <a:pt x="4383" y="1006"/>
                  </a:lnTo>
                  <a:lnTo>
                    <a:pt x="4359" y="993"/>
                  </a:lnTo>
                  <a:lnTo>
                    <a:pt x="4335" y="982"/>
                  </a:lnTo>
                  <a:lnTo>
                    <a:pt x="4310" y="972"/>
                  </a:lnTo>
                  <a:lnTo>
                    <a:pt x="4285" y="964"/>
                  </a:lnTo>
                  <a:lnTo>
                    <a:pt x="4261" y="956"/>
                  </a:lnTo>
                  <a:lnTo>
                    <a:pt x="4236" y="950"/>
                  </a:lnTo>
                  <a:lnTo>
                    <a:pt x="4212" y="946"/>
                  </a:lnTo>
                  <a:lnTo>
                    <a:pt x="4188" y="942"/>
                  </a:lnTo>
                  <a:lnTo>
                    <a:pt x="4163" y="940"/>
                  </a:lnTo>
                  <a:lnTo>
                    <a:pt x="4139" y="938"/>
                  </a:lnTo>
                  <a:lnTo>
                    <a:pt x="4115" y="937"/>
                  </a:lnTo>
                  <a:lnTo>
                    <a:pt x="4091" y="938"/>
                  </a:lnTo>
                  <a:lnTo>
                    <a:pt x="4068" y="939"/>
                  </a:lnTo>
                  <a:lnTo>
                    <a:pt x="4045" y="941"/>
                  </a:lnTo>
                  <a:lnTo>
                    <a:pt x="4022" y="943"/>
                  </a:lnTo>
                  <a:lnTo>
                    <a:pt x="3999" y="946"/>
                  </a:lnTo>
                  <a:lnTo>
                    <a:pt x="3978" y="950"/>
                  </a:lnTo>
                  <a:lnTo>
                    <a:pt x="3934" y="959"/>
                  </a:lnTo>
                  <a:lnTo>
                    <a:pt x="3892" y="971"/>
                  </a:lnTo>
                  <a:lnTo>
                    <a:pt x="3853" y="983"/>
                  </a:lnTo>
                  <a:lnTo>
                    <a:pt x="3815" y="995"/>
                  </a:lnTo>
                  <a:lnTo>
                    <a:pt x="3781" y="1008"/>
                  </a:lnTo>
                  <a:lnTo>
                    <a:pt x="3719" y="1033"/>
                  </a:lnTo>
                  <a:lnTo>
                    <a:pt x="3699" y="1040"/>
                  </a:lnTo>
                  <a:lnTo>
                    <a:pt x="3679" y="1049"/>
                  </a:lnTo>
                  <a:lnTo>
                    <a:pt x="3661" y="1059"/>
                  </a:lnTo>
                  <a:lnTo>
                    <a:pt x="3642" y="1070"/>
                  </a:lnTo>
                  <a:lnTo>
                    <a:pt x="3625" y="1082"/>
                  </a:lnTo>
                  <a:lnTo>
                    <a:pt x="3607" y="1096"/>
                  </a:lnTo>
                  <a:lnTo>
                    <a:pt x="3590" y="1112"/>
                  </a:lnTo>
                  <a:lnTo>
                    <a:pt x="3575" y="1128"/>
                  </a:lnTo>
                  <a:lnTo>
                    <a:pt x="3560" y="1145"/>
                  </a:lnTo>
                  <a:lnTo>
                    <a:pt x="3544" y="1164"/>
                  </a:lnTo>
                  <a:lnTo>
                    <a:pt x="3531" y="1185"/>
                  </a:lnTo>
                  <a:lnTo>
                    <a:pt x="3518" y="1206"/>
                  </a:lnTo>
                  <a:lnTo>
                    <a:pt x="3506" y="1228"/>
                  </a:lnTo>
                  <a:lnTo>
                    <a:pt x="3495" y="1252"/>
                  </a:lnTo>
                  <a:lnTo>
                    <a:pt x="3484" y="1277"/>
                  </a:lnTo>
                  <a:lnTo>
                    <a:pt x="3474" y="1302"/>
                  </a:lnTo>
                  <a:lnTo>
                    <a:pt x="3465" y="1330"/>
                  </a:lnTo>
                  <a:lnTo>
                    <a:pt x="3457" y="1358"/>
                  </a:lnTo>
                  <a:lnTo>
                    <a:pt x="3451" y="1388"/>
                  </a:lnTo>
                  <a:lnTo>
                    <a:pt x="3445" y="1417"/>
                  </a:lnTo>
                  <a:lnTo>
                    <a:pt x="3440" y="1448"/>
                  </a:lnTo>
                  <a:lnTo>
                    <a:pt x="3436" y="1481"/>
                  </a:lnTo>
                  <a:lnTo>
                    <a:pt x="3434" y="1514"/>
                  </a:lnTo>
                  <a:lnTo>
                    <a:pt x="3432" y="1549"/>
                  </a:lnTo>
                  <a:lnTo>
                    <a:pt x="3432" y="1584"/>
                  </a:lnTo>
                  <a:lnTo>
                    <a:pt x="3432" y="1621"/>
                  </a:lnTo>
                  <a:lnTo>
                    <a:pt x="3434" y="1658"/>
                  </a:lnTo>
                  <a:lnTo>
                    <a:pt x="3437" y="1696"/>
                  </a:lnTo>
                  <a:lnTo>
                    <a:pt x="3442" y="1735"/>
                  </a:lnTo>
                  <a:lnTo>
                    <a:pt x="3447" y="1775"/>
                  </a:lnTo>
                  <a:lnTo>
                    <a:pt x="3454" y="1817"/>
                  </a:lnTo>
                  <a:lnTo>
                    <a:pt x="3462" y="1858"/>
                  </a:lnTo>
                  <a:lnTo>
                    <a:pt x="3464" y="1872"/>
                  </a:lnTo>
                  <a:lnTo>
                    <a:pt x="3465" y="1886"/>
                  </a:lnTo>
                  <a:lnTo>
                    <a:pt x="3464" y="1898"/>
                  </a:lnTo>
                  <a:lnTo>
                    <a:pt x="3462" y="1909"/>
                  </a:lnTo>
                  <a:lnTo>
                    <a:pt x="3460" y="1919"/>
                  </a:lnTo>
                  <a:lnTo>
                    <a:pt x="3456" y="1929"/>
                  </a:lnTo>
                  <a:lnTo>
                    <a:pt x="3448" y="1949"/>
                  </a:lnTo>
                  <a:lnTo>
                    <a:pt x="3439" y="1965"/>
                  </a:lnTo>
                  <a:lnTo>
                    <a:pt x="3431" y="1981"/>
                  </a:lnTo>
                  <a:lnTo>
                    <a:pt x="3428" y="1988"/>
                  </a:lnTo>
                  <a:lnTo>
                    <a:pt x="3425" y="1996"/>
                  </a:lnTo>
                  <a:lnTo>
                    <a:pt x="3424" y="2004"/>
                  </a:lnTo>
                  <a:lnTo>
                    <a:pt x="3424" y="2011"/>
                  </a:lnTo>
                  <a:lnTo>
                    <a:pt x="3431" y="2101"/>
                  </a:lnTo>
                  <a:lnTo>
                    <a:pt x="3435" y="2153"/>
                  </a:lnTo>
                  <a:lnTo>
                    <a:pt x="3439" y="2182"/>
                  </a:lnTo>
                  <a:lnTo>
                    <a:pt x="3443" y="2209"/>
                  </a:lnTo>
                  <a:lnTo>
                    <a:pt x="3448" y="2237"/>
                  </a:lnTo>
                  <a:lnTo>
                    <a:pt x="3454" y="2263"/>
                  </a:lnTo>
                  <a:lnTo>
                    <a:pt x="3461" y="2288"/>
                  </a:lnTo>
                  <a:lnTo>
                    <a:pt x="3470" y="2312"/>
                  </a:lnTo>
                  <a:lnTo>
                    <a:pt x="3475" y="2323"/>
                  </a:lnTo>
                  <a:lnTo>
                    <a:pt x="3481" y="2333"/>
                  </a:lnTo>
                  <a:lnTo>
                    <a:pt x="3486" y="2342"/>
                  </a:lnTo>
                  <a:lnTo>
                    <a:pt x="3492" y="2351"/>
                  </a:lnTo>
                  <a:lnTo>
                    <a:pt x="3499" y="2359"/>
                  </a:lnTo>
                  <a:lnTo>
                    <a:pt x="3506" y="2366"/>
                  </a:lnTo>
                  <a:lnTo>
                    <a:pt x="3513" y="2374"/>
                  </a:lnTo>
                  <a:lnTo>
                    <a:pt x="3521" y="2379"/>
                  </a:lnTo>
                  <a:lnTo>
                    <a:pt x="3526" y="2382"/>
                  </a:lnTo>
                  <a:lnTo>
                    <a:pt x="3535" y="2384"/>
                  </a:lnTo>
                  <a:lnTo>
                    <a:pt x="3559" y="2391"/>
                  </a:lnTo>
                  <a:lnTo>
                    <a:pt x="3581" y="2395"/>
                  </a:lnTo>
                  <a:lnTo>
                    <a:pt x="3588" y="2396"/>
                  </a:lnTo>
                  <a:lnTo>
                    <a:pt x="3589" y="2396"/>
                  </a:lnTo>
                  <a:lnTo>
                    <a:pt x="3590" y="2395"/>
                  </a:lnTo>
                  <a:lnTo>
                    <a:pt x="3615" y="2664"/>
                  </a:lnTo>
                  <a:lnTo>
                    <a:pt x="3621" y="2674"/>
                  </a:lnTo>
                  <a:lnTo>
                    <a:pt x="3625" y="2684"/>
                  </a:lnTo>
                  <a:lnTo>
                    <a:pt x="3631" y="2692"/>
                  </a:lnTo>
                  <a:lnTo>
                    <a:pt x="3637" y="2700"/>
                  </a:lnTo>
                  <a:lnTo>
                    <a:pt x="3649" y="2715"/>
                  </a:lnTo>
                  <a:lnTo>
                    <a:pt x="3662" y="2730"/>
                  </a:lnTo>
                  <a:lnTo>
                    <a:pt x="3675" y="2745"/>
                  </a:lnTo>
                  <a:lnTo>
                    <a:pt x="3681" y="2754"/>
                  </a:lnTo>
                  <a:lnTo>
                    <a:pt x="3687" y="2763"/>
                  </a:lnTo>
                  <a:lnTo>
                    <a:pt x="3693" y="2773"/>
                  </a:lnTo>
                  <a:lnTo>
                    <a:pt x="3698" y="2785"/>
                  </a:lnTo>
                  <a:lnTo>
                    <a:pt x="3702" y="2799"/>
                  </a:lnTo>
                  <a:lnTo>
                    <a:pt x="3705" y="2814"/>
                  </a:lnTo>
                  <a:lnTo>
                    <a:pt x="3638" y="2830"/>
                  </a:lnTo>
                  <a:lnTo>
                    <a:pt x="3619" y="2869"/>
                  </a:lnTo>
                  <a:lnTo>
                    <a:pt x="3597" y="2915"/>
                  </a:lnTo>
                  <a:lnTo>
                    <a:pt x="3585" y="2940"/>
                  </a:lnTo>
                  <a:lnTo>
                    <a:pt x="3572" y="2963"/>
                  </a:lnTo>
                  <a:lnTo>
                    <a:pt x="3559" y="2986"/>
                  </a:lnTo>
                  <a:lnTo>
                    <a:pt x="3544" y="3008"/>
                  </a:lnTo>
                  <a:lnTo>
                    <a:pt x="3793" y="3114"/>
                  </a:lnTo>
                  <a:lnTo>
                    <a:pt x="3936" y="3176"/>
                  </a:lnTo>
                  <a:lnTo>
                    <a:pt x="4076" y="3235"/>
                  </a:lnTo>
                  <a:lnTo>
                    <a:pt x="4109" y="3248"/>
                  </a:lnTo>
                  <a:lnTo>
                    <a:pt x="4143" y="3261"/>
                  </a:lnTo>
                  <a:lnTo>
                    <a:pt x="4214" y="3285"/>
                  </a:lnTo>
                  <a:lnTo>
                    <a:pt x="4282" y="3310"/>
                  </a:lnTo>
                  <a:lnTo>
                    <a:pt x="4316" y="3323"/>
                  </a:lnTo>
                  <a:lnTo>
                    <a:pt x="4351" y="3336"/>
                  </a:lnTo>
                  <a:lnTo>
                    <a:pt x="4385" y="3351"/>
                  </a:lnTo>
                  <a:lnTo>
                    <a:pt x="4419" y="3368"/>
                  </a:lnTo>
                  <a:lnTo>
                    <a:pt x="4451" y="3385"/>
                  </a:lnTo>
                  <a:lnTo>
                    <a:pt x="4483" y="3404"/>
                  </a:lnTo>
                  <a:lnTo>
                    <a:pt x="4514" y="3424"/>
                  </a:lnTo>
                  <a:lnTo>
                    <a:pt x="4528" y="3436"/>
                  </a:lnTo>
                  <a:lnTo>
                    <a:pt x="4543" y="3448"/>
                  </a:lnTo>
                  <a:lnTo>
                    <a:pt x="4557" y="3460"/>
                  </a:lnTo>
                  <a:lnTo>
                    <a:pt x="4570" y="3473"/>
                  </a:lnTo>
                  <a:lnTo>
                    <a:pt x="4583" y="3486"/>
                  </a:lnTo>
                  <a:lnTo>
                    <a:pt x="4596" y="3501"/>
                  </a:lnTo>
                  <a:lnTo>
                    <a:pt x="4609" y="3516"/>
                  </a:lnTo>
                  <a:lnTo>
                    <a:pt x="4620" y="3531"/>
                  </a:lnTo>
                  <a:lnTo>
                    <a:pt x="4631" y="3547"/>
                  </a:lnTo>
                  <a:lnTo>
                    <a:pt x="4641" y="3564"/>
                  </a:lnTo>
                  <a:lnTo>
                    <a:pt x="4650" y="3583"/>
                  </a:lnTo>
                  <a:lnTo>
                    <a:pt x="4659" y="3601"/>
                  </a:lnTo>
                  <a:lnTo>
                    <a:pt x="4667" y="3620"/>
                  </a:lnTo>
                  <a:lnTo>
                    <a:pt x="4676" y="3640"/>
                  </a:lnTo>
                  <a:lnTo>
                    <a:pt x="4681" y="3658"/>
                  </a:lnTo>
                  <a:lnTo>
                    <a:pt x="4681" y="3677"/>
                  </a:lnTo>
                  <a:lnTo>
                    <a:pt x="4683" y="3786"/>
                  </a:lnTo>
                  <a:lnTo>
                    <a:pt x="4686" y="3924"/>
                  </a:lnTo>
                  <a:lnTo>
                    <a:pt x="4689" y="4056"/>
                  </a:lnTo>
                  <a:lnTo>
                    <a:pt x="5719" y="4056"/>
                  </a:lnTo>
                  <a:lnTo>
                    <a:pt x="5719" y="4000"/>
                  </a:lnTo>
                  <a:lnTo>
                    <a:pt x="5719" y="3935"/>
                  </a:lnTo>
                  <a:lnTo>
                    <a:pt x="5716" y="3796"/>
                  </a:lnTo>
                  <a:lnTo>
                    <a:pt x="5713" y="3662"/>
                  </a:lnTo>
                  <a:lnTo>
                    <a:pt x="5712" y="3558"/>
                  </a:lnTo>
                  <a:lnTo>
                    <a:pt x="5706" y="3544"/>
                  </a:lnTo>
                  <a:lnTo>
                    <a:pt x="5700" y="3531"/>
                  </a:lnTo>
                  <a:lnTo>
                    <a:pt x="5694" y="3518"/>
                  </a:lnTo>
                  <a:lnTo>
                    <a:pt x="5686" y="3506"/>
                  </a:lnTo>
                  <a:lnTo>
                    <a:pt x="5678" y="3494"/>
                  </a:lnTo>
                  <a:lnTo>
                    <a:pt x="5670" y="3483"/>
                  </a:lnTo>
                  <a:lnTo>
                    <a:pt x="5661" y="3473"/>
                  </a:lnTo>
                  <a:lnTo>
                    <a:pt x="5650" y="3463"/>
                  </a:lnTo>
                  <a:lnTo>
                    <a:pt x="5640" y="3454"/>
                  </a:lnTo>
                  <a:lnTo>
                    <a:pt x="5629" y="3445"/>
                  </a:lnTo>
                  <a:lnTo>
                    <a:pt x="5618" y="3437"/>
                  </a:lnTo>
                  <a:lnTo>
                    <a:pt x="5607" y="3430"/>
                  </a:lnTo>
                  <a:lnTo>
                    <a:pt x="5583" y="3414"/>
                  </a:lnTo>
                  <a:lnTo>
                    <a:pt x="5556" y="3402"/>
                  </a:lnTo>
                  <a:lnTo>
                    <a:pt x="5530" y="3390"/>
                  </a:lnTo>
                  <a:lnTo>
                    <a:pt x="5501" y="3379"/>
                  </a:lnTo>
                  <a:lnTo>
                    <a:pt x="5445" y="3358"/>
                  </a:lnTo>
                  <a:lnTo>
                    <a:pt x="5386" y="3337"/>
                  </a:lnTo>
                  <a:lnTo>
                    <a:pt x="5357" y="3327"/>
                  </a:lnTo>
                  <a:lnTo>
                    <a:pt x="5329" y="3316"/>
                  </a:lnTo>
                  <a:close/>
                  <a:moveTo>
                    <a:pt x="6518" y="3416"/>
                  </a:moveTo>
                  <a:lnTo>
                    <a:pt x="6518" y="3416"/>
                  </a:lnTo>
                  <a:lnTo>
                    <a:pt x="6515" y="3406"/>
                  </a:lnTo>
                  <a:lnTo>
                    <a:pt x="6510" y="3397"/>
                  </a:lnTo>
                  <a:lnTo>
                    <a:pt x="6506" y="3388"/>
                  </a:lnTo>
                  <a:lnTo>
                    <a:pt x="6501" y="3380"/>
                  </a:lnTo>
                  <a:lnTo>
                    <a:pt x="6488" y="3364"/>
                  </a:lnTo>
                  <a:lnTo>
                    <a:pt x="6475" y="3350"/>
                  </a:lnTo>
                  <a:lnTo>
                    <a:pt x="6460" y="3337"/>
                  </a:lnTo>
                  <a:lnTo>
                    <a:pt x="6445" y="3326"/>
                  </a:lnTo>
                  <a:lnTo>
                    <a:pt x="6428" y="3316"/>
                  </a:lnTo>
                  <a:lnTo>
                    <a:pt x="6409" y="3307"/>
                  </a:lnTo>
                  <a:lnTo>
                    <a:pt x="6391" y="3299"/>
                  </a:lnTo>
                  <a:lnTo>
                    <a:pt x="6372" y="3292"/>
                  </a:lnTo>
                  <a:lnTo>
                    <a:pt x="6331" y="3276"/>
                  </a:lnTo>
                  <a:lnTo>
                    <a:pt x="6291" y="3262"/>
                  </a:lnTo>
                  <a:lnTo>
                    <a:pt x="6270" y="3255"/>
                  </a:lnTo>
                  <a:lnTo>
                    <a:pt x="6251" y="3247"/>
                  </a:lnTo>
                  <a:lnTo>
                    <a:pt x="6073" y="3171"/>
                  </a:lnTo>
                  <a:lnTo>
                    <a:pt x="5982" y="3132"/>
                  </a:lnTo>
                  <a:lnTo>
                    <a:pt x="5894" y="3096"/>
                  </a:lnTo>
                  <a:lnTo>
                    <a:pt x="5796" y="3068"/>
                  </a:lnTo>
                  <a:lnTo>
                    <a:pt x="5788" y="3063"/>
                  </a:lnTo>
                  <a:lnTo>
                    <a:pt x="5781" y="3056"/>
                  </a:lnTo>
                  <a:lnTo>
                    <a:pt x="5774" y="3048"/>
                  </a:lnTo>
                  <a:lnTo>
                    <a:pt x="5767" y="3039"/>
                  </a:lnTo>
                  <a:lnTo>
                    <a:pt x="5753" y="3018"/>
                  </a:lnTo>
                  <a:lnTo>
                    <a:pt x="5740" y="2995"/>
                  </a:lnTo>
                  <a:lnTo>
                    <a:pt x="5728" y="2971"/>
                  </a:lnTo>
                  <a:lnTo>
                    <a:pt x="5716" y="2948"/>
                  </a:lnTo>
                  <a:lnTo>
                    <a:pt x="5697" y="2908"/>
                  </a:lnTo>
                  <a:lnTo>
                    <a:pt x="5635" y="2899"/>
                  </a:lnTo>
                  <a:lnTo>
                    <a:pt x="5636" y="2887"/>
                  </a:lnTo>
                  <a:lnTo>
                    <a:pt x="5638" y="2877"/>
                  </a:lnTo>
                  <a:lnTo>
                    <a:pt x="5640" y="2867"/>
                  </a:lnTo>
                  <a:lnTo>
                    <a:pt x="5643" y="2858"/>
                  </a:lnTo>
                  <a:lnTo>
                    <a:pt x="5647" y="2850"/>
                  </a:lnTo>
                  <a:lnTo>
                    <a:pt x="5652" y="2843"/>
                  </a:lnTo>
                  <a:lnTo>
                    <a:pt x="5662" y="2831"/>
                  </a:lnTo>
                  <a:lnTo>
                    <a:pt x="5671" y="2819"/>
                  </a:lnTo>
                  <a:lnTo>
                    <a:pt x="5681" y="2807"/>
                  </a:lnTo>
                  <a:lnTo>
                    <a:pt x="5686" y="2800"/>
                  </a:lnTo>
                  <a:lnTo>
                    <a:pt x="5690" y="2792"/>
                  </a:lnTo>
                  <a:lnTo>
                    <a:pt x="5694" y="2783"/>
                  </a:lnTo>
                  <a:lnTo>
                    <a:pt x="5697" y="2774"/>
                  </a:lnTo>
                  <a:lnTo>
                    <a:pt x="5700" y="2765"/>
                  </a:lnTo>
                  <a:lnTo>
                    <a:pt x="5702" y="2756"/>
                  </a:lnTo>
                  <a:lnTo>
                    <a:pt x="5704" y="2738"/>
                  </a:lnTo>
                  <a:lnTo>
                    <a:pt x="5706" y="2698"/>
                  </a:lnTo>
                  <a:lnTo>
                    <a:pt x="5708" y="2679"/>
                  </a:lnTo>
                  <a:lnTo>
                    <a:pt x="5710" y="2660"/>
                  </a:lnTo>
                  <a:lnTo>
                    <a:pt x="5712" y="2650"/>
                  </a:lnTo>
                  <a:lnTo>
                    <a:pt x="5715" y="2642"/>
                  </a:lnTo>
                  <a:lnTo>
                    <a:pt x="5718" y="2633"/>
                  </a:lnTo>
                  <a:lnTo>
                    <a:pt x="5723" y="2625"/>
                  </a:lnTo>
                  <a:lnTo>
                    <a:pt x="5726" y="2620"/>
                  </a:lnTo>
                  <a:lnTo>
                    <a:pt x="5730" y="2615"/>
                  </a:lnTo>
                  <a:lnTo>
                    <a:pt x="5738" y="2608"/>
                  </a:lnTo>
                  <a:lnTo>
                    <a:pt x="5747" y="2601"/>
                  </a:lnTo>
                  <a:lnTo>
                    <a:pt x="5757" y="2596"/>
                  </a:lnTo>
                  <a:lnTo>
                    <a:pt x="5767" y="2591"/>
                  </a:lnTo>
                  <a:lnTo>
                    <a:pt x="5777" y="2585"/>
                  </a:lnTo>
                  <a:lnTo>
                    <a:pt x="5785" y="2578"/>
                  </a:lnTo>
                  <a:lnTo>
                    <a:pt x="5789" y="2574"/>
                  </a:lnTo>
                  <a:lnTo>
                    <a:pt x="5794" y="2569"/>
                  </a:lnTo>
                  <a:lnTo>
                    <a:pt x="5800" y="2560"/>
                  </a:lnTo>
                  <a:lnTo>
                    <a:pt x="5805" y="2549"/>
                  </a:lnTo>
                  <a:lnTo>
                    <a:pt x="5810" y="2538"/>
                  </a:lnTo>
                  <a:lnTo>
                    <a:pt x="5814" y="2526"/>
                  </a:lnTo>
                  <a:lnTo>
                    <a:pt x="5821" y="2500"/>
                  </a:lnTo>
                  <a:lnTo>
                    <a:pt x="5826" y="2478"/>
                  </a:lnTo>
                  <a:lnTo>
                    <a:pt x="5830" y="2458"/>
                  </a:lnTo>
                  <a:lnTo>
                    <a:pt x="5832" y="2435"/>
                  </a:lnTo>
                  <a:lnTo>
                    <a:pt x="5835" y="2413"/>
                  </a:lnTo>
                  <a:lnTo>
                    <a:pt x="5835" y="2391"/>
                  </a:lnTo>
                  <a:lnTo>
                    <a:pt x="5835" y="2367"/>
                  </a:lnTo>
                  <a:lnTo>
                    <a:pt x="5832" y="2345"/>
                  </a:lnTo>
                  <a:lnTo>
                    <a:pt x="5830" y="2334"/>
                  </a:lnTo>
                  <a:lnTo>
                    <a:pt x="5827" y="2324"/>
                  </a:lnTo>
                  <a:lnTo>
                    <a:pt x="5823" y="2314"/>
                  </a:lnTo>
                  <a:lnTo>
                    <a:pt x="5819" y="2304"/>
                  </a:lnTo>
                  <a:lnTo>
                    <a:pt x="5810" y="2285"/>
                  </a:lnTo>
                  <a:lnTo>
                    <a:pt x="5802" y="2272"/>
                  </a:lnTo>
                  <a:lnTo>
                    <a:pt x="5799" y="2265"/>
                  </a:lnTo>
                  <a:lnTo>
                    <a:pt x="5797" y="2257"/>
                  </a:lnTo>
                  <a:lnTo>
                    <a:pt x="5794" y="2248"/>
                  </a:lnTo>
                  <a:lnTo>
                    <a:pt x="5793" y="2236"/>
                  </a:lnTo>
                  <a:lnTo>
                    <a:pt x="5792" y="2215"/>
                  </a:lnTo>
                  <a:lnTo>
                    <a:pt x="5793" y="2188"/>
                  </a:lnTo>
                  <a:lnTo>
                    <a:pt x="5795" y="2156"/>
                  </a:lnTo>
                  <a:lnTo>
                    <a:pt x="5797" y="2123"/>
                  </a:lnTo>
                  <a:lnTo>
                    <a:pt x="5803" y="2060"/>
                  </a:lnTo>
                  <a:lnTo>
                    <a:pt x="5806" y="2020"/>
                  </a:lnTo>
                  <a:lnTo>
                    <a:pt x="5807" y="1961"/>
                  </a:lnTo>
                  <a:lnTo>
                    <a:pt x="5806" y="1932"/>
                  </a:lnTo>
                  <a:lnTo>
                    <a:pt x="5804" y="1904"/>
                  </a:lnTo>
                  <a:lnTo>
                    <a:pt x="5802" y="1876"/>
                  </a:lnTo>
                  <a:lnTo>
                    <a:pt x="5798" y="1848"/>
                  </a:lnTo>
                  <a:lnTo>
                    <a:pt x="5793" y="1820"/>
                  </a:lnTo>
                  <a:lnTo>
                    <a:pt x="5786" y="1790"/>
                  </a:lnTo>
                  <a:lnTo>
                    <a:pt x="5782" y="1779"/>
                  </a:lnTo>
                  <a:lnTo>
                    <a:pt x="5777" y="1767"/>
                  </a:lnTo>
                  <a:lnTo>
                    <a:pt x="5770" y="1753"/>
                  </a:lnTo>
                  <a:lnTo>
                    <a:pt x="5761" y="1738"/>
                  </a:lnTo>
                  <a:lnTo>
                    <a:pt x="5751" y="1722"/>
                  </a:lnTo>
                  <a:lnTo>
                    <a:pt x="5746" y="1716"/>
                  </a:lnTo>
                  <a:lnTo>
                    <a:pt x="5740" y="1709"/>
                  </a:lnTo>
                  <a:lnTo>
                    <a:pt x="5733" y="1704"/>
                  </a:lnTo>
                  <a:lnTo>
                    <a:pt x="5727" y="1700"/>
                  </a:lnTo>
                  <a:lnTo>
                    <a:pt x="5654" y="1687"/>
                  </a:lnTo>
                  <a:lnTo>
                    <a:pt x="5609" y="1645"/>
                  </a:lnTo>
                  <a:lnTo>
                    <a:pt x="5592" y="1635"/>
                  </a:lnTo>
                  <a:lnTo>
                    <a:pt x="5574" y="1626"/>
                  </a:lnTo>
                  <a:lnTo>
                    <a:pt x="5557" y="1619"/>
                  </a:lnTo>
                  <a:lnTo>
                    <a:pt x="5540" y="1612"/>
                  </a:lnTo>
                  <a:lnTo>
                    <a:pt x="5523" y="1606"/>
                  </a:lnTo>
                  <a:lnTo>
                    <a:pt x="5505" y="1601"/>
                  </a:lnTo>
                  <a:lnTo>
                    <a:pt x="5488" y="1597"/>
                  </a:lnTo>
                  <a:lnTo>
                    <a:pt x="5471" y="1593"/>
                  </a:lnTo>
                  <a:lnTo>
                    <a:pt x="5454" y="1590"/>
                  </a:lnTo>
                  <a:lnTo>
                    <a:pt x="5437" y="1589"/>
                  </a:lnTo>
                  <a:lnTo>
                    <a:pt x="5420" y="1588"/>
                  </a:lnTo>
                  <a:lnTo>
                    <a:pt x="5404" y="1587"/>
                  </a:lnTo>
                  <a:lnTo>
                    <a:pt x="5371" y="1588"/>
                  </a:lnTo>
                  <a:lnTo>
                    <a:pt x="5339" y="1591"/>
                  </a:lnTo>
                  <a:lnTo>
                    <a:pt x="5308" y="1597"/>
                  </a:lnTo>
                  <a:lnTo>
                    <a:pt x="5277" y="1603"/>
                  </a:lnTo>
                  <a:lnTo>
                    <a:pt x="5249" y="1611"/>
                  </a:lnTo>
                  <a:lnTo>
                    <a:pt x="5221" y="1619"/>
                  </a:lnTo>
                  <a:lnTo>
                    <a:pt x="5195" y="1628"/>
                  </a:lnTo>
                  <a:lnTo>
                    <a:pt x="5171" y="1637"/>
                  </a:lnTo>
                  <a:lnTo>
                    <a:pt x="5127" y="1654"/>
                  </a:lnTo>
                  <a:lnTo>
                    <a:pt x="5114" y="1659"/>
                  </a:lnTo>
                  <a:lnTo>
                    <a:pt x="5100" y="1665"/>
                  </a:lnTo>
                  <a:lnTo>
                    <a:pt x="5086" y="1672"/>
                  </a:lnTo>
                  <a:lnTo>
                    <a:pt x="5073" y="1680"/>
                  </a:lnTo>
                  <a:lnTo>
                    <a:pt x="5061" y="1689"/>
                  </a:lnTo>
                  <a:lnTo>
                    <a:pt x="5049" y="1698"/>
                  </a:lnTo>
                  <a:lnTo>
                    <a:pt x="5038" y="1709"/>
                  </a:lnTo>
                  <a:lnTo>
                    <a:pt x="5027" y="1720"/>
                  </a:lnTo>
                  <a:lnTo>
                    <a:pt x="5015" y="1732"/>
                  </a:lnTo>
                  <a:lnTo>
                    <a:pt x="5005" y="1746"/>
                  </a:lnTo>
                  <a:lnTo>
                    <a:pt x="4996" y="1760"/>
                  </a:lnTo>
                  <a:lnTo>
                    <a:pt x="4987" y="1775"/>
                  </a:lnTo>
                  <a:lnTo>
                    <a:pt x="4979" y="1790"/>
                  </a:lnTo>
                  <a:lnTo>
                    <a:pt x="4971" y="1806"/>
                  </a:lnTo>
                  <a:lnTo>
                    <a:pt x="4963" y="1825"/>
                  </a:lnTo>
                  <a:lnTo>
                    <a:pt x="4957" y="1842"/>
                  </a:lnTo>
                  <a:lnTo>
                    <a:pt x="4951" y="1861"/>
                  </a:lnTo>
                  <a:lnTo>
                    <a:pt x="4944" y="1881"/>
                  </a:lnTo>
                  <a:lnTo>
                    <a:pt x="4940" y="1901"/>
                  </a:lnTo>
                  <a:lnTo>
                    <a:pt x="4936" y="1922"/>
                  </a:lnTo>
                  <a:lnTo>
                    <a:pt x="4932" y="1944"/>
                  </a:lnTo>
                  <a:lnTo>
                    <a:pt x="4930" y="1967"/>
                  </a:lnTo>
                  <a:lnTo>
                    <a:pt x="4928" y="1990"/>
                  </a:lnTo>
                  <a:lnTo>
                    <a:pt x="4927" y="2014"/>
                  </a:lnTo>
                  <a:lnTo>
                    <a:pt x="4927" y="2039"/>
                  </a:lnTo>
                  <a:lnTo>
                    <a:pt x="4927" y="2064"/>
                  </a:lnTo>
                  <a:lnTo>
                    <a:pt x="4928" y="2091"/>
                  </a:lnTo>
                  <a:lnTo>
                    <a:pt x="4930" y="2117"/>
                  </a:lnTo>
                  <a:lnTo>
                    <a:pt x="4933" y="2144"/>
                  </a:lnTo>
                  <a:lnTo>
                    <a:pt x="4937" y="2173"/>
                  </a:lnTo>
                  <a:lnTo>
                    <a:pt x="4942" y="2201"/>
                  </a:lnTo>
                  <a:lnTo>
                    <a:pt x="4948" y="2231"/>
                  </a:lnTo>
                  <a:lnTo>
                    <a:pt x="4949" y="2240"/>
                  </a:lnTo>
                  <a:lnTo>
                    <a:pt x="4951" y="2249"/>
                  </a:lnTo>
                  <a:lnTo>
                    <a:pt x="4949" y="2258"/>
                  </a:lnTo>
                  <a:lnTo>
                    <a:pt x="4948" y="2265"/>
                  </a:lnTo>
                  <a:lnTo>
                    <a:pt x="4946" y="2273"/>
                  </a:lnTo>
                  <a:lnTo>
                    <a:pt x="4944" y="2280"/>
                  </a:lnTo>
                  <a:lnTo>
                    <a:pt x="4938" y="2292"/>
                  </a:lnTo>
                  <a:lnTo>
                    <a:pt x="4931" y="2305"/>
                  </a:lnTo>
                  <a:lnTo>
                    <a:pt x="4926" y="2316"/>
                  </a:lnTo>
                  <a:lnTo>
                    <a:pt x="4922" y="2327"/>
                  </a:lnTo>
                  <a:lnTo>
                    <a:pt x="4921" y="2332"/>
                  </a:lnTo>
                  <a:lnTo>
                    <a:pt x="4921" y="2337"/>
                  </a:lnTo>
                  <a:lnTo>
                    <a:pt x="4926" y="2399"/>
                  </a:lnTo>
                  <a:lnTo>
                    <a:pt x="4929" y="2436"/>
                  </a:lnTo>
                  <a:lnTo>
                    <a:pt x="4934" y="2475"/>
                  </a:lnTo>
                  <a:lnTo>
                    <a:pt x="4938" y="2494"/>
                  </a:lnTo>
                  <a:lnTo>
                    <a:pt x="4942" y="2513"/>
                  </a:lnTo>
                  <a:lnTo>
                    <a:pt x="4947" y="2530"/>
                  </a:lnTo>
                  <a:lnTo>
                    <a:pt x="4954" y="2546"/>
                  </a:lnTo>
                  <a:lnTo>
                    <a:pt x="4961" y="2561"/>
                  </a:lnTo>
                  <a:lnTo>
                    <a:pt x="4969" y="2574"/>
                  </a:lnTo>
                  <a:lnTo>
                    <a:pt x="4974" y="2579"/>
                  </a:lnTo>
                  <a:lnTo>
                    <a:pt x="4978" y="2585"/>
                  </a:lnTo>
                  <a:lnTo>
                    <a:pt x="4984" y="2590"/>
                  </a:lnTo>
                  <a:lnTo>
                    <a:pt x="4989" y="2594"/>
                  </a:lnTo>
                  <a:lnTo>
                    <a:pt x="4999" y="2597"/>
                  </a:lnTo>
                  <a:lnTo>
                    <a:pt x="5015" y="2602"/>
                  </a:lnTo>
                  <a:lnTo>
                    <a:pt x="5031" y="2605"/>
                  </a:lnTo>
                  <a:lnTo>
                    <a:pt x="5036" y="2606"/>
                  </a:lnTo>
                  <a:lnTo>
                    <a:pt x="5038" y="2605"/>
                  </a:lnTo>
                  <a:lnTo>
                    <a:pt x="5055" y="2792"/>
                  </a:lnTo>
                  <a:lnTo>
                    <a:pt x="5058" y="2800"/>
                  </a:lnTo>
                  <a:lnTo>
                    <a:pt x="5062" y="2806"/>
                  </a:lnTo>
                  <a:lnTo>
                    <a:pt x="5070" y="2818"/>
                  </a:lnTo>
                  <a:lnTo>
                    <a:pt x="5078" y="2828"/>
                  </a:lnTo>
                  <a:lnTo>
                    <a:pt x="5087" y="2838"/>
                  </a:lnTo>
                  <a:lnTo>
                    <a:pt x="5097" y="2849"/>
                  </a:lnTo>
                  <a:lnTo>
                    <a:pt x="5105" y="2861"/>
                  </a:lnTo>
                  <a:lnTo>
                    <a:pt x="5109" y="2869"/>
                  </a:lnTo>
                  <a:lnTo>
                    <a:pt x="5112" y="2877"/>
                  </a:lnTo>
                  <a:lnTo>
                    <a:pt x="5115" y="2887"/>
                  </a:lnTo>
                  <a:lnTo>
                    <a:pt x="5117" y="2897"/>
                  </a:lnTo>
                  <a:lnTo>
                    <a:pt x="5071" y="2908"/>
                  </a:lnTo>
                  <a:lnTo>
                    <a:pt x="5055" y="2942"/>
                  </a:lnTo>
                  <a:lnTo>
                    <a:pt x="5036" y="2980"/>
                  </a:lnTo>
                  <a:lnTo>
                    <a:pt x="5026" y="3000"/>
                  </a:lnTo>
                  <a:lnTo>
                    <a:pt x="5014" y="3020"/>
                  </a:lnTo>
                  <a:lnTo>
                    <a:pt x="5002" y="3037"/>
                  </a:lnTo>
                  <a:lnTo>
                    <a:pt x="4990" y="3052"/>
                  </a:lnTo>
                  <a:lnTo>
                    <a:pt x="5169" y="3128"/>
                  </a:lnTo>
                  <a:lnTo>
                    <a:pt x="5371" y="3214"/>
                  </a:lnTo>
                  <a:lnTo>
                    <a:pt x="5394" y="3224"/>
                  </a:lnTo>
                  <a:lnTo>
                    <a:pt x="5417" y="3233"/>
                  </a:lnTo>
                  <a:lnTo>
                    <a:pt x="5467" y="3250"/>
                  </a:lnTo>
                  <a:lnTo>
                    <a:pt x="5517" y="3267"/>
                  </a:lnTo>
                  <a:lnTo>
                    <a:pt x="5542" y="3277"/>
                  </a:lnTo>
                  <a:lnTo>
                    <a:pt x="5567" y="3287"/>
                  </a:lnTo>
                  <a:lnTo>
                    <a:pt x="5593" y="3299"/>
                  </a:lnTo>
                  <a:lnTo>
                    <a:pt x="5618" y="3311"/>
                  </a:lnTo>
                  <a:lnTo>
                    <a:pt x="5642" y="3324"/>
                  </a:lnTo>
                  <a:lnTo>
                    <a:pt x="5667" y="3338"/>
                  </a:lnTo>
                  <a:lnTo>
                    <a:pt x="5690" y="3354"/>
                  </a:lnTo>
                  <a:lnTo>
                    <a:pt x="5712" y="3373"/>
                  </a:lnTo>
                  <a:lnTo>
                    <a:pt x="5734" y="3392"/>
                  </a:lnTo>
                  <a:lnTo>
                    <a:pt x="5744" y="3402"/>
                  </a:lnTo>
                  <a:lnTo>
                    <a:pt x="5754" y="3413"/>
                  </a:lnTo>
                  <a:lnTo>
                    <a:pt x="5763" y="3425"/>
                  </a:lnTo>
                  <a:lnTo>
                    <a:pt x="5772" y="3438"/>
                  </a:lnTo>
                  <a:lnTo>
                    <a:pt x="5780" y="3450"/>
                  </a:lnTo>
                  <a:lnTo>
                    <a:pt x="5788" y="3463"/>
                  </a:lnTo>
                  <a:lnTo>
                    <a:pt x="5796" y="3477"/>
                  </a:lnTo>
                  <a:lnTo>
                    <a:pt x="5803" y="3491"/>
                  </a:lnTo>
                  <a:lnTo>
                    <a:pt x="5810" y="3507"/>
                  </a:lnTo>
                  <a:lnTo>
                    <a:pt x="5815" y="3523"/>
                  </a:lnTo>
                  <a:lnTo>
                    <a:pt x="5821" y="3540"/>
                  </a:lnTo>
                  <a:lnTo>
                    <a:pt x="5821" y="3558"/>
                  </a:lnTo>
                  <a:lnTo>
                    <a:pt x="5822" y="3635"/>
                  </a:lnTo>
                  <a:lnTo>
                    <a:pt x="5824" y="3733"/>
                  </a:lnTo>
                  <a:lnTo>
                    <a:pt x="5825" y="3764"/>
                  </a:lnTo>
                  <a:lnTo>
                    <a:pt x="6523" y="3764"/>
                  </a:lnTo>
                  <a:lnTo>
                    <a:pt x="6524" y="3725"/>
                  </a:lnTo>
                  <a:lnTo>
                    <a:pt x="6524" y="3679"/>
                  </a:lnTo>
                  <a:lnTo>
                    <a:pt x="6522" y="3582"/>
                  </a:lnTo>
                  <a:lnTo>
                    <a:pt x="6519" y="3488"/>
                  </a:lnTo>
                  <a:lnTo>
                    <a:pt x="6518" y="34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76" name="组合 75"/>
          <p:cNvGrpSpPr/>
          <p:nvPr/>
        </p:nvGrpSpPr>
        <p:grpSpPr>
          <a:xfrm>
            <a:off x="2877457" y="3301346"/>
            <a:ext cx="982890" cy="850541"/>
            <a:chOff x="3537660" y="3019424"/>
            <a:chExt cx="982890" cy="850541"/>
          </a:xfrm>
        </p:grpSpPr>
        <p:sp>
          <p:nvSpPr>
            <p:cNvPr id="66" name="圆角矩形 65"/>
            <p:cNvSpPr/>
            <p:nvPr/>
          </p:nvSpPr>
          <p:spPr bwMode="auto">
            <a:xfrm>
              <a:off x="3537660" y="3019424"/>
              <a:ext cx="982890" cy="850541"/>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5720" rIns="91440" bIns="45720" numCol="1" rtlCol="0" anchor="b" anchorCtr="1" compatLnSpc="1"/>
            <a:lstStyle/>
            <a:p>
              <a:r>
                <a:rPr lang="en-US" altLang="zh-CN" sz="1200" b="1" dirty="0">
                  <a:solidFill>
                    <a:prstClr val="black"/>
                  </a:solidFill>
                  <a:latin typeface="微软雅黑" panose="020B0503020204020204" pitchFamily="34" charset="-122"/>
                  <a:ea typeface="微软雅黑" panose="020B0503020204020204" pitchFamily="34" charset="-122"/>
                </a:rPr>
                <a:t>12345</a:t>
              </a:r>
            </a:p>
          </p:txBody>
        </p:sp>
        <p:sp>
          <p:nvSpPr>
            <p:cNvPr id="68" name="KSO_Shape"/>
            <p:cNvSpPr>
              <a:spLocks/>
            </p:cNvSpPr>
            <p:nvPr/>
          </p:nvSpPr>
          <p:spPr bwMode="auto">
            <a:xfrm>
              <a:off x="3805163" y="3129469"/>
              <a:ext cx="447885" cy="447885"/>
            </a:xfrm>
            <a:custGeom>
              <a:avLst/>
              <a:gdLst>
                <a:gd name="T0" fmla="*/ 2147483646 w 7639"/>
                <a:gd name="T1" fmla="*/ 2147483646 h 7641"/>
                <a:gd name="T2" fmla="*/ 2147483646 w 7639"/>
                <a:gd name="T3" fmla="*/ 2147483646 h 7641"/>
                <a:gd name="T4" fmla="*/ 2147483646 w 7639"/>
                <a:gd name="T5" fmla="*/ 2147483646 h 7641"/>
                <a:gd name="T6" fmla="*/ 2147483646 w 7639"/>
                <a:gd name="T7" fmla="*/ 2147483646 h 7641"/>
                <a:gd name="T8" fmla="*/ 2147483646 w 7639"/>
                <a:gd name="T9" fmla="*/ 2147483646 h 7641"/>
                <a:gd name="T10" fmla="*/ 2147483646 w 7639"/>
                <a:gd name="T11" fmla="*/ 2147483646 h 7641"/>
                <a:gd name="T12" fmla="*/ 2147483646 w 7639"/>
                <a:gd name="T13" fmla="*/ 2147483646 h 7641"/>
                <a:gd name="T14" fmla="*/ 2147483646 w 7639"/>
                <a:gd name="T15" fmla="*/ 2147483646 h 7641"/>
                <a:gd name="T16" fmla="*/ 2147483646 w 7639"/>
                <a:gd name="T17" fmla="*/ 2147483646 h 7641"/>
                <a:gd name="T18" fmla="*/ 2147483646 w 7639"/>
                <a:gd name="T19" fmla="*/ 2147483646 h 7641"/>
                <a:gd name="T20" fmla="*/ 2147483646 w 7639"/>
                <a:gd name="T21" fmla="*/ 2147483646 h 7641"/>
                <a:gd name="T22" fmla="*/ 2147483646 w 7639"/>
                <a:gd name="T23" fmla="*/ 2147483646 h 7641"/>
                <a:gd name="T24" fmla="*/ 2147483646 w 7639"/>
                <a:gd name="T25" fmla="*/ 2147483646 h 7641"/>
                <a:gd name="T26" fmla="*/ 2147483646 w 7639"/>
                <a:gd name="T27" fmla="*/ 2147483646 h 7641"/>
                <a:gd name="T28" fmla="*/ 2147483646 w 7639"/>
                <a:gd name="T29" fmla="*/ 2147483646 h 7641"/>
                <a:gd name="T30" fmla="*/ 2147483646 w 7639"/>
                <a:gd name="T31" fmla="*/ 2147483646 h 7641"/>
                <a:gd name="T32" fmla="*/ 2147483646 w 7639"/>
                <a:gd name="T33" fmla="*/ 2147483646 h 7641"/>
                <a:gd name="T34" fmla="*/ 2147483646 w 7639"/>
                <a:gd name="T35" fmla="*/ 2147483646 h 7641"/>
                <a:gd name="T36" fmla="*/ 2147483646 w 7639"/>
                <a:gd name="T37" fmla="*/ 2147483646 h 7641"/>
                <a:gd name="T38" fmla="*/ 2147483646 w 7639"/>
                <a:gd name="T39" fmla="*/ 2147483646 h 7641"/>
                <a:gd name="T40" fmla="*/ 2147483646 w 7639"/>
                <a:gd name="T41" fmla="*/ 2147483646 h 7641"/>
                <a:gd name="T42" fmla="*/ 2147483646 w 7639"/>
                <a:gd name="T43" fmla="*/ 2147483646 h 7641"/>
                <a:gd name="T44" fmla="*/ 2147483646 w 7639"/>
                <a:gd name="T45" fmla="*/ 2147483646 h 7641"/>
                <a:gd name="T46" fmla="*/ 2147483646 w 7639"/>
                <a:gd name="T47" fmla="*/ 2147483646 h 7641"/>
                <a:gd name="T48" fmla="*/ 2147483646 w 7639"/>
                <a:gd name="T49" fmla="*/ 2147483646 h 7641"/>
                <a:gd name="T50" fmla="*/ 2147483646 w 7639"/>
                <a:gd name="T51" fmla="*/ 2147483646 h 7641"/>
                <a:gd name="T52" fmla="*/ 2147483646 w 7639"/>
                <a:gd name="T53" fmla="*/ 2147483646 h 7641"/>
                <a:gd name="T54" fmla="*/ 2147483646 w 7639"/>
                <a:gd name="T55" fmla="*/ 2147483646 h 7641"/>
                <a:gd name="T56" fmla="*/ 2147483646 w 7639"/>
                <a:gd name="T57" fmla="*/ 2147483646 h 7641"/>
                <a:gd name="T58" fmla="*/ 2147483646 w 7639"/>
                <a:gd name="T59" fmla="*/ 2147483646 h 7641"/>
                <a:gd name="T60" fmla="*/ 2147483646 w 7639"/>
                <a:gd name="T61" fmla="*/ 2147483646 h 7641"/>
                <a:gd name="T62" fmla="*/ 2147483646 w 7639"/>
                <a:gd name="T63" fmla="*/ 2147483646 h 7641"/>
                <a:gd name="T64" fmla="*/ 2147483646 w 7639"/>
                <a:gd name="T65" fmla="*/ 2147483646 h 7641"/>
                <a:gd name="T66" fmla="*/ 2147483646 w 7639"/>
                <a:gd name="T67" fmla="*/ 2147483646 h 7641"/>
                <a:gd name="T68" fmla="*/ 2147483646 w 7639"/>
                <a:gd name="T69" fmla="*/ 2147483646 h 7641"/>
                <a:gd name="T70" fmla="*/ 2147483646 w 7639"/>
                <a:gd name="T71" fmla="*/ 2147483646 h 7641"/>
                <a:gd name="T72" fmla="*/ 2147483646 w 7639"/>
                <a:gd name="T73" fmla="*/ 2147483646 h 7641"/>
                <a:gd name="T74" fmla="*/ 2147483646 w 7639"/>
                <a:gd name="T75" fmla="*/ 2147483646 h 7641"/>
                <a:gd name="T76" fmla="*/ 2147483646 w 7639"/>
                <a:gd name="T77" fmla="*/ 2147483646 h 7641"/>
                <a:gd name="T78" fmla="*/ 2147483646 w 7639"/>
                <a:gd name="T79" fmla="*/ 2147483646 h 7641"/>
                <a:gd name="T80" fmla="*/ 2147483646 w 7639"/>
                <a:gd name="T81" fmla="*/ 2147483646 h 7641"/>
                <a:gd name="T82" fmla="*/ 2147483646 w 7639"/>
                <a:gd name="T83" fmla="*/ 2147483646 h 7641"/>
                <a:gd name="T84" fmla="*/ 2147483646 w 7639"/>
                <a:gd name="T85" fmla="*/ 2147483646 h 7641"/>
                <a:gd name="T86" fmla="*/ 2147483646 w 7639"/>
                <a:gd name="T87" fmla="*/ 2147483646 h 7641"/>
                <a:gd name="T88" fmla="*/ 2147483646 w 7639"/>
                <a:gd name="T89" fmla="*/ 2147483646 h 7641"/>
                <a:gd name="T90" fmla="*/ 2147483646 w 7639"/>
                <a:gd name="T91" fmla="*/ 2147483646 h 7641"/>
                <a:gd name="T92" fmla="*/ 2147483646 w 7639"/>
                <a:gd name="T93" fmla="*/ 2147483646 h 7641"/>
                <a:gd name="T94" fmla="*/ 2147483646 w 7639"/>
                <a:gd name="T95" fmla="*/ 2147483646 h 7641"/>
                <a:gd name="T96" fmla="*/ 2147483646 w 7639"/>
                <a:gd name="T97" fmla="*/ 0 h 7641"/>
                <a:gd name="T98" fmla="*/ 2147483646 w 7639"/>
                <a:gd name="T99" fmla="*/ 2147483646 h 7641"/>
                <a:gd name="T100" fmla="*/ 2147483646 w 7639"/>
                <a:gd name="T101" fmla="*/ 2147483646 h 7641"/>
                <a:gd name="T102" fmla="*/ 2140188821 w 7639"/>
                <a:gd name="T103" fmla="*/ 2147483646 h 7641"/>
                <a:gd name="T104" fmla="*/ 604854832 w 7639"/>
                <a:gd name="T105" fmla="*/ 2147483646 h 7641"/>
                <a:gd name="T106" fmla="*/ 2147483646 w 7639"/>
                <a:gd name="T107" fmla="*/ 2147483646 h 7641"/>
                <a:gd name="T108" fmla="*/ 2147483646 w 7639"/>
                <a:gd name="T109" fmla="*/ 2147483646 h 7641"/>
                <a:gd name="T110" fmla="*/ 2147483646 w 7639"/>
                <a:gd name="T111" fmla="*/ 2147483646 h 7641"/>
                <a:gd name="T112" fmla="*/ 2147483646 w 7639"/>
                <a:gd name="T113" fmla="*/ 2147483646 h 7641"/>
                <a:gd name="T114" fmla="*/ 2147483646 w 7639"/>
                <a:gd name="T115" fmla="*/ 2147483646 h 7641"/>
                <a:gd name="T116" fmla="*/ 2147483646 w 7639"/>
                <a:gd name="T117" fmla="*/ 2147483646 h 7641"/>
                <a:gd name="T118" fmla="*/ 2147483646 w 7639"/>
                <a:gd name="T119" fmla="*/ 2147483646 h 7641"/>
                <a:gd name="T120" fmla="*/ 2147483646 w 7639"/>
                <a:gd name="T121" fmla="*/ 2147483646 h 76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639" h="7641">
                  <a:moveTo>
                    <a:pt x="4568" y="2540"/>
                  </a:moveTo>
                  <a:lnTo>
                    <a:pt x="4568" y="2540"/>
                  </a:lnTo>
                  <a:lnTo>
                    <a:pt x="4594" y="2506"/>
                  </a:lnTo>
                  <a:lnTo>
                    <a:pt x="4620" y="2473"/>
                  </a:lnTo>
                  <a:lnTo>
                    <a:pt x="4644" y="2438"/>
                  </a:lnTo>
                  <a:lnTo>
                    <a:pt x="4668" y="2401"/>
                  </a:lnTo>
                  <a:lnTo>
                    <a:pt x="4692" y="2365"/>
                  </a:lnTo>
                  <a:lnTo>
                    <a:pt x="4714" y="2328"/>
                  </a:lnTo>
                  <a:lnTo>
                    <a:pt x="4736" y="2290"/>
                  </a:lnTo>
                  <a:lnTo>
                    <a:pt x="4757" y="2251"/>
                  </a:lnTo>
                  <a:lnTo>
                    <a:pt x="4777" y="2211"/>
                  </a:lnTo>
                  <a:lnTo>
                    <a:pt x="4797" y="2171"/>
                  </a:lnTo>
                  <a:lnTo>
                    <a:pt x="4815" y="2131"/>
                  </a:lnTo>
                  <a:lnTo>
                    <a:pt x="4833" y="2089"/>
                  </a:lnTo>
                  <a:lnTo>
                    <a:pt x="4850" y="2046"/>
                  </a:lnTo>
                  <a:lnTo>
                    <a:pt x="4867" y="2003"/>
                  </a:lnTo>
                  <a:lnTo>
                    <a:pt x="4882" y="1959"/>
                  </a:lnTo>
                  <a:lnTo>
                    <a:pt x="4897" y="1914"/>
                  </a:lnTo>
                  <a:lnTo>
                    <a:pt x="4911" y="1870"/>
                  </a:lnTo>
                  <a:lnTo>
                    <a:pt x="4924" y="1824"/>
                  </a:lnTo>
                  <a:lnTo>
                    <a:pt x="4936" y="1777"/>
                  </a:lnTo>
                  <a:lnTo>
                    <a:pt x="4948" y="1731"/>
                  </a:lnTo>
                  <a:lnTo>
                    <a:pt x="4957" y="1684"/>
                  </a:lnTo>
                  <a:lnTo>
                    <a:pt x="4967" y="1636"/>
                  </a:lnTo>
                  <a:lnTo>
                    <a:pt x="4975" y="1589"/>
                  </a:lnTo>
                  <a:lnTo>
                    <a:pt x="4984" y="1540"/>
                  </a:lnTo>
                  <a:lnTo>
                    <a:pt x="4990" y="1492"/>
                  </a:lnTo>
                  <a:lnTo>
                    <a:pt x="4996" y="1442"/>
                  </a:lnTo>
                  <a:lnTo>
                    <a:pt x="5001" y="1393"/>
                  </a:lnTo>
                  <a:lnTo>
                    <a:pt x="5006" y="1343"/>
                  </a:lnTo>
                  <a:lnTo>
                    <a:pt x="5008" y="1293"/>
                  </a:lnTo>
                  <a:lnTo>
                    <a:pt x="5011" y="1241"/>
                  </a:lnTo>
                  <a:lnTo>
                    <a:pt x="5012" y="1190"/>
                  </a:lnTo>
                  <a:lnTo>
                    <a:pt x="5012" y="1139"/>
                  </a:lnTo>
                  <a:lnTo>
                    <a:pt x="5089" y="1168"/>
                  </a:lnTo>
                  <a:lnTo>
                    <a:pt x="5158" y="1198"/>
                  </a:lnTo>
                  <a:lnTo>
                    <a:pt x="5222" y="1227"/>
                  </a:lnTo>
                  <a:lnTo>
                    <a:pt x="5250" y="1241"/>
                  </a:lnTo>
                  <a:lnTo>
                    <a:pt x="5278" y="1256"/>
                  </a:lnTo>
                  <a:lnTo>
                    <a:pt x="5304" y="1270"/>
                  </a:lnTo>
                  <a:lnTo>
                    <a:pt x="5328" y="1284"/>
                  </a:lnTo>
                  <a:lnTo>
                    <a:pt x="5350" y="1298"/>
                  </a:lnTo>
                  <a:lnTo>
                    <a:pt x="5370" y="1312"/>
                  </a:lnTo>
                  <a:lnTo>
                    <a:pt x="5389" y="1327"/>
                  </a:lnTo>
                  <a:lnTo>
                    <a:pt x="5406" y="1340"/>
                  </a:lnTo>
                  <a:lnTo>
                    <a:pt x="5422" y="1354"/>
                  </a:lnTo>
                  <a:lnTo>
                    <a:pt x="5435" y="1367"/>
                  </a:lnTo>
                  <a:lnTo>
                    <a:pt x="5448" y="1381"/>
                  </a:lnTo>
                  <a:lnTo>
                    <a:pt x="5459" y="1397"/>
                  </a:lnTo>
                  <a:lnTo>
                    <a:pt x="5470" y="1412"/>
                  </a:lnTo>
                  <a:lnTo>
                    <a:pt x="5480" y="1427"/>
                  </a:lnTo>
                  <a:lnTo>
                    <a:pt x="5489" y="1445"/>
                  </a:lnTo>
                  <a:lnTo>
                    <a:pt x="5497" y="1462"/>
                  </a:lnTo>
                  <a:lnTo>
                    <a:pt x="5505" y="1480"/>
                  </a:lnTo>
                  <a:lnTo>
                    <a:pt x="5512" y="1498"/>
                  </a:lnTo>
                  <a:lnTo>
                    <a:pt x="5518" y="1518"/>
                  </a:lnTo>
                  <a:lnTo>
                    <a:pt x="5523" y="1537"/>
                  </a:lnTo>
                  <a:lnTo>
                    <a:pt x="5528" y="1558"/>
                  </a:lnTo>
                  <a:lnTo>
                    <a:pt x="5531" y="1580"/>
                  </a:lnTo>
                  <a:lnTo>
                    <a:pt x="5534" y="1602"/>
                  </a:lnTo>
                  <a:lnTo>
                    <a:pt x="5535" y="1625"/>
                  </a:lnTo>
                  <a:lnTo>
                    <a:pt x="5536" y="1648"/>
                  </a:lnTo>
                  <a:lnTo>
                    <a:pt x="5538" y="1672"/>
                  </a:lnTo>
                  <a:lnTo>
                    <a:pt x="5536" y="1714"/>
                  </a:lnTo>
                  <a:lnTo>
                    <a:pt x="5535" y="1757"/>
                  </a:lnTo>
                  <a:lnTo>
                    <a:pt x="5532" y="1799"/>
                  </a:lnTo>
                  <a:lnTo>
                    <a:pt x="5528" y="1841"/>
                  </a:lnTo>
                  <a:lnTo>
                    <a:pt x="5521" y="1883"/>
                  </a:lnTo>
                  <a:lnTo>
                    <a:pt x="5515" y="1924"/>
                  </a:lnTo>
                  <a:lnTo>
                    <a:pt x="5506" y="1966"/>
                  </a:lnTo>
                  <a:lnTo>
                    <a:pt x="5497" y="2007"/>
                  </a:lnTo>
                  <a:lnTo>
                    <a:pt x="5486" y="2049"/>
                  </a:lnTo>
                  <a:lnTo>
                    <a:pt x="5474" y="2089"/>
                  </a:lnTo>
                  <a:lnTo>
                    <a:pt x="5461" y="2131"/>
                  </a:lnTo>
                  <a:lnTo>
                    <a:pt x="5446" y="2172"/>
                  </a:lnTo>
                  <a:lnTo>
                    <a:pt x="5430" y="2213"/>
                  </a:lnTo>
                  <a:lnTo>
                    <a:pt x="5413" y="2253"/>
                  </a:lnTo>
                  <a:lnTo>
                    <a:pt x="5394" y="2293"/>
                  </a:lnTo>
                  <a:lnTo>
                    <a:pt x="5376" y="2334"/>
                  </a:lnTo>
                  <a:lnTo>
                    <a:pt x="5355" y="2374"/>
                  </a:lnTo>
                  <a:lnTo>
                    <a:pt x="5334" y="2410"/>
                  </a:lnTo>
                  <a:lnTo>
                    <a:pt x="5314" y="2445"/>
                  </a:lnTo>
                  <a:lnTo>
                    <a:pt x="5293" y="2477"/>
                  </a:lnTo>
                  <a:lnTo>
                    <a:pt x="5272" y="2506"/>
                  </a:lnTo>
                  <a:lnTo>
                    <a:pt x="5251" y="2533"/>
                  </a:lnTo>
                  <a:lnTo>
                    <a:pt x="5231" y="2557"/>
                  </a:lnTo>
                  <a:lnTo>
                    <a:pt x="5209" y="2578"/>
                  </a:lnTo>
                  <a:lnTo>
                    <a:pt x="5188" y="2597"/>
                  </a:lnTo>
                  <a:lnTo>
                    <a:pt x="5166" y="2613"/>
                  </a:lnTo>
                  <a:lnTo>
                    <a:pt x="5145" y="2628"/>
                  </a:lnTo>
                  <a:lnTo>
                    <a:pt x="5124" y="2640"/>
                  </a:lnTo>
                  <a:lnTo>
                    <a:pt x="5102" y="2648"/>
                  </a:lnTo>
                  <a:lnTo>
                    <a:pt x="5081" y="2655"/>
                  </a:lnTo>
                  <a:lnTo>
                    <a:pt x="5059" y="2658"/>
                  </a:lnTo>
                  <a:lnTo>
                    <a:pt x="5037" y="2659"/>
                  </a:lnTo>
                  <a:lnTo>
                    <a:pt x="5020" y="2659"/>
                  </a:lnTo>
                  <a:lnTo>
                    <a:pt x="5000" y="2657"/>
                  </a:lnTo>
                  <a:lnTo>
                    <a:pt x="4980" y="2655"/>
                  </a:lnTo>
                  <a:lnTo>
                    <a:pt x="4959" y="2652"/>
                  </a:lnTo>
                  <a:lnTo>
                    <a:pt x="4911" y="2643"/>
                  </a:lnTo>
                  <a:lnTo>
                    <a:pt x="4856" y="2631"/>
                  </a:lnTo>
                  <a:lnTo>
                    <a:pt x="4796" y="2613"/>
                  </a:lnTo>
                  <a:lnTo>
                    <a:pt x="4727" y="2593"/>
                  </a:lnTo>
                  <a:lnTo>
                    <a:pt x="4652" y="2568"/>
                  </a:lnTo>
                  <a:lnTo>
                    <a:pt x="4568" y="2540"/>
                  </a:lnTo>
                  <a:close/>
                  <a:moveTo>
                    <a:pt x="1273" y="6198"/>
                  </a:moveTo>
                  <a:lnTo>
                    <a:pt x="1273" y="6198"/>
                  </a:lnTo>
                  <a:lnTo>
                    <a:pt x="1212" y="6120"/>
                  </a:lnTo>
                  <a:lnTo>
                    <a:pt x="1153" y="6041"/>
                  </a:lnTo>
                  <a:lnTo>
                    <a:pt x="1096" y="5964"/>
                  </a:lnTo>
                  <a:lnTo>
                    <a:pt x="1041" y="5887"/>
                  </a:lnTo>
                  <a:lnTo>
                    <a:pt x="988" y="5811"/>
                  </a:lnTo>
                  <a:lnTo>
                    <a:pt x="938" y="5735"/>
                  </a:lnTo>
                  <a:lnTo>
                    <a:pt x="890" y="5660"/>
                  </a:lnTo>
                  <a:lnTo>
                    <a:pt x="844" y="5586"/>
                  </a:lnTo>
                  <a:lnTo>
                    <a:pt x="799" y="5512"/>
                  </a:lnTo>
                  <a:lnTo>
                    <a:pt x="758" y="5438"/>
                  </a:lnTo>
                  <a:lnTo>
                    <a:pt x="718" y="5365"/>
                  </a:lnTo>
                  <a:lnTo>
                    <a:pt x="681" y="5293"/>
                  </a:lnTo>
                  <a:lnTo>
                    <a:pt x="646" y="5221"/>
                  </a:lnTo>
                  <a:lnTo>
                    <a:pt x="613" y="5149"/>
                  </a:lnTo>
                  <a:lnTo>
                    <a:pt x="583" y="5078"/>
                  </a:lnTo>
                  <a:lnTo>
                    <a:pt x="554" y="5008"/>
                  </a:lnTo>
                  <a:lnTo>
                    <a:pt x="527" y="4937"/>
                  </a:lnTo>
                  <a:lnTo>
                    <a:pt x="502" y="4866"/>
                  </a:lnTo>
                  <a:lnTo>
                    <a:pt x="479" y="4795"/>
                  </a:lnTo>
                  <a:lnTo>
                    <a:pt x="457" y="4723"/>
                  </a:lnTo>
                  <a:lnTo>
                    <a:pt x="438" y="4650"/>
                  </a:lnTo>
                  <a:lnTo>
                    <a:pt x="420" y="4576"/>
                  </a:lnTo>
                  <a:lnTo>
                    <a:pt x="404" y="4503"/>
                  </a:lnTo>
                  <a:lnTo>
                    <a:pt x="388" y="4429"/>
                  </a:lnTo>
                  <a:lnTo>
                    <a:pt x="375" y="4355"/>
                  </a:lnTo>
                  <a:lnTo>
                    <a:pt x="364" y="4279"/>
                  </a:lnTo>
                  <a:lnTo>
                    <a:pt x="356" y="4204"/>
                  </a:lnTo>
                  <a:lnTo>
                    <a:pt x="347" y="4127"/>
                  </a:lnTo>
                  <a:lnTo>
                    <a:pt x="341" y="4051"/>
                  </a:lnTo>
                  <a:lnTo>
                    <a:pt x="337" y="3973"/>
                  </a:lnTo>
                  <a:lnTo>
                    <a:pt x="335" y="3896"/>
                  </a:lnTo>
                  <a:lnTo>
                    <a:pt x="334" y="3817"/>
                  </a:lnTo>
                  <a:lnTo>
                    <a:pt x="335" y="3732"/>
                  </a:lnTo>
                  <a:lnTo>
                    <a:pt x="338" y="3646"/>
                  </a:lnTo>
                  <a:lnTo>
                    <a:pt x="344" y="3561"/>
                  </a:lnTo>
                  <a:lnTo>
                    <a:pt x="350" y="3476"/>
                  </a:lnTo>
                  <a:lnTo>
                    <a:pt x="360" y="3392"/>
                  </a:lnTo>
                  <a:lnTo>
                    <a:pt x="371" y="3308"/>
                  </a:lnTo>
                  <a:lnTo>
                    <a:pt x="385" y="3224"/>
                  </a:lnTo>
                  <a:lnTo>
                    <a:pt x="400" y="3141"/>
                  </a:lnTo>
                  <a:lnTo>
                    <a:pt x="418" y="3058"/>
                  </a:lnTo>
                  <a:lnTo>
                    <a:pt x="438" y="2976"/>
                  </a:lnTo>
                  <a:lnTo>
                    <a:pt x="459" y="2894"/>
                  </a:lnTo>
                  <a:lnTo>
                    <a:pt x="483" y="2812"/>
                  </a:lnTo>
                  <a:lnTo>
                    <a:pt x="509" y="2731"/>
                  </a:lnTo>
                  <a:lnTo>
                    <a:pt x="537" y="2649"/>
                  </a:lnTo>
                  <a:lnTo>
                    <a:pt x="568" y="2570"/>
                  </a:lnTo>
                  <a:lnTo>
                    <a:pt x="599" y="2489"/>
                  </a:lnTo>
                  <a:lnTo>
                    <a:pt x="633" y="2409"/>
                  </a:lnTo>
                  <a:lnTo>
                    <a:pt x="669" y="2330"/>
                  </a:lnTo>
                  <a:lnTo>
                    <a:pt x="706" y="2254"/>
                  </a:lnTo>
                  <a:lnTo>
                    <a:pt x="746" y="2178"/>
                  </a:lnTo>
                  <a:lnTo>
                    <a:pt x="787" y="2103"/>
                  </a:lnTo>
                  <a:lnTo>
                    <a:pt x="830" y="2029"/>
                  </a:lnTo>
                  <a:lnTo>
                    <a:pt x="875" y="1957"/>
                  </a:lnTo>
                  <a:lnTo>
                    <a:pt x="920" y="1885"/>
                  </a:lnTo>
                  <a:lnTo>
                    <a:pt x="968" y="1815"/>
                  </a:lnTo>
                  <a:lnTo>
                    <a:pt x="1019" y="1746"/>
                  </a:lnTo>
                  <a:lnTo>
                    <a:pt x="1070" y="1678"/>
                  </a:lnTo>
                  <a:lnTo>
                    <a:pt x="1124" y="1611"/>
                  </a:lnTo>
                  <a:lnTo>
                    <a:pt x="1179" y="1545"/>
                  </a:lnTo>
                  <a:lnTo>
                    <a:pt x="1236" y="1481"/>
                  </a:lnTo>
                  <a:lnTo>
                    <a:pt x="1294" y="1418"/>
                  </a:lnTo>
                  <a:lnTo>
                    <a:pt x="1355" y="1356"/>
                  </a:lnTo>
                  <a:lnTo>
                    <a:pt x="1417" y="1295"/>
                  </a:lnTo>
                  <a:lnTo>
                    <a:pt x="1480" y="1237"/>
                  </a:lnTo>
                  <a:lnTo>
                    <a:pt x="1544" y="1180"/>
                  </a:lnTo>
                  <a:lnTo>
                    <a:pt x="1610" y="1125"/>
                  </a:lnTo>
                  <a:lnTo>
                    <a:pt x="1676" y="1071"/>
                  </a:lnTo>
                  <a:lnTo>
                    <a:pt x="1744" y="1020"/>
                  </a:lnTo>
                  <a:lnTo>
                    <a:pt x="1813" y="969"/>
                  </a:lnTo>
                  <a:lnTo>
                    <a:pt x="1883" y="921"/>
                  </a:lnTo>
                  <a:lnTo>
                    <a:pt x="1955" y="875"/>
                  </a:lnTo>
                  <a:lnTo>
                    <a:pt x="2027" y="831"/>
                  </a:lnTo>
                  <a:lnTo>
                    <a:pt x="2100" y="788"/>
                  </a:lnTo>
                  <a:lnTo>
                    <a:pt x="2174" y="747"/>
                  </a:lnTo>
                  <a:lnTo>
                    <a:pt x="2251" y="707"/>
                  </a:lnTo>
                  <a:lnTo>
                    <a:pt x="2327" y="670"/>
                  </a:lnTo>
                  <a:lnTo>
                    <a:pt x="2406" y="634"/>
                  </a:lnTo>
                  <a:lnTo>
                    <a:pt x="2485" y="600"/>
                  </a:lnTo>
                  <a:lnTo>
                    <a:pt x="2565" y="568"/>
                  </a:lnTo>
                  <a:lnTo>
                    <a:pt x="2645" y="538"/>
                  </a:lnTo>
                  <a:lnTo>
                    <a:pt x="2726" y="511"/>
                  </a:lnTo>
                  <a:lnTo>
                    <a:pt x="2808" y="484"/>
                  </a:lnTo>
                  <a:lnTo>
                    <a:pt x="2890" y="460"/>
                  </a:lnTo>
                  <a:lnTo>
                    <a:pt x="2972" y="438"/>
                  </a:lnTo>
                  <a:lnTo>
                    <a:pt x="3054" y="419"/>
                  </a:lnTo>
                  <a:lnTo>
                    <a:pt x="3137" y="401"/>
                  </a:lnTo>
                  <a:lnTo>
                    <a:pt x="3221" y="386"/>
                  </a:lnTo>
                  <a:lnTo>
                    <a:pt x="3304" y="372"/>
                  </a:lnTo>
                  <a:lnTo>
                    <a:pt x="3389" y="361"/>
                  </a:lnTo>
                  <a:lnTo>
                    <a:pt x="3473" y="351"/>
                  </a:lnTo>
                  <a:lnTo>
                    <a:pt x="3558" y="345"/>
                  </a:lnTo>
                  <a:lnTo>
                    <a:pt x="3643" y="339"/>
                  </a:lnTo>
                  <a:lnTo>
                    <a:pt x="3730" y="336"/>
                  </a:lnTo>
                  <a:lnTo>
                    <a:pt x="3816" y="335"/>
                  </a:lnTo>
                  <a:lnTo>
                    <a:pt x="3903" y="336"/>
                  </a:lnTo>
                  <a:lnTo>
                    <a:pt x="3990" y="339"/>
                  </a:lnTo>
                  <a:lnTo>
                    <a:pt x="4075" y="345"/>
                  </a:lnTo>
                  <a:lnTo>
                    <a:pt x="4160" y="351"/>
                  </a:lnTo>
                  <a:lnTo>
                    <a:pt x="4245" y="361"/>
                  </a:lnTo>
                  <a:lnTo>
                    <a:pt x="4329" y="372"/>
                  </a:lnTo>
                  <a:lnTo>
                    <a:pt x="4414" y="385"/>
                  </a:lnTo>
                  <a:lnTo>
                    <a:pt x="4497" y="400"/>
                  </a:lnTo>
                  <a:lnTo>
                    <a:pt x="4580" y="418"/>
                  </a:lnTo>
                  <a:lnTo>
                    <a:pt x="4661" y="437"/>
                  </a:lnTo>
                  <a:lnTo>
                    <a:pt x="4743" y="459"/>
                  </a:lnTo>
                  <a:lnTo>
                    <a:pt x="4824" y="482"/>
                  </a:lnTo>
                  <a:lnTo>
                    <a:pt x="4905" y="508"/>
                  </a:lnTo>
                  <a:lnTo>
                    <a:pt x="4986" y="536"/>
                  </a:lnTo>
                  <a:lnTo>
                    <a:pt x="5066" y="565"/>
                  </a:lnTo>
                  <a:lnTo>
                    <a:pt x="5145" y="597"/>
                  </a:lnTo>
                  <a:lnTo>
                    <a:pt x="5223" y="631"/>
                  </a:lnTo>
                  <a:lnTo>
                    <a:pt x="5300" y="667"/>
                  </a:lnTo>
                  <a:lnTo>
                    <a:pt x="5377" y="704"/>
                  </a:lnTo>
                  <a:lnTo>
                    <a:pt x="5452" y="743"/>
                  </a:lnTo>
                  <a:lnTo>
                    <a:pt x="5527" y="785"/>
                  </a:lnTo>
                  <a:lnTo>
                    <a:pt x="5600" y="827"/>
                  </a:lnTo>
                  <a:lnTo>
                    <a:pt x="5672" y="872"/>
                  </a:lnTo>
                  <a:lnTo>
                    <a:pt x="5743" y="918"/>
                  </a:lnTo>
                  <a:lnTo>
                    <a:pt x="5813" y="967"/>
                  </a:lnTo>
                  <a:lnTo>
                    <a:pt x="5882" y="1017"/>
                  </a:lnTo>
                  <a:lnTo>
                    <a:pt x="5949" y="1069"/>
                  </a:lnTo>
                  <a:lnTo>
                    <a:pt x="6016" y="1122"/>
                  </a:lnTo>
                  <a:lnTo>
                    <a:pt x="6081" y="1178"/>
                  </a:lnTo>
                  <a:lnTo>
                    <a:pt x="6146" y="1236"/>
                  </a:lnTo>
                  <a:lnTo>
                    <a:pt x="6210" y="1295"/>
                  </a:lnTo>
                  <a:lnTo>
                    <a:pt x="6273" y="1356"/>
                  </a:lnTo>
                  <a:lnTo>
                    <a:pt x="6333" y="1417"/>
                  </a:lnTo>
                  <a:lnTo>
                    <a:pt x="6392" y="1481"/>
                  </a:lnTo>
                  <a:lnTo>
                    <a:pt x="6448" y="1545"/>
                  </a:lnTo>
                  <a:lnTo>
                    <a:pt x="6504" y="1611"/>
                  </a:lnTo>
                  <a:lnTo>
                    <a:pt x="6558" y="1677"/>
                  </a:lnTo>
                  <a:lnTo>
                    <a:pt x="6609" y="1745"/>
                  </a:lnTo>
                  <a:lnTo>
                    <a:pt x="6659" y="1814"/>
                  </a:lnTo>
                  <a:lnTo>
                    <a:pt x="6707" y="1885"/>
                  </a:lnTo>
                  <a:lnTo>
                    <a:pt x="6754" y="1956"/>
                  </a:lnTo>
                  <a:lnTo>
                    <a:pt x="6799" y="2028"/>
                  </a:lnTo>
                  <a:lnTo>
                    <a:pt x="6842" y="2101"/>
                  </a:lnTo>
                  <a:lnTo>
                    <a:pt x="6883" y="2176"/>
                  </a:lnTo>
                  <a:lnTo>
                    <a:pt x="6923" y="2252"/>
                  </a:lnTo>
                  <a:lnTo>
                    <a:pt x="6961" y="2328"/>
                  </a:lnTo>
                  <a:lnTo>
                    <a:pt x="6997" y="2407"/>
                  </a:lnTo>
                  <a:lnTo>
                    <a:pt x="7031" y="2486"/>
                  </a:lnTo>
                  <a:lnTo>
                    <a:pt x="7063" y="2566"/>
                  </a:lnTo>
                  <a:lnTo>
                    <a:pt x="7093" y="2646"/>
                  </a:lnTo>
                  <a:lnTo>
                    <a:pt x="7121" y="2727"/>
                  </a:lnTo>
                  <a:lnTo>
                    <a:pt x="7148" y="2809"/>
                  </a:lnTo>
                  <a:lnTo>
                    <a:pt x="7172" y="2891"/>
                  </a:lnTo>
                  <a:lnTo>
                    <a:pt x="7193" y="2973"/>
                  </a:lnTo>
                  <a:lnTo>
                    <a:pt x="7213" y="3055"/>
                  </a:lnTo>
                  <a:lnTo>
                    <a:pt x="7231" y="3138"/>
                  </a:lnTo>
                  <a:lnTo>
                    <a:pt x="7247" y="3222"/>
                  </a:lnTo>
                  <a:lnTo>
                    <a:pt x="7260" y="3305"/>
                  </a:lnTo>
                  <a:lnTo>
                    <a:pt x="7272" y="3389"/>
                  </a:lnTo>
                  <a:lnTo>
                    <a:pt x="7281" y="3474"/>
                  </a:lnTo>
                  <a:lnTo>
                    <a:pt x="7288" y="3558"/>
                  </a:lnTo>
                  <a:lnTo>
                    <a:pt x="7294" y="3645"/>
                  </a:lnTo>
                  <a:lnTo>
                    <a:pt x="7297" y="3730"/>
                  </a:lnTo>
                  <a:lnTo>
                    <a:pt x="7297" y="3816"/>
                  </a:lnTo>
                  <a:lnTo>
                    <a:pt x="7297" y="3901"/>
                  </a:lnTo>
                  <a:lnTo>
                    <a:pt x="7294" y="3987"/>
                  </a:lnTo>
                  <a:lnTo>
                    <a:pt x="7288" y="4072"/>
                  </a:lnTo>
                  <a:lnTo>
                    <a:pt x="7281" y="4156"/>
                  </a:lnTo>
                  <a:lnTo>
                    <a:pt x="7272" y="4240"/>
                  </a:lnTo>
                  <a:lnTo>
                    <a:pt x="7260" y="4324"/>
                  </a:lnTo>
                  <a:lnTo>
                    <a:pt x="7247" y="4407"/>
                  </a:lnTo>
                  <a:lnTo>
                    <a:pt x="7231" y="4490"/>
                  </a:lnTo>
                  <a:lnTo>
                    <a:pt x="7213" y="4573"/>
                  </a:lnTo>
                  <a:lnTo>
                    <a:pt x="7193" y="4655"/>
                  </a:lnTo>
                  <a:lnTo>
                    <a:pt x="7172" y="4738"/>
                  </a:lnTo>
                  <a:lnTo>
                    <a:pt x="7148" y="4819"/>
                  </a:lnTo>
                  <a:lnTo>
                    <a:pt x="7121" y="4901"/>
                  </a:lnTo>
                  <a:lnTo>
                    <a:pt x="7093" y="4982"/>
                  </a:lnTo>
                  <a:lnTo>
                    <a:pt x="7063" y="5063"/>
                  </a:lnTo>
                  <a:lnTo>
                    <a:pt x="7031" y="5143"/>
                  </a:lnTo>
                  <a:lnTo>
                    <a:pt x="6997" y="5223"/>
                  </a:lnTo>
                  <a:lnTo>
                    <a:pt x="6961" y="5302"/>
                  </a:lnTo>
                  <a:lnTo>
                    <a:pt x="6923" y="5379"/>
                  </a:lnTo>
                  <a:lnTo>
                    <a:pt x="6883" y="5455"/>
                  </a:lnTo>
                  <a:lnTo>
                    <a:pt x="6842" y="5530"/>
                  </a:lnTo>
                  <a:lnTo>
                    <a:pt x="6799" y="5603"/>
                  </a:lnTo>
                  <a:lnTo>
                    <a:pt x="6754" y="5676"/>
                  </a:lnTo>
                  <a:lnTo>
                    <a:pt x="6707" y="5747"/>
                  </a:lnTo>
                  <a:lnTo>
                    <a:pt x="6659" y="5817"/>
                  </a:lnTo>
                  <a:lnTo>
                    <a:pt x="6609" y="5886"/>
                  </a:lnTo>
                  <a:lnTo>
                    <a:pt x="6558" y="5954"/>
                  </a:lnTo>
                  <a:lnTo>
                    <a:pt x="6504" y="6021"/>
                  </a:lnTo>
                  <a:lnTo>
                    <a:pt x="6448" y="6085"/>
                  </a:lnTo>
                  <a:lnTo>
                    <a:pt x="6392" y="6149"/>
                  </a:lnTo>
                  <a:lnTo>
                    <a:pt x="6333" y="6212"/>
                  </a:lnTo>
                  <a:lnTo>
                    <a:pt x="6273" y="6274"/>
                  </a:lnTo>
                  <a:lnTo>
                    <a:pt x="6210" y="6334"/>
                  </a:lnTo>
                  <a:lnTo>
                    <a:pt x="6147" y="6393"/>
                  </a:lnTo>
                  <a:lnTo>
                    <a:pt x="6083" y="6450"/>
                  </a:lnTo>
                  <a:lnTo>
                    <a:pt x="6017" y="6506"/>
                  </a:lnTo>
                  <a:lnTo>
                    <a:pt x="5950" y="6559"/>
                  </a:lnTo>
                  <a:lnTo>
                    <a:pt x="5883" y="6610"/>
                  </a:lnTo>
                  <a:lnTo>
                    <a:pt x="5814" y="6661"/>
                  </a:lnTo>
                  <a:lnTo>
                    <a:pt x="5744" y="6709"/>
                  </a:lnTo>
                  <a:lnTo>
                    <a:pt x="5672" y="6756"/>
                  </a:lnTo>
                  <a:lnTo>
                    <a:pt x="5600" y="6801"/>
                  </a:lnTo>
                  <a:lnTo>
                    <a:pt x="5527" y="6843"/>
                  </a:lnTo>
                  <a:lnTo>
                    <a:pt x="5451" y="6885"/>
                  </a:lnTo>
                  <a:lnTo>
                    <a:pt x="5376" y="6924"/>
                  </a:lnTo>
                  <a:lnTo>
                    <a:pt x="5298" y="6962"/>
                  </a:lnTo>
                  <a:lnTo>
                    <a:pt x="5220" y="6998"/>
                  </a:lnTo>
                  <a:lnTo>
                    <a:pt x="5141" y="7032"/>
                  </a:lnTo>
                  <a:lnTo>
                    <a:pt x="5060" y="7065"/>
                  </a:lnTo>
                  <a:lnTo>
                    <a:pt x="4979" y="7094"/>
                  </a:lnTo>
                  <a:lnTo>
                    <a:pt x="4899" y="7123"/>
                  </a:lnTo>
                  <a:lnTo>
                    <a:pt x="4818" y="7149"/>
                  </a:lnTo>
                  <a:lnTo>
                    <a:pt x="4736" y="7173"/>
                  </a:lnTo>
                  <a:lnTo>
                    <a:pt x="4654" y="7195"/>
                  </a:lnTo>
                  <a:lnTo>
                    <a:pt x="4572" y="7215"/>
                  </a:lnTo>
                  <a:lnTo>
                    <a:pt x="4489" y="7232"/>
                  </a:lnTo>
                  <a:lnTo>
                    <a:pt x="4406" y="7248"/>
                  </a:lnTo>
                  <a:lnTo>
                    <a:pt x="4323" y="7261"/>
                  </a:lnTo>
                  <a:lnTo>
                    <a:pt x="4239" y="7272"/>
                  </a:lnTo>
                  <a:lnTo>
                    <a:pt x="4156" y="7282"/>
                  </a:lnTo>
                  <a:lnTo>
                    <a:pt x="4071" y="7290"/>
                  </a:lnTo>
                  <a:lnTo>
                    <a:pt x="3986" y="7294"/>
                  </a:lnTo>
                  <a:lnTo>
                    <a:pt x="3901" y="7298"/>
                  </a:lnTo>
                  <a:lnTo>
                    <a:pt x="3816" y="7299"/>
                  </a:lnTo>
                  <a:lnTo>
                    <a:pt x="3713" y="7298"/>
                  </a:lnTo>
                  <a:lnTo>
                    <a:pt x="3612" y="7294"/>
                  </a:lnTo>
                  <a:lnTo>
                    <a:pt x="3513" y="7290"/>
                  </a:lnTo>
                  <a:lnTo>
                    <a:pt x="3418" y="7282"/>
                  </a:lnTo>
                  <a:lnTo>
                    <a:pt x="3326" y="7272"/>
                  </a:lnTo>
                  <a:lnTo>
                    <a:pt x="3235" y="7261"/>
                  </a:lnTo>
                  <a:lnTo>
                    <a:pt x="3146" y="7247"/>
                  </a:lnTo>
                  <a:lnTo>
                    <a:pt x="3062" y="7232"/>
                  </a:lnTo>
                  <a:lnTo>
                    <a:pt x="2979" y="7215"/>
                  </a:lnTo>
                  <a:lnTo>
                    <a:pt x="2939" y="7205"/>
                  </a:lnTo>
                  <a:lnTo>
                    <a:pt x="2900" y="7195"/>
                  </a:lnTo>
                  <a:lnTo>
                    <a:pt x="2860" y="7184"/>
                  </a:lnTo>
                  <a:lnTo>
                    <a:pt x="2822" y="7172"/>
                  </a:lnTo>
                  <a:lnTo>
                    <a:pt x="2784" y="7161"/>
                  </a:lnTo>
                  <a:lnTo>
                    <a:pt x="2748" y="7148"/>
                  </a:lnTo>
                  <a:lnTo>
                    <a:pt x="2711" y="7136"/>
                  </a:lnTo>
                  <a:lnTo>
                    <a:pt x="2676" y="7122"/>
                  </a:lnTo>
                  <a:lnTo>
                    <a:pt x="2640" y="7109"/>
                  </a:lnTo>
                  <a:lnTo>
                    <a:pt x="2606" y="7093"/>
                  </a:lnTo>
                  <a:lnTo>
                    <a:pt x="2572" y="7079"/>
                  </a:lnTo>
                  <a:lnTo>
                    <a:pt x="2539" y="7064"/>
                  </a:lnTo>
                  <a:lnTo>
                    <a:pt x="2506" y="7047"/>
                  </a:lnTo>
                  <a:lnTo>
                    <a:pt x="2475" y="7031"/>
                  </a:lnTo>
                  <a:lnTo>
                    <a:pt x="2443" y="7014"/>
                  </a:lnTo>
                  <a:lnTo>
                    <a:pt x="2414" y="6996"/>
                  </a:lnTo>
                  <a:lnTo>
                    <a:pt x="2384" y="6979"/>
                  </a:lnTo>
                  <a:lnTo>
                    <a:pt x="2357" y="6961"/>
                  </a:lnTo>
                  <a:lnTo>
                    <a:pt x="2329" y="6943"/>
                  </a:lnTo>
                  <a:lnTo>
                    <a:pt x="2303" y="6924"/>
                  </a:lnTo>
                  <a:lnTo>
                    <a:pt x="2278" y="6904"/>
                  </a:lnTo>
                  <a:lnTo>
                    <a:pt x="2254" y="6886"/>
                  </a:lnTo>
                  <a:lnTo>
                    <a:pt x="2230" y="6866"/>
                  </a:lnTo>
                  <a:lnTo>
                    <a:pt x="2208" y="6846"/>
                  </a:lnTo>
                  <a:lnTo>
                    <a:pt x="2187" y="6826"/>
                  </a:lnTo>
                  <a:lnTo>
                    <a:pt x="2167" y="6805"/>
                  </a:lnTo>
                  <a:lnTo>
                    <a:pt x="2148" y="6784"/>
                  </a:lnTo>
                  <a:lnTo>
                    <a:pt x="2130" y="6762"/>
                  </a:lnTo>
                  <a:lnTo>
                    <a:pt x="2112" y="6742"/>
                  </a:lnTo>
                  <a:lnTo>
                    <a:pt x="2096" y="6720"/>
                  </a:lnTo>
                  <a:lnTo>
                    <a:pt x="2080" y="6697"/>
                  </a:lnTo>
                  <a:lnTo>
                    <a:pt x="2066" y="6675"/>
                  </a:lnTo>
                  <a:lnTo>
                    <a:pt x="2053" y="6652"/>
                  </a:lnTo>
                  <a:lnTo>
                    <a:pt x="2041" y="6628"/>
                  </a:lnTo>
                  <a:lnTo>
                    <a:pt x="2029" y="6605"/>
                  </a:lnTo>
                  <a:lnTo>
                    <a:pt x="2019" y="6581"/>
                  </a:lnTo>
                  <a:lnTo>
                    <a:pt x="2009" y="6557"/>
                  </a:lnTo>
                  <a:lnTo>
                    <a:pt x="2002" y="6533"/>
                  </a:lnTo>
                  <a:lnTo>
                    <a:pt x="1994" y="6508"/>
                  </a:lnTo>
                  <a:lnTo>
                    <a:pt x="1988" y="6483"/>
                  </a:lnTo>
                  <a:lnTo>
                    <a:pt x="1982" y="6456"/>
                  </a:lnTo>
                  <a:lnTo>
                    <a:pt x="1978" y="6431"/>
                  </a:lnTo>
                  <a:lnTo>
                    <a:pt x="1974" y="6405"/>
                  </a:lnTo>
                  <a:lnTo>
                    <a:pt x="1972" y="6379"/>
                  </a:lnTo>
                  <a:lnTo>
                    <a:pt x="1970" y="6352"/>
                  </a:lnTo>
                  <a:lnTo>
                    <a:pt x="1970" y="6325"/>
                  </a:lnTo>
                  <a:lnTo>
                    <a:pt x="1970" y="6301"/>
                  </a:lnTo>
                  <a:lnTo>
                    <a:pt x="1972" y="6278"/>
                  </a:lnTo>
                  <a:lnTo>
                    <a:pt x="1974" y="6254"/>
                  </a:lnTo>
                  <a:lnTo>
                    <a:pt x="1979" y="6231"/>
                  </a:lnTo>
                  <a:lnTo>
                    <a:pt x="1983" y="6208"/>
                  </a:lnTo>
                  <a:lnTo>
                    <a:pt x="1989" y="6187"/>
                  </a:lnTo>
                  <a:lnTo>
                    <a:pt x="1996" y="6164"/>
                  </a:lnTo>
                  <a:lnTo>
                    <a:pt x="2004" y="6141"/>
                  </a:lnTo>
                  <a:lnTo>
                    <a:pt x="2013" y="6119"/>
                  </a:lnTo>
                  <a:lnTo>
                    <a:pt x="2024" y="6096"/>
                  </a:lnTo>
                  <a:lnTo>
                    <a:pt x="2036" y="6072"/>
                  </a:lnTo>
                  <a:lnTo>
                    <a:pt x="2049" y="6049"/>
                  </a:lnTo>
                  <a:lnTo>
                    <a:pt x="2064" y="6025"/>
                  </a:lnTo>
                  <a:lnTo>
                    <a:pt x="2079" y="6001"/>
                  </a:lnTo>
                  <a:lnTo>
                    <a:pt x="2097" y="5976"/>
                  </a:lnTo>
                  <a:lnTo>
                    <a:pt x="2116" y="5950"/>
                  </a:lnTo>
                  <a:lnTo>
                    <a:pt x="2154" y="5983"/>
                  </a:lnTo>
                  <a:lnTo>
                    <a:pt x="2189" y="6013"/>
                  </a:lnTo>
                  <a:lnTo>
                    <a:pt x="2206" y="6025"/>
                  </a:lnTo>
                  <a:lnTo>
                    <a:pt x="2222" y="6037"/>
                  </a:lnTo>
                  <a:lnTo>
                    <a:pt x="2239" y="6047"/>
                  </a:lnTo>
                  <a:lnTo>
                    <a:pt x="2254" y="6057"/>
                  </a:lnTo>
                  <a:lnTo>
                    <a:pt x="2269" y="6064"/>
                  </a:lnTo>
                  <a:lnTo>
                    <a:pt x="2285" y="6072"/>
                  </a:lnTo>
                  <a:lnTo>
                    <a:pt x="2299" y="6077"/>
                  </a:lnTo>
                  <a:lnTo>
                    <a:pt x="2313" y="6082"/>
                  </a:lnTo>
                  <a:lnTo>
                    <a:pt x="2326" y="6085"/>
                  </a:lnTo>
                  <a:lnTo>
                    <a:pt x="2339" y="6088"/>
                  </a:lnTo>
                  <a:lnTo>
                    <a:pt x="2351" y="6089"/>
                  </a:lnTo>
                  <a:lnTo>
                    <a:pt x="2364" y="6090"/>
                  </a:lnTo>
                  <a:lnTo>
                    <a:pt x="2374" y="6089"/>
                  </a:lnTo>
                  <a:lnTo>
                    <a:pt x="2384" y="6088"/>
                  </a:lnTo>
                  <a:lnTo>
                    <a:pt x="2395" y="6085"/>
                  </a:lnTo>
                  <a:lnTo>
                    <a:pt x="2407" y="6082"/>
                  </a:lnTo>
                  <a:lnTo>
                    <a:pt x="2419" y="6077"/>
                  </a:lnTo>
                  <a:lnTo>
                    <a:pt x="2432" y="6072"/>
                  </a:lnTo>
                  <a:lnTo>
                    <a:pt x="2461" y="6058"/>
                  </a:lnTo>
                  <a:lnTo>
                    <a:pt x="2491" y="6039"/>
                  </a:lnTo>
                  <a:lnTo>
                    <a:pt x="2524" y="6016"/>
                  </a:lnTo>
                  <a:lnTo>
                    <a:pt x="2560" y="5989"/>
                  </a:lnTo>
                  <a:lnTo>
                    <a:pt x="2598" y="5958"/>
                  </a:lnTo>
                  <a:lnTo>
                    <a:pt x="2639" y="5924"/>
                  </a:lnTo>
                  <a:lnTo>
                    <a:pt x="2678" y="5887"/>
                  </a:lnTo>
                  <a:lnTo>
                    <a:pt x="2717" y="5849"/>
                  </a:lnTo>
                  <a:lnTo>
                    <a:pt x="2757" y="5808"/>
                  </a:lnTo>
                  <a:lnTo>
                    <a:pt x="2796" y="5764"/>
                  </a:lnTo>
                  <a:lnTo>
                    <a:pt x="2835" y="5718"/>
                  </a:lnTo>
                  <a:lnTo>
                    <a:pt x="2874" y="5671"/>
                  </a:lnTo>
                  <a:lnTo>
                    <a:pt x="2914" y="5621"/>
                  </a:lnTo>
                  <a:lnTo>
                    <a:pt x="2945" y="5576"/>
                  </a:lnTo>
                  <a:lnTo>
                    <a:pt x="2976" y="5530"/>
                  </a:lnTo>
                  <a:lnTo>
                    <a:pt x="3004" y="5483"/>
                  </a:lnTo>
                  <a:lnTo>
                    <a:pt x="3033" y="5434"/>
                  </a:lnTo>
                  <a:lnTo>
                    <a:pt x="3060" y="5384"/>
                  </a:lnTo>
                  <a:lnTo>
                    <a:pt x="3085" y="5332"/>
                  </a:lnTo>
                  <a:lnTo>
                    <a:pt x="3110" y="5280"/>
                  </a:lnTo>
                  <a:lnTo>
                    <a:pt x="3133" y="5225"/>
                  </a:lnTo>
                  <a:lnTo>
                    <a:pt x="3155" y="5173"/>
                  </a:lnTo>
                  <a:lnTo>
                    <a:pt x="3174" y="5126"/>
                  </a:lnTo>
                  <a:lnTo>
                    <a:pt x="3190" y="5083"/>
                  </a:lnTo>
                  <a:lnTo>
                    <a:pt x="3203" y="5046"/>
                  </a:lnTo>
                  <a:lnTo>
                    <a:pt x="3213" y="5013"/>
                  </a:lnTo>
                  <a:lnTo>
                    <a:pt x="3220" y="4985"/>
                  </a:lnTo>
                  <a:lnTo>
                    <a:pt x="3224" y="4963"/>
                  </a:lnTo>
                  <a:lnTo>
                    <a:pt x="3226" y="4945"/>
                  </a:lnTo>
                  <a:lnTo>
                    <a:pt x="3225" y="4940"/>
                  </a:lnTo>
                  <a:lnTo>
                    <a:pt x="3224" y="4935"/>
                  </a:lnTo>
                  <a:lnTo>
                    <a:pt x="3219" y="4921"/>
                  </a:lnTo>
                  <a:lnTo>
                    <a:pt x="3211" y="4904"/>
                  </a:lnTo>
                  <a:lnTo>
                    <a:pt x="3199" y="4884"/>
                  </a:lnTo>
                  <a:lnTo>
                    <a:pt x="3184" y="4863"/>
                  </a:lnTo>
                  <a:lnTo>
                    <a:pt x="3165" y="4838"/>
                  </a:lnTo>
                  <a:lnTo>
                    <a:pt x="3143" y="4809"/>
                  </a:lnTo>
                  <a:lnTo>
                    <a:pt x="3118" y="4779"/>
                  </a:lnTo>
                  <a:lnTo>
                    <a:pt x="3105" y="4762"/>
                  </a:lnTo>
                  <a:lnTo>
                    <a:pt x="3092" y="4747"/>
                  </a:lnTo>
                  <a:lnTo>
                    <a:pt x="3081" y="4730"/>
                  </a:lnTo>
                  <a:lnTo>
                    <a:pt x="3070" y="4714"/>
                  </a:lnTo>
                  <a:lnTo>
                    <a:pt x="3060" y="4698"/>
                  </a:lnTo>
                  <a:lnTo>
                    <a:pt x="3051" y="4681"/>
                  </a:lnTo>
                  <a:lnTo>
                    <a:pt x="3043" y="4666"/>
                  </a:lnTo>
                  <a:lnTo>
                    <a:pt x="3036" y="4650"/>
                  </a:lnTo>
                  <a:lnTo>
                    <a:pt x="3030" y="4633"/>
                  </a:lnTo>
                  <a:lnTo>
                    <a:pt x="3024" y="4617"/>
                  </a:lnTo>
                  <a:lnTo>
                    <a:pt x="3019" y="4600"/>
                  </a:lnTo>
                  <a:lnTo>
                    <a:pt x="3015" y="4584"/>
                  </a:lnTo>
                  <a:lnTo>
                    <a:pt x="3012" y="4568"/>
                  </a:lnTo>
                  <a:lnTo>
                    <a:pt x="3010" y="4551"/>
                  </a:lnTo>
                  <a:lnTo>
                    <a:pt x="3009" y="4534"/>
                  </a:lnTo>
                  <a:lnTo>
                    <a:pt x="3009" y="4517"/>
                  </a:lnTo>
                  <a:lnTo>
                    <a:pt x="3009" y="4496"/>
                  </a:lnTo>
                  <a:lnTo>
                    <a:pt x="3010" y="4473"/>
                  </a:lnTo>
                  <a:lnTo>
                    <a:pt x="3012" y="4449"/>
                  </a:lnTo>
                  <a:lnTo>
                    <a:pt x="3014" y="4423"/>
                  </a:lnTo>
                  <a:lnTo>
                    <a:pt x="3023" y="4371"/>
                  </a:lnTo>
                  <a:lnTo>
                    <a:pt x="3034" y="4314"/>
                  </a:lnTo>
                  <a:lnTo>
                    <a:pt x="3048" y="4255"/>
                  </a:lnTo>
                  <a:lnTo>
                    <a:pt x="3065" y="4192"/>
                  </a:lnTo>
                  <a:lnTo>
                    <a:pt x="3085" y="4125"/>
                  </a:lnTo>
                  <a:lnTo>
                    <a:pt x="3109" y="4055"/>
                  </a:lnTo>
                  <a:lnTo>
                    <a:pt x="3136" y="3981"/>
                  </a:lnTo>
                  <a:lnTo>
                    <a:pt x="3165" y="3905"/>
                  </a:lnTo>
                  <a:lnTo>
                    <a:pt x="3197" y="3824"/>
                  </a:lnTo>
                  <a:lnTo>
                    <a:pt x="3232" y="3740"/>
                  </a:lnTo>
                  <a:lnTo>
                    <a:pt x="3270" y="3652"/>
                  </a:lnTo>
                  <a:lnTo>
                    <a:pt x="3310" y="3561"/>
                  </a:lnTo>
                  <a:lnTo>
                    <a:pt x="3354" y="3467"/>
                  </a:lnTo>
                  <a:lnTo>
                    <a:pt x="3401" y="3368"/>
                  </a:lnTo>
                  <a:lnTo>
                    <a:pt x="3456" y="3260"/>
                  </a:lnTo>
                  <a:lnTo>
                    <a:pt x="3507" y="3161"/>
                  </a:lnTo>
                  <a:lnTo>
                    <a:pt x="3556" y="3070"/>
                  </a:lnTo>
                  <a:lnTo>
                    <a:pt x="3602" y="2987"/>
                  </a:lnTo>
                  <a:lnTo>
                    <a:pt x="3646" y="2912"/>
                  </a:lnTo>
                  <a:lnTo>
                    <a:pt x="3687" y="2846"/>
                  </a:lnTo>
                  <a:lnTo>
                    <a:pt x="3726" y="2788"/>
                  </a:lnTo>
                  <a:lnTo>
                    <a:pt x="3745" y="2762"/>
                  </a:lnTo>
                  <a:lnTo>
                    <a:pt x="3763" y="2738"/>
                  </a:lnTo>
                  <a:lnTo>
                    <a:pt x="3780" y="2716"/>
                  </a:lnTo>
                  <a:lnTo>
                    <a:pt x="3797" y="2695"/>
                  </a:lnTo>
                  <a:lnTo>
                    <a:pt x="3814" y="2675"/>
                  </a:lnTo>
                  <a:lnTo>
                    <a:pt x="3831" y="2656"/>
                  </a:lnTo>
                  <a:lnTo>
                    <a:pt x="3850" y="2637"/>
                  </a:lnTo>
                  <a:lnTo>
                    <a:pt x="3867" y="2621"/>
                  </a:lnTo>
                  <a:lnTo>
                    <a:pt x="3885" y="2605"/>
                  </a:lnTo>
                  <a:lnTo>
                    <a:pt x="3902" y="2589"/>
                  </a:lnTo>
                  <a:lnTo>
                    <a:pt x="3920" y="2575"/>
                  </a:lnTo>
                  <a:lnTo>
                    <a:pt x="3938" y="2563"/>
                  </a:lnTo>
                  <a:lnTo>
                    <a:pt x="3956" y="2551"/>
                  </a:lnTo>
                  <a:lnTo>
                    <a:pt x="3974" y="2540"/>
                  </a:lnTo>
                  <a:lnTo>
                    <a:pt x="3992" y="2530"/>
                  </a:lnTo>
                  <a:lnTo>
                    <a:pt x="4010" y="2521"/>
                  </a:lnTo>
                  <a:lnTo>
                    <a:pt x="4029" y="2513"/>
                  </a:lnTo>
                  <a:lnTo>
                    <a:pt x="4047" y="2506"/>
                  </a:lnTo>
                  <a:lnTo>
                    <a:pt x="4066" y="2500"/>
                  </a:lnTo>
                  <a:lnTo>
                    <a:pt x="4091" y="2494"/>
                  </a:lnTo>
                  <a:lnTo>
                    <a:pt x="4122" y="2489"/>
                  </a:lnTo>
                  <a:lnTo>
                    <a:pt x="4158" y="2485"/>
                  </a:lnTo>
                  <a:lnTo>
                    <a:pt x="4189" y="2480"/>
                  </a:lnTo>
                  <a:lnTo>
                    <a:pt x="4218" y="2476"/>
                  </a:lnTo>
                  <a:lnTo>
                    <a:pt x="4248" y="2469"/>
                  </a:lnTo>
                  <a:lnTo>
                    <a:pt x="4276" y="2460"/>
                  </a:lnTo>
                  <a:lnTo>
                    <a:pt x="4302" y="2452"/>
                  </a:lnTo>
                  <a:lnTo>
                    <a:pt x="4328" y="2442"/>
                  </a:lnTo>
                  <a:lnTo>
                    <a:pt x="4353" y="2430"/>
                  </a:lnTo>
                  <a:lnTo>
                    <a:pt x="4377" y="2417"/>
                  </a:lnTo>
                  <a:lnTo>
                    <a:pt x="4400" y="2403"/>
                  </a:lnTo>
                  <a:lnTo>
                    <a:pt x="4422" y="2387"/>
                  </a:lnTo>
                  <a:lnTo>
                    <a:pt x="4444" y="2370"/>
                  </a:lnTo>
                  <a:lnTo>
                    <a:pt x="4464" y="2352"/>
                  </a:lnTo>
                  <a:lnTo>
                    <a:pt x="4482" y="2333"/>
                  </a:lnTo>
                  <a:lnTo>
                    <a:pt x="4501" y="2312"/>
                  </a:lnTo>
                  <a:lnTo>
                    <a:pt x="4518" y="2290"/>
                  </a:lnTo>
                  <a:lnTo>
                    <a:pt x="4534" y="2267"/>
                  </a:lnTo>
                  <a:lnTo>
                    <a:pt x="4562" y="2217"/>
                  </a:lnTo>
                  <a:lnTo>
                    <a:pt x="4589" y="2164"/>
                  </a:lnTo>
                  <a:lnTo>
                    <a:pt x="4616" y="2108"/>
                  </a:lnTo>
                  <a:lnTo>
                    <a:pt x="4641" y="2048"/>
                  </a:lnTo>
                  <a:lnTo>
                    <a:pt x="4666" y="1984"/>
                  </a:lnTo>
                  <a:lnTo>
                    <a:pt x="4689" y="1916"/>
                  </a:lnTo>
                  <a:lnTo>
                    <a:pt x="4712" y="1847"/>
                  </a:lnTo>
                  <a:lnTo>
                    <a:pt x="4734" y="1772"/>
                  </a:lnTo>
                  <a:lnTo>
                    <a:pt x="4754" y="1699"/>
                  </a:lnTo>
                  <a:lnTo>
                    <a:pt x="4772" y="1628"/>
                  </a:lnTo>
                  <a:lnTo>
                    <a:pt x="4786" y="1560"/>
                  </a:lnTo>
                  <a:lnTo>
                    <a:pt x="4798" y="1495"/>
                  </a:lnTo>
                  <a:lnTo>
                    <a:pt x="4808" y="1433"/>
                  </a:lnTo>
                  <a:lnTo>
                    <a:pt x="4814" y="1374"/>
                  </a:lnTo>
                  <a:lnTo>
                    <a:pt x="4819" y="1317"/>
                  </a:lnTo>
                  <a:lnTo>
                    <a:pt x="4820" y="1289"/>
                  </a:lnTo>
                  <a:lnTo>
                    <a:pt x="4820" y="1262"/>
                  </a:lnTo>
                  <a:lnTo>
                    <a:pt x="4819" y="1222"/>
                  </a:lnTo>
                  <a:lnTo>
                    <a:pt x="4817" y="1183"/>
                  </a:lnTo>
                  <a:lnTo>
                    <a:pt x="4812" y="1150"/>
                  </a:lnTo>
                  <a:lnTo>
                    <a:pt x="4807" y="1119"/>
                  </a:lnTo>
                  <a:lnTo>
                    <a:pt x="4799" y="1092"/>
                  </a:lnTo>
                  <a:lnTo>
                    <a:pt x="4795" y="1080"/>
                  </a:lnTo>
                  <a:lnTo>
                    <a:pt x="4789" y="1069"/>
                  </a:lnTo>
                  <a:lnTo>
                    <a:pt x="4784" y="1058"/>
                  </a:lnTo>
                  <a:lnTo>
                    <a:pt x="4778" y="1048"/>
                  </a:lnTo>
                  <a:lnTo>
                    <a:pt x="4773" y="1039"/>
                  </a:lnTo>
                  <a:lnTo>
                    <a:pt x="4765" y="1032"/>
                  </a:lnTo>
                  <a:lnTo>
                    <a:pt x="4759" y="1025"/>
                  </a:lnTo>
                  <a:lnTo>
                    <a:pt x="4751" y="1017"/>
                  </a:lnTo>
                  <a:lnTo>
                    <a:pt x="4742" y="1012"/>
                  </a:lnTo>
                  <a:lnTo>
                    <a:pt x="4732" y="1005"/>
                  </a:lnTo>
                  <a:lnTo>
                    <a:pt x="4722" y="1001"/>
                  </a:lnTo>
                  <a:lnTo>
                    <a:pt x="4710" y="996"/>
                  </a:lnTo>
                  <a:lnTo>
                    <a:pt x="4698" y="991"/>
                  </a:lnTo>
                  <a:lnTo>
                    <a:pt x="4683" y="987"/>
                  </a:lnTo>
                  <a:lnTo>
                    <a:pt x="4654" y="980"/>
                  </a:lnTo>
                  <a:lnTo>
                    <a:pt x="4620" y="976"/>
                  </a:lnTo>
                  <a:lnTo>
                    <a:pt x="4583" y="973"/>
                  </a:lnTo>
                  <a:lnTo>
                    <a:pt x="4541" y="972"/>
                  </a:lnTo>
                  <a:lnTo>
                    <a:pt x="4476" y="973"/>
                  </a:lnTo>
                  <a:lnTo>
                    <a:pt x="4412" y="975"/>
                  </a:lnTo>
                  <a:lnTo>
                    <a:pt x="4351" y="977"/>
                  </a:lnTo>
                  <a:lnTo>
                    <a:pt x="4292" y="981"/>
                  </a:lnTo>
                  <a:lnTo>
                    <a:pt x="4237" y="987"/>
                  </a:lnTo>
                  <a:lnTo>
                    <a:pt x="4184" y="993"/>
                  </a:lnTo>
                  <a:lnTo>
                    <a:pt x="4133" y="1001"/>
                  </a:lnTo>
                  <a:lnTo>
                    <a:pt x="4085" y="1010"/>
                  </a:lnTo>
                  <a:lnTo>
                    <a:pt x="4039" y="1021"/>
                  </a:lnTo>
                  <a:lnTo>
                    <a:pt x="3996" y="1032"/>
                  </a:lnTo>
                  <a:lnTo>
                    <a:pt x="3957" y="1044"/>
                  </a:lnTo>
                  <a:lnTo>
                    <a:pt x="3920" y="1058"/>
                  </a:lnTo>
                  <a:lnTo>
                    <a:pt x="3885" y="1072"/>
                  </a:lnTo>
                  <a:lnTo>
                    <a:pt x="3853" y="1087"/>
                  </a:lnTo>
                  <a:lnTo>
                    <a:pt x="3825" y="1104"/>
                  </a:lnTo>
                  <a:lnTo>
                    <a:pt x="3799" y="1122"/>
                  </a:lnTo>
                  <a:lnTo>
                    <a:pt x="3783" y="1134"/>
                  </a:lnTo>
                  <a:lnTo>
                    <a:pt x="3767" y="1147"/>
                  </a:lnTo>
                  <a:lnTo>
                    <a:pt x="3748" y="1163"/>
                  </a:lnTo>
                  <a:lnTo>
                    <a:pt x="3730" y="1180"/>
                  </a:lnTo>
                  <a:lnTo>
                    <a:pt x="3689" y="1221"/>
                  </a:lnTo>
                  <a:lnTo>
                    <a:pt x="3643" y="1270"/>
                  </a:lnTo>
                  <a:lnTo>
                    <a:pt x="3593" y="1326"/>
                  </a:lnTo>
                  <a:lnTo>
                    <a:pt x="3539" y="1389"/>
                  </a:lnTo>
                  <a:lnTo>
                    <a:pt x="3481" y="1461"/>
                  </a:lnTo>
                  <a:lnTo>
                    <a:pt x="3416" y="1541"/>
                  </a:lnTo>
                  <a:lnTo>
                    <a:pt x="3351" y="1626"/>
                  </a:lnTo>
                  <a:lnTo>
                    <a:pt x="3285" y="1713"/>
                  </a:lnTo>
                  <a:lnTo>
                    <a:pt x="3219" y="1804"/>
                  </a:lnTo>
                  <a:lnTo>
                    <a:pt x="3151" y="1897"/>
                  </a:lnTo>
                  <a:lnTo>
                    <a:pt x="3084" y="1994"/>
                  </a:lnTo>
                  <a:lnTo>
                    <a:pt x="3016" y="2093"/>
                  </a:lnTo>
                  <a:lnTo>
                    <a:pt x="2949" y="2196"/>
                  </a:lnTo>
                  <a:lnTo>
                    <a:pt x="2880" y="2301"/>
                  </a:lnTo>
                  <a:lnTo>
                    <a:pt x="2819" y="2399"/>
                  </a:lnTo>
                  <a:lnTo>
                    <a:pt x="2758" y="2498"/>
                  </a:lnTo>
                  <a:lnTo>
                    <a:pt x="2700" y="2597"/>
                  </a:lnTo>
                  <a:lnTo>
                    <a:pt x="2642" y="2698"/>
                  </a:lnTo>
                  <a:lnTo>
                    <a:pt x="2585" y="2799"/>
                  </a:lnTo>
                  <a:lnTo>
                    <a:pt x="2530" y="2902"/>
                  </a:lnTo>
                  <a:lnTo>
                    <a:pt x="2478" y="3004"/>
                  </a:lnTo>
                  <a:lnTo>
                    <a:pt x="2426" y="3108"/>
                  </a:lnTo>
                  <a:lnTo>
                    <a:pt x="2375" y="3212"/>
                  </a:lnTo>
                  <a:lnTo>
                    <a:pt x="2326" y="3318"/>
                  </a:lnTo>
                  <a:lnTo>
                    <a:pt x="2278" y="3424"/>
                  </a:lnTo>
                  <a:lnTo>
                    <a:pt x="2232" y="3531"/>
                  </a:lnTo>
                  <a:lnTo>
                    <a:pt x="2186" y="3638"/>
                  </a:lnTo>
                  <a:lnTo>
                    <a:pt x="2144" y="3747"/>
                  </a:lnTo>
                  <a:lnTo>
                    <a:pt x="2101" y="3857"/>
                  </a:lnTo>
                  <a:lnTo>
                    <a:pt x="2061" y="3966"/>
                  </a:lnTo>
                  <a:lnTo>
                    <a:pt x="2021" y="4075"/>
                  </a:lnTo>
                  <a:lnTo>
                    <a:pt x="1985" y="4181"/>
                  </a:lnTo>
                  <a:lnTo>
                    <a:pt x="1952" y="4283"/>
                  </a:lnTo>
                  <a:lnTo>
                    <a:pt x="1920" y="4382"/>
                  </a:lnTo>
                  <a:lnTo>
                    <a:pt x="1891" y="4477"/>
                  </a:lnTo>
                  <a:lnTo>
                    <a:pt x="1865" y="4569"/>
                  </a:lnTo>
                  <a:lnTo>
                    <a:pt x="1841" y="4656"/>
                  </a:lnTo>
                  <a:lnTo>
                    <a:pt x="1819" y="4741"/>
                  </a:lnTo>
                  <a:lnTo>
                    <a:pt x="1801" y="4822"/>
                  </a:lnTo>
                  <a:lnTo>
                    <a:pt x="1784" y="4900"/>
                  </a:lnTo>
                  <a:lnTo>
                    <a:pt x="1771" y="4975"/>
                  </a:lnTo>
                  <a:lnTo>
                    <a:pt x="1759" y="5045"/>
                  </a:lnTo>
                  <a:lnTo>
                    <a:pt x="1751" y="5113"/>
                  </a:lnTo>
                  <a:lnTo>
                    <a:pt x="1745" y="5177"/>
                  </a:lnTo>
                  <a:lnTo>
                    <a:pt x="1741" y="5237"/>
                  </a:lnTo>
                  <a:lnTo>
                    <a:pt x="1740" y="5295"/>
                  </a:lnTo>
                  <a:lnTo>
                    <a:pt x="1741" y="5317"/>
                  </a:lnTo>
                  <a:lnTo>
                    <a:pt x="1742" y="5339"/>
                  </a:lnTo>
                  <a:lnTo>
                    <a:pt x="1745" y="5362"/>
                  </a:lnTo>
                  <a:lnTo>
                    <a:pt x="1749" y="5384"/>
                  </a:lnTo>
                  <a:lnTo>
                    <a:pt x="1755" y="5407"/>
                  </a:lnTo>
                  <a:lnTo>
                    <a:pt x="1761" y="5430"/>
                  </a:lnTo>
                  <a:lnTo>
                    <a:pt x="1769" y="5454"/>
                  </a:lnTo>
                  <a:lnTo>
                    <a:pt x="1778" y="5478"/>
                  </a:lnTo>
                  <a:lnTo>
                    <a:pt x="1789" y="5503"/>
                  </a:lnTo>
                  <a:lnTo>
                    <a:pt x="1801" y="5529"/>
                  </a:lnTo>
                  <a:lnTo>
                    <a:pt x="1815" y="5558"/>
                  </a:lnTo>
                  <a:lnTo>
                    <a:pt x="1831" y="5589"/>
                  </a:lnTo>
                  <a:lnTo>
                    <a:pt x="1850" y="5622"/>
                  </a:lnTo>
                  <a:lnTo>
                    <a:pt x="1870" y="5657"/>
                  </a:lnTo>
                  <a:lnTo>
                    <a:pt x="1914" y="5731"/>
                  </a:lnTo>
                  <a:lnTo>
                    <a:pt x="1883" y="5773"/>
                  </a:lnTo>
                  <a:lnTo>
                    <a:pt x="1852" y="5814"/>
                  </a:lnTo>
                  <a:lnTo>
                    <a:pt x="1825" y="5856"/>
                  </a:lnTo>
                  <a:lnTo>
                    <a:pt x="1799" y="5897"/>
                  </a:lnTo>
                  <a:lnTo>
                    <a:pt x="1776" y="5939"/>
                  </a:lnTo>
                  <a:lnTo>
                    <a:pt x="1754" y="5979"/>
                  </a:lnTo>
                  <a:lnTo>
                    <a:pt x="1735" y="6021"/>
                  </a:lnTo>
                  <a:lnTo>
                    <a:pt x="1718" y="6061"/>
                  </a:lnTo>
                  <a:lnTo>
                    <a:pt x="1702" y="6101"/>
                  </a:lnTo>
                  <a:lnTo>
                    <a:pt x="1690" y="6142"/>
                  </a:lnTo>
                  <a:lnTo>
                    <a:pt x="1680" y="6183"/>
                  </a:lnTo>
                  <a:lnTo>
                    <a:pt x="1670" y="6224"/>
                  </a:lnTo>
                  <a:lnTo>
                    <a:pt x="1663" y="6265"/>
                  </a:lnTo>
                  <a:lnTo>
                    <a:pt x="1658" y="6306"/>
                  </a:lnTo>
                  <a:lnTo>
                    <a:pt x="1654" y="6347"/>
                  </a:lnTo>
                  <a:lnTo>
                    <a:pt x="1653" y="6389"/>
                  </a:lnTo>
                  <a:lnTo>
                    <a:pt x="1654" y="6424"/>
                  </a:lnTo>
                  <a:lnTo>
                    <a:pt x="1655" y="6458"/>
                  </a:lnTo>
                  <a:lnTo>
                    <a:pt x="1659" y="6490"/>
                  </a:lnTo>
                  <a:lnTo>
                    <a:pt x="1663" y="6523"/>
                  </a:lnTo>
                  <a:lnTo>
                    <a:pt x="1669" y="6556"/>
                  </a:lnTo>
                  <a:lnTo>
                    <a:pt x="1674" y="6589"/>
                  </a:lnTo>
                  <a:lnTo>
                    <a:pt x="1682" y="6620"/>
                  </a:lnTo>
                  <a:lnTo>
                    <a:pt x="1690" y="6652"/>
                  </a:lnTo>
                  <a:lnTo>
                    <a:pt x="1700" y="6684"/>
                  </a:lnTo>
                  <a:lnTo>
                    <a:pt x="1711" y="6714"/>
                  </a:lnTo>
                  <a:lnTo>
                    <a:pt x="1724" y="6744"/>
                  </a:lnTo>
                  <a:lnTo>
                    <a:pt x="1737" y="6774"/>
                  </a:lnTo>
                  <a:lnTo>
                    <a:pt x="1752" y="6804"/>
                  </a:lnTo>
                  <a:lnTo>
                    <a:pt x="1767" y="6833"/>
                  </a:lnTo>
                  <a:lnTo>
                    <a:pt x="1784" y="6862"/>
                  </a:lnTo>
                  <a:lnTo>
                    <a:pt x="1802" y="6890"/>
                  </a:lnTo>
                  <a:lnTo>
                    <a:pt x="1822" y="6917"/>
                  </a:lnTo>
                  <a:lnTo>
                    <a:pt x="1841" y="6946"/>
                  </a:lnTo>
                  <a:lnTo>
                    <a:pt x="1863" y="6973"/>
                  </a:lnTo>
                  <a:lnTo>
                    <a:pt x="1886" y="6999"/>
                  </a:lnTo>
                  <a:lnTo>
                    <a:pt x="1910" y="7026"/>
                  </a:lnTo>
                  <a:lnTo>
                    <a:pt x="1934" y="7052"/>
                  </a:lnTo>
                  <a:lnTo>
                    <a:pt x="1960" y="7078"/>
                  </a:lnTo>
                  <a:lnTo>
                    <a:pt x="1988" y="7103"/>
                  </a:lnTo>
                  <a:lnTo>
                    <a:pt x="2016" y="7127"/>
                  </a:lnTo>
                  <a:lnTo>
                    <a:pt x="2045" y="7152"/>
                  </a:lnTo>
                  <a:lnTo>
                    <a:pt x="2076" y="7176"/>
                  </a:lnTo>
                  <a:lnTo>
                    <a:pt x="2108" y="7199"/>
                  </a:lnTo>
                  <a:lnTo>
                    <a:pt x="2142" y="7223"/>
                  </a:lnTo>
                  <a:lnTo>
                    <a:pt x="2175" y="7246"/>
                  </a:lnTo>
                  <a:lnTo>
                    <a:pt x="2210" y="7268"/>
                  </a:lnTo>
                  <a:lnTo>
                    <a:pt x="2248" y="7290"/>
                  </a:lnTo>
                  <a:lnTo>
                    <a:pt x="2285" y="7312"/>
                  </a:lnTo>
                  <a:lnTo>
                    <a:pt x="2323" y="7333"/>
                  </a:lnTo>
                  <a:lnTo>
                    <a:pt x="2362" y="7353"/>
                  </a:lnTo>
                  <a:lnTo>
                    <a:pt x="2402" y="7372"/>
                  </a:lnTo>
                  <a:lnTo>
                    <a:pt x="2442" y="7391"/>
                  </a:lnTo>
                  <a:lnTo>
                    <a:pt x="2483" y="7409"/>
                  </a:lnTo>
                  <a:lnTo>
                    <a:pt x="2526" y="7426"/>
                  </a:lnTo>
                  <a:lnTo>
                    <a:pt x="2569" y="7444"/>
                  </a:lnTo>
                  <a:lnTo>
                    <a:pt x="2611" y="7459"/>
                  </a:lnTo>
                  <a:lnTo>
                    <a:pt x="2656" y="7475"/>
                  </a:lnTo>
                  <a:lnTo>
                    <a:pt x="2701" y="7490"/>
                  </a:lnTo>
                  <a:lnTo>
                    <a:pt x="2747" y="7504"/>
                  </a:lnTo>
                  <a:lnTo>
                    <a:pt x="2793" y="7517"/>
                  </a:lnTo>
                  <a:lnTo>
                    <a:pt x="2840" y="7529"/>
                  </a:lnTo>
                  <a:lnTo>
                    <a:pt x="2888" y="7541"/>
                  </a:lnTo>
                  <a:lnTo>
                    <a:pt x="2937" y="7553"/>
                  </a:lnTo>
                  <a:lnTo>
                    <a:pt x="2986" y="7563"/>
                  </a:lnTo>
                  <a:lnTo>
                    <a:pt x="3036" y="7574"/>
                  </a:lnTo>
                  <a:lnTo>
                    <a:pt x="3086" y="7583"/>
                  </a:lnTo>
                  <a:lnTo>
                    <a:pt x="3139" y="7591"/>
                  </a:lnTo>
                  <a:lnTo>
                    <a:pt x="3190" y="7599"/>
                  </a:lnTo>
                  <a:lnTo>
                    <a:pt x="3244" y="7607"/>
                  </a:lnTo>
                  <a:lnTo>
                    <a:pt x="3297" y="7613"/>
                  </a:lnTo>
                  <a:lnTo>
                    <a:pt x="3352" y="7619"/>
                  </a:lnTo>
                  <a:lnTo>
                    <a:pt x="3408" y="7624"/>
                  </a:lnTo>
                  <a:lnTo>
                    <a:pt x="3463" y="7629"/>
                  </a:lnTo>
                  <a:lnTo>
                    <a:pt x="3520" y="7632"/>
                  </a:lnTo>
                  <a:lnTo>
                    <a:pt x="3578" y="7635"/>
                  </a:lnTo>
                  <a:lnTo>
                    <a:pt x="3636" y="7637"/>
                  </a:lnTo>
                  <a:lnTo>
                    <a:pt x="3695" y="7639"/>
                  </a:lnTo>
                  <a:lnTo>
                    <a:pt x="3755" y="7641"/>
                  </a:lnTo>
                  <a:lnTo>
                    <a:pt x="3815" y="7641"/>
                  </a:lnTo>
                  <a:lnTo>
                    <a:pt x="3909" y="7639"/>
                  </a:lnTo>
                  <a:lnTo>
                    <a:pt x="4002" y="7636"/>
                  </a:lnTo>
                  <a:lnTo>
                    <a:pt x="4095" y="7630"/>
                  </a:lnTo>
                  <a:lnTo>
                    <a:pt x="4186" y="7622"/>
                  </a:lnTo>
                  <a:lnTo>
                    <a:pt x="4278" y="7612"/>
                  </a:lnTo>
                  <a:lnTo>
                    <a:pt x="4370" y="7599"/>
                  </a:lnTo>
                  <a:lnTo>
                    <a:pt x="4462" y="7585"/>
                  </a:lnTo>
                  <a:lnTo>
                    <a:pt x="4552" y="7567"/>
                  </a:lnTo>
                  <a:lnTo>
                    <a:pt x="4643" y="7548"/>
                  </a:lnTo>
                  <a:lnTo>
                    <a:pt x="4734" y="7526"/>
                  </a:lnTo>
                  <a:lnTo>
                    <a:pt x="4824" y="7502"/>
                  </a:lnTo>
                  <a:lnTo>
                    <a:pt x="4914" y="7476"/>
                  </a:lnTo>
                  <a:lnTo>
                    <a:pt x="5003" y="7447"/>
                  </a:lnTo>
                  <a:lnTo>
                    <a:pt x="5093" y="7416"/>
                  </a:lnTo>
                  <a:lnTo>
                    <a:pt x="5181" y="7383"/>
                  </a:lnTo>
                  <a:lnTo>
                    <a:pt x="5271" y="7347"/>
                  </a:lnTo>
                  <a:lnTo>
                    <a:pt x="5358" y="7310"/>
                  </a:lnTo>
                  <a:lnTo>
                    <a:pt x="5445" y="7270"/>
                  </a:lnTo>
                  <a:lnTo>
                    <a:pt x="5530" y="7230"/>
                  </a:lnTo>
                  <a:lnTo>
                    <a:pt x="5613" y="7186"/>
                  </a:lnTo>
                  <a:lnTo>
                    <a:pt x="5696" y="7141"/>
                  </a:lnTo>
                  <a:lnTo>
                    <a:pt x="5777" y="7094"/>
                  </a:lnTo>
                  <a:lnTo>
                    <a:pt x="5856" y="7045"/>
                  </a:lnTo>
                  <a:lnTo>
                    <a:pt x="5935" y="6995"/>
                  </a:lnTo>
                  <a:lnTo>
                    <a:pt x="6013" y="6943"/>
                  </a:lnTo>
                  <a:lnTo>
                    <a:pt x="6088" y="6888"/>
                  </a:lnTo>
                  <a:lnTo>
                    <a:pt x="6163" y="6831"/>
                  </a:lnTo>
                  <a:lnTo>
                    <a:pt x="6237" y="6773"/>
                  </a:lnTo>
                  <a:lnTo>
                    <a:pt x="6308" y="6712"/>
                  </a:lnTo>
                  <a:lnTo>
                    <a:pt x="6379" y="6650"/>
                  </a:lnTo>
                  <a:lnTo>
                    <a:pt x="6447" y="6586"/>
                  </a:lnTo>
                  <a:lnTo>
                    <a:pt x="6516" y="6520"/>
                  </a:lnTo>
                  <a:lnTo>
                    <a:pt x="6582" y="6452"/>
                  </a:lnTo>
                  <a:lnTo>
                    <a:pt x="6646" y="6383"/>
                  </a:lnTo>
                  <a:lnTo>
                    <a:pt x="6710" y="6312"/>
                  </a:lnTo>
                  <a:lnTo>
                    <a:pt x="6770" y="6240"/>
                  </a:lnTo>
                  <a:lnTo>
                    <a:pt x="6829" y="6168"/>
                  </a:lnTo>
                  <a:lnTo>
                    <a:pt x="6885" y="6093"/>
                  </a:lnTo>
                  <a:lnTo>
                    <a:pt x="6940" y="6017"/>
                  </a:lnTo>
                  <a:lnTo>
                    <a:pt x="6992" y="5941"/>
                  </a:lnTo>
                  <a:lnTo>
                    <a:pt x="7044" y="5862"/>
                  </a:lnTo>
                  <a:lnTo>
                    <a:pt x="7093" y="5782"/>
                  </a:lnTo>
                  <a:lnTo>
                    <a:pt x="7140" y="5702"/>
                  </a:lnTo>
                  <a:lnTo>
                    <a:pt x="7185" y="5620"/>
                  </a:lnTo>
                  <a:lnTo>
                    <a:pt x="7228" y="5536"/>
                  </a:lnTo>
                  <a:lnTo>
                    <a:pt x="7269" y="5451"/>
                  </a:lnTo>
                  <a:lnTo>
                    <a:pt x="7308" y="5365"/>
                  </a:lnTo>
                  <a:lnTo>
                    <a:pt x="7345" y="5278"/>
                  </a:lnTo>
                  <a:lnTo>
                    <a:pt x="7381" y="5189"/>
                  </a:lnTo>
                  <a:lnTo>
                    <a:pt x="7414" y="5101"/>
                  </a:lnTo>
                  <a:lnTo>
                    <a:pt x="7446" y="5011"/>
                  </a:lnTo>
                  <a:lnTo>
                    <a:pt x="7474" y="4922"/>
                  </a:lnTo>
                  <a:lnTo>
                    <a:pt x="7500" y="4832"/>
                  </a:lnTo>
                  <a:lnTo>
                    <a:pt x="7524" y="4741"/>
                  </a:lnTo>
                  <a:lnTo>
                    <a:pt x="7546" y="4651"/>
                  </a:lnTo>
                  <a:lnTo>
                    <a:pt x="7566" y="4560"/>
                  </a:lnTo>
                  <a:lnTo>
                    <a:pt x="7582" y="4468"/>
                  </a:lnTo>
                  <a:lnTo>
                    <a:pt x="7598" y="4377"/>
                  </a:lnTo>
                  <a:lnTo>
                    <a:pt x="7611" y="4284"/>
                  </a:lnTo>
                  <a:lnTo>
                    <a:pt x="7621" y="4192"/>
                  </a:lnTo>
                  <a:lnTo>
                    <a:pt x="7628" y="4098"/>
                  </a:lnTo>
                  <a:lnTo>
                    <a:pt x="7635" y="4005"/>
                  </a:lnTo>
                  <a:lnTo>
                    <a:pt x="7638" y="3911"/>
                  </a:lnTo>
                  <a:lnTo>
                    <a:pt x="7639" y="3816"/>
                  </a:lnTo>
                  <a:lnTo>
                    <a:pt x="7638" y="3722"/>
                  </a:lnTo>
                  <a:lnTo>
                    <a:pt x="7635" y="3628"/>
                  </a:lnTo>
                  <a:lnTo>
                    <a:pt x="7628" y="3534"/>
                  </a:lnTo>
                  <a:lnTo>
                    <a:pt x="7621" y="3441"/>
                  </a:lnTo>
                  <a:lnTo>
                    <a:pt x="7611" y="3349"/>
                  </a:lnTo>
                  <a:lnTo>
                    <a:pt x="7599" y="3257"/>
                  </a:lnTo>
                  <a:lnTo>
                    <a:pt x="7583" y="3165"/>
                  </a:lnTo>
                  <a:lnTo>
                    <a:pt x="7567" y="3074"/>
                  </a:lnTo>
                  <a:lnTo>
                    <a:pt x="7547" y="2984"/>
                  </a:lnTo>
                  <a:lnTo>
                    <a:pt x="7525" y="2894"/>
                  </a:lnTo>
                  <a:lnTo>
                    <a:pt x="7501" y="2805"/>
                  </a:lnTo>
                  <a:lnTo>
                    <a:pt x="7476" y="2715"/>
                  </a:lnTo>
                  <a:lnTo>
                    <a:pt x="7448" y="2627"/>
                  </a:lnTo>
                  <a:lnTo>
                    <a:pt x="7416" y="2538"/>
                  </a:lnTo>
                  <a:lnTo>
                    <a:pt x="7383" y="2451"/>
                  </a:lnTo>
                  <a:lnTo>
                    <a:pt x="7349" y="2363"/>
                  </a:lnTo>
                  <a:lnTo>
                    <a:pt x="7311" y="2277"/>
                  </a:lnTo>
                  <a:lnTo>
                    <a:pt x="7272" y="2192"/>
                  </a:lnTo>
                  <a:lnTo>
                    <a:pt x="7231" y="2108"/>
                  </a:lnTo>
                  <a:lnTo>
                    <a:pt x="7188" y="2025"/>
                  </a:lnTo>
                  <a:lnTo>
                    <a:pt x="7142" y="1943"/>
                  </a:lnTo>
                  <a:lnTo>
                    <a:pt x="7095" y="1863"/>
                  </a:lnTo>
                  <a:lnTo>
                    <a:pt x="7046" y="1783"/>
                  </a:lnTo>
                  <a:lnTo>
                    <a:pt x="6995" y="1705"/>
                  </a:lnTo>
                  <a:lnTo>
                    <a:pt x="6942" y="1628"/>
                  </a:lnTo>
                  <a:lnTo>
                    <a:pt x="6888" y="1552"/>
                  </a:lnTo>
                  <a:lnTo>
                    <a:pt x="6830" y="1477"/>
                  </a:lnTo>
                  <a:lnTo>
                    <a:pt x="6771" y="1403"/>
                  </a:lnTo>
                  <a:lnTo>
                    <a:pt x="6711" y="1331"/>
                  </a:lnTo>
                  <a:lnTo>
                    <a:pt x="6647" y="1260"/>
                  </a:lnTo>
                  <a:lnTo>
                    <a:pt x="6583" y="1190"/>
                  </a:lnTo>
                  <a:lnTo>
                    <a:pt x="6516" y="1121"/>
                  </a:lnTo>
                  <a:lnTo>
                    <a:pt x="6447" y="1054"/>
                  </a:lnTo>
                  <a:lnTo>
                    <a:pt x="6379" y="989"/>
                  </a:lnTo>
                  <a:lnTo>
                    <a:pt x="6308" y="926"/>
                  </a:lnTo>
                  <a:lnTo>
                    <a:pt x="6235" y="865"/>
                  </a:lnTo>
                  <a:lnTo>
                    <a:pt x="6163" y="806"/>
                  </a:lnTo>
                  <a:lnTo>
                    <a:pt x="6089" y="749"/>
                  </a:lnTo>
                  <a:lnTo>
                    <a:pt x="6014" y="694"/>
                  </a:lnTo>
                  <a:lnTo>
                    <a:pt x="5936" y="641"/>
                  </a:lnTo>
                  <a:lnTo>
                    <a:pt x="5859" y="590"/>
                  </a:lnTo>
                  <a:lnTo>
                    <a:pt x="5780" y="541"/>
                  </a:lnTo>
                  <a:lnTo>
                    <a:pt x="5699" y="494"/>
                  </a:lnTo>
                  <a:lnTo>
                    <a:pt x="5617" y="449"/>
                  </a:lnTo>
                  <a:lnTo>
                    <a:pt x="5534" y="407"/>
                  </a:lnTo>
                  <a:lnTo>
                    <a:pt x="5450" y="365"/>
                  </a:lnTo>
                  <a:lnTo>
                    <a:pt x="5365" y="327"/>
                  </a:lnTo>
                  <a:lnTo>
                    <a:pt x="5278" y="290"/>
                  </a:lnTo>
                  <a:lnTo>
                    <a:pt x="5190" y="255"/>
                  </a:lnTo>
                  <a:lnTo>
                    <a:pt x="5103" y="222"/>
                  </a:lnTo>
                  <a:lnTo>
                    <a:pt x="5013" y="192"/>
                  </a:lnTo>
                  <a:lnTo>
                    <a:pt x="4925" y="163"/>
                  </a:lnTo>
                  <a:lnTo>
                    <a:pt x="4835" y="137"/>
                  </a:lnTo>
                  <a:lnTo>
                    <a:pt x="4746" y="113"/>
                  </a:lnTo>
                  <a:lnTo>
                    <a:pt x="4655" y="92"/>
                  </a:lnTo>
                  <a:lnTo>
                    <a:pt x="4563" y="73"/>
                  </a:lnTo>
                  <a:lnTo>
                    <a:pt x="4471" y="56"/>
                  </a:lnTo>
                  <a:lnTo>
                    <a:pt x="4380" y="41"/>
                  </a:lnTo>
                  <a:lnTo>
                    <a:pt x="4287" y="29"/>
                  </a:lnTo>
                  <a:lnTo>
                    <a:pt x="4193" y="19"/>
                  </a:lnTo>
                  <a:lnTo>
                    <a:pt x="4100" y="10"/>
                  </a:lnTo>
                  <a:lnTo>
                    <a:pt x="4005" y="5"/>
                  </a:lnTo>
                  <a:lnTo>
                    <a:pt x="3910" y="2"/>
                  </a:lnTo>
                  <a:lnTo>
                    <a:pt x="3815" y="0"/>
                  </a:lnTo>
                  <a:lnTo>
                    <a:pt x="3720" y="2"/>
                  </a:lnTo>
                  <a:lnTo>
                    <a:pt x="3626" y="5"/>
                  </a:lnTo>
                  <a:lnTo>
                    <a:pt x="3532" y="11"/>
                  </a:lnTo>
                  <a:lnTo>
                    <a:pt x="3438" y="19"/>
                  </a:lnTo>
                  <a:lnTo>
                    <a:pt x="3345" y="29"/>
                  </a:lnTo>
                  <a:lnTo>
                    <a:pt x="3254" y="41"/>
                  </a:lnTo>
                  <a:lnTo>
                    <a:pt x="3162" y="56"/>
                  </a:lnTo>
                  <a:lnTo>
                    <a:pt x="3070" y="73"/>
                  </a:lnTo>
                  <a:lnTo>
                    <a:pt x="2979" y="92"/>
                  </a:lnTo>
                  <a:lnTo>
                    <a:pt x="2889" y="114"/>
                  </a:lnTo>
                  <a:lnTo>
                    <a:pt x="2799" y="138"/>
                  </a:lnTo>
                  <a:lnTo>
                    <a:pt x="2710" y="163"/>
                  </a:lnTo>
                  <a:lnTo>
                    <a:pt x="2620" y="192"/>
                  </a:lnTo>
                  <a:lnTo>
                    <a:pt x="2532" y="222"/>
                  </a:lnTo>
                  <a:lnTo>
                    <a:pt x="2444" y="256"/>
                  </a:lnTo>
                  <a:lnTo>
                    <a:pt x="2357" y="291"/>
                  </a:lnTo>
                  <a:lnTo>
                    <a:pt x="2269" y="328"/>
                  </a:lnTo>
                  <a:lnTo>
                    <a:pt x="2184" y="367"/>
                  </a:lnTo>
                  <a:lnTo>
                    <a:pt x="2100" y="409"/>
                  </a:lnTo>
                  <a:lnTo>
                    <a:pt x="2017" y="452"/>
                  </a:lnTo>
                  <a:lnTo>
                    <a:pt x="1935" y="497"/>
                  </a:lnTo>
                  <a:lnTo>
                    <a:pt x="1854" y="544"/>
                  </a:lnTo>
                  <a:lnTo>
                    <a:pt x="1776" y="594"/>
                  </a:lnTo>
                  <a:lnTo>
                    <a:pt x="1698" y="644"/>
                  </a:lnTo>
                  <a:lnTo>
                    <a:pt x="1621" y="697"/>
                  </a:lnTo>
                  <a:lnTo>
                    <a:pt x="1545" y="752"/>
                  </a:lnTo>
                  <a:lnTo>
                    <a:pt x="1472" y="809"/>
                  </a:lnTo>
                  <a:lnTo>
                    <a:pt x="1399" y="867"/>
                  </a:lnTo>
                  <a:lnTo>
                    <a:pt x="1327" y="928"/>
                  </a:lnTo>
                  <a:lnTo>
                    <a:pt x="1257" y="990"/>
                  </a:lnTo>
                  <a:lnTo>
                    <a:pt x="1188" y="1055"/>
                  </a:lnTo>
                  <a:lnTo>
                    <a:pt x="1120" y="1121"/>
                  </a:lnTo>
                  <a:lnTo>
                    <a:pt x="1054" y="1188"/>
                  </a:lnTo>
                  <a:lnTo>
                    <a:pt x="989" y="1257"/>
                  </a:lnTo>
                  <a:lnTo>
                    <a:pt x="927" y="1327"/>
                  </a:lnTo>
                  <a:lnTo>
                    <a:pt x="867" y="1399"/>
                  </a:lnTo>
                  <a:lnTo>
                    <a:pt x="809" y="1471"/>
                  </a:lnTo>
                  <a:lnTo>
                    <a:pt x="752" y="1545"/>
                  </a:lnTo>
                  <a:lnTo>
                    <a:pt x="698" y="1620"/>
                  </a:lnTo>
                  <a:lnTo>
                    <a:pt x="645" y="1697"/>
                  </a:lnTo>
                  <a:lnTo>
                    <a:pt x="595" y="1776"/>
                  </a:lnTo>
                  <a:lnTo>
                    <a:pt x="546" y="1854"/>
                  </a:lnTo>
                  <a:lnTo>
                    <a:pt x="499" y="1935"/>
                  </a:lnTo>
                  <a:lnTo>
                    <a:pt x="454" y="2018"/>
                  </a:lnTo>
                  <a:lnTo>
                    <a:pt x="410" y="2101"/>
                  </a:lnTo>
                  <a:lnTo>
                    <a:pt x="370" y="2185"/>
                  </a:lnTo>
                  <a:lnTo>
                    <a:pt x="331" y="2272"/>
                  </a:lnTo>
                  <a:lnTo>
                    <a:pt x="293" y="2359"/>
                  </a:lnTo>
                  <a:lnTo>
                    <a:pt x="257" y="2447"/>
                  </a:lnTo>
                  <a:lnTo>
                    <a:pt x="225" y="2537"/>
                  </a:lnTo>
                  <a:lnTo>
                    <a:pt x="193" y="2625"/>
                  </a:lnTo>
                  <a:lnTo>
                    <a:pt x="165" y="2715"/>
                  </a:lnTo>
                  <a:lnTo>
                    <a:pt x="138" y="2806"/>
                  </a:lnTo>
                  <a:lnTo>
                    <a:pt x="114" y="2895"/>
                  </a:lnTo>
                  <a:lnTo>
                    <a:pt x="92" y="2986"/>
                  </a:lnTo>
                  <a:lnTo>
                    <a:pt x="73" y="3077"/>
                  </a:lnTo>
                  <a:lnTo>
                    <a:pt x="56" y="3168"/>
                  </a:lnTo>
                  <a:lnTo>
                    <a:pt x="41" y="3260"/>
                  </a:lnTo>
                  <a:lnTo>
                    <a:pt x="28" y="3352"/>
                  </a:lnTo>
                  <a:lnTo>
                    <a:pt x="18" y="3445"/>
                  </a:lnTo>
                  <a:lnTo>
                    <a:pt x="11" y="3538"/>
                  </a:lnTo>
                  <a:lnTo>
                    <a:pt x="4" y="3630"/>
                  </a:lnTo>
                  <a:lnTo>
                    <a:pt x="1" y="3723"/>
                  </a:lnTo>
                  <a:lnTo>
                    <a:pt x="0" y="3817"/>
                  </a:lnTo>
                  <a:lnTo>
                    <a:pt x="1" y="3900"/>
                  </a:lnTo>
                  <a:lnTo>
                    <a:pt x="3" y="3981"/>
                  </a:lnTo>
                  <a:lnTo>
                    <a:pt x="7" y="4062"/>
                  </a:lnTo>
                  <a:lnTo>
                    <a:pt x="13" y="4142"/>
                  </a:lnTo>
                  <a:lnTo>
                    <a:pt x="19" y="4221"/>
                  </a:lnTo>
                  <a:lnTo>
                    <a:pt x="28" y="4300"/>
                  </a:lnTo>
                  <a:lnTo>
                    <a:pt x="39" y="4378"/>
                  </a:lnTo>
                  <a:lnTo>
                    <a:pt x="50" y="4455"/>
                  </a:lnTo>
                  <a:lnTo>
                    <a:pt x="64" y="4531"/>
                  </a:lnTo>
                  <a:lnTo>
                    <a:pt x="78" y="4607"/>
                  </a:lnTo>
                  <a:lnTo>
                    <a:pt x="95" y="4681"/>
                  </a:lnTo>
                  <a:lnTo>
                    <a:pt x="113" y="4756"/>
                  </a:lnTo>
                  <a:lnTo>
                    <a:pt x="133" y="4828"/>
                  </a:lnTo>
                  <a:lnTo>
                    <a:pt x="154" y="4901"/>
                  </a:lnTo>
                  <a:lnTo>
                    <a:pt x="177" y="4972"/>
                  </a:lnTo>
                  <a:lnTo>
                    <a:pt x="201" y="5043"/>
                  </a:lnTo>
                  <a:lnTo>
                    <a:pt x="227" y="5113"/>
                  </a:lnTo>
                  <a:lnTo>
                    <a:pt x="254" y="5182"/>
                  </a:lnTo>
                  <a:lnTo>
                    <a:pt x="284" y="5250"/>
                  </a:lnTo>
                  <a:lnTo>
                    <a:pt x="313" y="5317"/>
                  </a:lnTo>
                  <a:lnTo>
                    <a:pt x="346" y="5384"/>
                  </a:lnTo>
                  <a:lnTo>
                    <a:pt x="379" y="5449"/>
                  </a:lnTo>
                  <a:lnTo>
                    <a:pt x="414" y="5513"/>
                  </a:lnTo>
                  <a:lnTo>
                    <a:pt x="450" y="5576"/>
                  </a:lnTo>
                  <a:lnTo>
                    <a:pt x="488" y="5638"/>
                  </a:lnTo>
                  <a:lnTo>
                    <a:pt x="527" y="5700"/>
                  </a:lnTo>
                  <a:lnTo>
                    <a:pt x="568" y="5761"/>
                  </a:lnTo>
                  <a:lnTo>
                    <a:pt x="610" y="5820"/>
                  </a:lnTo>
                  <a:lnTo>
                    <a:pt x="654" y="5879"/>
                  </a:lnTo>
                  <a:lnTo>
                    <a:pt x="700" y="5935"/>
                  </a:lnTo>
                  <a:lnTo>
                    <a:pt x="747" y="5992"/>
                  </a:lnTo>
                  <a:lnTo>
                    <a:pt x="795" y="6048"/>
                  </a:lnTo>
                  <a:lnTo>
                    <a:pt x="814" y="6071"/>
                  </a:lnTo>
                  <a:lnTo>
                    <a:pt x="835" y="6092"/>
                  </a:lnTo>
                  <a:lnTo>
                    <a:pt x="855" y="6112"/>
                  </a:lnTo>
                  <a:lnTo>
                    <a:pt x="876" y="6131"/>
                  </a:lnTo>
                  <a:lnTo>
                    <a:pt x="895" y="6148"/>
                  </a:lnTo>
                  <a:lnTo>
                    <a:pt x="915" y="6164"/>
                  </a:lnTo>
                  <a:lnTo>
                    <a:pt x="936" y="6178"/>
                  </a:lnTo>
                  <a:lnTo>
                    <a:pt x="955" y="6191"/>
                  </a:lnTo>
                  <a:lnTo>
                    <a:pt x="975" y="6202"/>
                  </a:lnTo>
                  <a:lnTo>
                    <a:pt x="994" y="6213"/>
                  </a:lnTo>
                  <a:lnTo>
                    <a:pt x="1013" y="6220"/>
                  </a:lnTo>
                  <a:lnTo>
                    <a:pt x="1032" y="6228"/>
                  </a:lnTo>
                  <a:lnTo>
                    <a:pt x="1049" y="6234"/>
                  </a:lnTo>
                  <a:lnTo>
                    <a:pt x="1068" y="6237"/>
                  </a:lnTo>
                  <a:lnTo>
                    <a:pt x="1085" y="6239"/>
                  </a:lnTo>
                  <a:lnTo>
                    <a:pt x="1103" y="6240"/>
                  </a:lnTo>
                  <a:lnTo>
                    <a:pt x="1115" y="6239"/>
                  </a:lnTo>
                  <a:lnTo>
                    <a:pt x="1129" y="6237"/>
                  </a:lnTo>
                  <a:lnTo>
                    <a:pt x="1166" y="6230"/>
                  </a:lnTo>
                  <a:lnTo>
                    <a:pt x="1189" y="6224"/>
                  </a:lnTo>
                  <a:lnTo>
                    <a:pt x="1215" y="6216"/>
                  </a:lnTo>
                  <a:lnTo>
                    <a:pt x="1273" y="6198"/>
                  </a:lnTo>
                  <a:close/>
                  <a:moveTo>
                    <a:pt x="2554" y="6214"/>
                  </a:moveTo>
                  <a:lnTo>
                    <a:pt x="2554" y="6214"/>
                  </a:lnTo>
                  <a:lnTo>
                    <a:pt x="2595" y="6184"/>
                  </a:lnTo>
                  <a:lnTo>
                    <a:pt x="2634" y="6154"/>
                  </a:lnTo>
                  <a:lnTo>
                    <a:pt x="2674" y="6123"/>
                  </a:lnTo>
                  <a:lnTo>
                    <a:pt x="2711" y="6093"/>
                  </a:lnTo>
                  <a:lnTo>
                    <a:pt x="2747" y="6061"/>
                  </a:lnTo>
                  <a:lnTo>
                    <a:pt x="2783" y="6028"/>
                  </a:lnTo>
                  <a:lnTo>
                    <a:pt x="2818" y="5997"/>
                  </a:lnTo>
                  <a:lnTo>
                    <a:pt x="2852" y="5963"/>
                  </a:lnTo>
                  <a:lnTo>
                    <a:pt x="2884" y="5929"/>
                  </a:lnTo>
                  <a:lnTo>
                    <a:pt x="2917" y="5895"/>
                  </a:lnTo>
                  <a:lnTo>
                    <a:pt x="2948" y="5860"/>
                  </a:lnTo>
                  <a:lnTo>
                    <a:pt x="2978" y="5825"/>
                  </a:lnTo>
                  <a:lnTo>
                    <a:pt x="3008" y="5789"/>
                  </a:lnTo>
                  <a:lnTo>
                    <a:pt x="3037" y="5753"/>
                  </a:lnTo>
                  <a:lnTo>
                    <a:pt x="3065" y="5716"/>
                  </a:lnTo>
                  <a:lnTo>
                    <a:pt x="3092" y="5679"/>
                  </a:lnTo>
                  <a:lnTo>
                    <a:pt x="3118" y="5640"/>
                  </a:lnTo>
                  <a:lnTo>
                    <a:pt x="3143" y="5602"/>
                  </a:lnTo>
                  <a:lnTo>
                    <a:pt x="3167" y="5563"/>
                  </a:lnTo>
                  <a:lnTo>
                    <a:pt x="3190" y="5524"/>
                  </a:lnTo>
                  <a:lnTo>
                    <a:pt x="3212" y="5484"/>
                  </a:lnTo>
                  <a:lnTo>
                    <a:pt x="3233" y="5444"/>
                  </a:lnTo>
                  <a:lnTo>
                    <a:pt x="3254" y="5402"/>
                  </a:lnTo>
                  <a:lnTo>
                    <a:pt x="3272" y="5362"/>
                  </a:lnTo>
                  <a:lnTo>
                    <a:pt x="3291" y="5319"/>
                  </a:lnTo>
                  <a:lnTo>
                    <a:pt x="3308" y="5278"/>
                  </a:lnTo>
                  <a:lnTo>
                    <a:pt x="3325" y="5235"/>
                  </a:lnTo>
                  <a:lnTo>
                    <a:pt x="3340" y="5191"/>
                  </a:lnTo>
                  <a:lnTo>
                    <a:pt x="3354" y="5148"/>
                  </a:lnTo>
                  <a:lnTo>
                    <a:pt x="3368" y="5103"/>
                  </a:lnTo>
                  <a:lnTo>
                    <a:pt x="3380" y="5059"/>
                  </a:lnTo>
                  <a:lnTo>
                    <a:pt x="3392" y="5013"/>
                  </a:lnTo>
                  <a:lnTo>
                    <a:pt x="3447" y="5051"/>
                  </a:lnTo>
                  <a:lnTo>
                    <a:pt x="3496" y="5085"/>
                  </a:lnTo>
                  <a:lnTo>
                    <a:pt x="3542" y="5118"/>
                  </a:lnTo>
                  <a:lnTo>
                    <a:pt x="3582" y="5150"/>
                  </a:lnTo>
                  <a:lnTo>
                    <a:pt x="3618" y="5178"/>
                  </a:lnTo>
                  <a:lnTo>
                    <a:pt x="3650" y="5207"/>
                  </a:lnTo>
                  <a:lnTo>
                    <a:pt x="3676" y="5232"/>
                  </a:lnTo>
                  <a:lnTo>
                    <a:pt x="3698" y="5256"/>
                  </a:lnTo>
                  <a:lnTo>
                    <a:pt x="3717" y="5279"/>
                  </a:lnTo>
                  <a:lnTo>
                    <a:pt x="3733" y="5302"/>
                  </a:lnTo>
                  <a:lnTo>
                    <a:pt x="3746" y="5326"/>
                  </a:lnTo>
                  <a:lnTo>
                    <a:pt x="3757" y="5349"/>
                  </a:lnTo>
                  <a:lnTo>
                    <a:pt x="3766" y="5373"/>
                  </a:lnTo>
                  <a:lnTo>
                    <a:pt x="3772" y="5397"/>
                  </a:lnTo>
                  <a:lnTo>
                    <a:pt x="3776" y="5421"/>
                  </a:lnTo>
                  <a:lnTo>
                    <a:pt x="3777" y="5445"/>
                  </a:lnTo>
                  <a:lnTo>
                    <a:pt x="3776" y="5479"/>
                  </a:lnTo>
                  <a:lnTo>
                    <a:pt x="3772" y="5512"/>
                  </a:lnTo>
                  <a:lnTo>
                    <a:pt x="3768" y="5546"/>
                  </a:lnTo>
                  <a:lnTo>
                    <a:pt x="3760" y="5581"/>
                  </a:lnTo>
                  <a:lnTo>
                    <a:pt x="3752" y="5617"/>
                  </a:lnTo>
                  <a:lnTo>
                    <a:pt x="3740" y="5654"/>
                  </a:lnTo>
                  <a:lnTo>
                    <a:pt x="3726" y="5692"/>
                  </a:lnTo>
                  <a:lnTo>
                    <a:pt x="3711" y="5730"/>
                  </a:lnTo>
                  <a:lnTo>
                    <a:pt x="3694" y="5768"/>
                  </a:lnTo>
                  <a:lnTo>
                    <a:pt x="3674" y="5808"/>
                  </a:lnTo>
                  <a:lnTo>
                    <a:pt x="3652" y="5848"/>
                  </a:lnTo>
                  <a:lnTo>
                    <a:pt x="3628" y="5889"/>
                  </a:lnTo>
                  <a:lnTo>
                    <a:pt x="3602" y="5931"/>
                  </a:lnTo>
                  <a:lnTo>
                    <a:pt x="3574" y="5974"/>
                  </a:lnTo>
                  <a:lnTo>
                    <a:pt x="3544" y="6017"/>
                  </a:lnTo>
                  <a:lnTo>
                    <a:pt x="3511" y="6061"/>
                  </a:lnTo>
                  <a:lnTo>
                    <a:pt x="3479" y="6104"/>
                  </a:lnTo>
                  <a:lnTo>
                    <a:pt x="3446" y="6144"/>
                  </a:lnTo>
                  <a:lnTo>
                    <a:pt x="3413" y="6181"/>
                  </a:lnTo>
                  <a:lnTo>
                    <a:pt x="3381" y="6216"/>
                  </a:lnTo>
                  <a:lnTo>
                    <a:pt x="3349" y="6248"/>
                  </a:lnTo>
                  <a:lnTo>
                    <a:pt x="3317" y="6277"/>
                  </a:lnTo>
                  <a:lnTo>
                    <a:pt x="3285" y="6303"/>
                  </a:lnTo>
                  <a:lnTo>
                    <a:pt x="3254" y="6326"/>
                  </a:lnTo>
                  <a:lnTo>
                    <a:pt x="3222" y="6347"/>
                  </a:lnTo>
                  <a:lnTo>
                    <a:pt x="3191" y="6366"/>
                  </a:lnTo>
                  <a:lnTo>
                    <a:pt x="3160" y="6381"/>
                  </a:lnTo>
                  <a:lnTo>
                    <a:pt x="3129" y="6393"/>
                  </a:lnTo>
                  <a:lnTo>
                    <a:pt x="3098" y="6403"/>
                  </a:lnTo>
                  <a:lnTo>
                    <a:pt x="3084" y="6407"/>
                  </a:lnTo>
                  <a:lnTo>
                    <a:pt x="3069" y="6409"/>
                  </a:lnTo>
                  <a:lnTo>
                    <a:pt x="3054" y="6413"/>
                  </a:lnTo>
                  <a:lnTo>
                    <a:pt x="3038" y="6414"/>
                  </a:lnTo>
                  <a:lnTo>
                    <a:pt x="3023" y="6415"/>
                  </a:lnTo>
                  <a:lnTo>
                    <a:pt x="3009" y="6415"/>
                  </a:lnTo>
                  <a:lnTo>
                    <a:pt x="2990" y="6415"/>
                  </a:lnTo>
                  <a:lnTo>
                    <a:pt x="2970" y="6412"/>
                  </a:lnTo>
                  <a:lnTo>
                    <a:pt x="2948" y="6408"/>
                  </a:lnTo>
                  <a:lnTo>
                    <a:pt x="2926" y="6403"/>
                  </a:lnTo>
                  <a:lnTo>
                    <a:pt x="2901" y="6395"/>
                  </a:lnTo>
                  <a:lnTo>
                    <a:pt x="2876" y="6387"/>
                  </a:lnTo>
                  <a:lnTo>
                    <a:pt x="2848" y="6376"/>
                  </a:lnTo>
                  <a:lnTo>
                    <a:pt x="2820" y="6365"/>
                  </a:lnTo>
                  <a:lnTo>
                    <a:pt x="2790" y="6350"/>
                  </a:lnTo>
                  <a:lnTo>
                    <a:pt x="2761" y="6335"/>
                  </a:lnTo>
                  <a:lnTo>
                    <a:pt x="2729" y="6319"/>
                  </a:lnTo>
                  <a:lnTo>
                    <a:pt x="2696" y="6300"/>
                  </a:lnTo>
                  <a:lnTo>
                    <a:pt x="2663" y="6281"/>
                  </a:lnTo>
                  <a:lnTo>
                    <a:pt x="2628" y="6260"/>
                  </a:lnTo>
                  <a:lnTo>
                    <a:pt x="2554" y="62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75" name="组合 74"/>
          <p:cNvGrpSpPr/>
          <p:nvPr/>
        </p:nvGrpSpPr>
        <p:grpSpPr>
          <a:xfrm>
            <a:off x="2998062" y="4755571"/>
            <a:ext cx="2838031" cy="962025"/>
            <a:chOff x="1557622" y="4281846"/>
            <a:chExt cx="3702842" cy="962025"/>
          </a:xfrm>
        </p:grpSpPr>
        <p:sp>
          <p:nvSpPr>
            <p:cNvPr id="70" name="圆角矩形 69"/>
            <p:cNvSpPr/>
            <p:nvPr/>
          </p:nvSpPr>
          <p:spPr bwMode="auto">
            <a:xfrm>
              <a:off x="1557622" y="4281846"/>
              <a:ext cx="3702842" cy="962025"/>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5720" rIns="91440" bIns="45720" numCol="1" rtlCol="0" anchor="t" anchorCtr="0" compatLnSpc="1"/>
            <a:lstStyle/>
            <a:p>
              <a:pPr algn="ctr"/>
              <a:r>
                <a:rPr lang="zh-CN" altLang="en-US" sz="1200" b="1" dirty="0">
                  <a:solidFill>
                    <a:prstClr val="black"/>
                  </a:solidFill>
                  <a:latin typeface="微软雅黑" panose="020B0503020204020204" pitchFamily="34" charset="-122"/>
                  <a:ea typeface="微软雅黑" panose="020B0503020204020204" pitchFamily="34" charset="-122"/>
                </a:rPr>
                <a:t>选择语言</a:t>
              </a:r>
              <a:endParaRPr lang="en-US" altLang="zh-CN" sz="1200" b="1" dirty="0">
                <a:solidFill>
                  <a:prstClr val="black"/>
                </a:solidFill>
                <a:latin typeface="微软雅黑" panose="020B0503020204020204" pitchFamily="34" charset="-122"/>
                <a:ea typeface="微软雅黑" panose="020B0503020204020204" pitchFamily="34" charset="-122"/>
              </a:endParaRPr>
            </a:p>
          </p:txBody>
        </p:sp>
        <p:sp>
          <p:nvSpPr>
            <p:cNvPr id="71" name="圆角矩形 70"/>
            <p:cNvSpPr/>
            <p:nvPr/>
          </p:nvSpPr>
          <p:spPr bwMode="auto">
            <a:xfrm>
              <a:off x="1636896" y="4638674"/>
              <a:ext cx="1122538" cy="523875"/>
            </a:xfrm>
            <a:prstGeom prst="roundRect">
              <a:avLst/>
            </a:prstGeom>
            <a:solidFill>
              <a:schemeClr val="accent1">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algn="ctr"/>
              <a:r>
                <a:rPr lang="zh-CN" altLang="en-US" sz="1600" b="1">
                  <a:solidFill>
                    <a:prstClr val="black"/>
                  </a:solidFill>
                  <a:latin typeface="微软雅黑" panose="020B0503020204020204" pitchFamily="34" charset="-122"/>
                  <a:ea typeface="微软雅黑" panose="020B0503020204020204" pitchFamily="34" charset="-122"/>
                </a:rPr>
                <a:t>粤语</a:t>
              </a:r>
              <a:endParaRPr lang="zh-CN" altLang="en-US" sz="1600" b="1" dirty="0">
                <a:solidFill>
                  <a:prstClr val="black"/>
                </a:solidFill>
                <a:latin typeface="微软雅黑" panose="020B0503020204020204" pitchFamily="34" charset="-122"/>
                <a:ea typeface="微软雅黑" panose="020B0503020204020204" pitchFamily="34" charset="-122"/>
              </a:endParaRPr>
            </a:p>
          </p:txBody>
        </p:sp>
        <p:sp>
          <p:nvSpPr>
            <p:cNvPr id="72" name="圆角矩形 71"/>
            <p:cNvSpPr/>
            <p:nvPr/>
          </p:nvSpPr>
          <p:spPr bwMode="auto">
            <a:xfrm>
              <a:off x="2847978" y="4638674"/>
              <a:ext cx="1122538" cy="523875"/>
            </a:xfrm>
            <a:prstGeom prst="roundRect">
              <a:avLst/>
            </a:prstGeom>
            <a:solidFill>
              <a:schemeClr val="accent1">
                <a:lumMod val="60000"/>
                <a:lumOff val="40000"/>
              </a:schemeClr>
            </a:solidFill>
            <a:ln w="952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zh-CN" altLang="en-US" sz="1600" b="1">
                  <a:solidFill>
                    <a:prstClr val="black"/>
                  </a:solidFill>
                  <a:latin typeface="微软雅黑" panose="020B0503020204020204" pitchFamily="34" charset="-122"/>
                  <a:ea typeface="微软雅黑" panose="020B0503020204020204" pitchFamily="34" charset="-122"/>
                </a:rPr>
                <a:t>普通话</a:t>
              </a:r>
            </a:p>
          </p:txBody>
        </p:sp>
        <p:sp>
          <p:nvSpPr>
            <p:cNvPr id="73" name="圆角矩形 72"/>
            <p:cNvSpPr/>
            <p:nvPr/>
          </p:nvSpPr>
          <p:spPr bwMode="auto">
            <a:xfrm>
              <a:off x="4059061" y="4638674"/>
              <a:ext cx="1122538" cy="523875"/>
            </a:xfrm>
            <a:prstGeom prst="roundRect">
              <a:avLst/>
            </a:prstGeom>
            <a:solidFill>
              <a:schemeClr val="accent1">
                <a:lumMod val="60000"/>
                <a:lumOff val="40000"/>
              </a:schemeClr>
            </a:solidFill>
            <a:ln w="952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zh-CN" altLang="en-US" sz="1600" b="1">
                  <a:solidFill>
                    <a:prstClr val="black"/>
                  </a:solidFill>
                  <a:latin typeface="微软雅黑" panose="020B0503020204020204" pitchFamily="34" charset="-122"/>
                  <a:ea typeface="微软雅黑" panose="020B0503020204020204" pitchFamily="34" charset="-122"/>
                </a:rPr>
                <a:t>英语</a:t>
              </a:r>
            </a:p>
          </p:txBody>
        </p:sp>
      </p:grpSp>
      <p:cxnSp>
        <p:nvCxnSpPr>
          <p:cNvPr id="78" name="直接箭头连接符 77"/>
          <p:cNvCxnSpPr>
            <a:stCxn id="62" idx="3"/>
            <a:endCxn id="66" idx="1"/>
          </p:cNvCxnSpPr>
          <p:nvPr/>
        </p:nvCxnSpPr>
        <p:spPr bwMode="auto">
          <a:xfrm>
            <a:off x="2355397" y="3726617"/>
            <a:ext cx="522060" cy="0"/>
          </a:xfrm>
          <a:prstGeom prst="straightConnector1">
            <a:avLst/>
          </a:prstGeom>
          <a:solidFill>
            <a:schemeClr val="accent1"/>
          </a:solidFill>
          <a:ln w="38100" cap="flat" cmpd="sng" algn="ctr">
            <a:solidFill>
              <a:schemeClr val="accent5">
                <a:lumMod val="75000"/>
              </a:schemeClr>
            </a:solidFill>
            <a:prstDash val="solid"/>
            <a:round/>
            <a:headEnd type="none" w="med" len="med"/>
            <a:tailEnd type="triangle"/>
          </a:ln>
        </p:spPr>
      </p:cxnSp>
      <p:cxnSp>
        <p:nvCxnSpPr>
          <p:cNvPr id="80" name="肘形连接符 79"/>
          <p:cNvCxnSpPr>
            <a:stCxn id="66" idx="3"/>
            <a:endCxn id="70" idx="0"/>
          </p:cNvCxnSpPr>
          <p:nvPr/>
        </p:nvCxnSpPr>
        <p:spPr bwMode="auto">
          <a:xfrm>
            <a:off x="3860347" y="3726617"/>
            <a:ext cx="556731" cy="1028954"/>
          </a:xfrm>
          <a:prstGeom prst="bentConnector2">
            <a:avLst/>
          </a:prstGeom>
          <a:solidFill>
            <a:schemeClr val="accent1"/>
          </a:solidFill>
          <a:ln w="38100" cap="flat" cmpd="sng" algn="ctr">
            <a:solidFill>
              <a:schemeClr val="accent5">
                <a:lumMod val="75000"/>
              </a:schemeClr>
            </a:solidFill>
            <a:prstDash val="solid"/>
            <a:round/>
            <a:headEnd type="none" w="med" len="med"/>
            <a:tailEnd type="triangle"/>
          </a:ln>
        </p:spPr>
      </p:cxnSp>
      <p:sp>
        <p:nvSpPr>
          <p:cNvPr id="84" name="圆角矩形 83"/>
          <p:cNvSpPr/>
          <p:nvPr/>
        </p:nvSpPr>
        <p:spPr bwMode="auto">
          <a:xfrm>
            <a:off x="2877457" y="4619389"/>
            <a:ext cx="3038601" cy="1208534"/>
          </a:xfrm>
          <a:prstGeom prst="roundRect">
            <a:avLst>
              <a:gd name="adj" fmla="val 6158"/>
            </a:avLst>
          </a:prstGeom>
          <a:solidFill>
            <a:srgbClr val="FFC000">
              <a:alpha val="15000"/>
            </a:srgbClr>
          </a:solidFill>
          <a:ln w="28575" cap="flat" cmpd="sng" algn="ctr">
            <a:solidFill>
              <a:srgbClr val="FF0000"/>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83" name="圆角矩形标注 82"/>
          <p:cNvSpPr/>
          <p:nvPr/>
        </p:nvSpPr>
        <p:spPr bwMode="auto">
          <a:xfrm>
            <a:off x="970325" y="4619389"/>
            <a:ext cx="1815738" cy="1150696"/>
          </a:xfrm>
          <a:prstGeom prst="wedgeRoundRectCallout">
            <a:avLst>
              <a:gd name="adj1" fmla="val 61561"/>
              <a:gd name="adj2" fmla="val -24256"/>
              <a:gd name="adj3" fmla="val 16667"/>
            </a:avLst>
          </a:prstGeom>
          <a:solidFill>
            <a:schemeClr val="accent4">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algn="just" eaLnBrk="0" fontAlgn="base" hangingPunct="0">
              <a:lnSpc>
                <a:spcPct val="120000"/>
              </a:lnSpc>
              <a:spcBef>
                <a:spcPct val="0"/>
              </a:spcBef>
              <a:spcAft>
                <a:spcPct val="0"/>
              </a:spcAft>
              <a:buFont typeface="Arial" pitchFamily="34" charset="0"/>
              <a:buNone/>
            </a:pPr>
            <a:r>
              <a:rPr lang="zh-CN" altLang="en-US" sz="1400" dirty="0">
                <a:solidFill>
                  <a:prstClr val="black"/>
                </a:solidFill>
                <a:latin typeface="微软雅黑" panose="020B0503020204020204" pitchFamily="34" charset="-122"/>
                <a:ea typeface="微软雅黑" panose="020B0503020204020204" pitchFamily="34" charset="-122"/>
              </a:rPr>
              <a:t>可能普通话选择较多，该条热线等候排队人较多，</a:t>
            </a:r>
            <a:r>
              <a:rPr lang="zh-CN" altLang="en-US" sz="1400" dirty="0">
                <a:solidFill>
                  <a:srgbClr val="FF0000"/>
                </a:solidFill>
                <a:latin typeface="微软雅黑" panose="020B0503020204020204" pitchFamily="34" charset="-122"/>
                <a:ea typeface="微软雅黑" panose="020B0503020204020204" pitchFamily="34" charset="-122"/>
              </a:rPr>
              <a:t>等候时间长</a:t>
            </a:r>
          </a:p>
        </p:txBody>
      </p:sp>
      <p:sp>
        <p:nvSpPr>
          <p:cNvPr id="88" name="下箭头 87"/>
          <p:cNvSpPr/>
          <p:nvPr/>
        </p:nvSpPr>
        <p:spPr bwMode="auto">
          <a:xfrm rot="16200000" flipH="1">
            <a:off x="5845906" y="5056493"/>
            <a:ext cx="536152" cy="395844"/>
          </a:xfrm>
          <a:prstGeom prst="downArrow">
            <a:avLst/>
          </a:prstGeom>
          <a:solidFill>
            <a:schemeClr val="accent4"/>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126" name="圆角矩形 125"/>
          <p:cNvSpPr/>
          <p:nvPr/>
        </p:nvSpPr>
        <p:spPr bwMode="auto">
          <a:xfrm>
            <a:off x="6082404" y="2471057"/>
            <a:ext cx="5271395" cy="3799114"/>
          </a:xfrm>
          <a:prstGeom prst="roundRect">
            <a:avLst>
              <a:gd name="adj" fmla="val 2019"/>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b="1" dirty="0">
                <a:solidFill>
                  <a:prstClr val="black"/>
                </a:solidFill>
                <a:latin typeface="微软雅黑" panose="020B0503020204020204" pitchFamily="34" charset="-122"/>
                <a:ea typeface="微软雅黑" panose="020B0503020204020204" pitchFamily="34" charset="-122"/>
              </a:rPr>
              <a:t>大数据服务改善</a:t>
            </a:r>
          </a:p>
        </p:txBody>
      </p:sp>
      <p:sp>
        <p:nvSpPr>
          <p:cNvPr id="87" name="圆角矩形 86"/>
          <p:cNvSpPr/>
          <p:nvPr/>
        </p:nvSpPr>
        <p:spPr bwMode="auto">
          <a:xfrm>
            <a:off x="6172764" y="2866024"/>
            <a:ext cx="5033951" cy="3277076"/>
          </a:xfrm>
          <a:prstGeom prst="roundRect">
            <a:avLst>
              <a:gd name="adj" fmla="val 2019"/>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b="1" dirty="0">
                <a:solidFill>
                  <a:prstClr val="black"/>
                </a:solidFill>
                <a:latin typeface="微软雅黑" panose="020B0503020204020204" pitchFamily="34" charset="-122"/>
                <a:ea typeface="微软雅黑" panose="020B0503020204020204" pitchFamily="34" charset="-122"/>
              </a:rPr>
              <a:t>队列智能提示</a:t>
            </a:r>
          </a:p>
        </p:txBody>
      </p:sp>
      <p:cxnSp>
        <p:nvCxnSpPr>
          <p:cNvPr id="95" name="直接箭头连接符 94"/>
          <p:cNvCxnSpPr>
            <a:stCxn id="100" idx="3"/>
            <a:endCxn id="103" idx="1"/>
          </p:cNvCxnSpPr>
          <p:nvPr/>
        </p:nvCxnSpPr>
        <p:spPr bwMode="auto">
          <a:xfrm>
            <a:off x="7758196" y="4025986"/>
            <a:ext cx="652937" cy="2152"/>
          </a:xfrm>
          <a:prstGeom prst="straightConnector1">
            <a:avLst/>
          </a:prstGeom>
          <a:solidFill>
            <a:schemeClr val="accent1"/>
          </a:solidFill>
          <a:ln w="38100" cap="flat" cmpd="sng" algn="ctr">
            <a:solidFill>
              <a:schemeClr val="accent6">
                <a:lumMod val="75000"/>
              </a:schemeClr>
            </a:solidFill>
            <a:prstDash val="solid"/>
            <a:round/>
            <a:headEnd type="none" w="med" len="med"/>
            <a:tailEnd type="triangle"/>
          </a:ln>
        </p:spPr>
      </p:cxnSp>
      <p:grpSp>
        <p:nvGrpSpPr>
          <p:cNvPr id="102" name="组合 101"/>
          <p:cNvGrpSpPr/>
          <p:nvPr/>
        </p:nvGrpSpPr>
        <p:grpSpPr>
          <a:xfrm>
            <a:off x="6403068" y="3297716"/>
            <a:ext cx="1355128" cy="1456539"/>
            <a:chOff x="10546504" y="4313952"/>
            <a:chExt cx="1571000" cy="1688565"/>
          </a:xfrm>
        </p:grpSpPr>
        <p:sp>
          <p:nvSpPr>
            <p:cNvPr id="100" name="圆角矩形 99"/>
            <p:cNvSpPr/>
            <p:nvPr/>
          </p:nvSpPr>
          <p:spPr bwMode="auto">
            <a:xfrm>
              <a:off x="10546504" y="4313952"/>
              <a:ext cx="1571000" cy="1688565"/>
            </a:xfrm>
            <a:prstGeom prst="roundRect">
              <a:avLst>
                <a:gd name="adj" fmla="val 7950"/>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5720" rIns="91440" bIns="45720" numCol="1" rtlCol="0" anchor="b" anchorCtr="1" compatLnSpc="1"/>
            <a:lstStyle/>
            <a:p>
              <a:pPr algn="ctr"/>
              <a:r>
                <a:rPr lang="zh-CN" altLang="en-US" sz="1200" b="1" dirty="0">
                  <a:solidFill>
                    <a:prstClr val="black"/>
                  </a:solidFill>
                  <a:latin typeface="微软雅黑" panose="020B0503020204020204" pitchFamily="34" charset="-122"/>
                  <a:ea typeface="微软雅黑" panose="020B0503020204020204" pitchFamily="34" charset="-122"/>
                </a:rPr>
                <a:t>深圳</a:t>
              </a:r>
              <a:r>
                <a:rPr lang="en-US" altLang="zh-CN" sz="1200" b="1" dirty="0">
                  <a:solidFill>
                    <a:prstClr val="black"/>
                  </a:solidFill>
                  <a:latin typeface="微软雅黑" panose="020B0503020204020204" pitchFamily="34" charset="-122"/>
                  <a:ea typeface="微软雅黑" panose="020B0503020204020204" pitchFamily="34" charset="-122"/>
                </a:rPr>
                <a:t>12345</a:t>
              </a:r>
              <a:r>
                <a:rPr lang="zh-CN" altLang="en-US" sz="1200" b="1" dirty="0">
                  <a:solidFill>
                    <a:prstClr val="black"/>
                  </a:solidFill>
                  <a:latin typeface="微软雅黑" panose="020B0503020204020204" pitchFamily="34" charset="-122"/>
                  <a:ea typeface="微软雅黑" panose="020B0503020204020204" pitchFamily="34" charset="-122"/>
                </a:rPr>
                <a:t>平台</a:t>
              </a:r>
              <a:endParaRPr lang="en-US" altLang="zh-CN" sz="1200" b="1" dirty="0">
                <a:solidFill>
                  <a:prstClr val="black"/>
                </a:solidFill>
                <a:latin typeface="微软雅黑" panose="020B0503020204020204" pitchFamily="34" charset="-122"/>
                <a:ea typeface="微软雅黑" panose="020B0503020204020204" pitchFamily="34" charset="-122"/>
              </a:endParaRPr>
            </a:p>
            <a:p>
              <a:pPr algn="ctr"/>
              <a:r>
                <a:rPr lang="zh-CN" altLang="en-US" sz="1200" b="1" dirty="0">
                  <a:solidFill>
                    <a:prstClr val="black"/>
                  </a:solidFill>
                  <a:latin typeface="微软雅黑" panose="020B0503020204020204" pitchFamily="34" charset="-122"/>
                  <a:ea typeface="微软雅黑" panose="020B0503020204020204" pitchFamily="34" charset="-122"/>
                </a:rPr>
                <a:t>实时话务数据</a:t>
              </a:r>
            </a:p>
          </p:txBody>
        </p:sp>
        <p:sp>
          <p:nvSpPr>
            <p:cNvPr id="97" name="KSO_Shape"/>
            <p:cNvSpPr>
              <a:spLocks/>
            </p:cNvSpPr>
            <p:nvPr/>
          </p:nvSpPr>
          <p:spPr bwMode="auto">
            <a:xfrm>
              <a:off x="10657982" y="4482106"/>
              <a:ext cx="1235662" cy="963816"/>
            </a:xfrm>
            <a:custGeom>
              <a:avLst/>
              <a:gdLst>
                <a:gd name="T0" fmla="*/ 278720 w 1639888"/>
                <a:gd name="T1" fmla="*/ 1174261 h 1279525"/>
                <a:gd name="T2" fmla="*/ 622754 w 1639888"/>
                <a:gd name="T3" fmla="*/ 1125017 h 1279525"/>
                <a:gd name="T4" fmla="*/ 562202 w 1639888"/>
                <a:gd name="T5" fmla="*/ 1253548 h 1279525"/>
                <a:gd name="T6" fmla="*/ 129948 w 1639888"/>
                <a:gd name="T7" fmla="*/ 1263939 h 1279525"/>
                <a:gd name="T8" fmla="*/ 1116918 w 1639888"/>
                <a:gd name="T9" fmla="*/ 1008063 h 1279525"/>
                <a:gd name="T10" fmla="*/ 978506 w 1639888"/>
                <a:gd name="T11" fmla="*/ 1167440 h 1279525"/>
                <a:gd name="T12" fmla="*/ 797664 w 1639888"/>
                <a:gd name="T13" fmla="*/ 1075457 h 1279525"/>
                <a:gd name="T14" fmla="*/ 1111018 w 1639888"/>
                <a:gd name="T15" fmla="*/ 1015121 h 1279525"/>
                <a:gd name="T16" fmla="*/ 234724 w 1639888"/>
                <a:gd name="T17" fmla="*/ 1037369 h 1279525"/>
                <a:gd name="T18" fmla="*/ 607106 w 1639888"/>
                <a:gd name="T19" fmla="*/ 998692 h 1279525"/>
                <a:gd name="T20" fmla="*/ 599395 w 1639888"/>
                <a:gd name="T21" fmla="*/ 1103188 h 1279525"/>
                <a:gd name="T22" fmla="*/ 183016 w 1639888"/>
                <a:gd name="T23" fmla="*/ 1133723 h 1279525"/>
                <a:gd name="T24" fmla="*/ 227 w 1639888"/>
                <a:gd name="T25" fmla="*/ 979919 h 1279525"/>
                <a:gd name="T26" fmla="*/ 1026156 w 1639888"/>
                <a:gd name="T27" fmla="*/ 1019474 h 1279525"/>
                <a:gd name="T28" fmla="*/ 712348 w 1639888"/>
                <a:gd name="T29" fmla="*/ 937972 h 1279525"/>
                <a:gd name="T30" fmla="*/ 1081748 w 1639888"/>
                <a:gd name="T31" fmla="*/ 898934 h 1279525"/>
                <a:gd name="T32" fmla="*/ 1600918 w 1639888"/>
                <a:gd name="T33" fmla="*/ 983633 h 1279525"/>
                <a:gd name="T34" fmla="*/ 1162050 w 1639888"/>
                <a:gd name="T35" fmla="*/ 1015508 h 1279525"/>
                <a:gd name="T36" fmla="*/ 1566479 w 1639888"/>
                <a:gd name="T37" fmla="*/ 890739 h 1279525"/>
                <a:gd name="T38" fmla="*/ 562202 w 1639888"/>
                <a:gd name="T39" fmla="*/ 792893 h 1279525"/>
                <a:gd name="T40" fmla="*/ 637949 w 1639888"/>
                <a:gd name="T41" fmla="*/ 944673 h 1279525"/>
                <a:gd name="T42" fmla="*/ 290059 w 1639888"/>
                <a:gd name="T43" fmla="*/ 1006022 h 1279525"/>
                <a:gd name="T44" fmla="*/ 2495 w 1639888"/>
                <a:gd name="T45" fmla="*/ 936948 h 1279525"/>
                <a:gd name="T46" fmla="*/ 129948 w 1639888"/>
                <a:gd name="T47" fmla="*/ 782668 h 1279525"/>
                <a:gd name="T48" fmla="*/ 1106254 w 1639888"/>
                <a:gd name="T49" fmla="*/ 851582 h 1279525"/>
                <a:gd name="T50" fmla="*/ 740031 w 1639888"/>
                <a:gd name="T51" fmla="*/ 906685 h 1279525"/>
                <a:gd name="T52" fmla="*/ 954229 w 1639888"/>
                <a:gd name="T53" fmla="*/ 798528 h 1279525"/>
                <a:gd name="T54" fmla="*/ 1639435 w 1639888"/>
                <a:gd name="T55" fmla="*/ 812094 h 1279525"/>
                <a:gd name="T56" fmla="*/ 1397684 w 1639888"/>
                <a:gd name="T57" fmla="*/ 885151 h 1279525"/>
                <a:gd name="T58" fmla="*/ 1433029 w 1639888"/>
                <a:gd name="T59" fmla="*/ 781108 h 1279525"/>
                <a:gd name="T60" fmla="*/ 478292 w 1639888"/>
                <a:gd name="T61" fmla="*/ 620723 h 1279525"/>
                <a:gd name="T62" fmla="*/ 765629 w 1639888"/>
                <a:gd name="T63" fmla="*/ 688627 h 1279525"/>
                <a:gd name="T64" fmla="*/ 1111705 w 1639888"/>
                <a:gd name="T65" fmla="*/ 628218 h 1279525"/>
                <a:gd name="T66" fmla="*/ 1047071 w 1639888"/>
                <a:gd name="T67" fmla="*/ 747219 h 1279525"/>
                <a:gd name="T68" fmla="*/ 583747 w 1639888"/>
                <a:gd name="T69" fmla="*/ 750398 h 1279525"/>
                <a:gd name="T70" fmla="*/ 1639888 w 1639888"/>
                <a:gd name="T71" fmla="*/ 674375 h 1279525"/>
                <a:gd name="T72" fmla="*/ 1413317 w 1639888"/>
                <a:gd name="T73" fmla="*/ 748833 h 1279525"/>
                <a:gd name="T74" fmla="*/ 1420568 w 1639888"/>
                <a:gd name="T75" fmla="*/ 648873 h 1279525"/>
                <a:gd name="T76" fmla="*/ 1639888 w 1639888"/>
                <a:gd name="T77" fmla="*/ 540662 h 1279525"/>
                <a:gd name="T78" fmla="*/ 1428271 w 1639888"/>
                <a:gd name="T79" fmla="*/ 615710 h 1279525"/>
                <a:gd name="T80" fmla="*/ 1410598 w 1639888"/>
                <a:gd name="T81" fmla="*/ 530201 h 1279525"/>
                <a:gd name="T82" fmla="*/ 1639435 w 1639888"/>
                <a:gd name="T83" fmla="*/ 457200 h 1279525"/>
                <a:gd name="T84" fmla="*/ 1112612 w 1639888"/>
                <a:gd name="T85" fmla="*/ 477318 h 1279525"/>
                <a:gd name="T86" fmla="*/ 1037092 w 1639888"/>
                <a:gd name="T87" fmla="*/ 627867 h 1279525"/>
                <a:gd name="T88" fmla="*/ 604611 w 1639888"/>
                <a:gd name="T89" fmla="*/ 638024 h 1279525"/>
                <a:gd name="T90" fmla="*/ 477158 w 1639888"/>
                <a:gd name="T91" fmla="*/ 485218 h 1279525"/>
                <a:gd name="T92" fmla="*/ 764722 w 1639888"/>
                <a:gd name="T93" fmla="*/ 416150 h 1279525"/>
                <a:gd name="T94" fmla="*/ 1211036 w 1639888"/>
                <a:gd name="T95" fmla="*/ 402506 h 1279525"/>
                <a:gd name="T96" fmla="*/ 1599747 w 1639888"/>
                <a:gd name="T97" fmla="*/ 365666 h 1279525"/>
                <a:gd name="T98" fmla="*/ 1608138 w 1639888"/>
                <a:gd name="T99" fmla="*/ 454809 h 1279525"/>
                <a:gd name="T100" fmla="*/ 1179059 w 1639888"/>
                <a:gd name="T101" fmla="*/ 492558 h 1279525"/>
                <a:gd name="T102" fmla="*/ 993775 w 1639888"/>
                <a:gd name="T103" fmla="*/ 338378 h 1279525"/>
                <a:gd name="T104" fmla="*/ 1228499 w 1639888"/>
                <a:gd name="T105" fmla="*/ 269405 h 1279525"/>
                <a:gd name="T106" fmla="*/ 1600881 w 1639888"/>
                <a:gd name="T107" fmla="*/ 230367 h 1279525"/>
                <a:gd name="T108" fmla="*/ 1593170 w 1639888"/>
                <a:gd name="T109" fmla="*/ 336068 h 1279525"/>
                <a:gd name="T110" fmla="*/ 1176791 w 1639888"/>
                <a:gd name="T111" fmla="*/ 366888 h 1279525"/>
                <a:gd name="T112" fmla="*/ 994002 w 1639888"/>
                <a:gd name="T113" fmla="*/ 211418 h 1279525"/>
                <a:gd name="T114" fmla="*/ 1620158 w 1639888"/>
                <a:gd name="T115" fmla="*/ 52139 h 1279525"/>
                <a:gd name="T116" fmla="*/ 1584779 w 1639888"/>
                <a:gd name="T117" fmla="*/ 203140 h 1279525"/>
                <a:gd name="T118" fmla="*/ 1162957 w 1639888"/>
                <a:gd name="T119" fmla="*/ 228645 h 1279525"/>
                <a:gd name="T120" fmla="*/ 994229 w 1639888"/>
                <a:gd name="T121" fmla="*/ 75161 h 1279525"/>
                <a:gd name="T122" fmla="*/ 1236209 w 1639888"/>
                <a:gd name="T123" fmla="*/ 2708 h 1279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9888" h="1279525">
                  <a:moveTo>
                    <a:pt x="4082" y="1108075"/>
                  </a:moveTo>
                  <a:lnTo>
                    <a:pt x="6804" y="1111464"/>
                  </a:lnTo>
                  <a:lnTo>
                    <a:pt x="9752" y="1115078"/>
                  </a:lnTo>
                  <a:lnTo>
                    <a:pt x="13834" y="1118466"/>
                  </a:lnTo>
                  <a:lnTo>
                    <a:pt x="18143" y="1121854"/>
                  </a:lnTo>
                  <a:lnTo>
                    <a:pt x="23132" y="1125017"/>
                  </a:lnTo>
                  <a:lnTo>
                    <a:pt x="28802" y="1128179"/>
                  </a:lnTo>
                  <a:lnTo>
                    <a:pt x="35152" y="1131342"/>
                  </a:lnTo>
                  <a:lnTo>
                    <a:pt x="41729" y="1134504"/>
                  </a:lnTo>
                  <a:lnTo>
                    <a:pt x="48986" y="1137441"/>
                  </a:lnTo>
                  <a:lnTo>
                    <a:pt x="56697" y="1140377"/>
                  </a:lnTo>
                  <a:lnTo>
                    <a:pt x="64861" y="1143314"/>
                  </a:lnTo>
                  <a:lnTo>
                    <a:pt x="73479" y="1145799"/>
                  </a:lnTo>
                  <a:lnTo>
                    <a:pt x="82550" y="1148509"/>
                  </a:lnTo>
                  <a:lnTo>
                    <a:pt x="91848" y="1150994"/>
                  </a:lnTo>
                  <a:lnTo>
                    <a:pt x="102054" y="1153479"/>
                  </a:lnTo>
                  <a:lnTo>
                    <a:pt x="112486" y="1155738"/>
                  </a:lnTo>
                  <a:lnTo>
                    <a:pt x="123372" y="1157997"/>
                  </a:lnTo>
                  <a:lnTo>
                    <a:pt x="134484" y="1160030"/>
                  </a:lnTo>
                  <a:lnTo>
                    <a:pt x="146050" y="1161837"/>
                  </a:lnTo>
                  <a:lnTo>
                    <a:pt x="157843" y="1163644"/>
                  </a:lnTo>
                  <a:lnTo>
                    <a:pt x="170090" y="1165451"/>
                  </a:lnTo>
                  <a:lnTo>
                    <a:pt x="182790" y="1167032"/>
                  </a:lnTo>
                  <a:lnTo>
                    <a:pt x="195490" y="1168388"/>
                  </a:lnTo>
                  <a:lnTo>
                    <a:pt x="208643" y="1169743"/>
                  </a:lnTo>
                  <a:lnTo>
                    <a:pt x="222250" y="1170872"/>
                  </a:lnTo>
                  <a:lnTo>
                    <a:pt x="236084" y="1171776"/>
                  </a:lnTo>
                  <a:lnTo>
                    <a:pt x="249918" y="1172905"/>
                  </a:lnTo>
                  <a:lnTo>
                    <a:pt x="264206" y="1173583"/>
                  </a:lnTo>
                  <a:lnTo>
                    <a:pt x="278720" y="1174261"/>
                  </a:lnTo>
                  <a:lnTo>
                    <a:pt x="293234" y="1174487"/>
                  </a:lnTo>
                  <a:lnTo>
                    <a:pt x="308202" y="1174938"/>
                  </a:lnTo>
                  <a:lnTo>
                    <a:pt x="323170" y="1174938"/>
                  </a:lnTo>
                  <a:lnTo>
                    <a:pt x="338138" y="1174938"/>
                  </a:lnTo>
                  <a:lnTo>
                    <a:pt x="352879" y="1174487"/>
                  </a:lnTo>
                  <a:lnTo>
                    <a:pt x="367620" y="1174261"/>
                  </a:lnTo>
                  <a:lnTo>
                    <a:pt x="382134" y="1173583"/>
                  </a:lnTo>
                  <a:lnTo>
                    <a:pt x="395968" y="1172905"/>
                  </a:lnTo>
                  <a:lnTo>
                    <a:pt x="410029" y="1171776"/>
                  </a:lnTo>
                  <a:lnTo>
                    <a:pt x="423863" y="1170872"/>
                  </a:lnTo>
                  <a:lnTo>
                    <a:pt x="437243" y="1169743"/>
                  </a:lnTo>
                  <a:lnTo>
                    <a:pt x="450624" y="1168388"/>
                  </a:lnTo>
                  <a:lnTo>
                    <a:pt x="463550" y="1167032"/>
                  </a:lnTo>
                  <a:lnTo>
                    <a:pt x="475797" y="1165451"/>
                  </a:lnTo>
                  <a:lnTo>
                    <a:pt x="488270" y="1163644"/>
                  </a:lnTo>
                  <a:lnTo>
                    <a:pt x="500063" y="1161837"/>
                  </a:lnTo>
                  <a:lnTo>
                    <a:pt x="511629" y="1160030"/>
                  </a:lnTo>
                  <a:lnTo>
                    <a:pt x="522968" y="1157997"/>
                  </a:lnTo>
                  <a:lnTo>
                    <a:pt x="533627" y="1155738"/>
                  </a:lnTo>
                  <a:lnTo>
                    <a:pt x="544060" y="1153479"/>
                  </a:lnTo>
                  <a:lnTo>
                    <a:pt x="554038" y="1150994"/>
                  </a:lnTo>
                  <a:lnTo>
                    <a:pt x="563563" y="1148509"/>
                  </a:lnTo>
                  <a:lnTo>
                    <a:pt x="572635" y="1145799"/>
                  </a:lnTo>
                  <a:lnTo>
                    <a:pt x="581252" y="1143314"/>
                  </a:lnTo>
                  <a:lnTo>
                    <a:pt x="589643" y="1140377"/>
                  </a:lnTo>
                  <a:lnTo>
                    <a:pt x="597354" y="1137441"/>
                  </a:lnTo>
                  <a:lnTo>
                    <a:pt x="604611" y="1134504"/>
                  </a:lnTo>
                  <a:lnTo>
                    <a:pt x="610961" y="1131342"/>
                  </a:lnTo>
                  <a:lnTo>
                    <a:pt x="617085" y="1128179"/>
                  </a:lnTo>
                  <a:lnTo>
                    <a:pt x="622754" y="1125017"/>
                  </a:lnTo>
                  <a:lnTo>
                    <a:pt x="627970" y="1121854"/>
                  </a:lnTo>
                  <a:lnTo>
                    <a:pt x="632279" y="1118466"/>
                  </a:lnTo>
                  <a:lnTo>
                    <a:pt x="636135" y="1115078"/>
                  </a:lnTo>
                  <a:lnTo>
                    <a:pt x="639310" y="1111464"/>
                  </a:lnTo>
                  <a:lnTo>
                    <a:pt x="642031" y="1108075"/>
                  </a:lnTo>
                  <a:lnTo>
                    <a:pt x="643845" y="1111238"/>
                  </a:lnTo>
                  <a:lnTo>
                    <a:pt x="644979" y="1114400"/>
                  </a:lnTo>
                  <a:lnTo>
                    <a:pt x="645886" y="1117563"/>
                  </a:lnTo>
                  <a:lnTo>
                    <a:pt x="646113" y="1120499"/>
                  </a:lnTo>
                  <a:lnTo>
                    <a:pt x="646113" y="1200012"/>
                  </a:lnTo>
                  <a:lnTo>
                    <a:pt x="645886" y="1202271"/>
                  </a:lnTo>
                  <a:lnTo>
                    <a:pt x="645660" y="1204304"/>
                  </a:lnTo>
                  <a:lnTo>
                    <a:pt x="645206" y="1206337"/>
                  </a:lnTo>
                  <a:lnTo>
                    <a:pt x="644526" y="1208144"/>
                  </a:lnTo>
                  <a:lnTo>
                    <a:pt x="643619" y="1210403"/>
                  </a:lnTo>
                  <a:lnTo>
                    <a:pt x="642485" y="1212210"/>
                  </a:lnTo>
                  <a:lnTo>
                    <a:pt x="640897" y="1214243"/>
                  </a:lnTo>
                  <a:lnTo>
                    <a:pt x="639536" y="1216050"/>
                  </a:lnTo>
                  <a:lnTo>
                    <a:pt x="637949" y="1218083"/>
                  </a:lnTo>
                  <a:lnTo>
                    <a:pt x="635908" y="1220116"/>
                  </a:lnTo>
                  <a:lnTo>
                    <a:pt x="631599" y="1223731"/>
                  </a:lnTo>
                  <a:lnTo>
                    <a:pt x="626383" y="1227571"/>
                  </a:lnTo>
                  <a:lnTo>
                    <a:pt x="620713" y="1230959"/>
                  </a:lnTo>
                  <a:lnTo>
                    <a:pt x="614363" y="1234573"/>
                  </a:lnTo>
                  <a:lnTo>
                    <a:pt x="607106" y="1237962"/>
                  </a:lnTo>
                  <a:lnTo>
                    <a:pt x="599395" y="1241350"/>
                  </a:lnTo>
                  <a:lnTo>
                    <a:pt x="591004" y="1244512"/>
                  </a:lnTo>
                  <a:lnTo>
                    <a:pt x="581933" y="1247675"/>
                  </a:lnTo>
                  <a:lnTo>
                    <a:pt x="572408" y="1250611"/>
                  </a:lnTo>
                  <a:lnTo>
                    <a:pt x="562202" y="1253548"/>
                  </a:lnTo>
                  <a:lnTo>
                    <a:pt x="551317" y="1256259"/>
                  </a:lnTo>
                  <a:lnTo>
                    <a:pt x="540204" y="1258969"/>
                  </a:lnTo>
                  <a:lnTo>
                    <a:pt x="528411" y="1261454"/>
                  </a:lnTo>
                  <a:lnTo>
                    <a:pt x="516392" y="1263939"/>
                  </a:lnTo>
                  <a:lnTo>
                    <a:pt x="503692" y="1265972"/>
                  </a:lnTo>
                  <a:lnTo>
                    <a:pt x="490538" y="1268005"/>
                  </a:lnTo>
                  <a:lnTo>
                    <a:pt x="476931" y="1270038"/>
                  </a:lnTo>
                  <a:lnTo>
                    <a:pt x="463097" y="1271845"/>
                  </a:lnTo>
                  <a:lnTo>
                    <a:pt x="448809" y="1273426"/>
                  </a:lnTo>
                  <a:lnTo>
                    <a:pt x="434295" y="1274782"/>
                  </a:lnTo>
                  <a:lnTo>
                    <a:pt x="419327" y="1276137"/>
                  </a:lnTo>
                  <a:lnTo>
                    <a:pt x="403679" y="1277266"/>
                  </a:lnTo>
                  <a:lnTo>
                    <a:pt x="388031" y="1277944"/>
                  </a:lnTo>
                  <a:lnTo>
                    <a:pt x="372156" y="1278622"/>
                  </a:lnTo>
                  <a:lnTo>
                    <a:pt x="356054" y="1279299"/>
                  </a:lnTo>
                  <a:lnTo>
                    <a:pt x="339725" y="1279525"/>
                  </a:lnTo>
                  <a:lnTo>
                    <a:pt x="323170" y="1279525"/>
                  </a:lnTo>
                  <a:lnTo>
                    <a:pt x="306388" y="1279525"/>
                  </a:lnTo>
                  <a:lnTo>
                    <a:pt x="290059" y="1279299"/>
                  </a:lnTo>
                  <a:lnTo>
                    <a:pt x="273957" y="1278622"/>
                  </a:lnTo>
                  <a:lnTo>
                    <a:pt x="258082" y="1277944"/>
                  </a:lnTo>
                  <a:lnTo>
                    <a:pt x="242434" y="1277266"/>
                  </a:lnTo>
                  <a:lnTo>
                    <a:pt x="227013" y="1276137"/>
                  </a:lnTo>
                  <a:lnTo>
                    <a:pt x="212045" y="1274782"/>
                  </a:lnTo>
                  <a:lnTo>
                    <a:pt x="197304" y="1273426"/>
                  </a:lnTo>
                  <a:lnTo>
                    <a:pt x="183016" y="1271845"/>
                  </a:lnTo>
                  <a:lnTo>
                    <a:pt x="169182" y="1270038"/>
                  </a:lnTo>
                  <a:lnTo>
                    <a:pt x="155575" y="1268005"/>
                  </a:lnTo>
                  <a:lnTo>
                    <a:pt x="142422" y="1265972"/>
                  </a:lnTo>
                  <a:lnTo>
                    <a:pt x="129948" y="1263939"/>
                  </a:lnTo>
                  <a:lnTo>
                    <a:pt x="117475" y="1261454"/>
                  </a:lnTo>
                  <a:lnTo>
                    <a:pt x="105682" y="1258969"/>
                  </a:lnTo>
                  <a:lnTo>
                    <a:pt x="94570" y="1256259"/>
                  </a:lnTo>
                  <a:lnTo>
                    <a:pt x="83911" y="1253548"/>
                  </a:lnTo>
                  <a:lnTo>
                    <a:pt x="73706" y="1250611"/>
                  </a:lnTo>
                  <a:lnTo>
                    <a:pt x="64181" y="1247675"/>
                  </a:lnTo>
                  <a:lnTo>
                    <a:pt x="55109" y="1244512"/>
                  </a:lnTo>
                  <a:lnTo>
                    <a:pt x="46718" y="1241350"/>
                  </a:lnTo>
                  <a:lnTo>
                    <a:pt x="38781" y="1237962"/>
                  </a:lnTo>
                  <a:lnTo>
                    <a:pt x="31750" y="1234573"/>
                  </a:lnTo>
                  <a:lnTo>
                    <a:pt x="25173" y="1230959"/>
                  </a:lnTo>
                  <a:lnTo>
                    <a:pt x="19730" y="1227571"/>
                  </a:lnTo>
                  <a:lnTo>
                    <a:pt x="14514" y="1223731"/>
                  </a:lnTo>
                  <a:lnTo>
                    <a:pt x="9979" y="1220116"/>
                  </a:lnTo>
                  <a:lnTo>
                    <a:pt x="8164" y="1218083"/>
                  </a:lnTo>
                  <a:lnTo>
                    <a:pt x="6577" y="1216050"/>
                  </a:lnTo>
                  <a:lnTo>
                    <a:pt x="4989" y="1214243"/>
                  </a:lnTo>
                  <a:lnTo>
                    <a:pt x="3855" y="1212210"/>
                  </a:lnTo>
                  <a:lnTo>
                    <a:pt x="2495" y="1210403"/>
                  </a:lnTo>
                  <a:lnTo>
                    <a:pt x="1588" y="1208144"/>
                  </a:lnTo>
                  <a:lnTo>
                    <a:pt x="907" y="1206337"/>
                  </a:lnTo>
                  <a:lnTo>
                    <a:pt x="454" y="1204304"/>
                  </a:lnTo>
                  <a:lnTo>
                    <a:pt x="0" y="1202271"/>
                  </a:lnTo>
                  <a:lnTo>
                    <a:pt x="0" y="1200012"/>
                  </a:lnTo>
                  <a:lnTo>
                    <a:pt x="0" y="1120499"/>
                  </a:lnTo>
                  <a:lnTo>
                    <a:pt x="227" y="1117563"/>
                  </a:lnTo>
                  <a:lnTo>
                    <a:pt x="907" y="1114400"/>
                  </a:lnTo>
                  <a:lnTo>
                    <a:pt x="2268" y="1111238"/>
                  </a:lnTo>
                  <a:lnTo>
                    <a:pt x="4082" y="1108075"/>
                  </a:lnTo>
                  <a:close/>
                  <a:moveTo>
                    <a:pt x="1116918" y="1008063"/>
                  </a:moveTo>
                  <a:lnTo>
                    <a:pt x="1118506" y="1011251"/>
                  </a:lnTo>
                  <a:lnTo>
                    <a:pt x="1119868" y="1014438"/>
                  </a:lnTo>
                  <a:lnTo>
                    <a:pt x="1120548" y="1017626"/>
                  </a:lnTo>
                  <a:lnTo>
                    <a:pt x="1120775" y="1020813"/>
                  </a:lnTo>
                  <a:lnTo>
                    <a:pt x="1120775" y="1100957"/>
                  </a:lnTo>
                  <a:lnTo>
                    <a:pt x="1120775" y="1103006"/>
                  </a:lnTo>
                  <a:lnTo>
                    <a:pt x="1120548" y="1105056"/>
                  </a:lnTo>
                  <a:lnTo>
                    <a:pt x="1119868" y="1107105"/>
                  </a:lnTo>
                  <a:lnTo>
                    <a:pt x="1119187" y="1109154"/>
                  </a:lnTo>
                  <a:lnTo>
                    <a:pt x="1118279" y="1110975"/>
                  </a:lnTo>
                  <a:lnTo>
                    <a:pt x="1117372" y="1113024"/>
                  </a:lnTo>
                  <a:lnTo>
                    <a:pt x="1116010" y="1115074"/>
                  </a:lnTo>
                  <a:lnTo>
                    <a:pt x="1114195" y="1117123"/>
                  </a:lnTo>
                  <a:lnTo>
                    <a:pt x="1112607" y="1118944"/>
                  </a:lnTo>
                  <a:lnTo>
                    <a:pt x="1110791" y="1120993"/>
                  </a:lnTo>
                  <a:lnTo>
                    <a:pt x="1106253" y="1124636"/>
                  </a:lnTo>
                  <a:lnTo>
                    <a:pt x="1101488" y="1128507"/>
                  </a:lnTo>
                  <a:lnTo>
                    <a:pt x="1095589" y="1132150"/>
                  </a:lnTo>
                  <a:lnTo>
                    <a:pt x="1089009" y="1135793"/>
                  </a:lnTo>
                  <a:lnTo>
                    <a:pt x="1081975" y="1139208"/>
                  </a:lnTo>
                  <a:lnTo>
                    <a:pt x="1074260" y="1142395"/>
                  </a:lnTo>
                  <a:lnTo>
                    <a:pt x="1065864" y="1145811"/>
                  </a:lnTo>
                  <a:lnTo>
                    <a:pt x="1056788" y="1148770"/>
                  </a:lnTo>
                  <a:lnTo>
                    <a:pt x="1047031" y="1151958"/>
                  </a:lnTo>
                  <a:lnTo>
                    <a:pt x="1037048" y="1154690"/>
                  </a:lnTo>
                  <a:lnTo>
                    <a:pt x="1026156" y="1157422"/>
                  </a:lnTo>
                  <a:lnTo>
                    <a:pt x="1015038" y="1160155"/>
                  </a:lnTo>
                  <a:lnTo>
                    <a:pt x="1003239" y="1162659"/>
                  </a:lnTo>
                  <a:lnTo>
                    <a:pt x="991213" y="1164936"/>
                  </a:lnTo>
                  <a:lnTo>
                    <a:pt x="978506" y="1167440"/>
                  </a:lnTo>
                  <a:lnTo>
                    <a:pt x="965346" y="1169489"/>
                  </a:lnTo>
                  <a:lnTo>
                    <a:pt x="951732" y="1171311"/>
                  </a:lnTo>
                  <a:lnTo>
                    <a:pt x="937890" y="1173132"/>
                  </a:lnTo>
                  <a:lnTo>
                    <a:pt x="923596" y="1174726"/>
                  </a:lnTo>
                  <a:lnTo>
                    <a:pt x="908847" y="1176092"/>
                  </a:lnTo>
                  <a:lnTo>
                    <a:pt x="893871" y="1177458"/>
                  </a:lnTo>
                  <a:lnTo>
                    <a:pt x="878669" y="1178369"/>
                  </a:lnTo>
                  <a:lnTo>
                    <a:pt x="862785" y="1179280"/>
                  </a:lnTo>
                  <a:lnTo>
                    <a:pt x="846902" y="1179963"/>
                  </a:lnTo>
                  <a:lnTo>
                    <a:pt x="830792" y="1180646"/>
                  </a:lnTo>
                  <a:lnTo>
                    <a:pt x="814455" y="1181101"/>
                  </a:lnTo>
                  <a:lnTo>
                    <a:pt x="797664" y="1181101"/>
                  </a:lnTo>
                  <a:lnTo>
                    <a:pt x="783142" y="1181101"/>
                  </a:lnTo>
                  <a:lnTo>
                    <a:pt x="768620" y="1180874"/>
                  </a:lnTo>
                  <a:lnTo>
                    <a:pt x="754098" y="1180418"/>
                  </a:lnTo>
                  <a:lnTo>
                    <a:pt x="740030" y="1179735"/>
                  </a:lnTo>
                  <a:lnTo>
                    <a:pt x="726189" y="1179052"/>
                  </a:lnTo>
                  <a:lnTo>
                    <a:pt x="712348" y="1178141"/>
                  </a:lnTo>
                  <a:lnTo>
                    <a:pt x="698734" y="1177231"/>
                  </a:lnTo>
                  <a:lnTo>
                    <a:pt x="685800" y="1176092"/>
                  </a:lnTo>
                  <a:lnTo>
                    <a:pt x="685800" y="1097087"/>
                  </a:lnTo>
                  <a:lnTo>
                    <a:pt x="685800" y="1070676"/>
                  </a:lnTo>
                  <a:lnTo>
                    <a:pt x="698734" y="1071586"/>
                  </a:lnTo>
                  <a:lnTo>
                    <a:pt x="712348" y="1072725"/>
                  </a:lnTo>
                  <a:lnTo>
                    <a:pt x="726189" y="1073408"/>
                  </a:lnTo>
                  <a:lnTo>
                    <a:pt x="740030" y="1074091"/>
                  </a:lnTo>
                  <a:lnTo>
                    <a:pt x="754098" y="1074774"/>
                  </a:lnTo>
                  <a:lnTo>
                    <a:pt x="768620" y="1075002"/>
                  </a:lnTo>
                  <a:lnTo>
                    <a:pt x="783142" y="1075229"/>
                  </a:lnTo>
                  <a:lnTo>
                    <a:pt x="797664" y="1075457"/>
                  </a:lnTo>
                  <a:lnTo>
                    <a:pt x="812866" y="1075229"/>
                  </a:lnTo>
                  <a:lnTo>
                    <a:pt x="827615" y="1075002"/>
                  </a:lnTo>
                  <a:lnTo>
                    <a:pt x="842364" y="1074546"/>
                  </a:lnTo>
                  <a:lnTo>
                    <a:pt x="856659" y="1074091"/>
                  </a:lnTo>
                  <a:lnTo>
                    <a:pt x="870727" y="1073408"/>
                  </a:lnTo>
                  <a:lnTo>
                    <a:pt x="884795" y="1072497"/>
                  </a:lnTo>
                  <a:lnTo>
                    <a:pt x="898409" y="1071586"/>
                  </a:lnTo>
                  <a:lnTo>
                    <a:pt x="912023" y="1070448"/>
                  </a:lnTo>
                  <a:lnTo>
                    <a:pt x="925184" y="1069082"/>
                  </a:lnTo>
                  <a:lnTo>
                    <a:pt x="938117" y="1067488"/>
                  </a:lnTo>
                  <a:lnTo>
                    <a:pt x="950597" y="1065894"/>
                  </a:lnTo>
                  <a:lnTo>
                    <a:pt x="962850" y="1064301"/>
                  </a:lnTo>
                  <a:lnTo>
                    <a:pt x="974876" y="1062479"/>
                  </a:lnTo>
                  <a:lnTo>
                    <a:pt x="986448" y="1060430"/>
                  </a:lnTo>
                  <a:lnTo>
                    <a:pt x="997793" y="1058381"/>
                  </a:lnTo>
                  <a:lnTo>
                    <a:pt x="1008458" y="1056104"/>
                  </a:lnTo>
                  <a:lnTo>
                    <a:pt x="1018668" y="1053600"/>
                  </a:lnTo>
                  <a:lnTo>
                    <a:pt x="1028879" y="1051323"/>
                  </a:lnTo>
                  <a:lnTo>
                    <a:pt x="1038409" y="1048818"/>
                  </a:lnTo>
                  <a:lnTo>
                    <a:pt x="1047485" y="1046086"/>
                  </a:lnTo>
                  <a:lnTo>
                    <a:pt x="1056107" y="1043354"/>
                  </a:lnTo>
                  <a:lnTo>
                    <a:pt x="1064503" y="1040622"/>
                  </a:lnTo>
                  <a:lnTo>
                    <a:pt x="1071991" y="1037662"/>
                  </a:lnTo>
                  <a:lnTo>
                    <a:pt x="1079252" y="1034702"/>
                  </a:lnTo>
                  <a:lnTo>
                    <a:pt x="1085832" y="1031742"/>
                  </a:lnTo>
                  <a:lnTo>
                    <a:pt x="1091958" y="1028555"/>
                  </a:lnTo>
                  <a:lnTo>
                    <a:pt x="1097631" y="1025367"/>
                  </a:lnTo>
                  <a:lnTo>
                    <a:pt x="1102623" y="1021952"/>
                  </a:lnTo>
                  <a:lnTo>
                    <a:pt x="1106934" y="1018764"/>
                  </a:lnTo>
                  <a:lnTo>
                    <a:pt x="1111018" y="1015121"/>
                  </a:lnTo>
                  <a:lnTo>
                    <a:pt x="1114195" y="1011706"/>
                  </a:lnTo>
                  <a:lnTo>
                    <a:pt x="1116918" y="1008063"/>
                  </a:lnTo>
                  <a:close/>
                  <a:moveTo>
                    <a:pt x="2948" y="971550"/>
                  </a:moveTo>
                  <a:lnTo>
                    <a:pt x="4309" y="973586"/>
                  </a:lnTo>
                  <a:lnTo>
                    <a:pt x="5443" y="975395"/>
                  </a:lnTo>
                  <a:lnTo>
                    <a:pt x="8391" y="978788"/>
                  </a:lnTo>
                  <a:lnTo>
                    <a:pt x="12020" y="982407"/>
                  </a:lnTo>
                  <a:lnTo>
                    <a:pt x="16102" y="985800"/>
                  </a:lnTo>
                  <a:lnTo>
                    <a:pt x="21091" y="989192"/>
                  </a:lnTo>
                  <a:lnTo>
                    <a:pt x="26534" y="992359"/>
                  </a:lnTo>
                  <a:lnTo>
                    <a:pt x="32431" y="995752"/>
                  </a:lnTo>
                  <a:lnTo>
                    <a:pt x="39007" y="998692"/>
                  </a:lnTo>
                  <a:lnTo>
                    <a:pt x="46038" y="1001633"/>
                  </a:lnTo>
                  <a:lnTo>
                    <a:pt x="53748" y="1004799"/>
                  </a:lnTo>
                  <a:lnTo>
                    <a:pt x="61913" y="1007513"/>
                  </a:lnTo>
                  <a:lnTo>
                    <a:pt x="70757" y="1010454"/>
                  </a:lnTo>
                  <a:lnTo>
                    <a:pt x="79829" y="1013168"/>
                  </a:lnTo>
                  <a:lnTo>
                    <a:pt x="89354" y="1015656"/>
                  </a:lnTo>
                  <a:lnTo>
                    <a:pt x="99332" y="1018370"/>
                  </a:lnTo>
                  <a:lnTo>
                    <a:pt x="109764" y="1020632"/>
                  </a:lnTo>
                  <a:lnTo>
                    <a:pt x="120650" y="1022667"/>
                  </a:lnTo>
                  <a:lnTo>
                    <a:pt x="131990" y="1025155"/>
                  </a:lnTo>
                  <a:lnTo>
                    <a:pt x="143556" y="1026965"/>
                  </a:lnTo>
                  <a:lnTo>
                    <a:pt x="155575" y="1028774"/>
                  </a:lnTo>
                  <a:lnTo>
                    <a:pt x="168048" y="1030584"/>
                  </a:lnTo>
                  <a:lnTo>
                    <a:pt x="180522" y="1032393"/>
                  </a:lnTo>
                  <a:lnTo>
                    <a:pt x="193675" y="1033750"/>
                  </a:lnTo>
                  <a:lnTo>
                    <a:pt x="207056" y="1035108"/>
                  </a:lnTo>
                  <a:lnTo>
                    <a:pt x="220890" y="1036238"/>
                  </a:lnTo>
                  <a:lnTo>
                    <a:pt x="234724" y="1037369"/>
                  </a:lnTo>
                  <a:lnTo>
                    <a:pt x="249011" y="1038274"/>
                  </a:lnTo>
                  <a:lnTo>
                    <a:pt x="263072" y="1039179"/>
                  </a:lnTo>
                  <a:lnTo>
                    <a:pt x="277813" y="1039631"/>
                  </a:lnTo>
                  <a:lnTo>
                    <a:pt x="292554" y="1040084"/>
                  </a:lnTo>
                  <a:lnTo>
                    <a:pt x="307975" y="1040310"/>
                  </a:lnTo>
                  <a:lnTo>
                    <a:pt x="323170" y="1040536"/>
                  </a:lnTo>
                  <a:lnTo>
                    <a:pt x="338365" y="1040310"/>
                  </a:lnTo>
                  <a:lnTo>
                    <a:pt x="353333" y="1040084"/>
                  </a:lnTo>
                  <a:lnTo>
                    <a:pt x="368300" y="1039631"/>
                  </a:lnTo>
                  <a:lnTo>
                    <a:pt x="383042" y="1039179"/>
                  </a:lnTo>
                  <a:lnTo>
                    <a:pt x="397329" y="1038274"/>
                  </a:lnTo>
                  <a:lnTo>
                    <a:pt x="411390" y="1037369"/>
                  </a:lnTo>
                  <a:lnTo>
                    <a:pt x="425224" y="1036238"/>
                  </a:lnTo>
                  <a:lnTo>
                    <a:pt x="438831" y="1035108"/>
                  </a:lnTo>
                  <a:lnTo>
                    <a:pt x="452438" y="1033750"/>
                  </a:lnTo>
                  <a:lnTo>
                    <a:pt x="465365" y="1032393"/>
                  </a:lnTo>
                  <a:lnTo>
                    <a:pt x="478065" y="1030584"/>
                  </a:lnTo>
                  <a:lnTo>
                    <a:pt x="490538" y="1028774"/>
                  </a:lnTo>
                  <a:lnTo>
                    <a:pt x="502558" y="1026965"/>
                  </a:lnTo>
                  <a:lnTo>
                    <a:pt x="514124" y="1025155"/>
                  </a:lnTo>
                  <a:lnTo>
                    <a:pt x="525463" y="1022667"/>
                  </a:lnTo>
                  <a:lnTo>
                    <a:pt x="536122" y="1020632"/>
                  </a:lnTo>
                  <a:lnTo>
                    <a:pt x="546781" y="1018370"/>
                  </a:lnTo>
                  <a:lnTo>
                    <a:pt x="556760" y="1015656"/>
                  </a:lnTo>
                  <a:lnTo>
                    <a:pt x="566285" y="1013168"/>
                  </a:lnTo>
                  <a:lnTo>
                    <a:pt x="575583" y="1010454"/>
                  </a:lnTo>
                  <a:lnTo>
                    <a:pt x="584201" y="1007513"/>
                  </a:lnTo>
                  <a:lnTo>
                    <a:pt x="592365" y="1004799"/>
                  </a:lnTo>
                  <a:lnTo>
                    <a:pt x="599849" y="1001633"/>
                  </a:lnTo>
                  <a:lnTo>
                    <a:pt x="607106" y="998692"/>
                  </a:lnTo>
                  <a:lnTo>
                    <a:pt x="613683" y="995752"/>
                  </a:lnTo>
                  <a:lnTo>
                    <a:pt x="619579" y="992359"/>
                  </a:lnTo>
                  <a:lnTo>
                    <a:pt x="625022" y="989192"/>
                  </a:lnTo>
                  <a:lnTo>
                    <a:pt x="629785" y="985800"/>
                  </a:lnTo>
                  <a:lnTo>
                    <a:pt x="634094" y="982407"/>
                  </a:lnTo>
                  <a:lnTo>
                    <a:pt x="637722" y="978788"/>
                  </a:lnTo>
                  <a:lnTo>
                    <a:pt x="640670" y="975395"/>
                  </a:lnTo>
                  <a:lnTo>
                    <a:pt x="642031" y="973586"/>
                  </a:lnTo>
                  <a:lnTo>
                    <a:pt x="643165" y="971550"/>
                  </a:lnTo>
                  <a:lnTo>
                    <a:pt x="644299" y="974491"/>
                  </a:lnTo>
                  <a:lnTo>
                    <a:pt x="645433" y="976979"/>
                  </a:lnTo>
                  <a:lnTo>
                    <a:pt x="645886" y="979919"/>
                  </a:lnTo>
                  <a:lnTo>
                    <a:pt x="646113" y="982633"/>
                  </a:lnTo>
                  <a:lnTo>
                    <a:pt x="646113" y="1062249"/>
                  </a:lnTo>
                  <a:lnTo>
                    <a:pt x="645886" y="1064059"/>
                  </a:lnTo>
                  <a:lnTo>
                    <a:pt x="645660" y="1066094"/>
                  </a:lnTo>
                  <a:lnTo>
                    <a:pt x="645206" y="1068130"/>
                  </a:lnTo>
                  <a:lnTo>
                    <a:pt x="644526" y="1070166"/>
                  </a:lnTo>
                  <a:lnTo>
                    <a:pt x="643619" y="1072201"/>
                  </a:lnTo>
                  <a:lnTo>
                    <a:pt x="642485" y="1074011"/>
                  </a:lnTo>
                  <a:lnTo>
                    <a:pt x="640897" y="1076273"/>
                  </a:lnTo>
                  <a:lnTo>
                    <a:pt x="639536" y="1078082"/>
                  </a:lnTo>
                  <a:lnTo>
                    <a:pt x="637949" y="1080118"/>
                  </a:lnTo>
                  <a:lnTo>
                    <a:pt x="635908" y="1081927"/>
                  </a:lnTo>
                  <a:lnTo>
                    <a:pt x="631599" y="1085772"/>
                  </a:lnTo>
                  <a:lnTo>
                    <a:pt x="626383" y="1089391"/>
                  </a:lnTo>
                  <a:lnTo>
                    <a:pt x="620713" y="1093010"/>
                  </a:lnTo>
                  <a:lnTo>
                    <a:pt x="614363" y="1096403"/>
                  </a:lnTo>
                  <a:lnTo>
                    <a:pt x="607106" y="1100022"/>
                  </a:lnTo>
                  <a:lnTo>
                    <a:pt x="599395" y="1103188"/>
                  </a:lnTo>
                  <a:lnTo>
                    <a:pt x="591004" y="1106581"/>
                  </a:lnTo>
                  <a:lnTo>
                    <a:pt x="581933" y="1109522"/>
                  </a:lnTo>
                  <a:lnTo>
                    <a:pt x="572408" y="1112462"/>
                  </a:lnTo>
                  <a:lnTo>
                    <a:pt x="562202" y="1115628"/>
                  </a:lnTo>
                  <a:lnTo>
                    <a:pt x="551317" y="1118343"/>
                  </a:lnTo>
                  <a:lnTo>
                    <a:pt x="540204" y="1121057"/>
                  </a:lnTo>
                  <a:lnTo>
                    <a:pt x="528411" y="1123545"/>
                  </a:lnTo>
                  <a:lnTo>
                    <a:pt x="516392" y="1125807"/>
                  </a:lnTo>
                  <a:lnTo>
                    <a:pt x="503692" y="1128068"/>
                  </a:lnTo>
                  <a:lnTo>
                    <a:pt x="490538" y="1130104"/>
                  </a:lnTo>
                  <a:lnTo>
                    <a:pt x="476931" y="1131914"/>
                  </a:lnTo>
                  <a:lnTo>
                    <a:pt x="463097" y="1133723"/>
                  </a:lnTo>
                  <a:lnTo>
                    <a:pt x="448809" y="1135532"/>
                  </a:lnTo>
                  <a:lnTo>
                    <a:pt x="434295" y="1136890"/>
                  </a:lnTo>
                  <a:lnTo>
                    <a:pt x="419327" y="1138021"/>
                  </a:lnTo>
                  <a:lnTo>
                    <a:pt x="403679" y="1139151"/>
                  </a:lnTo>
                  <a:lnTo>
                    <a:pt x="388031" y="1140056"/>
                  </a:lnTo>
                  <a:lnTo>
                    <a:pt x="372156" y="1140735"/>
                  </a:lnTo>
                  <a:lnTo>
                    <a:pt x="356054" y="1141187"/>
                  </a:lnTo>
                  <a:lnTo>
                    <a:pt x="339725" y="1141413"/>
                  </a:lnTo>
                  <a:lnTo>
                    <a:pt x="323170" y="1141413"/>
                  </a:lnTo>
                  <a:lnTo>
                    <a:pt x="306388" y="1141413"/>
                  </a:lnTo>
                  <a:lnTo>
                    <a:pt x="290059" y="1141187"/>
                  </a:lnTo>
                  <a:lnTo>
                    <a:pt x="273957" y="1140735"/>
                  </a:lnTo>
                  <a:lnTo>
                    <a:pt x="258082" y="1140056"/>
                  </a:lnTo>
                  <a:lnTo>
                    <a:pt x="242434" y="1139151"/>
                  </a:lnTo>
                  <a:lnTo>
                    <a:pt x="227013" y="1138021"/>
                  </a:lnTo>
                  <a:lnTo>
                    <a:pt x="212045" y="1136890"/>
                  </a:lnTo>
                  <a:lnTo>
                    <a:pt x="197304" y="1135532"/>
                  </a:lnTo>
                  <a:lnTo>
                    <a:pt x="183016" y="1133723"/>
                  </a:lnTo>
                  <a:lnTo>
                    <a:pt x="169182" y="1131914"/>
                  </a:lnTo>
                  <a:lnTo>
                    <a:pt x="155575" y="1130104"/>
                  </a:lnTo>
                  <a:lnTo>
                    <a:pt x="142422" y="1128068"/>
                  </a:lnTo>
                  <a:lnTo>
                    <a:pt x="129948" y="1125807"/>
                  </a:lnTo>
                  <a:lnTo>
                    <a:pt x="117475" y="1123545"/>
                  </a:lnTo>
                  <a:lnTo>
                    <a:pt x="105682" y="1121057"/>
                  </a:lnTo>
                  <a:lnTo>
                    <a:pt x="94570" y="1118343"/>
                  </a:lnTo>
                  <a:lnTo>
                    <a:pt x="83911" y="1115628"/>
                  </a:lnTo>
                  <a:lnTo>
                    <a:pt x="73706" y="1112462"/>
                  </a:lnTo>
                  <a:lnTo>
                    <a:pt x="64181" y="1109522"/>
                  </a:lnTo>
                  <a:lnTo>
                    <a:pt x="55109" y="1106581"/>
                  </a:lnTo>
                  <a:lnTo>
                    <a:pt x="46718" y="1103188"/>
                  </a:lnTo>
                  <a:lnTo>
                    <a:pt x="38781" y="1100022"/>
                  </a:lnTo>
                  <a:lnTo>
                    <a:pt x="31750" y="1096403"/>
                  </a:lnTo>
                  <a:lnTo>
                    <a:pt x="25173" y="1093010"/>
                  </a:lnTo>
                  <a:lnTo>
                    <a:pt x="19730" y="1089391"/>
                  </a:lnTo>
                  <a:lnTo>
                    <a:pt x="14514" y="1085772"/>
                  </a:lnTo>
                  <a:lnTo>
                    <a:pt x="9979" y="1081927"/>
                  </a:lnTo>
                  <a:lnTo>
                    <a:pt x="8164" y="1080118"/>
                  </a:lnTo>
                  <a:lnTo>
                    <a:pt x="6577" y="1078082"/>
                  </a:lnTo>
                  <a:lnTo>
                    <a:pt x="4989" y="1076273"/>
                  </a:lnTo>
                  <a:lnTo>
                    <a:pt x="3855" y="1074011"/>
                  </a:lnTo>
                  <a:lnTo>
                    <a:pt x="2495" y="1072201"/>
                  </a:lnTo>
                  <a:lnTo>
                    <a:pt x="1588" y="1070166"/>
                  </a:lnTo>
                  <a:lnTo>
                    <a:pt x="907" y="1068130"/>
                  </a:lnTo>
                  <a:lnTo>
                    <a:pt x="454" y="1066094"/>
                  </a:lnTo>
                  <a:lnTo>
                    <a:pt x="0" y="1064059"/>
                  </a:lnTo>
                  <a:lnTo>
                    <a:pt x="0" y="1062249"/>
                  </a:lnTo>
                  <a:lnTo>
                    <a:pt x="0" y="982633"/>
                  </a:lnTo>
                  <a:lnTo>
                    <a:pt x="227" y="979919"/>
                  </a:lnTo>
                  <a:lnTo>
                    <a:pt x="680" y="976979"/>
                  </a:lnTo>
                  <a:lnTo>
                    <a:pt x="1588" y="974491"/>
                  </a:lnTo>
                  <a:lnTo>
                    <a:pt x="2948" y="971550"/>
                  </a:lnTo>
                  <a:close/>
                  <a:moveTo>
                    <a:pt x="1117825" y="871538"/>
                  </a:moveTo>
                  <a:lnTo>
                    <a:pt x="1119187" y="874050"/>
                  </a:lnTo>
                  <a:lnTo>
                    <a:pt x="1120094" y="877017"/>
                  </a:lnTo>
                  <a:lnTo>
                    <a:pt x="1120775" y="879757"/>
                  </a:lnTo>
                  <a:lnTo>
                    <a:pt x="1120775" y="882268"/>
                  </a:lnTo>
                  <a:lnTo>
                    <a:pt x="1120775" y="962628"/>
                  </a:lnTo>
                  <a:lnTo>
                    <a:pt x="1120775" y="964911"/>
                  </a:lnTo>
                  <a:lnTo>
                    <a:pt x="1120548" y="966966"/>
                  </a:lnTo>
                  <a:lnTo>
                    <a:pt x="1119868" y="969020"/>
                  </a:lnTo>
                  <a:lnTo>
                    <a:pt x="1119187" y="970847"/>
                  </a:lnTo>
                  <a:lnTo>
                    <a:pt x="1118279" y="973130"/>
                  </a:lnTo>
                  <a:lnTo>
                    <a:pt x="1117372" y="974956"/>
                  </a:lnTo>
                  <a:lnTo>
                    <a:pt x="1116010" y="977011"/>
                  </a:lnTo>
                  <a:lnTo>
                    <a:pt x="1114195" y="978837"/>
                  </a:lnTo>
                  <a:lnTo>
                    <a:pt x="1112607" y="980892"/>
                  </a:lnTo>
                  <a:lnTo>
                    <a:pt x="1110791" y="982718"/>
                  </a:lnTo>
                  <a:lnTo>
                    <a:pt x="1106253" y="986599"/>
                  </a:lnTo>
                  <a:lnTo>
                    <a:pt x="1101488" y="990252"/>
                  </a:lnTo>
                  <a:lnTo>
                    <a:pt x="1095589" y="993905"/>
                  </a:lnTo>
                  <a:lnTo>
                    <a:pt x="1089009" y="997557"/>
                  </a:lnTo>
                  <a:lnTo>
                    <a:pt x="1081975" y="1000982"/>
                  </a:lnTo>
                  <a:lnTo>
                    <a:pt x="1074260" y="1004406"/>
                  </a:lnTo>
                  <a:lnTo>
                    <a:pt x="1065864" y="1007602"/>
                  </a:lnTo>
                  <a:lnTo>
                    <a:pt x="1056788" y="1010799"/>
                  </a:lnTo>
                  <a:lnTo>
                    <a:pt x="1047031" y="1013766"/>
                  </a:lnTo>
                  <a:lnTo>
                    <a:pt x="1037048" y="1016506"/>
                  </a:lnTo>
                  <a:lnTo>
                    <a:pt x="1026156" y="1019474"/>
                  </a:lnTo>
                  <a:lnTo>
                    <a:pt x="1015038" y="1022213"/>
                  </a:lnTo>
                  <a:lnTo>
                    <a:pt x="1003239" y="1024725"/>
                  </a:lnTo>
                  <a:lnTo>
                    <a:pt x="991213" y="1027008"/>
                  </a:lnTo>
                  <a:lnTo>
                    <a:pt x="978506" y="1029291"/>
                  </a:lnTo>
                  <a:lnTo>
                    <a:pt x="965346" y="1031345"/>
                  </a:lnTo>
                  <a:lnTo>
                    <a:pt x="951732" y="1033400"/>
                  </a:lnTo>
                  <a:lnTo>
                    <a:pt x="937890" y="1035226"/>
                  </a:lnTo>
                  <a:lnTo>
                    <a:pt x="923596" y="1036596"/>
                  </a:lnTo>
                  <a:lnTo>
                    <a:pt x="908847" y="1037966"/>
                  </a:lnTo>
                  <a:lnTo>
                    <a:pt x="893871" y="1039564"/>
                  </a:lnTo>
                  <a:lnTo>
                    <a:pt x="878669" y="1040477"/>
                  </a:lnTo>
                  <a:lnTo>
                    <a:pt x="862785" y="1041390"/>
                  </a:lnTo>
                  <a:lnTo>
                    <a:pt x="846902" y="1042075"/>
                  </a:lnTo>
                  <a:lnTo>
                    <a:pt x="830792" y="1042532"/>
                  </a:lnTo>
                  <a:lnTo>
                    <a:pt x="814455" y="1042988"/>
                  </a:lnTo>
                  <a:lnTo>
                    <a:pt x="797664" y="1042988"/>
                  </a:lnTo>
                  <a:lnTo>
                    <a:pt x="783142" y="1042988"/>
                  </a:lnTo>
                  <a:lnTo>
                    <a:pt x="768620" y="1042760"/>
                  </a:lnTo>
                  <a:lnTo>
                    <a:pt x="754098" y="1042303"/>
                  </a:lnTo>
                  <a:lnTo>
                    <a:pt x="740030" y="1041847"/>
                  </a:lnTo>
                  <a:lnTo>
                    <a:pt x="726189" y="1041162"/>
                  </a:lnTo>
                  <a:lnTo>
                    <a:pt x="712348" y="1040249"/>
                  </a:lnTo>
                  <a:lnTo>
                    <a:pt x="698734" y="1039107"/>
                  </a:lnTo>
                  <a:lnTo>
                    <a:pt x="685800" y="1037966"/>
                  </a:lnTo>
                  <a:lnTo>
                    <a:pt x="685800" y="1036368"/>
                  </a:lnTo>
                  <a:lnTo>
                    <a:pt x="685800" y="986599"/>
                  </a:lnTo>
                  <a:lnTo>
                    <a:pt x="685800" y="952355"/>
                  </a:lnTo>
                  <a:lnTo>
                    <a:pt x="685800" y="935918"/>
                  </a:lnTo>
                  <a:lnTo>
                    <a:pt x="698961" y="937059"/>
                  </a:lnTo>
                  <a:lnTo>
                    <a:pt x="712348" y="937972"/>
                  </a:lnTo>
                  <a:lnTo>
                    <a:pt x="726189" y="938885"/>
                  </a:lnTo>
                  <a:lnTo>
                    <a:pt x="740030" y="939570"/>
                  </a:lnTo>
                  <a:lnTo>
                    <a:pt x="754098" y="940027"/>
                  </a:lnTo>
                  <a:lnTo>
                    <a:pt x="768620" y="940484"/>
                  </a:lnTo>
                  <a:lnTo>
                    <a:pt x="783142" y="940712"/>
                  </a:lnTo>
                  <a:lnTo>
                    <a:pt x="797664" y="940712"/>
                  </a:lnTo>
                  <a:lnTo>
                    <a:pt x="813093" y="940712"/>
                  </a:lnTo>
                  <a:lnTo>
                    <a:pt x="828069" y="940484"/>
                  </a:lnTo>
                  <a:lnTo>
                    <a:pt x="842818" y="940027"/>
                  </a:lnTo>
                  <a:lnTo>
                    <a:pt x="857566" y="939342"/>
                  </a:lnTo>
                  <a:lnTo>
                    <a:pt x="872088" y="938657"/>
                  </a:lnTo>
                  <a:lnTo>
                    <a:pt x="886156" y="937744"/>
                  </a:lnTo>
                  <a:lnTo>
                    <a:pt x="899998" y="936831"/>
                  </a:lnTo>
                  <a:lnTo>
                    <a:pt x="913612" y="935689"/>
                  </a:lnTo>
                  <a:lnTo>
                    <a:pt x="926999" y="934091"/>
                  </a:lnTo>
                  <a:lnTo>
                    <a:pt x="940160" y="932721"/>
                  </a:lnTo>
                  <a:lnTo>
                    <a:pt x="952866" y="931123"/>
                  </a:lnTo>
                  <a:lnTo>
                    <a:pt x="965119" y="929297"/>
                  </a:lnTo>
                  <a:lnTo>
                    <a:pt x="977372" y="927242"/>
                  </a:lnTo>
                  <a:lnTo>
                    <a:pt x="988717" y="925188"/>
                  </a:lnTo>
                  <a:lnTo>
                    <a:pt x="1000289" y="923133"/>
                  </a:lnTo>
                  <a:lnTo>
                    <a:pt x="1010954" y="920850"/>
                  </a:lnTo>
                  <a:lnTo>
                    <a:pt x="1021618" y="918339"/>
                  </a:lnTo>
                  <a:lnTo>
                    <a:pt x="1031602" y="916056"/>
                  </a:lnTo>
                  <a:lnTo>
                    <a:pt x="1040905" y="913545"/>
                  </a:lnTo>
                  <a:lnTo>
                    <a:pt x="1050208" y="910577"/>
                  </a:lnTo>
                  <a:lnTo>
                    <a:pt x="1058830" y="907837"/>
                  </a:lnTo>
                  <a:lnTo>
                    <a:pt x="1066999" y="904869"/>
                  </a:lnTo>
                  <a:lnTo>
                    <a:pt x="1074714" y="901902"/>
                  </a:lnTo>
                  <a:lnTo>
                    <a:pt x="1081748" y="898934"/>
                  </a:lnTo>
                  <a:lnTo>
                    <a:pt x="1088328" y="895738"/>
                  </a:lnTo>
                  <a:lnTo>
                    <a:pt x="1094454" y="892541"/>
                  </a:lnTo>
                  <a:lnTo>
                    <a:pt x="1099673" y="889117"/>
                  </a:lnTo>
                  <a:lnTo>
                    <a:pt x="1104665" y="885693"/>
                  </a:lnTo>
                  <a:lnTo>
                    <a:pt x="1108976" y="882268"/>
                  </a:lnTo>
                  <a:lnTo>
                    <a:pt x="1112607" y="878844"/>
                  </a:lnTo>
                  <a:lnTo>
                    <a:pt x="1115329" y="874963"/>
                  </a:lnTo>
                  <a:lnTo>
                    <a:pt x="1116918" y="873365"/>
                  </a:lnTo>
                  <a:lnTo>
                    <a:pt x="1117825" y="871538"/>
                  </a:lnTo>
                  <a:close/>
                  <a:moveTo>
                    <a:pt x="1635810" y="852488"/>
                  </a:moveTo>
                  <a:lnTo>
                    <a:pt x="1637622" y="855903"/>
                  </a:lnTo>
                  <a:lnTo>
                    <a:pt x="1638982" y="858863"/>
                  </a:lnTo>
                  <a:lnTo>
                    <a:pt x="1639662" y="862279"/>
                  </a:lnTo>
                  <a:lnTo>
                    <a:pt x="1639888" y="865238"/>
                  </a:lnTo>
                  <a:lnTo>
                    <a:pt x="1639888" y="945382"/>
                  </a:lnTo>
                  <a:lnTo>
                    <a:pt x="1639888" y="947431"/>
                  </a:lnTo>
                  <a:lnTo>
                    <a:pt x="1639435" y="949481"/>
                  </a:lnTo>
                  <a:lnTo>
                    <a:pt x="1638982" y="951757"/>
                  </a:lnTo>
                  <a:lnTo>
                    <a:pt x="1638302" y="953579"/>
                  </a:lnTo>
                  <a:lnTo>
                    <a:pt x="1637396" y="955628"/>
                  </a:lnTo>
                  <a:lnTo>
                    <a:pt x="1636263" y="957677"/>
                  </a:lnTo>
                  <a:lnTo>
                    <a:pt x="1634904" y="959726"/>
                  </a:lnTo>
                  <a:lnTo>
                    <a:pt x="1633318" y="961548"/>
                  </a:lnTo>
                  <a:lnTo>
                    <a:pt x="1631732" y="963369"/>
                  </a:lnTo>
                  <a:lnTo>
                    <a:pt x="1629919" y="965418"/>
                  </a:lnTo>
                  <a:lnTo>
                    <a:pt x="1625388" y="969289"/>
                  </a:lnTo>
                  <a:lnTo>
                    <a:pt x="1620176" y="973159"/>
                  </a:lnTo>
                  <a:lnTo>
                    <a:pt x="1614739" y="976575"/>
                  </a:lnTo>
                  <a:lnTo>
                    <a:pt x="1608168" y="980218"/>
                  </a:lnTo>
                  <a:lnTo>
                    <a:pt x="1600918" y="983633"/>
                  </a:lnTo>
                  <a:lnTo>
                    <a:pt x="1593215" y="987048"/>
                  </a:lnTo>
                  <a:lnTo>
                    <a:pt x="1584831" y="990236"/>
                  </a:lnTo>
                  <a:lnTo>
                    <a:pt x="1575769" y="993195"/>
                  </a:lnTo>
                  <a:lnTo>
                    <a:pt x="1566253" y="996383"/>
                  </a:lnTo>
                  <a:lnTo>
                    <a:pt x="1556057" y="999343"/>
                  </a:lnTo>
                  <a:lnTo>
                    <a:pt x="1545408" y="1002075"/>
                  </a:lnTo>
                  <a:lnTo>
                    <a:pt x="1534306" y="1004807"/>
                  </a:lnTo>
                  <a:lnTo>
                    <a:pt x="1522524" y="1007084"/>
                  </a:lnTo>
                  <a:lnTo>
                    <a:pt x="1510290" y="1009589"/>
                  </a:lnTo>
                  <a:lnTo>
                    <a:pt x="1497602" y="1011865"/>
                  </a:lnTo>
                  <a:lnTo>
                    <a:pt x="1484461" y="1013914"/>
                  </a:lnTo>
                  <a:lnTo>
                    <a:pt x="1470866" y="1015736"/>
                  </a:lnTo>
                  <a:lnTo>
                    <a:pt x="1457045" y="1017785"/>
                  </a:lnTo>
                  <a:lnTo>
                    <a:pt x="1442998" y="1019151"/>
                  </a:lnTo>
                  <a:lnTo>
                    <a:pt x="1428271" y="1020745"/>
                  </a:lnTo>
                  <a:lnTo>
                    <a:pt x="1413317" y="1021883"/>
                  </a:lnTo>
                  <a:lnTo>
                    <a:pt x="1397684" y="1022794"/>
                  </a:lnTo>
                  <a:lnTo>
                    <a:pt x="1382050" y="1023705"/>
                  </a:lnTo>
                  <a:lnTo>
                    <a:pt x="1366191" y="1024616"/>
                  </a:lnTo>
                  <a:lnTo>
                    <a:pt x="1350104" y="1025071"/>
                  </a:lnTo>
                  <a:lnTo>
                    <a:pt x="1333791" y="1025526"/>
                  </a:lnTo>
                  <a:lnTo>
                    <a:pt x="1317251" y="1025526"/>
                  </a:lnTo>
                  <a:lnTo>
                    <a:pt x="1296180" y="1025526"/>
                  </a:lnTo>
                  <a:lnTo>
                    <a:pt x="1275562" y="1024843"/>
                  </a:lnTo>
                  <a:lnTo>
                    <a:pt x="1255397" y="1024160"/>
                  </a:lnTo>
                  <a:lnTo>
                    <a:pt x="1235686" y="1022794"/>
                  </a:lnTo>
                  <a:lnTo>
                    <a:pt x="1216427" y="1021428"/>
                  </a:lnTo>
                  <a:lnTo>
                    <a:pt x="1197622" y="1019834"/>
                  </a:lnTo>
                  <a:lnTo>
                    <a:pt x="1179496" y="1018013"/>
                  </a:lnTo>
                  <a:lnTo>
                    <a:pt x="1162050" y="1015508"/>
                  </a:lnTo>
                  <a:lnTo>
                    <a:pt x="1162050" y="980673"/>
                  </a:lnTo>
                  <a:lnTo>
                    <a:pt x="1162050" y="910092"/>
                  </a:lnTo>
                  <a:lnTo>
                    <a:pt x="1179496" y="912141"/>
                  </a:lnTo>
                  <a:lnTo>
                    <a:pt x="1197622" y="914190"/>
                  </a:lnTo>
                  <a:lnTo>
                    <a:pt x="1216427" y="916011"/>
                  </a:lnTo>
                  <a:lnTo>
                    <a:pt x="1235686" y="917377"/>
                  </a:lnTo>
                  <a:lnTo>
                    <a:pt x="1255397" y="918516"/>
                  </a:lnTo>
                  <a:lnTo>
                    <a:pt x="1275562" y="919199"/>
                  </a:lnTo>
                  <a:lnTo>
                    <a:pt x="1296180" y="919654"/>
                  </a:lnTo>
                  <a:lnTo>
                    <a:pt x="1317251" y="920110"/>
                  </a:lnTo>
                  <a:lnTo>
                    <a:pt x="1332205" y="920110"/>
                  </a:lnTo>
                  <a:lnTo>
                    <a:pt x="1347159" y="919427"/>
                  </a:lnTo>
                  <a:lnTo>
                    <a:pt x="1361659" y="919199"/>
                  </a:lnTo>
                  <a:lnTo>
                    <a:pt x="1376160" y="918516"/>
                  </a:lnTo>
                  <a:lnTo>
                    <a:pt x="1390207" y="917833"/>
                  </a:lnTo>
                  <a:lnTo>
                    <a:pt x="1404028" y="916922"/>
                  </a:lnTo>
                  <a:lnTo>
                    <a:pt x="1417849" y="916011"/>
                  </a:lnTo>
                  <a:lnTo>
                    <a:pt x="1431216" y="914873"/>
                  </a:lnTo>
                  <a:lnTo>
                    <a:pt x="1444584" y="913507"/>
                  </a:lnTo>
                  <a:lnTo>
                    <a:pt x="1457499" y="911913"/>
                  </a:lnTo>
                  <a:lnTo>
                    <a:pt x="1469960" y="910319"/>
                  </a:lnTo>
                  <a:lnTo>
                    <a:pt x="1482195" y="908726"/>
                  </a:lnTo>
                  <a:lnTo>
                    <a:pt x="1493976" y="906904"/>
                  </a:lnTo>
                  <a:lnTo>
                    <a:pt x="1505532" y="904855"/>
                  </a:lnTo>
                  <a:lnTo>
                    <a:pt x="1516860" y="902806"/>
                  </a:lnTo>
                  <a:lnTo>
                    <a:pt x="1527509" y="900529"/>
                  </a:lnTo>
                  <a:lnTo>
                    <a:pt x="1537931" y="898480"/>
                  </a:lnTo>
                  <a:lnTo>
                    <a:pt x="1547900" y="895748"/>
                  </a:lnTo>
                  <a:lnTo>
                    <a:pt x="1557416" y="893243"/>
                  </a:lnTo>
                  <a:lnTo>
                    <a:pt x="1566479" y="890739"/>
                  </a:lnTo>
                  <a:lnTo>
                    <a:pt x="1575089" y="888007"/>
                  </a:lnTo>
                  <a:lnTo>
                    <a:pt x="1583472" y="885274"/>
                  </a:lnTo>
                  <a:lnTo>
                    <a:pt x="1591175" y="882087"/>
                  </a:lnTo>
                  <a:lnTo>
                    <a:pt x="1598426" y="879355"/>
                  </a:lnTo>
                  <a:lnTo>
                    <a:pt x="1604770" y="876167"/>
                  </a:lnTo>
                  <a:lnTo>
                    <a:pt x="1611114" y="872980"/>
                  </a:lnTo>
                  <a:lnTo>
                    <a:pt x="1616551" y="869792"/>
                  </a:lnTo>
                  <a:lnTo>
                    <a:pt x="1621762" y="866377"/>
                  </a:lnTo>
                  <a:lnTo>
                    <a:pt x="1626067" y="863189"/>
                  </a:lnTo>
                  <a:lnTo>
                    <a:pt x="1629919" y="859546"/>
                  </a:lnTo>
                  <a:lnTo>
                    <a:pt x="1633091" y="856131"/>
                  </a:lnTo>
                  <a:lnTo>
                    <a:pt x="1635810" y="852488"/>
                  </a:lnTo>
                  <a:close/>
                  <a:moveTo>
                    <a:pt x="323170" y="766763"/>
                  </a:moveTo>
                  <a:lnTo>
                    <a:pt x="339725" y="766990"/>
                  </a:lnTo>
                  <a:lnTo>
                    <a:pt x="356054" y="767218"/>
                  </a:lnTo>
                  <a:lnTo>
                    <a:pt x="372156" y="767672"/>
                  </a:lnTo>
                  <a:lnTo>
                    <a:pt x="388031" y="768354"/>
                  </a:lnTo>
                  <a:lnTo>
                    <a:pt x="403679" y="769263"/>
                  </a:lnTo>
                  <a:lnTo>
                    <a:pt x="419327" y="770399"/>
                  </a:lnTo>
                  <a:lnTo>
                    <a:pt x="434295" y="771535"/>
                  </a:lnTo>
                  <a:lnTo>
                    <a:pt x="448809" y="773125"/>
                  </a:lnTo>
                  <a:lnTo>
                    <a:pt x="463097" y="774716"/>
                  </a:lnTo>
                  <a:lnTo>
                    <a:pt x="476931" y="776306"/>
                  </a:lnTo>
                  <a:lnTo>
                    <a:pt x="490538" y="778351"/>
                  </a:lnTo>
                  <a:lnTo>
                    <a:pt x="503692" y="780396"/>
                  </a:lnTo>
                  <a:lnTo>
                    <a:pt x="516392" y="782668"/>
                  </a:lnTo>
                  <a:lnTo>
                    <a:pt x="528411" y="784941"/>
                  </a:lnTo>
                  <a:lnTo>
                    <a:pt x="540204" y="787667"/>
                  </a:lnTo>
                  <a:lnTo>
                    <a:pt x="551317" y="790167"/>
                  </a:lnTo>
                  <a:lnTo>
                    <a:pt x="562202" y="792893"/>
                  </a:lnTo>
                  <a:lnTo>
                    <a:pt x="572408" y="795847"/>
                  </a:lnTo>
                  <a:lnTo>
                    <a:pt x="581933" y="798801"/>
                  </a:lnTo>
                  <a:lnTo>
                    <a:pt x="591004" y="802209"/>
                  </a:lnTo>
                  <a:lnTo>
                    <a:pt x="599395" y="805163"/>
                  </a:lnTo>
                  <a:lnTo>
                    <a:pt x="607106" y="808571"/>
                  </a:lnTo>
                  <a:lnTo>
                    <a:pt x="614363" y="811979"/>
                  </a:lnTo>
                  <a:lnTo>
                    <a:pt x="620713" y="815387"/>
                  </a:lnTo>
                  <a:lnTo>
                    <a:pt x="626383" y="819250"/>
                  </a:lnTo>
                  <a:lnTo>
                    <a:pt x="631599" y="822886"/>
                  </a:lnTo>
                  <a:lnTo>
                    <a:pt x="635908" y="826748"/>
                  </a:lnTo>
                  <a:lnTo>
                    <a:pt x="637949" y="828566"/>
                  </a:lnTo>
                  <a:lnTo>
                    <a:pt x="639536" y="830384"/>
                  </a:lnTo>
                  <a:lnTo>
                    <a:pt x="640897" y="832656"/>
                  </a:lnTo>
                  <a:lnTo>
                    <a:pt x="642485" y="834474"/>
                  </a:lnTo>
                  <a:lnTo>
                    <a:pt x="643619" y="836519"/>
                  </a:lnTo>
                  <a:lnTo>
                    <a:pt x="644526" y="838336"/>
                  </a:lnTo>
                  <a:lnTo>
                    <a:pt x="645206" y="840608"/>
                  </a:lnTo>
                  <a:lnTo>
                    <a:pt x="645660" y="842653"/>
                  </a:lnTo>
                  <a:lnTo>
                    <a:pt x="645886" y="844471"/>
                  </a:lnTo>
                  <a:lnTo>
                    <a:pt x="646113" y="846743"/>
                  </a:lnTo>
                  <a:lnTo>
                    <a:pt x="646113" y="926496"/>
                  </a:lnTo>
                  <a:lnTo>
                    <a:pt x="645886" y="928768"/>
                  </a:lnTo>
                  <a:lnTo>
                    <a:pt x="645660" y="930813"/>
                  </a:lnTo>
                  <a:lnTo>
                    <a:pt x="645206" y="932631"/>
                  </a:lnTo>
                  <a:lnTo>
                    <a:pt x="644526" y="934676"/>
                  </a:lnTo>
                  <a:lnTo>
                    <a:pt x="643619" y="936948"/>
                  </a:lnTo>
                  <a:lnTo>
                    <a:pt x="642485" y="938766"/>
                  </a:lnTo>
                  <a:lnTo>
                    <a:pt x="640897" y="940584"/>
                  </a:lnTo>
                  <a:lnTo>
                    <a:pt x="639536" y="942856"/>
                  </a:lnTo>
                  <a:lnTo>
                    <a:pt x="637949" y="944673"/>
                  </a:lnTo>
                  <a:lnTo>
                    <a:pt x="635908" y="946491"/>
                  </a:lnTo>
                  <a:lnTo>
                    <a:pt x="631599" y="950354"/>
                  </a:lnTo>
                  <a:lnTo>
                    <a:pt x="626383" y="953989"/>
                  </a:lnTo>
                  <a:lnTo>
                    <a:pt x="620713" y="957852"/>
                  </a:lnTo>
                  <a:lnTo>
                    <a:pt x="614363" y="961260"/>
                  </a:lnTo>
                  <a:lnTo>
                    <a:pt x="607106" y="964896"/>
                  </a:lnTo>
                  <a:lnTo>
                    <a:pt x="599395" y="968077"/>
                  </a:lnTo>
                  <a:lnTo>
                    <a:pt x="591004" y="971258"/>
                  </a:lnTo>
                  <a:lnTo>
                    <a:pt x="581933" y="974439"/>
                  </a:lnTo>
                  <a:lnTo>
                    <a:pt x="572408" y="977393"/>
                  </a:lnTo>
                  <a:lnTo>
                    <a:pt x="562202" y="980346"/>
                  </a:lnTo>
                  <a:lnTo>
                    <a:pt x="551317" y="983073"/>
                  </a:lnTo>
                  <a:lnTo>
                    <a:pt x="540204" y="985572"/>
                  </a:lnTo>
                  <a:lnTo>
                    <a:pt x="528411" y="988299"/>
                  </a:lnTo>
                  <a:lnTo>
                    <a:pt x="516392" y="990571"/>
                  </a:lnTo>
                  <a:lnTo>
                    <a:pt x="503692" y="992843"/>
                  </a:lnTo>
                  <a:lnTo>
                    <a:pt x="490538" y="995115"/>
                  </a:lnTo>
                  <a:lnTo>
                    <a:pt x="476931" y="996933"/>
                  </a:lnTo>
                  <a:lnTo>
                    <a:pt x="463097" y="998524"/>
                  </a:lnTo>
                  <a:lnTo>
                    <a:pt x="448809" y="1000114"/>
                  </a:lnTo>
                  <a:lnTo>
                    <a:pt x="434295" y="1001477"/>
                  </a:lnTo>
                  <a:lnTo>
                    <a:pt x="419327" y="1003068"/>
                  </a:lnTo>
                  <a:lnTo>
                    <a:pt x="403679" y="1003977"/>
                  </a:lnTo>
                  <a:lnTo>
                    <a:pt x="388031" y="1004886"/>
                  </a:lnTo>
                  <a:lnTo>
                    <a:pt x="372156" y="1005567"/>
                  </a:lnTo>
                  <a:lnTo>
                    <a:pt x="356054" y="1006022"/>
                  </a:lnTo>
                  <a:lnTo>
                    <a:pt x="339725" y="1006476"/>
                  </a:lnTo>
                  <a:lnTo>
                    <a:pt x="323170" y="1006476"/>
                  </a:lnTo>
                  <a:lnTo>
                    <a:pt x="306388" y="1006476"/>
                  </a:lnTo>
                  <a:lnTo>
                    <a:pt x="290059" y="1006022"/>
                  </a:lnTo>
                  <a:lnTo>
                    <a:pt x="273957" y="1005567"/>
                  </a:lnTo>
                  <a:lnTo>
                    <a:pt x="258082" y="1004886"/>
                  </a:lnTo>
                  <a:lnTo>
                    <a:pt x="242434" y="1003977"/>
                  </a:lnTo>
                  <a:lnTo>
                    <a:pt x="227013" y="1003068"/>
                  </a:lnTo>
                  <a:lnTo>
                    <a:pt x="212045" y="1001477"/>
                  </a:lnTo>
                  <a:lnTo>
                    <a:pt x="197304" y="1000114"/>
                  </a:lnTo>
                  <a:lnTo>
                    <a:pt x="183016" y="998524"/>
                  </a:lnTo>
                  <a:lnTo>
                    <a:pt x="169182" y="996933"/>
                  </a:lnTo>
                  <a:lnTo>
                    <a:pt x="155575" y="995115"/>
                  </a:lnTo>
                  <a:lnTo>
                    <a:pt x="142422" y="992843"/>
                  </a:lnTo>
                  <a:lnTo>
                    <a:pt x="129948" y="990571"/>
                  </a:lnTo>
                  <a:lnTo>
                    <a:pt x="117475" y="988299"/>
                  </a:lnTo>
                  <a:lnTo>
                    <a:pt x="105682" y="985572"/>
                  </a:lnTo>
                  <a:lnTo>
                    <a:pt x="94570" y="983073"/>
                  </a:lnTo>
                  <a:lnTo>
                    <a:pt x="83911" y="980346"/>
                  </a:lnTo>
                  <a:lnTo>
                    <a:pt x="73706" y="977393"/>
                  </a:lnTo>
                  <a:lnTo>
                    <a:pt x="64181" y="974439"/>
                  </a:lnTo>
                  <a:lnTo>
                    <a:pt x="55109" y="971258"/>
                  </a:lnTo>
                  <a:lnTo>
                    <a:pt x="46718" y="968077"/>
                  </a:lnTo>
                  <a:lnTo>
                    <a:pt x="38781" y="964896"/>
                  </a:lnTo>
                  <a:lnTo>
                    <a:pt x="31750" y="961260"/>
                  </a:lnTo>
                  <a:lnTo>
                    <a:pt x="25173" y="957852"/>
                  </a:lnTo>
                  <a:lnTo>
                    <a:pt x="19730" y="953989"/>
                  </a:lnTo>
                  <a:lnTo>
                    <a:pt x="14514" y="950354"/>
                  </a:lnTo>
                  <a:lnTo>
                    <a:pt x="9979" y="946491"/>
                  </a:lnTo>
                  <a:lnTo>
                    <a:pt x="8164" y="944673"/>
                  </a:lnTo>
                  <a:lnTo>
                    <a:pt x="6577" y="942856"/>
                  </a:lnTo>
                  <a:lnTo>
                    <a:pt x="4989" y="940584"/>
                  </a:lnTo>
                  <a:lnTo>
                    <a:pt x="3855" y="938766"/>
                  </a:lnTo>
                  <a:lnTo>
                    <a:pt x="2495" y="936948"/>
                  </a:lnTo>
                  <a:lnTo>
                    <a:pt x="1588" y="934676"/>
                  </a:lnTo>
                  <a:lnTo>
                    <a:pt x="907" y="932631"/>
                  </a:lnTo>
                  <a:lnTo>
                    <a:pt x="454" y="930813"/>
                  </a:lnTo>
                  <a:lnTo>
                    <a:pt x="0" y="928768"/>
                  </a:lnTo>
                  <a:lnTo>
                    <a:pt x="0" y="926496"/>
                  </a:lnTo>
                  <a:lnTo>
                    <a:pt x="0" y="846743"/>
                  </a:lnTo>
                  <a:lnTo>
                    <a:pt x="0" y="844471"/>
                  </a:lnTo>
                  <a:lnTo>
                    <a:pt x="454" y="842653"/>
                  </a:lnTo>
                  <a:lnTo>
                    <a:pt x="907" y="840608"/>
                  </a:lnTo>
                  <a:lnTo>
                    <a:pt x="1588" y="838336"/>
                  </a:lnTo>
                  <a:lnTo>
                    <a:pt x="2495" y="836519"/>
                  </a:lnTo>
                  <a:lnTo>
                    <a:pt x="3855" y="834474"/>
                  </a:lnTo>
                  <a:lnTo>
                    <a:pt x="4989" y="832656"/>
                  </a:lnTo>
                  <a:lnTo>
                    <a:pt x="6577" y="830384"/>
                  </a:lnTo>
                  <a:lnTo>
                    <a:pt x="8164" y="828566"/>
                  </a:lnTo>
                  <a:lnTo>
                    <a:pt x="9979" y="826748"/>
                  </a:lnTo>
                  <a:lnTo>
                    <a:pt x="14514" y="822886"/>
                  </a:lnTo>
                  <a:lnTo>
                    <a:pt x="19730" y="819250"/>
                  </a:lnTo>
                  <a:lnTo>
                    <a:pt x="25173" y="815387"/>
                  </a:lnTo>
                  <a:lnTo>
                    <a:pt x="31750" y="811979"/>
                  </a:lnTo>
                  <a:lnTo>
                    <a:pt x="38781" y="808571"/>
                  </a:lnTo>
                  <a:lnTo>
                    <a:pt x="46718" y="805163"/>
                  </a:lnTo>
                  <a:lnTo>
                    <a:pt x="55109" y="802209"/>
                  </a:lnTo>
                  <a:lnTo>
                    <a:pt x="64181" y="798801"/>
                  </a:lnTo>
                  <a:lnTo>
                    <a:pt x="73706" y="795847"/>
                  </a:lnTo>
                  <a:lnTo>
                    <a:pt x="83911" y="792893"/>
                  </a:lnTo>
                  <a:lnTo>
                    <a:pt x="94570" y="790167"/>
                  </a:lnTo>
                  <a:lnTo>
                    <a:pt x="105682" y="787667"/>
                  </a:lnTo>
                  <a:lnTo>
                    <a:pt x="117475" y="784941"/>
                  </a:lnTo>
                  <a:lnTo>
                    <a:pt x="129948" y="782668"/>
                  </a:lnTo>
                  <a:lnTo>
                    <a:pt x="142422" y="780396"/>
                  </a:lnTo>
                  <a:lnTo>
                    <a:pt x="155575" y="778351"/>
                  </a:lnTo>
                  <a:lnTo>
                    <a:pt x="169182" y="776306"/>
                  </a:lnTo>
                  <a:lnTo>
                    <a:pt x="183016" y="774716"/>
                  </a:lnTo>
                  <a:lnTo>
                    <a:pt x="197304" y="773125"/>
                  </a:lnTo>
                  <a:lnTo>
                    <a:pt x="212045" y="771535"/>
                  </a:lnTo>
                  <a:lnTo>
                    <a:pt x="227013" y="770399"/>
                  </a:lnTo>
                  <a:lnTo>
                    <a:pt x="242434" y="769263"/>
                  </a:lnTo>
                  <a:lnTo>
                    <a:pt x="258082" y="768354"/>
                  </a:lnTo>
                  <a:lnTo>
                    <a:pt x="273957" y="767672"/>
                  </a:lnTo>
                  <a:lnTo>
                    <a:pt x="290059" y="767218"/>
                  </a:lnTo>
                  <a:lnTo>
                    <a:pt x="306388" y="766990"/>
                  </a:lnTo>
                  <a:lnTo>
                    <a:pt x="323170" y="766763"/>
                  </a:lnTo>
                  <a:close/>
                  <a:moveTo>
                    <a:pt x="1118507" y="738188"/>
                  </a:moveTo>
                  <a:lnTo>
                    <a:pt x="1119642" y="740465"/>
                  </a:lnTo>
                  <a:lnTo>
                    <a:pt x="1120322" y="742969"/>
                  </a:lnTo>
                  <a:lnTo>
                    <a:pt x="1120776" y="745246"/>
                  </a:lnTo>
                  <a:lnTo>
                    <a:pt x="1120776" y="747751"/>
                  </a:lnTo>
                  <a:lnTo>
                    <a:pt x="1120776" y="827901"/>
                  </a:lnTo>
                  <a:lnTo>
                    <a:pt x="1120776" y="829951"/>
                  </a:lnTo>
                  <a:lnTo>
                    <a:pt x="1120549" y="832000"/>
                  </a:lnTo>
                  <a:lnTo>
                    <a:pt x="1119869" y="834049"/>
                  </a:lnTo>
                  <a:lnTo>
                    <a:pt x="1119188" y="836099"/>
                  </a:lnTo>
                  <a:lnTo>
                    <a:pt x="1118280" y="837920"/>
                  </a:lnTo>
                  <a:lnTo>
                    <a:pt x="1117373" y="840197"/>
                  </a:lnTo>
                  <a:lnTo>
                    <a:pt x="1116011" y="842019"/>
                  </a:lnTo>
                  <a:lnTo>
                    <a:pt x="1114196" y="844068"/>
                  </a:lnTo>
                  <a:lnTo>
                    <a:pt x="1112608" y="845890"/>
                  </a:lnTo>
                  <a:lnTo>
                    <a:pt x="1110792" y="847939"/>
                  </a:lnTo>
                  <a:lnTo>
                    <a:pt x="1106254" y="851582"/>
                  </a:lnTo>
                  <a:lnTo>
                    <a:pt x="1101489" y="855453"/>
                  </a:lnTo>
                  <a:lnTo>
                    <a:pt x="1095590" y="858868"/>
                  </a:lnTo>
                  <a:lnTo>
                    <a:pt x="1089010" y="862739"/>
                  </a:lnTo>
                  <a:lnTo>
                    <a:pt x="1081976" y="865927"/>
                  </a:lnTo>
                  <a:lnTo>
                    <a:pt x="1074261" y="869570"/>
                  </a:lnTo>
                  <a:lnTo>
                    <a:pt x="1065865" y="872530"/>
                  </a:lnTo>
                  <a:lnTo>
                    <a:pt x="1056789" y="875718"/>
                  </a:lnTo>
                  <a:lnTo>
                    <a:pt x="1047032" y="878906"/>
                  </a:lnTo>
                  <a:lnTo>
                    <a:pt x="1037049" y="881638"/>
                  </a:lnTo>
                  <a:lnTo>
                    <a:pt x="1026157" y="884598"/>
                  </a:lnTo>
                  <a:lnTo>
                    <a:pt x="1015039" y="887103"/>
                  </a:lnTo>
                  <a:lnTo>
                    <a:pt x="1003240" y="889608"/>
                  </a:lnTo>
                  <a:lnTo>
                    <a:pt x="991214" y="892112"/>
                  </a:lnTo>
                  <a:lnTo>
                    <a:pt x="978507" y="894162"/>
                  </a:lnTo>
                  <a:lnTo>
                    <a:pt x="965347" y="896211"/>
                  </a:lnTo>
                  <a:lnTo>
                    <a:pt x="951733" y="898260"/>
                  </a:lnTo>
                  <a:lnTo>
                    <a:pt x="937892" y="900082"/>
                  </a:lnTo>
                  <a:lnTo>
                    <a:pt x="923597" y="901676"/>
                  </a:lnTo>
                  <a:lnTo>
                    <a:pt x="908848" y="903042"/>
                  </a:lnTo>
                  <a:lnTo>
                    <a:pt x="893872" y="904180"/>
                  </a:lnTo>
                  <a:lnTo>
                    <a:pt x="878670" y="905319"/>
                  </a:lnTo>
                  <a:lnTo>
                    <a:pt x="862786" y="906457"/>
                  </a:lnTo>
                  <a:lnTo>
                    <a:pt x="846903" y="907140"/>
                  </a:lnTo>
                  <a:lnTo>
                    <a:pt x="830793" y="907596"/>
                  </a:lnTo>
                  <a:lnTo>
                    <a:pt x="814456" y="907824"/>
                  </a:lnTo>
                  <a:lnTo>
                    <a:pt x="797665" y="908051"/>
                  </a:lnTo>
                  <a:lnTo>
                    <a:pt x="783143" y="907824"/>
                  </a:lnTo>
                  <a:lnTo>
                    <a:pt x="768621" y="907596"/>
                  </a:lnTo>
                  <a:lnTo>
                    <a:pt x="754100" y="907368"/>
                  </a:lnTo>
                  <a:lnTo>
                    <a:pt x="740031" y="906685"/>
                  </a:lnTo>
                  <a:lnTo>
                    <a:pt x="726190" y="905774"/>
                  </a:lnTo>
                  <a:lnTo>
                    <a:pt x="712349" y="905091"/>
                  </a:lnTo>
                  <a:lnTo>
                    <a:pt x="698735" y="904180"/>
                  </a:lnTo>
                  <a:lnTo>
                    <a:pt x="685801" y="903042"/>
                  </a:lnTo>
                  <a:lnTo>
                    <a:pt x="685801" y="894845"/>
                  </a:lnTo>
                  <a:lnTo>
                    <a:pt x="685801" y="846573"/>
                  </a:lnTo>
                  <a:lnTo>
                    <a:pt x="685801" y="811052"/>
                  </a:lnTo>
                  <a:lnTo>
                    <a:pt x="685801" y="809002"/>
                  </a:lnTo>
                  <a:lnTo>
                    <a:pt x="685121" y="807181"/>
                  </a:lnTo>
                  <a:lnTo>
                    <a:pt x="684894" y="805359"/>
                  </a:lnTo>
                  <a:lnTo>
                    <a:pt x="684213" y="803310"/>
                  </a:lnTo>
                  <a:lnTo>
                    <a:pt x="697600" y="804448"/>
                  </a:lnTo>
                  <a:lnTo>
                    <a:pt x="711215" y="805587"/>
                  </a:lnTo>
                  <a:lnTo>
                    <a:pt x="725283" y="806270"/>
                  </a:lnTo>
                  <a:lnTo>
                    <a:pt x="739351" y="807181"/>
                  </a:lnTo>
                  <a:lnTo>
                    <a:pt x="753646" y="807636"/>
                  </a:lnTo>
                  <a:lnTo>
                    <a:pt x="768168" y="808092"/>
                  </a:lnTo>
                  <a:lnTo>
                    <a:pt x="782916" y="808319"/>
                  </a:lnTo>
                  <a:lnTo>
                    <a:pt x="797665" y="808319"/>
                  </a:lnTo>
                  <a:lnTo>
                    <a:pt x="813095" y="808319"/>
                  </a:lnTo>
                  <a:lnTo>
                    <a:pt x="828297" y="808092"/>
                  </a:lnTo>
                  <a:lnTo>
                    <a:pt x="843273" y="807636"/>
                  </a:lnTo>
                  <a:lnTo>
                    <a:pt x="858248" y="806953"/>
                  </a:lnTo>
                  <a:lnTo>
                    <a:pt x="872770" y="806270"/>
                  </a:lnTo>
                  <a:lnTo>
                    <a:pt x="887065" y="805359"/>
                  </a:lnTo>
                  <a:lnTo>
                    <a:pt x="901133" y="804221"/>
                  </a:lnTo>
                  <a:lnTo>
                    <a:pt x="914747" y="803082"/>
                  </a:lnTo>
                  <a:lnTo>
                    <a:pt x="928135" y="801488"/>
                  </a:lnTo>
                  <a:lnTo>
                    <a:pt x="941522" y="800122"/>
                  </a:lnTo>
                  <a:lnTo>
                    <a:pt x="954229" y="798528"/>
                  </a:lnTo>
                  <a:lnTo>
                    <a:pt x="966708" y="796707"/>
                  </a:lnTo>
                  <a:lnTo>
                    <a:pt x="978734" y="794885"/>
                  </a:lnTo>
                  <a:lnTo>
                    <a:pt x="990533" y="792608"/>
                  </a:lnTo>
                  <a:lnTo>
                    <a:pt x="1001879" y="790559"/>
                  </a:lnTo>
                  <a:lnTo>
                    <a:pt x="1012770" y="788282"/>
                  </a:lnTo>
                  <a:lnTo>
                    <a:pt x="1023207" y="785550"/>
                  </a:lnTo>
                  <a:lnTo>
                    <a:pt x="1033191" y="783273"/>
                  </a:lnTo>
                  <a:lnTo>
                    <a:pt x="1042948" y="780540"/>
                  </a:lnTo>
                  <a:lnTo>
                    <a:pt x="1052024" y="777808"/>
                  </a:lnTo>
                  <a:lnTo>
                    <a:pt x="1060647" y="774848"/>
                  </a:lnTo>
                  <a:lnTo>
                    <a:pt x="1068815" y="771888"/>
                  </a:lnTo>
                  <a:lnTo>
                    <a:pt x="1076303" y="768928"/>
                  </a:lnTo>
                  <a:lnTo>
                    <a:pt x="1083337" y="765967"/>
                  </a:lnTo>
                  <a:lnTo>
                    <a:pt x="1089917" y="762551"/>
                  </a:lnTo>
                  <a:lnTo>
                    <a:pt x="1095817" y="759364"/>
                  </a:lnTo>
                  <a:lnTo>
                    <a:pt x="1101262" y="755948"/>
                  </a:lnTo>
                  <a:lnTo>
                    <a:pt x="1105800" y="752533"/>
                  </a:lnTo>
                  <a:lnTo>
                    <a:pt x="1110112" y="748890"/>
                  </a:lnTo>
                  <a:lnTo>
                    <a:pt x="1113515" y="745474"/>
                  </a:lnTo>
                  <a:lnTo>
                    <a:pt x="1116465" y="741603"/>
                  </a:lnTo>
                  <a:lnTo>
                    <a:pt x="1117599" y="739782"/>
                  </a:lnTo>
                  <a:lnTo>
                    <a:pt x="1118507" y="738188"/>
                  </a:lnTo>
                  <a:close/>
                  <a:moveTo>
                    <a:pt x="1636943" y="717550"/>
                  </a:moveTo>
                  <a:lnTo>
                    <a:pt x="1638302" y="720264"/>
                  </a:lnTo>
                  <a:lnTo>
                    <a:pt x="1639208" y="722978"/>
                  </a:lnTo>
                  <a:lnTo>
                    <a:pt x="1639662" y="725692"/>
                  </a:lnTo>
                  <a:lnTo>
                    <a:pt x="1639888" y="728633"/>
                  </a:lnTo>
                  <a:lnTo>
                    <a:pt x="1639888" y="808023"/>
                  </a:lnTo>
                  <a:lnTo>
                    <a:pt x="1639888" y="810059"/>
                  </a:lnTo>
                  <a:lnTo>
                    <a:pt x="1639435" y="812094"/>
                  </a:lnTo>
                  <a:lnTo>
                    <a:pt x="1638982" y="814130"/>
                  </a:lnTo>
                  <a:lnTo>
                    <a:pt x="1638302" y="815940"/>
                  </a:lnTo>
                  <a:lnTo>
                    <a:pt x="1637396" y="818201"/>
                  </a:lnTo>
                  <a:lnTo>
                    <a:pt x="1636263" y="820011"/>
                  </a:lnTo>
                  <a:lnTo>
                    <a:pt x="1634904" y="822047"/>
                  </a:lnTo>
                  <a:lnTo>
                    <a:pt x="1633318" y="823856"/>
                  </a:lnTo>
                  <a:lnTo>
                    <a:pt x="1631732" y="825892"/>
                  </a:lnTo>
                  <a:lnTo>
                    <a:pt x="1629919" y="827927"/>
                  </a:lnTo>
                  <a:lnTo>
                    <a:pt x="1625388" y="831772"/>
                  </a:lnTo>
                  <a:lnTo>
                    <a:pt x="1620176" y="835391"/>
                  </a:lnTo>
                  <a:lnTo>
                    <a:pt x="1614739" y="839010"/>
                  </a:lnTo>
                  <a:lnTo>
                    <a:pt x="1608168" y="842403"/>
                  </a:lnTo>
                  <a:lnTo>
                    <a:pt x="1600918" y="845796"/>
                  </a:lnTo>
                  <a:lnTo>
                    <a:pt x="1593215" y="849188"/>
                  </a:lnTo>
                  <a:lnTo>
                    <a:pt x="1584831" y="852355"/>
                  </a:lnTo>
                  <a:lnTo>
                    <a:pt x="1575769" y="855522"/>
                  </a:lnTo>
                  <a:lnTo>
                    <a:pt x="1566253" y="858462"/>
                  </a:lnTo>
                  <a:lnTo>
                    <a:pt x="1556057" y="861628"/>
                  </a:lnTo>
                  <a:lnTo>
                    <a:pt x="1545408" y="864343"/>
                  </a:lnTo>
                  <a:lnTo>
                    <a:pt x="1534306" y="866831"/>
                  </a:lnTo>
                  <a:lnTo>
                    <a:pt x="1522524" y="869545"/>
                  </a:lnTo>
                  <a:lnTo>
                    <a:pt x="1510290" y="871807"/>
                  </a:lnTo>
                  <a:lnTo>
                    <a:pt x="1497602" y="873842"/>
                  </a:lnTo>
                  <a:lnTo>
                    <a:pt x="1484461" y="876104"/>
                  </a:lnTo>
                  <a:lnTo>
                    <a:pt x="1470866" y="877914"/>
                  </a:lnTo>
                  <a:lnTo>
                    <a:pt x="1457045" y="879723"/>
                  </a:lnTo>
                  <a:lnTo>
                    <a:pt x="1442998" y="881306"/>
                  </a:lnTo>
                  <a:lnTo>
                    <a:pt x="1428271" y="882663"/>
                  </a:lnTo>
                  <a:lnTo>
                    <a:pt x="1413317" y="884021"/>
                  </a:lnTo>
                  <a:lnTo>
                    <a:pt x="1397684" y="885151"/>
                  </a:lnTo>
                  <a:lnTo>
                    <a:pt x="1382050" y="885830"/>
                  </a:lnTo>
                  <a:lnTo>
                    <a:pt x="1366191" y="886509"/>
                  </a:lnTo>
                  <a:lnTo>
                    <a:pt x="1350104" y="887187"/>
                  </a:lnTo>
                  <a:lnTo>
                    <a:pt x="1333791" y="887413"/>
                  </a:lnTo>
                  <a:lnTo>
                    <a:pt x="1317251" y="887413"/>
                  </a:lnTo>
                  <a:lnTo>
                    <a:pt x="1296180" y="887413"/>
                  </a:lnTo>
                  <a:lnTo>
                    <a:pt x="1275562" y="886961"/>
                  </a:lnTo>
                  <a:lnTo>
                    <a:pt x="1255397" y="886056"/>
                  </a:lnTo>
                  <a:lnTo>
                    <a:pt x="1235686" y="884925"/>
                  </a:lnTo>
                  <a:lnTo>
                    <a:pt x="1216427" y="883568"/>
                  </a:lnTo>
                  <a:lnTo>
                    <a:pt x="1197622" y="881759"/>
                  </a:lnTo>
                  <a:lnTo>
                    <a:pt x="1179496" y="879949"/>
                  </a:lnTo>
                  <a:lnTo>
                    <a:pt x="1162050" y="877687"/>
                  </a:lnTo>
                  <a:lnTo>
                    <a:pt x="1162050" y="776358"/>
                  </a:lnTo>
                  <a:lnTo>
                    <a:pt x="1179496" y="778620"/>
                  </a:lnTo>
                  <a:lnTo>
                    <a:pt x="1197622" y="780655"/>
                  </a:lnTo>
                  <a:lnTo>
                    <a:pt x="1216427" y="782238"/>
                  </a:lnTo>
                  <a:lnTo>
                    <a:pt x="1235686" y="783596"/>
                  </a:lnTo>
                  <a:lnTo>
                    <a:pt x="1255397" y="784726"/>
                  </a:lnTo>
                  <a:lnTo>
                    <a:pt x="1275562" y="785631"/>
                  </a:lnTo>
                  <a:lnTo>
                    <a:pt x="1296180" y="786084"/>
                  </a:lnTo>
                  <a:lnTo>
                    <a:pt x="1317251" y="786310"/>
                  </a:lnTo>
                  <a:lnTo>
                    <a:pt x="1332431" y="786084"/>
                  </a:lnTo>
                  <a:lnTo>
                    <a:pt x="1347612" y="785857"/>
                  </a:lnTo>
                  <a:lnTo>
                    <a:pt x="1362339" y="785405"/>
                  </a:lnTo>
                  <a:lnTo>
                    <a:pt x="1377066" y="784953"/>
                  </a:lnTo>
                  <a:lnTo>
                    <a:pt x="1391340" y="784048"/>
                  </a:lnTo>
                  <a:lnTo>
                    <a:pt x="1405387" y="783369"/>
                  </a:lnTo>
                  <a:lnTo>
                    <a:pt x="1419208" y="782238"/>
                  </a:lnTo>
                  <a:lnTo>
                    <a:pt x="1433029" y="781108"/>
                  </a:lnTo>
                  <a:lnTo>
                    <a:pt x="1446397" y="779524"/>
                  </a:lnTo>
                  <a:lnTo>
                    <a:pt x="1459311" y="778167"/>
                  </a:lnTo>
                  <a:lnTo>
                    <a:pt x="1471999" y="776584"/>
                  </a:lnTo>
                  <a:lnTo>
                    <a:pt x="1484461" y="774774"/>
                  </a:lnTo>
                  <a:lnTo>
                    <a:pt x="1496469" y="772965"/>
                  </a:lnTo>
                  <a:lnTo>
                    <a:pt x="1508024" y="770703"/>
                  </a:lnTo>
                  <a:lnTo>
                    <a:pt x="1519352" y="768667"/>
                  </a:lnTo>
                  <a:lnTo>
                    <a:pt x="1530228" y="766631"/>
                  </a:lnTo>
                  <a:lnTo>
                    <a:pt x="1540650" y="764143"/>
                  </a:lnTo>
                  <a:lnTo>
                    <a:pt x="1550619" y="761655"/>
                  </a:lnTo>
                  <a:lnTo>
                    <a:pt x="1560135" y="759167"/>
                  </a:lnTo>
                  <a:lnTo>
                    <a:pt x="1569425" y="756227"/>
                  </a:lnTo>
                  <a:lnTo>
                    <a:pt x="1578034" y="753513"/>
                  </a:lnTo>
                  <a:lnTo>
                    <a:pt x="1586191" y="750799"/>
                  </a:lnTo>
                  <a:lnTo>
                    <a:pt x="1593668" y="747632"/>
                  </a:lnTo>
                  <a:lnTo>
                    <a:pt x="1600918" y="744692"/>
                  </a:lnTo>
                  <a:lnTo>
                    <a:pt x="1607489" y="741525"/>
                  </a:lnTo>
                  <a:lnTo>
                    <a:pt x="1613379" y="738359"/>
                  </a:lnTo>
                  <a:lnTo>
                    <a:pt x="1618817" y="734966"/>
                  </a:lnTo>
                  <a:lnTo>
                    <a:pt x="1623575" y="731799"/>
                  </a:lnTo>
                  <a:lnTo>
                    <a:pt x="1628106" y="728407"/>
                  </a:lnTo>
                  <a:lnTo>
                    <a:pt x="1631505" y="724788"/>
                  </a:lnTo>
                  <a:lnTo>
                    <a:pt x="1634450" y="721395"/>
                  </a:lnTo>
                  <a:lnTo>
                    <a:pt x="1635810" y="719359"/>
                  </a:lnTo>
                  <a:lnTo>
                    <a:pt x="1636943" y="717550"/>
                  </a:lnTo>
                  <a:close/>
                  <a:moveTo>
                    <a:pt x="475117" y="612775"/>
                  </a:moveTo>
                  <a:lnTo>
                    <a:pt x="475570" y="614819"/>
                  </a:lnTo>
                  <a:lnTo>
                    <a:pt x="476251" y="616635"/>
                  </a:lnTo>
                  <a:lnTo>
                    <a:pt x="476931" y="618906"/>
                  </a:lnTo>
                  <a:lnTo>
                    <a:pt x="478292" y="620723"/>
                  </a:lnTo>
                  <a:lnTo>
                    <a:pt x="479426" y="622540"/>
                  </a:lnTo>
                  <a:lnTo>
                    <a:pt x="480786" y="624357"/>
                  </a:lnTo>
                  <a:lnTo>
                    <a:pt x="482374" y="626401"/>
                  </a:lnTo>
                  <a:lnTo>
                    <a:pt x="483961" y="628218"/>
                  </a:lnTo>
                  <a:lnTo>
                    <a:pt x="488270" y="631851"/>
                  </a:lnTo>
                  <a:lnTo>
                    <a:pt x="493033" y="635712"/>
                  </a:lnTo>
                  <a:lnTo>
                    <a:pt x="498249" y="639119"/>
                  </a:lnTo>
                  <a:lnTo>
                    <a:pt x="504372" y="642752"/>
                  </a:lnTo>
                  <a:lnTo>
                    <a:pt x="511176" y="645932"/>
                  </a:lnTo>
                  <a:lnTo>
                    <a:pt x="518433" y="649338"/>
                  </a:lnTo>
                  <a:lnTo>
                    <a:pt x="526370" y="652517"/>
                  </a:lnTo>
                  <a:lnTo>
                    <a:pt x="534761" y="655697"/>
                  </a:lnTo>
                  <a:lnTo>
                    <a:pt x="543833" y="658649"/>
                  </a:lnTo>
                  <a:lnTo>
                    <a:pt x="553585" y="661374"/>
                  </a:lnTo>
                  <a:lnTo>
                    <a:pt x="563563" y="664327"/>
                  </a:lnTo>
                  <a:lnTo>
                    <a:pt x="574222" y="666825"/>
                  </a:lnTo>
                  <a:lnTo>
                    <a:pt x="585335" y="669550"/>
                  </a:lnTo>
                  <a:lnTo>
                    <a:pt x="597128" y="671821"/>
                  </a:lnTo>
                  <a:lnTo>
                    <a:pt x="608920" y="674092"/>
                  </a:lnTo>
                  <a:lnTo>
                    <a:pt x="621620" y="676136"/>
                  </a:lnTo>
                  <a:lnTo>
                    <a:pt x="634547" y="678180"/>
                  </a:lnTo>
                  <a:lnTo>
                    <a:pt x="647474" y="679997"/>
                  </a:lnTo>
                  <a:lnTo>
                    <a:pt x="661308" y="681586"/>
                  </a:lnTo>
                  <a:lnTo>
                    <a:pt x="675369" y="682949"/>
                  </a:lnTo>
                  <a:lnTo>
                    <a:pt x="689656" y="684539"/>
                  </a:lnTo>
                  <a:lnTo>
                    <a:pt x="704397" y="685674"/>
                  </a:lnTo>
                  <a:lnTo>
                    <a:pt x="719138" y="686810"/>
                  </a:lnTo>
                  <a:lnTo>
                    <a:pt x="734560" y="687491"/>
                  </a:lnTo>
                  <a:lnTo>
                    <a:pt x="749981" y="688172"/>
                  </a:lnTo>
                  <a:lnTo>
                    <a:pt x="765629" y="688627"/>
                  </a:lnTo>
                  <a:lnTo>
                    <a:pt x="781504" y="688854"/>
                  </a:lnTo>
                  <a:lnTo>
                    <a:pt x="797833" y="689081"/>
                  </a:lnTo>
                  <a:lnTo>
                    <a:pt x="814162" y="688854"/>
                  </a:lnTo>
                  <a:lnTo>
                    <a:pt x="830037" y="688627"/>
                  </a:lnTo>
                  <a:lnTo>
                    <a:pt x="845685" y="688172"/>
                  </a:lnTo>
                  <a:lnTo>
                    <a:pt x="861106" y="687491"/>
                  </a:lnTo>
                  <a:lnTo>
                    <a:pt x="876301" y="686810"/>
                  </a:lnTo>
                  <a:lnTo>
                    <a:pt x="891269" y="685674"/>
                  </a:lnTo>
                  <a:lnTo>
                    <a:pt x="906010" y="684539"/>
                  </a:lnTo>
                  <a:lnTo>
                    <a:pt x="920297" y="682949"/>
                  </a:lnTo>
                  <a:lnTo>
                    <a:pt x="934358" y="681586"/>
                  </a:lnTo>
                  <a:lnTo>
                    <a:pt x="947965" y="679997"/>
                  </a:lnTo>
                  <a:lnTo>
                    <a:pt x="961346" y="678180"/>
                  </a:lnTo>
                  <a:lnTo>
                    <a:pt x="974046" y="676136"/>
                  </a:lnTo>
                  <a:lnTo>
                    <a:pt x="986519" y="674092"/>
                  </a:lnTo>
                  <a:lnTo>
                    <a:pt x="998765" y="671821"/>
                  </a:lnTo>
                  <a:lnTo>
                    <a:pt x="1010105" y="669550"/>
                  </a:lnTo>
                  <a:lnTo>
                    <a:pt x="1021444" y="666825"/>
                  </a:lnTo>
                  <a:lnTo>
                    <a:pt x="1031876" y="664327"/>
                  </a:lnTo>
                  <a:lnTo>
                    <a:pt x="1042308" y="661374"/>
                  </a:lnTo>
                  <a:lnTo>
                    <a:pt x="1051833" y="658649"/>
                  </a:lnTo>
                  <a:lnTo>
                    <a:pt x="1060905" y="655697"/>
                  </a:lnTo>
                  <a:lnTo>
                    <a:pt x="1069296" y="652517"/>
                  </a:lnTo>
                  <a:lnTo>
                    <a:pt x="1077233" y="649338"/>
                  </a:lnTo>
                  <a:lnTo>
                    <a:pt x="1084490" y="645932"/>
                  </a:lnTo>
                  <a:lnTo>
                    <a:pt x="1091294" y="642752"/>
                  </a:lnTo>
                  <a:lnTo>
                    <a:pt x="1097417" y="639119"/>
                  </a:lnTo>
                  <a:lnTo>
                    <a:pt x="1102860" y="635712"/>
                  </a:lnTo>
                  <a:lnTo>
                    <a:pt x="1107396" y="631851"/>
                  </a:lnTo>
                  <a:lnTo>
                    <a:pt x="1111705" y="628218"/>
                  </a:lnTo>
                  <a:lnTo>
                    <a:pt x="1113292" y="626401"/>
                  </a:lnTo>
                  <a:lnTo>
                    <a:pt x="1114880" y="624357"/>
                  </a:lnTo>
                  <a:lnTo>
                    <a:pt x="1116467" y="622540"/>
                  </a:lnTo>
                  <a:lnTo>
                    <a:pt x="1117601" y="620723"/>
                  </a:lnTo>
                  <a:lnTo>
                    <a:pt x="1118735" y="618906"/>
                  </a:lnTo>
                  <a:lnTo>
                    <a:pt x="1119415" y="616635"/>
                  </a:lnTo>
                  <a:lnTo>
                    <a:pt x="1120096" y="614819"/>
                  </a:lnTo>
                  <a:lnTo>
                    <a:pt x="1120549" y="612775"/>
                  </a:lnTo>
                  <a:lnTo>
                    <a:pt x="1120776" y="614592"/>
                  </a:lnTo>
                  <a:lnTo>
                    <a:pt x="1120776" y="616408"/>
                  </a:lnTo>
                  <a:lnTo>
                    <a:pt x="1120776" y="696348"/>
                  </a:lnTo>
                  <a:lnTo>
                    <a:pt x="1120776" y="698392"/>
                  </a:lnTo>
                  <a:lnTo>
                    <a:pt x="1120549" y="700436"/>
                  </a:lnTo>
                  <a:lnTo>
                    <a:pt x="1119869" y="702480"/>
                  </a:lnTo>
                  <a:lnTo>
                    <a:pt x="1119189" y="704524"/>
                  </a:lnTo>
                  <a:lnTo>
                    <a:pt x="1118282" y="706568"/>
                  </a:lnTo>
                  <a:lnTo>
                    <a:pt x="1117374" y="708612"/>
                  </a:lnTo>
                  <a:lnTo>
                    <a:pt x="1116014" y="710428"/>
                  </a:lnTo>
                  <a:lnTo>
                    <a:pt x="1114199" y="712472"/>
                  </a:lnTo>
                  <a:lnTo>
                    <a:pt x="1112612" y="714516"/>
                  </a:lnTo>
                  <a:lnTo>
                    <a:pt x="1110798" y="716333"/>
                  </a:lnTo>
                  <a:lnTo>
                    <a:pt x="1106262" y="719967"/>
                  </a:lnTo>
                  <a:lnTo>
                    <a:pt x="1101499" y="723827"/>
                  </a:lnTo>
                  <a:lnTo>
                    <a:pt x="1095603" y="727461"/>
                  </a:lnTo>
                  <a:lnTo>
                    <a:pt x="1089026" y="731095"/>
                  </a:lnTo>
                  <a:lnTo>
                    <a:pt x="1081996" y="734274"/>
                  </a:lnTo>
                  <a:lnTo>
                    <a:pt x="1074285" y="737908"/>
                  </a:lnTo>
                  <a:lnTo>
                    <a:pt x="1065894" y="740860"/>
                  </a:lnTo>
                  <a:lnTo>
                    <a:pt x="1056823" y="744266"/>
                  </a:lnTo>
                  <a:lnTo>
                    <a:pt x="1047071" y="747219"/>
                  </a:lnTo>
                  <a:lnTo>
                    <a:pt x="1037092" y="749944"/>
                  </a:lnTo>
                  <a:lnTo>
                    <a:pt x="1026206" y="752896"/>
                  </a:lnTo>
                  <a:lnTo>
                    <a:pt x="1015094" y="755394"/>
                  </a:lnTo>
                  <a:lnTo>
                    <a:pt x="1003301" y="757893"/>
                  </a:lnTo>
                  <a:lnTo>
                    <a:pt x="991281" y="760391"/>
                  </a:lnTo>
                  <a:lnTo>
                    <a:pt x="978581" y="762435"/>
                  </a:lnTo>
                  <a:lnTo>
                    <a:pt x="965428" y="764478"/>
                  </a:lnTo>
                  <a:lnTo>
                    <a:pt x="951821" y="766749"/>
                  </a:lnTo>
                  <a:lnTo>
                    <a:pt x="937987" y="768340"/>
                  </a:lnTo>
                  <a:lnTo>
                    <a:pt x="923699" y="769929"/>
                  </a:lnTo>
                  <a:lnTo>
                    <a:pt x="908958" y="771292"/>
                  </a:lnTo>
                  <a:lnTo>
                    <a:pt x="893990" y="772428"/>
                  </a:lnTo>
                  <a:lnTo>
                    <a:pt x="878796" y="773790"/>
                  </a:lnTo>
                  <a:lnTo>
                    <a:pt x="862921" y="774699"/>
                  </a:lnTo>
                  <a:lnTo>
                    <a:pt x="847046" y="775380"/>
                  </a:lnTo>
                  <a:lnTo>
                    <a:pt x="830944" y="775834"/>
                  </a:lnTo>
                  <a:lnTo>
                    <a:pt x="814615" y="776061"/>
                  </a:lnTo>
                  <a:lnTo>
                    <a:pt x="797833" y="776288"/>
                  </a:lnTo>
                  <a:lnTo>
                    <a:pt x="775154" y="776061"/>
                  </a:lnTo>
                  <a:lnTo>
                    <a:pt x="752929" y="775380"/>
                  </a:lnTo>
                  <a:lnTo>
                    <a:pt x="731158" y="774471"/>
                  </a:lnTo>
                  <a:lnTo>
                    <a:pt x="709840" y="773336"/>
                  </a:lnTo>
                  <a:lnTo>
                    <a:pt x="688976" y="771519"/>
                  </a:lnTo>
                  <a:lnTo>
                    <a:pt x="668792" y="769475"/>
                  </a:lnTo>
                  <a:lnTo>
                    <a:pt x="649515" y="767431"/>
                  </a:lnTo>
                  <a:lnTo>
                    <a:pt x="630919" y="764706"/>
                  </a:lnTo>
                  <a:lnTo>
                    <a:pt x="620260" y="760845"/>
                  </a:lnTo>
                  <a:lnTo>
                    <a:pt x="608694" y="757211"/>
                  </a:lnTo>
                  <a:lnTo>
                    <a:pt x="596447" y="753805"/>
                  </a:lnTo>
                  <a:lnTo>
                    <a:pt x="583747" y="750398"/>
                  </a:lnTo>
                  <a:lnTo>
                    <a:pt x="569913" y="747219"/>
                  </a:lnTo>
                  <a:lnTo>
                    <a:pt x="555626" y="744494"/>
                  </a:lnTo>
                  <a:lnTo>
                    <a:pt x="540658" y="741541"/>
                  </a:lnTo>
                  <a:lnTo>
                    <a:pt x="525236" y="739043"/>
                  </a:lnTo>
                  <a:lnTo>
                    <a:pt x="519340" y="736772"/>
                  </a:lnTo>
                  <a:lnTo>
                    <a:pt x="513670" y="734274"/>
                  </a:lnTo>
                  <a:lnTo>
                    <a:pt x="508681" y="732003"/>
                  </a:lnTo>
                  <a:lnTo>
                    <a:pt x="503919" y="729505"/>
                  </a:lnTo>
                  <a:lnTo>
                    <a:pt x="499156" y="726780"/>
                  </a:lnTo>
                  <a:lnTo>
                    <a:pt x="495301" y="724282"/>
                  </a:lnTo>
                  <a:lnTo>
                    <a:pt x="491445" y="721783"/>
                  </a:lnTo>
                  <a:lnTo>
                    <a:pt x="488043" y="719058"/>
                  </a:lnTo>
                  <a:lnTo>
                    <a:pt x="484868" y="716333"/>
                  </a:lnTo>
                  <a:lnTo>
                    <a:pt x="482374" y="713381"/>
                  </a:lnTo>
                  <a:lnTo>
                    <a:pt x="480106" y="710655"/>
                  </a:lnTo>
                  <a:lnTo>
                    <a:pt x="478292" y="707930"/>
                  </a:lnTo>
                  <a:lnTo>
                    <a:pt x="476704" y="704978"/>
                  </a:lnTo>
                  <a:lnTo>
                    <a:pt x="475570" y="702253"/>
                  </a:lnTo>
                  <a:lnTo>
                    <a:pt x="474890" y="699300"/>
                  </a:lnTo>
                  <a:lnTo>
                    <a:pt x="474663" y="696348"/>
                  </a:lnTo>
                  <a:lnTo>
                    <a:pt x="474663" y="616408"/>
                  </a:lnTo>
                  <a:lnTo>
                    <a:pt x="474890" y="614592"/>
                  </a:lnTo>
                  <a:lnTo>
                    <a:pt x="475117" y="612775"/>
                  </a:lnTo>
                  <a:close/>
                  <a:moveTo>
                    <a:pt x="1637622" y="582613"/>
                  </a:moveTo>
                  <a:lnTo>
                    <a:pt x="1638529" y="584890"/>
                  </a:lnTo>
                  <a:lnTo>
                    <a:pt x="1639208" y="587394"/>
                  </a:lnTo>
                  <a:lnTo>
                    <a:pt x="1639662" y="589899"/>
                  </a:lnTo>
                  <a:lnTo>
                    <a:pt x="1639888" y="592176"/>
                  </a:lnTo>
                  <a:lnTo>
                    <a:pt x="1639888" y="672326"/>
                  </a:lnTo>
                  <a:lnTo>
                    <a:pt x="1639888" y="674375"/>
                  </a:lnTo>
                  <a:lnTo>
                    <a:pt x="1639435" y="676652"/>
                  </a:lnTo>
                  <a:lnTo>
                    <a:pt x="1638982" y="678474"/>
                  </a:lnTo>
                  <a:lnTo>
                    <a:pt x="1638302" y="680523"/>
                  </a:lnTo>
                  <a:lnTo>
                    <a:pt x="1637396" y="682345"/>
                  </a:lnTo>
                  <a:lnTo>
                    <a:pt x="1636263" y="684622"/>
                  </a:lnTo>
                  <a:lnTo>
                    <a:pt x="1634904" y="686443"/>
                  </a:lnTo>
                  <a:lnTo>
                    <a:pt x="1633318" y="688493"/>
                  </a:lnTo>
                  <a:lnTo>
                    <a:pt x="1631732" y="690314"/>
                  </a:lnTo>
                  <a:lnTo>
                    <a:pt x="1629919" y="692363"/>
                  </a:lnTo>
                  <a:lnTo>
                    <a:pt x="1625388" y="696007"/>
                  </a:lnTo>
                  <a:lnTo>
                    <a:pt x="1620176" y="699877"/>
                  </a:lnTo>
                  <a:lnTo>
                    <a:pt x="1614739" y="703521"/>
                  </a:lnTo>
                  <a:lnTo>
                    <a:pt x="1608168" y="707164"/>
                  </a:lnTo>
                  <a:lnTo>
                    <a:pt x="1600918" y="710352"/>
                  </a:lnTo>
                  <a:lnTo>
                    <a:pt x="1593215" y="713995"/>
                  </a:lnTo>
                  <a:lnTo>
                    <a:pt x="1584831" y="717183"/>
                  </a:lnTo>
                  <a:lnTo>
                    <a:pt x="1575769" y="720370"/>
                  </a:lnTo>
                  <a:lnTo>
                    <a:pt x="1566253" y="723330"/>
                  </a:lnTo>
                  <a:lnTo>
                    <a:pt x="1556057" y="726063"/>
                  </a:lnTo>
                  <a:lnTo>
                    <a:pt x="1545408" y="729023"/>
                  </a:lnTo>
                  <a:lnTo>
                    <a:pt x="1534306" y="731528"/>
                  </a:lnTo>
                  <a:lnTo>
                    <a:pt x="1522524" y="734032"/>
                  </a:lnTo>
                  <a:lnTo>
                    <a:pt x="1510290" y="736537"/>
                  </a:lnTo>
                  <a:lnTo>
                    <a:pt x="1497602" y="738814"/>
                  </a:lnTo>
                  <a:lnTo>
                    <a:pt x="1484461" y="740863"/>
                  </a:lnTo>
                  <a:lnTo>
                    <a:pt x="1470866" y="742912"/>
                  </a:lnTo>
                  <a:lnTo>
                    <a:pt x="1457045" y="744506"/>
                  </a:lnTo>
                  <a:lnTo>
                    <a:pt x="1442998" y="746100"/>
                  </a:lnTo>
                  <a:lnTo>
                    <a:pt x="1428271" y="747466"/>
                  </a:lnTo>
                  <a:lnTo>
                    <a:pt x="1413317" y="748833"/>
                  </a:lnTo>
                  <a:lnTo>
                    <a:pt x="1397684" y="749743"/>
                  </a:lnTo>
                  <a:lnTo>
                    <a:pt x="1382050" y="750882"/>
                  </a:lnTo>
                  <a:lnTo>
                    <a:pt x="1366191" y="751565"/>
                  </a:lnTo>
                  <a:lnTo>
                    <a:pt x="1350104" y="752020"/>
                  </a:lnTo>
                  <a:lnTo>
                    <a:pt x="1333791" y="752248"/>
                  </a:lnTo>
                  <a:lnTo>
                    <a:pt x="1317251" y="752476"/>
                  </a:lnTo>
                  <a:lnTo>
                    <a:pt x="1296180" y="752248"/>
                  </a:lnTo>
                  <a:lnTo>
                    <a:pt x="1275562" y="751793"/>
                  </a:lnTo>
                  <a:lnTo>
                    <a:pt x="1255397" y="751110"/>
                  </a:lnTo>
                  <a:lnTo>
                    <a:pt x="1235686" y="749743"/>
                  </a:lnTo>
                  <a:lnTo>
                    <a:pt x="1216427" y="748377"/>
                  </a:lnTo>
                  <a:lnTo>
                    <a:pt x="1197622" y="746783"/>
                  </a:lnTo>
                  <a:lnTo>
                    <a:pt x="1179496" y="744734"/>
                  </a:lnTo>
                  <a:lnTo>
                    <a:pt x="1162050" y="742685"/>
                  </a:lnTo>
                  <a:lnTo>
                    <a:pt x="1162050" y="642953"/>
                  </a:lnTo>
                  <a:lnTo>
                    <a:pt x="1179496" y="645230"/>
                  </a:lnTo>
                  <a:lnTo>
                    <a:pt x="1197622" y="647279"/>
                  </a:lnTo>
                  <a:lnTo>
                    <a:pt x="1216427" y="648873"/>
                  </a:lnTo>
                  <a:lnTo>
                    <a:pt x="1235686" y="650239"/>
                  </a:lnTo>
                  <a:lnTo>
                    <a:pt x="1255397" y="651378"/>
                  </a:lnTo>
                  <a:lnTo>
                    <a:pt x="1275562" y="652288"/>
                  </a:lnTo>
                  <a:lnTo>
                    <a:pt x="1296180" y="652744"/>
                  </a:lnTo>
                  <a:lnTo>
                    <a:pt x="1317251" y="652744"/>
                  </a:lnTo>
                  <a:lnTo>
                    <a:pt x="1332658" y="652744"/>
                  </a:lnTo>
                  <a:lnTo>
                    <a:pt x="1347838" y="652516"/>
                  </a:lnTo>
                  <a:lnTo>
                    <a:pt x="1362792" y="652061"/>
                  </a:lnTo>
                  <a:lnTo>
                    <a:pt x="1377519" y="651378"/>
                  </a:lnTo>
                  <a:lnTo>
                    <a:pt x="1392020" y="650695"/>
                  </a:lnTo>
                  <a:lnTo>
                    <a:pt x="1406520" y="649784"/>
                  </a:lnTo>
                  <a:lnTo>
                    <a:pt x="1420568" y="648873"/>
                  </a:lnTo>
                  <a:lnTo>
                    <a:pt x="1433935" y="647507"/>
                  </a:lnTo>
                  <a:lnTo>
                    <a:pt x="1447529" y="646141"/>
                  </a:lnTo>
                  <a:lnTo>
                    <a:pt x="1460671" y="644547"/>
                  </a:lnTo>
                  <a:lnTo>
                    <a:pt x="1473585" y="642953"/>
                  </a:lnTo>
                  <a:lnTo>
                    <a:pt x="1485820" y="641131"/>
                  </a:lnTo>
                  <a:lnTo>
                    <a:pt x="1498055" y="639310"/>
                  </a:lnTo>
                  <a:lnTo>
                    <a:pt x="1509836" y="637033"/>
                  </a:lnTo>
                  <a:lnTo>
                    <a:pt x="1520938" y="634983"/>
                  </a:lnTo>
                  <a:lnTo>
                    <a:pt x="1532040" y="632706"/>
                  </a:lnTo>
                  <a:lnTo>
                    <a:pt x="1542463" y="630202"/>
                  </a:lnTo>
                  <a:lnTo>
                    <a:pt x="1552432" y="627697"/>
                  </a:lnTo>
                  <a:lnTo>
                    <a:pt x="1562174" y="624965"/>
                  </a:lnTo>
                  <a:lnTo>
                    <a:pt x="1571237" y="622232"/>
                  </a:lnTo>
                  <a:lnTo>
                    <a:pt x="1579847" y="619500"/>
                  </a:lnTo>
                  <a:lnTo>
                    <a:pt x="1587777" y="616540"/>
                  </a:lnTo>
                  <a:lnTo>
                    <a:pt x="1595480" y="613352"/>
                  </a:lnTo>
                  <a:lnTo>
                    <a:pt x="1602504" y="610392"/>
                  </a:lnTo>
                  <a:lnTo>
                    <a:pt x="1609075" y="606976"/>
                  </a:lnTo>
                  <a:lnTo>
                    <a:pt x="1614965" y="603789"/>
                  </a:lnTo>
                  <a:lnTo>
                    <a:pt x="1620176" y="600373"/>
                  </a:lnTo>
                  <a:lnTo>
                    <a:pt x="1624934" y="596958"/>
                  </a:lnTo>
                  <a:lnTo>
                    <a:pt x="1629239" y="593315"/>
                  </a:lnTo>
                  <a:lnTo>
                    <a:pt x="1632411" y="589899"/>
                  </a:lnTo>
                  <a:lnTo>
                    <a:pt x="1635357" y="586256"/>
                  </a:lnTo>
                  <a:lnTo>
                    <a:pt x="1636490" y="584434"/>
                  </a:lnTo>
                  <a:lnTo>
                    <a:pt x="1637622" y="582613"/>
                  </a:lnTo>
                  <a:close/>
                  <a:moveTo>
                    <a:pt x="1639435" y="457200"/>
                  </a:moveTo>
                  <a:lnTo>
                    <a:pt x="1639888" y="458792"/>
                  </a:lnTo>
                  <a:lnTo>
                    <a:pt x="1639888" y="460838"/>
                  </a:lnTo>
                  <a:lnTo>
                    <a:pt x="1639888" y="540662"/>
                  </a:lnTo>
                  <a:lnTo>
                    <a:pt x="1639888" y="542936"/>
                  </a:lnTo>
                  <a:lnTo>
                    <a:pt x="1639435" y="544983"/>
                  </a:lnTo>
                  <a:lnTo>
                    <a:pt x="1638982" y="546802"/>
                  </a:lnTo>
                  <a:lnTo>
                    <a:pt x="1638302" y="548849"/>
                  </a:lnTo>
                  <a:lnTo>
                    <a:pt x="1637396" y="550896"/>
                  </a:lnTo>
                  <a:lnTo>
                    <a:pt x="1636263" y="552942"/>
                  </a:lnTo>
                  <a:lnTo>
                    <a:pt x="1634904" y="554762"/>
                  </a:lnTo>
                  <a:lnTo>
                    <a:pt x="1633318" y="556809"/>
                  </a:lnTo>
                  <a:lnTo>
                    <a:pt x="1631732" y="558855"/>
                  </a:lnTo>
                  <a:lnTo>
                    <a:pt x="1629919" y="560675"/>
                  </a:lnTo>
                  <a:lnTo>
                    <a:pt x="1625388" y="564313"/>
                  </a:lnTo>
                  <a:lnTo>
                    <a:pt x="1620176" y="568179"/>
                  </a:lnTo>
                  <a:lnTo>
                    <a:pt x="1614739" y="571818"/>
                  </a:lnTo>
                  <a:lnTo>
                    <a:pt x="1608168" y="575457"/>
                  </a:lnTo>
                  <a:lnTo>
                    <a:pt x="1600918" y="578868"/>
                  </a:lnTo>
                  <a:lnTo>
                    <a:pt x="1593215" y="582279"/>
                  </a:lnTo>
                  <a:lnTo>
                    <a:pt x="1584831" y="585463"/>
                  </a:lnTo>
                  <a:lnTo>
                    <a:pt x="1575769" y="588647"/>
                  </a:lnTo>
                  <a:lnTo>
                    <a:pt x="1566253" y="591603"/>
                  </a:lnTo>
                  <a:lnTo>
                    <a:pt x="1556057" y="594560"/>
                  </a:lnTo>
                  <a:lnTo>
                    <a:pt x="1545408" y="597289"/>
                  </a:lnTo>
                  <a:lnTo>
                    <a:pt x="1534306" y="599790"/>
                  </a:lnTo>
                  <a:lnTo>
                    <a:pt x="1522524" y="602519"/>
                  </a:lnTo>
                  <a:lnTo>
                    <a:pt x="1510290" y="604794"/>
                  </a:lnTo>
                  <a:lnTo>
                    <a:pt x="1497602" y="607068"/>
                  </a:lnTo>
                  <a:lnTo>
                    <a:pt x="1484461" y="609114"/>
                  </a:lnTo>
                  <a:lnTo>
                    <a:pt x="1470866" y="611161"/>
                  </a:lnTo>
                  <a:lnTo>
                    <a:pt x="1457045" y="612753"/>
                  </a:lnTo>
                  <a:lnTo>
                    <a:pt x="1442998" y="614345"/>
                  </a:lnTo>
                  <a:lnTo>
                    <a:pt x="1428271" y="615710"/>
                  </a:lnTo>
                  <a:lnTo>
                    <a:pt x="1413317" y="617301"/>
                  </a:lnTo>
                  <a:lnTo>
                    <a:pt x="1397684" y="618211"/>
                  </a:lnTo>
                  <a:lnTo>
                    <a:pt x="1382050" y="619121"/>
                  </a:lnTo>
                  <a:lnTo>
                    <a:pt x="1366191" y="619803"/>
                  </a:lnTo>
                  <a:lnTo>
                    <a:pt x="1350104" y="620258"/>
                  </a:lnTo>
                  <a:lnTo>
                    <a:pt x="1333791" y="620713"/>
                  </a:lnTo>
                  <a:lnTo>
                    <a:pt x="1317251" y="620713"/>
                  </a:lnTo>
                  <a:lnTo>
                    <a:pt x="1296180" y="620485"/>
                  </a:lnTo>
                  <a:lnTo>
                    <a:pt x="1275562" y="620031"/>
                  </a:lnTo>
                  <a:lnTo>
                    <a:pt x="1255397" y="619348"/>
                  </a:lnTo>
                  <a:lnTo>
                    <a:pt x="1235686" y="618211"/>
                  </a:lnTo>
                  <a:lnTo>
                    <a:pt x="1216427" y="616847"/>
                  </a:lnTo>
                  <a:lnTo>
                    <a:pt x="1197622" y="615027"/>
                  </a:lnTo>
                  <a:lnTo>
                    <a:pt x="1179496" y="612981"/>
                  </a:lnTo>
                  <a:lnTo>
                    <a:pt x="1162050" y="610934"/>
                  </a:lnTo>
                  <a:lnTo>
                    <a:pt x="1162050" y="523606"/>
                  </a:lnTo>
                  <a:lnTo>
                    <a:pt x="1179496" y="525652"/>
                  </a:lnTo>
                  <a:lnTo>
                    <a:pt x="1197622" y="527927"/>
                  </a:lnTo>
                  <a:lnTo>
                    <a:pt x="1216427" y="529518"/>
                  </a:lnTo>
                  <a:lnTo>
                    <a:pt x="1235686" y="530883"/>
                  </a:lnTo>
                  <a:lnTo>
                    <a:pt x="1255397" y="532020"/>
                  </a:lnTo>
                  <a:lnTo>
                    <a:pt x="1275562" y="532702"/>
                  </a:lnTo>
                  <a:lnTo>
                    <a:pt x="1296180" y="533157"/>
                  </a:lnTo>
                  <a:lnTo>
                    <a:pt x="1317251" y="533385"/>
                  </a:lnTo>
                  <a:lnTo>
                    <a:pt x="1333338" y="533385"/>
                  </a:lnTo>
                  <a:lnTo>
                    <a:pt x="1349198" y="532930"/>
                  </a:lnTo>
                  <a:lnTo>
                    <a:pt x="1365058" y="532475"/>
                  </a:lnTo>
                  <a:lnTo>
                    <a:pt x="1380464" y="531793"/>
                  </a:lnTo>
                  <a:lnTo>
                    <a:pt x="1395645" y="531110"/>
                  </a:lnTo>
                  <a:lnTo>
                    <a:pt x="1410598" y="530201"/>
                  </a:lnTo>
                  <a:lnTo>
                    <a:pt x="1425326" y="528836"/>
                  </a:lnTo>
                  <a:lnTo>
                    <a:pt x="1439599" y="527699"/>
                  </a:lnTo>
                  <a:lnTo>
                    <a:pt x="1453647" y="525880"/>
                  </a:lnTo>
                  <a:lnTo>
                    <a:pt x="1467241" y="524288"/>
                  </a:lnTo>
                  <a:lnTo>
                    <a:pt x="1480609" y="522469"/>
                  </a:lnTo>
                  <a:lnTo>
                    <a:pt x="1493297" y="520649"/>
                  </a:lnTo>
                  <a:lnTo>
                    <a:pt x="1505758" y="518375"/>
                  </a:lnTo>
                  <a:lnTo>
                    <a:pt x="1517766" y="516101"/>
                  </a:lnTo>
                  <a:lnTo>
                    <a:pt x="1529322" y="513827"/>
                  </a:lnTo>
                  <a:lnTo>
                    <a:pt x="1540650" y="511098"/>
                  </a:lnTo>
                  <a:lnTo>
                    <a:pt x="1551072" y="508596"/>
                  </a:lnTo>
                  <a:lnTo>
                    <a:pt x="1561268" y="505867"/>
                  </a:lnTo>
                  <a:lnTo>
                    <a:pt x="1570784" y="502911"/>
                  </a:lnTo>
                  <a:lnTo>
                    <a:pt x="1579847" y="499954"/>
                  </a:lnTo>
                  <a:lnTo>
                    <a:pt x="1588230" y="496770"/>
                  </a:lnTo>
                  <a:lnTo>
                    <a:pt x="1596160" y="493587"/>
                  </a:lnTo>
                  <a:lnTo>
                    <a:pt x="1603637" y="490175"/>
                  </a:lnTo>
                  <a:lnTo>
                    <a:pt x="1610207" y="486991"/>
                  </a:lnTo>
                  <a:lnTo>
                    <a:pt x="1616325" y="483580"/>
                  </a:lnTo>
                  <a:lnTo>
                    <a:pt x="1621989" y="479941"/>
                  </a:lnTo>
                  <a:lnTo>
                    <a:pt x="1626520" y="476303"/>
                  </a:lnTo>
                  <a:lnTo>
                    <a:pt x="1630599" y="472664"/>
                  </a:lnTo>
                  <a:lnTo>
                    <a:pt x="1632411" y="470845"/>
                  </a:lnTo>
                  <a:lnTo>
                    <a:pt x="1633997" y="469025"/>
                  </a:lnTo>
                  <a:lnTo>
                    <a:pt x="1635583" y="466751"/>
                  </a:lnTo>
                  <a:lnTo>
                    <a:pt x="1636716" y="464932"/>
                  </a:lnTo>
                  <a:lnTo>
                    <a:pt x="1637622" y="463113"/>
                  </a:lnTo>
                  <a:lnTo>
                    <a:pt x="1638529" y="461293"/>
                  </a:lnTo>
                  <a:lnTo>
                    <a:pt x="1639208" y="459019"/>
                  </a:lnTo>
                  <a:lnTo>
                    <a:pt x="1639435" y="457200"/>
                  </a:lnTo>
                  <a:close/>
                  <a:moveTo>
                    <a:pt x="781051" y="415925"/>
                  </a:moveTo>
                  <a:lnTo>
                    <a:pt x="797833" y="415925"/>
                  </a:lnTo>
                  <a:lnTo>
                    <a:pt x="814615" y="415925"/>
                  </a:lnTo>
                  <a:lnTo>
                    <a:pt x="830944" y="416150"/>
                  </a:lnTo>
                  <a:lnTo>
                    <a:pt x="847046" y="416602"/>
                  </a:lnTo>
                  <a:lnTo>
                    <a:pt x="862921" y="417505"/>
                  </a:lnTo>
                  <a:lnTo>
                    <a:pt x="878796" y="418408"/>
                  </a:lnTo>
                  <a:lnTo>
                    <a:pt x="893990" y="419536"/>
                  </a:lnTo>
                  <a:lnTo>
                    <a:pt x="908958" y="420665"/>
                  </a:lnTo>
                  <a:lnTo>
                    <a:pt x="923699" y="422019"/>
                  </a:lnTo>
                  <a:lnTo>
                    <a:pt x="937987" y="423599"/>
                  </a:lnTo>
                  <a:lnTo>
                    <a:pt x="951821" y="425630"/>
                  </a:lnTo>
                  <a:lnTo>
                    <a:pt x="965428" y="427436"/>
                  </a:lnTo>
                  <a:lnTo>
                    <a:pt x="978581" y="429467"/>
                  </a:lnTo>
                  <a:lnTo>
                    <a:pt x="991281" y="431499"/>
                  </a:lnTo>
                  <a:lnTo>
                    <a:pt x="1003301" y="433982"/>
                  </a:lnTo>
                  <a:lnTo>
                    <a:pt x="1015094" y="436464"/>
                  </a:lnTo>
                  <a:lnTo>
                    <a:pt x="1026206" y="438947"/>
                  </a:lnTo>
                  <a:lnTo>
                    <a:pt x="1037092" y="441882"/>
                  </a:lnTo>
                  <a:lnTo>
                    <a:pt x="1047071" y="444816"/>
                  </a:lnTo>
                  <a:lnTo>
                    <a:pt x="1056823" y="447750"/>
                  </a:lnTo>
                  <a:lnTo>
                    <a:pt x="1065894" y="450910"/>
                  </a:lnTo>
                  <a:lnTo>
                    <a:pt x="1074285" y="454296"/>
                  </a:lnTo>
                  <a:lnTo>
                    <a:pt x="1081996" y="457456"/>
                  </a:lnTo>
                  <a:lnTo>
                    <a:pt x="1089026" y="460841"/>
                  </a:lnTo>
                  <a:lnTo>
                    <a:pt x="1095603" y="464453"/>
                  </a:lnTo>
                  <a:lnTo>
                    <a:pt x="1101499" y="467838"/>
                  </a:lnTo>
                  <a:lnTo>
                    <a:pt x="1106262" y="471675"/>
                  </a:lnTo>
                  <a:lnTo>
                    <a:pt x="1110798" y="475287"/>
                  </a:lnTo>
                  <a:lnTo>
                    <a:pt x="1112612" y="477318"/>
                  </a:lnTo>
                  <a:lnTo>
                    <a:pt x="1114199" y="479350"/>
                  </a:lnTo>
                  <a:lnTo>
                    <a:pt x="1116014" y="481155"/>
                  </a:lnTo>
                  <a:lnTo>
                    <a:pt x="1117374" y="483187"/>
                  </a:lnTo>
                  <a:lnTo>
                    <a:pt x="1118282" y="485218"/>
                  </a:lnTo>
                  <a:lnTo>
                    <a:pt x="1119189" y="487249"/>
                  </a:lnTo>
                  <a:lnTo>
                    <a:pt x="1119869" y="489055"/>
                  </a:lnTo>
                  <a:lnTo>
                    <a:pt x="1120549" y="491312"/>
                  </a:lnTo>
                  <a:lnTo>
                    <a:pt x="1120776" y="493344"/>
                  </a:lnTo>
                  <a:lnTo>
                    <a:pt x="1120776" y="495149"/>
                  </a:lnTo>
                  <a:lnTo>
                    <a:pt x="1120776" y="574600"/>
                  </a:lnTo>
                  <a:lnTo>
                    <a:pt x="1120776" y="576631"/>
                  </a:lnTo>
                  <a:lnTo>
                    <a:pt x="1120549" y="578662"/>
                  </a:lnTo>
                  <a:lnTo>
                    <a:pt x="1119869" y="580919"/>
                  </a:lnTo>
                  <a:lnTo>
                    <a:pt x="1119189" y="582725"/>
                  </a:lnTo>
                  <a:lnTo>
                    <a:pt x="1118282" y="584757"/>
                  </a:lnTo>
                  <a:lnTo>
                    <a:pt x="1117374" y="586562"/>
                  </a:lnTo>
                  <a:lnTo>
                    <a:pt x="1116014" y="588819"/>
                  </a:lnTo>
                  <a:lnTo>
                    <a:pt x="1114199" y="590625"/>
                  </a:lnTo>
                  <a:lnTo>
                    <a:pt x="1112612" y="592431"/>
                  </a:lnTo>
                  <a:lnTo>
                    <a:pt x="1110798" y="594462"/>
                  </a:lnTo>
                  <a:lnTo>
                    <a:pt x="1106262" y="598299"/>
                  </a:lnTo>
                  <a:lnTo>
                    <a:pt x="1101499" y="601911"/>
                  </a:lnTo>
                  <a:lnTo>
                    <a:pt x="1095603" y="605522"/>
                  </a:lnTo>
                  <a:lnTo>
                    <a:pt x="1089026" y="609133"/>
                  </a:lnTo>
                  <a:lnTo>
                    <a:pt x="1081996" y="612519"/>
                  </a:lnTo>
                  <a:lnTo>
                    <a:pt x="1074285" y="615679"/>
                  </a:lnTo>
                  <a:lnTo>
                    <a:pt x="1065894" y="619065"/>
                  </a:lnTo>
                  <a:lnTo>
                    <a:pt x="1056823" y="621999"/>
                  </a:lnTo>
                  <a:lnTo>
                    <a:pt x="1047071" y="625159"/>
                  </a:lnTo>
                  <a:lnTo>
                    <a:pt x="1037092" y="627867"/>
                  </a:lnTo>
                  <a:lnTo>
                    <a:pt x="1026206" y="630576"/>
                  </a:lnTo>
                  <a:lnTo>
                    <a:pt x="1015094" y="633510"/>
                  </a:lnTo>
                  <a:lnTo>
                    <a:pt x="1003301" y="635767"/>
                  </a:lnTo>
                  <a:lnTo>
                    <a:pt x="991281" y="638024"/>
                  </a:lnTo>
                  <a:lnTo>
                    <a:pt x="978581" y="640507"/>
                  </a:lnTo>
                  <a:lnTo>
                    <a:pt x="965428" y="642539"/>
                  </a:lnTo>
                  <a:lnTo>
                    <a:pt x="951821" y="644344"/>
                  </a:lnTo>
                  <a:lnTo>
                    <a:pt x="937987" y="646376"/>
                  </a:lnTo>
                  <a:lnTo>
                    <a:pt x="923699" y="647730"/>
                  </a:lnTo>
                  <a:lnTo>
                    <a:pt x="908958" y="649084"/>
                  </a:lnTo>
                  <a:lnTo>
                    <a:pt x="893990" y="650438"/>
                  </a:lnTo>
                  <a:lnTo>
                    <a:pt x="878796" y="651341"/>
                  </a:lnTo>
                  <a:lnTo>
                    <a:pt x="862921" y="652244"/>
                  </a:lnTo>
                  <a:lnTo>
                    <a:pt x="847046" y="652921"/>
                  </a:lnTo>
                  <a:lnTo>
                    <a:pt x="830944" y="653598"/>
                  </a:lnTo>
                  <a:lnTo>
                    <a:pt x="814615" y="654050"/>
                  </a:lnTo>
                  <a:lnTo>
                    <a:pt x="797833" y="654050"/>
                  </a:lnTo>
                  <a:lnTo>
                    <a:pt x="781051" y="654050"/>
                  </a:lnTo>
                  <a:lnTo>
                    <a:pt x="764722" y="653598"/>
                  </a:lnTo>
                  <a:lnTo>
                    <a:pt x="748620" y="652921"/>
                  </a:lnTo>
                  <a:lnTo>
                    <a:pt x="732745" y="652244"/>
                  </a:lnTo>
                  <a:lnTo>
                    <a:pt x="717097" y="651341"/>
                  </a:lnTo>
                  <a:lnTo>
                    <a:pt x="701903" y="650438"/>
                  </a:lnTo>
                  <a:lnTo>
                    <a:pt x="686935" y="649084"/>
                  </a:lnTo>
                  <a:lnTo>
                    <a:pt x="672194" y="647730"/>
                  </a:lnTo>
                  <a:lnTo>
                    <a:pt x="657906" y="646376"/>
                  </a:lnTo>
                  <a:lnTo>
                    <a:pt x="643845" y="644344"/>
                  </a:lnTo>
                  <a:lnTo>
                    <a:pt x="630238" y="642539"/>
                  </a:lnTo>
                  <a:lnTo>
                    <a:pt x="617085" y="640507"/>
                  </a:lnTo>
                  <a:lnTo>
                    <a:pt x="604611" y="638024"/>
                  </a:lnTo>
                  <a:lnTo>
                    <a:pt x="592365" y="635767"/>
                  </a:lnTo>
                  <a:lnTo>
                    <a:pt x="580572" y="633510"/>
                  </a:lnTo>
                  <a:lnTo>
                    <a:pt x="569460" y="630576"/>
                  </a:lnTo>
                  <a:lnTo>
                    <a:pt x="558574" y="627867"/>
                  </a:lnTo>
                  <a:lnTo>
                    <a:pt x="548595" y="625159"/>
                  </a:lnTo>
                  <a:lnTo>
                    <a:pt x="539070" y="621999"/>
                  </a:lnTo>
                  <a:lnTo>
                    <a:pt x="529772" y="619065"/>
                  </a:lnTo>
                  <a:lnTo>
                    <a:pt x="521381" y="615679"/>
                  </a:lnTo>
                  <a:lnTo>
                    <a:pt x="513670" y="612519"/>
                  </a:lnTo>
                  <a:lnTo>
                    <a:pt x="506640" y="609133"/>
                  </a:lnTo>
                  <a:lnTo>
                    <a:pt x="500063" y="605522"/>
                  </a:lnTo>
                  <a:lnTo>
                    <a:pt x="494393" y="601911"/>
                  </a:lnTo>
                  <a:lnTo>
                    <a:pt x="489177" y="598299"/>
                  </a:lnTo>
                  <a:lnTo>
                    <a:pt x="484868" y="594462"/>
                  </a:lnTo>
                  <a:lnTo>
                    <a:pt x="483054" y="592431"/>
                  </a:lnTo>
                  <a:lnTo>
                    <a:pt x="481240" y="590625"/>
                  </a:lnTo>
                  <a:lnTo>
                    <a:pt x="479879" y="588819"/>
                  </a:lnTo>
                  <a:lnTo>
                    <a:pt x="478518" y="586562"/>
                  </a:lnTo>
                  <a:lnTo>
                    <a:pt x="477158" y="584757"/>
                  </a:lnTo>
                  <a:lnTo>
                    <a:pt x="476251" y="582725"/>
                  </a:lnTo>
                  <a:lnTo>
                    <a:pt x="475570" y="580919"/>
                  </a:lnTo>
                  <a:lnTo>
                    <a:pt x="475117" y="578662"/>
                  </a:lnTo>
                  <a:lnTo>
                    <a:pt x="474890" y="576631"/>
                  </a:lnTo>
                  <a:lnTo>
                    <a:pt x="474663" y="574600"/>
                  </a:lnTo>
                  <a:lnTo>
                    <a:pt x="474663" y="495149"/>
                  </a:lnTo>
                  <a:lnTo>
                    <a:pt x="474890" y="493344"/>
                  </a:lnTo>
                  <a:lnTo>
                    <a:pt x="475117" y="491312"/>
                  </a:lnTo>
                  <a:lnTo>
                    <a:pt x="475570" y="489055"/>
                  </a:lnTo>
                  <a:lnTo>
                    <a:pt x="476251" y="487249"/>
                  </a:lnTo>
                  <a:lnTo>
                    <a:pt x="477158" y="485218"/>
                  </a:lnTo>
                  <a:lnTo>
                    <a:pt x="478518" y="483187"/>
                  </a:lnTo>
                  <a:lnTo>
                    <a:pt x="479879" y="481155"/>
                  </a:lnTo>
                  <a:lnTo>
                    <a:pt x="481240" y="479350"/>
                  </a:lnTo>
                  <a:lnTo>
                    <a:pt x="483054" y="477318"/>
                  </a:lnTo>
                  <a:lnTo>
                    <a:pt x="484868" y="475287"/>
                  </a:lnTo>
                  <a:lnTo>
                    <a:pt x="489177" y="471675"/>
                  </a:lnTo>
                  <a:lnTo>
                    <a:pt x="494393" y="467838"/>
                  </a:lnTo>
                  <a:lnTo>
                    <a:pt x="500063" y="464453"/>
                  </a:lnTo>
                  <a:lnTo>
                    <a:pt x="506640" y="460841"/>
                  </a:lnTo>
                  <a:lnTo>
                    <a:pt x="513670" y="457456"/>
                  </a:lnTo>
                  <a:lnTo>
                    <a:pt x="521381" y="454296"/>
                  </a:lnTo>
                  <a:lnTo>
                    <a:pt x="529772" y="450910"/>
                  </a:lnTo>
                  <a:lnTo>
                    <a:pt x="539070" y="447750"/>
                  </a:lnTo>
                  <a:lnTo>
                    <a:pt x="548595" y="444816"/>
                  </a:lnTo>
                  <a:lnTo>
                    <a:pt x="558574" y="441882"/>
                  </a:lnTo>
                  <a:lnTo>
                    <a:pt x="569460" y="438947"/>
                  </a:lnTo>
                  <a:lnTo>
                    <a:pt x="580572" y="436464"/>
                  </a:lnTo>
                  <a:lnTo>
                    <a:pt x="592365" y="433982"/>
                  </a:lnTo>
                  <a:lnTo>
                    <a:pt x="604611" y="431499"/>
                  </a:lnTo>
                  <a:lnTo>
                    <a:pt x="617085" y="429467"/>
                  </a:lnTo>
                  <a:lnTo>
                    <a:pt x="630238" y="427436"/>
                  </a:lnTo>
                  <a:lnTo>
                    <a:pt x="643845" y="425630"/>
                  </a:lnTo>
                  <a:lnTo>
                    <a:pt x="657906" y="423599"/>
                  </a:lnTo>
                  <a:lnTo>
                    <a:pt x="672194" y="422019"/>
                  </a:lnTo>
                  <a:lnTo>
                    <a:pt x="686935" y="420665"/>
                  </a:lnTo>
                  <a:lnTo>
                    <a:pt x="701903" y="419536"/>
                  </a:lnTo>
                  <a:lnTo>
                    <a:pt x="717097" y="418408"/>
                  </a:lnTo>
                  <a:lnTo>
                    <a:pt x="732745" y="417505"/>
                  </a:lnTo>
                  <a:lnTo>
                    <a:pt x="748620" y="416602"/>
                  </a:lnTo>
                  <a:lnTo>
                    <a:pt x="764722" y="416150"/>
                  </a:lnTo>
                  <a:lnTo>
                    <a:pt x="781051" y="415925"/>
                  </a:lnTo>
                  <a:close/>
                  <a:moveTo>
                    <a:pt x="994909" y="333375"/>
                  </a:moveTo>
                  <a:lnTo>
                    <a:pt x="995589" y="335421"/>
                  </a:lnTo>
                  <a:lnTo>
                    <a:pt x="996497" y="337468"/>
                  </a:lnTo>
                  <a:lnTo>
                    <a:pt x="997857" y="339287"/>
                  </a:lnTo>
                  <a:lnTo>
                    <a:pt x="998991" y="341107"/>
                  </a:lnTo>
                  <a:lnTo>
                    <a:pt x="1000352" y="343153"/>
                  </a:lnTo>
                  <a:lnTo>
                    <a:pt x="1001939" y="344745"/>
                  </a:lnTo>
                  <a:lnTo>
                    <a:pt x="1005795" y="348383"/>
                  </a:lnTo>
                  <a:lnTo>
                    <a:pt x="1010104" y="352022"/>
                  </a:lnTo>
                  <a:lnTo>
                    <a:pt x="1015320" y="355433"/>
                  </a:lnTo>
                  <a:lnTo>
                    <a:pt x="1020989" y="359072"/>
                  </a:lnTo>
                  <a:lnTo>
                    <a:pt x="1027339" y="362255"/>
                  </a:lnTo>
                  <a:lnTo>
                    <a:pt x="1033916" y="365666"/>
                  </a:lnTo>
                  <a:lnTo>
                    <a:pt x="1041400" y="368623"/>
                  </a:lnTo>
                  <a:lnTo>
                    <a:pt x="1049791" y="371579"/>
                  </a:lnTo>
                  <a:lnTo>
                    <a:pt x="1058182" y="374762"/>
                  </a:lnTo>
                  <a:lnTo>
                    <a:pt x="1067254" y="377491"/>
                  </a:lnTo>
                  <a:lnTo>
                    <a:pt x="1076779" y="380448"/>
                  </a:lnTo>
                  <a:lnTo>
                    <a:pt x="1086984" y="382949"/>
                  </a:lnTo>
                  <a:lnTo>
                    <a:pt x="1097643" y="385451"/>
                  </a:lnTo>
                  <a:lnTo>
                    <a:pt x="1108529" y="387952"/>
                  </a:lnTo>
                  <a:lnTo>
                    <a:pt x="1120095" y="390226"/>
                  </a:lnTo>
                  <a:lnTo>
                    <a:pt x="1131888" y="392273"/>
                  </a:lnTo>
                  <a:lnTo>
                    <a:pt x="1144134" y="394319"/>
                  </a:lnTo>
                  <a:lnTo>
                    <a:pt x="1156834" y="396366"/>
                  </a:lnTo>
                  <a:lnTo>
                    <a:pt x="1169988" y="397958"/>
                  </a:lnTo>
                  <a:lnTo>
                    <a:pt x="1183368" y="399550"/>
                  </a:lnTo>
                  <a:lnTo>
                    <a:pt x="1196975" y="400914"/>
                  </a:lnTo>
                  <a:lnTo>
                    <a:pt x="1211036" y="402506"/>
                  </a:lnTo>
                  <a:lnTo>
                    <a:pt x="1225324" y="403643"/>
                  </a:lnTo>
                  <a:lnTo>
                    <a:pt x="1240065" y="404553"/>
                  </a:lnTo>
                  <a:lnTo>
                    <a:pt x="1254806" y="405235"/>
                  </a:lnTo>
                  <a:lnTo>
                    <a:pt x="1270000" y="405917"/>
                  </a:lnTo>
                  <a:lnTo>
                    <a:pt x="1285422" y="406372"/>
                  </a:lnTo>
                  <a:lnTo>
                    <a:pt x="1301070" y="406599"/>
                  </a:lnTo>
                  <a:lnTo>
                    <a:pt x="1316945" y="406827"/>
                  </a:lnTo>
                  <a:lnTo>
                    <a:pt x="1332593" y="406599"/>
                  </a:lnTo>
                  <a:lnTo>
                    <a:pt x="1348241" y="406372"/>
                  </a:lnTo>
                  <a:lnTo>
                    <a:pt x="1363663" y="405917"/>
                  </a:lnTo>
                  <a:lnTo>
                    <a:pt x="1378858" y="405235"/>
                  </a:lnTo>
                  <a:lnTo>
                    <a:pt x="1393599" y="404553"/>
                  </a:lnTo>
                  <a:lnTo>
                    <a:pt x="1408340" y="403643"/>
                  </a:lnTo>
                  <a:lnTo>
                    <a:pt x="1422627" y="402506"/>
                  </a:lnTo>
                  <a:lnTo>
                    <a:pt x="1436688" y="400914"/>
                  </a:lnTo>
                  <a:lnTo>
                    <a:pt x="1450522" y="399550"/>
                  </a:lnTo>
                  <a:lnTo>
                    <a:pt x="1463676" y="397958"/>
                  </a:lnTo>
                  <a:lnTo>
                    <a:pt x="1476829" y="396366"/>
                  </a:lnTo>
                  <a:lnTo>
                    <a:pt x="1489529" y="394319"/>
                  </a:lnTo>
                  <a:lnTo>
                    <a:pt x="1502002" y="392273"/>
                  </a:lnTo>
                  <a:lnTo>
                    <a:pt x="1513568" y="390226"/>
                  </a:lnTo>
                  <a:lnTo>
                    <a:pt x="1525134" y="387952"/>
                  </a:lnTo>
                  <a:lnTo>
                    <a:pt x="1536247" y="385451"/>
                  </a:lnTo>
                  <a:lnTo>
                    <a:pt x="1546906" y="382949"/>
                  </a:lnTo>
                  <a:lnTo>
                    <a:pt x="1556885" y="380448"/>
                  </a:lnTo>
                  <a:lnTo>
                    <a:pt x="1566410" y="377491"/>
                  </a:lnTo>
                  <a:lnTo>
                    <a:pt x="1575481" y="374762"/>
                  </a:lnTo>
                  <a:lnTo>
                    <a:pt x="1584099" y="371579"/>
                  </a:lnTo>
                  <a:lnTo>
                    <a:pt x="1592263" y="368623"/>
                  </a:lnTo>
                  <a:lnTo>
                    <a:pt x="1599747" y="365666"/>
                  </a:lnTo>
                  <a:lnTo>
                    <a:pt x="1606551" y="362255"/>
                  </a:lnTo>
                  <a:lnTo>
                    <a:pt x="1612674" y="359072"/>
                  </a:lnTo>
                  <a:lnTo>
                    <a:pt x="1618343" y="355433"/>
                  </a:lnTo>
                  <a:lnTo>
                    <a:pt x="1623560" y="352022"/>
                  </a:lnTo>
                  <a:lnTo>
                    <a:pt x="1628095" y="348383"/>
                  </a:lnTo>
                  <a:lnTo>
                    <a:pt x="1631724" y="344745"/>
                  </a:lnTo>
                  <a:lnTo>
                    <a:pt x="1633311" y="343153"/>
                  </a:lnTo>
                  <a:lnTo>
                    <a:pt x="1634672" y="341107"/>
                  </a:lnTo>
                  <a:lnTo>
                    <a:pt x="1636033" y="339287"/>
                  </a:lnTo>
                  <a:lnTo>
                    <a:pt x="1637167" y="337468"/>
                  </a:lnTo>
                  <a:lnTo>
                    <a:pt x="1638074" y="335421"/>
                  </a:lnTo>
                  <a:lnTo>
                    <a:pt x="1638754" y="333375"/>
                  </a:lnTo>
                  <a:lnTo>
                    <a:pt x="1639661" y="336786"/>
                  </a:lnTo>
                  <a:lnTo>
                    <a:pt x="1639888" y="338378"/>
                  </a:lnTo>
                  <a:lnTo>
                    <a:pt x="1639888" y="340197"/>
                  </a:lnTo>
                  <a:lnTo>
                    <a:pt x="1639888" y="420244"/>
                  </a:lnTo>
                  <a:lnTo>
                    <a:pt x="1639888" y="422063"/>
                  </a:lnTo>
                  <a:lnTo>
                    <a:pt x="1639435" y="424337"/>
                  </a:lnTo>
                  <a:lnTo>
                    <a:pt x="1638981" y="426383"/>
                  </a:lnTo>
                  <a:lnTo>
                    <a:pt x="1638301" y="428203"/>
                  </a:lnTo>
                  <a:lnTo>
                    <a:pt x="1637394" y="430249"/>
                  </a:lnTo>
                  <a:lnTo>
                    <a:pt x="1636260" y="432296"/>
                  </a:lnTo>
                  <a:lnTo>
                    <a:pt x="1634899" y="434343"/>
                  </a:lnTo>
                  <a:lnTo>
                    <a:pt x="1633311" y="436162"/>
                  </a:lnTo>
                  <a:lnTo>
                    <a:pt x="1631724" y="438209"/>
                  </a:lnTo>
                  <a:lnTo>
                    <a:pt x="1629910" y="440255"/>
                  </a:lnTo>
                  <a:lnTo>
                    <a:pt x="1625374" y="443894"/>
                  </a:lnTo>
                  <a:lnTo>
                    <a:pt x="1620158" y="447760"/>
                  </a:lnTo>
                  <a:lnTo>
                    <a:pt x="1614715" y="451171"/>
                  </a:lnTo>
                  <a:lnTo>
                    <a:pt x="1608138" y="454809"/>
                  </a:lnTo>
                  <a:lnTo>
                    <a:pt x="1600881" y="458220"/>
                  </a:lnTo>
                  <a:lnTo>
                    <a:pt x="1593170" y="461631"/>
                  </a:lnTo>
                  <a:lnTo>
                    <a:pt x="1584779" y="464815"/>
                  </a:lnTo>
                  <a:lnTo>
                    <a:pt x="1575708" y="467771"/>
                  </a:lnTo>
                  <a:lnTo>
                    <a:pt x="1566183" y="470955"/>
                  </a:lnTo>
                  <a:lnTo>
                    <a:pt x="1555977" y="473911"/>
                  </a:lnTo>
                  <a:lnTo>
                    <a:pt x="1545318" y="476867"/>
                  </a:lnTo>
                  <a:lnTo>
                    <a:pt x="1534206" y="479369"/>
                  </a:lnTo>
                  <a:lnTo>
                    <a:pt x="1522413" y="481870"/>
                  </a:lnTo>
                  <a:lnTo>
                    <a:pt x="1510167" y="484372"/>
                  </a:lnTo>
                  <a:lnTo>
                    <a:pt x="1497467" y="486418"/>
                  </a:lnTo>
                  <a:lnTo>
                    <a:pt x="1484313" y="488465"/>
                  </a:lnTo>
                  <a:lnTo>
                    <a:pt x="1470706" y="490284"/>
                  </a:lnTo>
                  <a:lnTo>
                    <a:pt x="1456872" y="492331"/>
                  </a:lnTo>
                  <a:lnTo>
                    <a:pt x="1442811" y="493923"/>
                  </a:lnTo>
                  <a:lnTo>
                    <a:pt x="1428070" y="495287"/>
                  </a:lnTo>
                  <a:lnTo>
                    <a:pt x="1413102" y="496424"/>
                  </a:lnTo>
                  <a:lnTo>
                    <a:pt x="1397454" y="497561"/>
                  </a:lnTo>
                  <a:lnTo>
                    <a:pt x="1381806" y="498698"/>
                  </a:lnTo>
                  <a:lnTo>
                    <a:pt x="1365931" y="499381"/>
                  </a:lnTo>
                  <a:lnTo>
                    <a:pt x="1349829" y="499835"/>
                  </a:lnTo>
                  <a:lnTo>
                    <a:pt x="1333500" y="500063"/>
                  </a:lnTo>
                  <a:lnTo>
                    <a:pt x="1316945" y="500063"/>
                  </a:lnTo>
                  <a:lnTo>
                    <a:pt x="1295854" y="500063"/>
                  </a:lnTo>
                  <a:lnTo>
                    <a:pt x="1275216" y="499608"/>
                  </a:lnTo>
                  <a:lnTo>
                    <a:pt x="1255032" y="498698"/>
                  </a:lnTo>
                  <a:lnTo>
                    <a:pt x="1235302" y="497334"/>
                  </a:lnTo>
                  <a:lnTo>
                    <a:pt x="1216025" y="495969"/>
                  </a:lnTo>
                  <a:lnTo>
                    <a:pt x="1197202" y="494378"/>
                  </a:lnTo>
                  <a:lnTo>
                    <a:pt x="1179059" y="492558"/>
                  </a:lnTo>
                  <a:lnTo>
                    <a:pt x="1161597" y="490057"/>
                  </a:lnTo>
                  <a:lnTo>
                    <a:pt x="1161597" y="489147"/>
                  </a:lnTo>
                  <a:lnTo>
                    <a:pt x="1161597" y="455264"/>
                  </a:lnTo>
                  <a:lnTo>
                    <a:pt x="1161370" y="452308"/>
                  </a:lnTo>
                  <a:lnTo>
                    <a:pt x="1160463" y="449579"/>
                  </a:lnTo>
                  <a:lnTo>
                    <a:pt x="1159556" y="447077"/>
                  </a:lnTo>
                  <a:lnTo>
                    <a:pt x="1158195" y="444121"/>
                  </a:lnTo>
                  <a:lnTo>
                    <a:pt x="1156607" y="441392"/>
                  </a:lnTo>
                  <a:lnTo>
                    <a:pt x="1154566" y="438663"/>
                  </a:lnTo>
                  <a:lnTo>
                    <a:pt x="1152072" y="436162"/>
                  </a:lnTo>
                  <a:lnTo>
                    <a:pt x="1149350" y="433433"/>
                  </a:lnTo>
                  <a:lnTo>
                    <a:pt x="1146175" y="430704"/>
                  </a:lnTo>
                  <a:lnTo>
                    <a:pt x="1142547" y="428430"/>
                  </a:lnTo>
                  <a:lnTo>
                    <a:pt x="1138918" y="425929"/>
                  </a:lnTo>
                  <a:lnTo>
                    <a:pt x="1134836" y="423200"/>
                  </a:lnTo>
                  <a:lnTo>
                    <a:pt x="1130300" y="420926"/>
                  </a:lnTo>
                  <a:lnTo>
                    <a:pt x="1125538" y="418652"/>
                  </a:lnTo>
                  <a:lnTo>
                    <a:pt x="1120322" y="416150"/>
                  </a:lnTo>
                  <a:lnTo>
                    <a:pt x="1115106" y="413876"/>
                  </a:lnTo>
                  <a:lnTo>
                    <a:pt x="1109436" y="411830"/>
                  </a:lnTo>
                  <a:lnTo>
                    <a:pt x="1103539" y="409555"/>
                  </a:lnTo>
                  <a:lnTo>
                    <a:pt x="1090613" y="405235"/>
                  </a:lnTo>
                  <a:lnTo>
                    <a:pt x="1076779" y="401141"/>
                  </a:lnTo>
                  <a:lnTo>
                    <a:pt x="1062038" y="397503"/>
                  </a:lnTo>
                  <a:lnTo>
                    <a:pt x="1046389" y="393865"/>
                  </a:lnTo>
                  <a:lnTo>
                    <a:pt x="1029607" y="390908"/>
                  </a:lnTo>
                  <a:lnTo>
                    <a:pt x="1011918" y="387952"/>
                  </a:lnTo>
                  <a:lnTo>
                    <a:pt x="993775" y="384996"/>
                  </a:lnTo>
                  <a:lnTo>
                    <a:pt x="993775" y="340197"/>
                  </a:lnTo>
                  <a:lnTo>
                    <a:pt x="993775" y="338378"/>
                  </a:lnTo>
                  <a:lnTo>
                    <a:pt x="994002" y="336786"/>
                  </a:lnTo>
                  <a:lnTo>
                    <a:pt x="994909" y="333375"/>
                  </a:lnTo>
                  <a:close/>
                  <a:moveTo>
                    <a:pt x="996723" y="203200"/>
                  </a:moveTo>
                  <a:lnTo>
                    <a:pt x="998084" y="205026"/>
                  </a:lnTo>
                  <a:lnTo>
                    <a:pt x="999218" y="206624"/>
                  </a:lnTo>
                  <a:lnTo>
                    <a:pt x="1002166" y="210505"/>
                  </a:lnTo>
                  <a:lnTo>
                    <a:pt x="1005795" y="213930"/>
                  </a:lnTo>
                  <a:lnTo>
                    <a:pt x="1010104" y="217354"/>
                  </a:lnTo>
                  <a:lnTo>
                    <a:pt x="1014866" y="220779"/>
                  </a:lnTo>
                  <a:lnTo>
                    <a:pt x="1020536" y="224203"/>
                  </a:lnTo>
                  <a:lnTo>
                    <a:pt x="1026206" y="227399"/>
                  </a:lnTo>
                  <a:lnTo>
                    <a:pt x="1032782" y="230367"/>
                  </a:lnTo>
                  <a:lnTo>
                    <a:pt x="1040039" y="233563"/>
                  </a:lnTo>
                  <a:lnTo>
                    <a:pt x="1047523" y="236531"/>
                  </a:lnTo>
                  <a:lnTo>
                    <a:pt x="1055688" y="239499"/>
                  </a:lnTo>
                  <a:lnTo>
                    <a:pt x="1064532" y="242238"/>
                  </a:lnTo>
                  <a:lnTo>
                    <a:pt x="1073604" y="244978"/>
                  </a:lnTo>
                  <a:lnTo>
                    <a:pt x="1083129" y="247717"/>
                  </a:lnTo>
                  <a:lnTo>
                    <a:pt x="1093107" y="250000"/>
                  </a:lnTo>
                  <a:lnTo>
                    <a:pt x="1103539" y="252512"/>
                  </a:lnTo>
                  <a:lnTo>
                    <a:pt x="1114425" y="254795"/>
                  </a:lnTo>
                  <a:lnTo>
                    <a:pt x="1125765" y="256849"/>
                  </a:lnTo>
                  <a:lnTo>
                    <a:pt x="1137331" y="258904"/>
                  </a:lnTo>
                  <a:lnTo>
                    <a:pt x="1149350" y="260730"/>
                  </a:lnTo>
                  <a:lnTo>
                    <a:pt x="1161823" y="262785"/>
                  </a:lnTo>
                  <a:lnTo>
                    <a:pt x="1174523" y="264383"/>
                  </a:lnTo>
                  <a:lnTo>
                    <a:pt x="1187450" y="265753"/>
                  </a:lnTo>
                  <a:lnTo>
                    <a:pt x="1200831" y="267123"/>
                  </a:lnTo>
                  <a:lnTo>
                    <a:pt x="1214665" y="268492"/>
                  </a:lnTo>
                  <a:lnTo>
                    <a:pt x="1228499" y="269405"/>
                  </a:lnTo>
                  <a:lnTo>
                    <a:pt x="1242786" y="270319"/>
                  </a:lnTo>
                  <a:lnTo>
                    <a:pt x="1256847" y="271232"/>
                  </a:lnTo>
                  <a:lnTo>
                    <a:pt x="1271588" y="271688"/>
                  </a:lnTo>
                  <a:lnTo>
                    <a:pt x="1286329" y="272145"/>
                  </a:lnTo>
                  <a:lnTo>
                    <a:pt x="1301750" y="272373"/>
                  </a:lnTo>
                  <a:lnTo>
                    <a:pt x="1316945" y="272373"/>
                  </a:lnTo>
                  <a:lnTo>
                    <a:pt x="1332140" y="272373"/>
                  </a:lnTo>
                  <a:lnTo>
                    <a:pt x="1347334" y="272145"/>
                  </a:lnTo>
                  <a:lnTo>
                    <a:pt x="1362075" y="271688"/>
                  </a:lnTo>
                  <a:lnTo>
                    <a:pt x="1376817" y="271232"/>
                  </a:lnTo>
                  <a:lnTo>
                    <a:pt x="1391104" y="270319"/>
                  </a:lnTo>
                  <a:lnTo>
                    <a:pt x="1405165" y="269405"/>
                  </a:lnTo>
                  <a:lnTo>
                    <a:pt x="1418999" y="268492"/>
                  </a:lnTo>
                  <a:lnTo>
                    <a:pt x="1432833" y="267123"/>
                  </a:lnTo>
                  <a:lnTo>
                    <a:pt x="1446213" y="265753"/>
                  </a:lnTo>
                  <a:lnTo>
                    <a:pt x="1459140" y="264383"/>
                  </a:lnTo>
                  <a:lnTo>
                    <a:pt x="1471840" y="262785"/>
                  </a:lnTo>
                  <a:lnTo>
                    <a:pt x="1484313" y="260730"/>
                  </a:lnTo>
                  <a:lnTo>
                    <a:pt x="1496333" y="258904"/>
                  </a:lnTo>
                  <a:lnTo>
                    <a:pt x="1507899" y="256849"/>
                  </a:lnTo>
                  <a:lnTo>
                    <a:pt x="1519238" y="254795"/>
                  </a:lnTo>
                  <a:lnTo>
                    <a:pt x="1530124" y="252512"/>
                  </a:lnTo>
                  <a:lnTo>
                    <a:pt x="1540556" y="250000"/>
                  </a:lnTo>
                  <a:lnTo>
                    <a:pt x="1550535" y="247717"/>
                  </a:lnTo>
                  <a:lnTo>
                    <a:pt x="1560060" y="244978"/>
                  </a:lnTo>
                  <a:lnTo>
                    <a:pt x="1569358" y="242238"/>
                  </a:lnTo>
                  <a:lnTo>
                    <a:pt x="1577976" y="239499"/>
                  </a:lnTo>
                  <a:lnTo>
                    <a:pt x="1586140" y="236531"/>
                  </a:lnTo>
                  <a:lnTo>
                    <a:pt x="1593624" y="233563"/>
                  </a:lnTo>
                  <a:lnTo>
                    <a:pt x="1600881" y="230367"/>
                  </a:lnTo>
                  <a:lnTo>
                    <a:pt x="1607458" y="227399"/>
                  </a:lnTo>
                  <a:lnTo>
                    <a:pt x="1613354" y="224203"/>
                  </a:lnTo>
                  <a:lnTo>
                    <a:pt x="1618797" y="220779"/>
                  </a:lnTo>
                  <a:lnTo>
                    <a:pt x="1623560" y="217354"/>
                  </a:lnTo>
                  <a:lnTo>
                    <a:pt x="1628095" y="213930"/>
                  </a:lnTo>
                  <a:lnTo>
                    <a:pt x="1631497" y="210505"/>
                  </a:lnTo>
                  <a:lnTo>
                    <a:pt x="1634445" y="206624"/>
                  </a:lnTo>
                  <a:lnTo>
                    <a:pt x="1635806" y="205026"/>
                  </a:lnTo>
                  <a:lnTo>
                    <a:pt x="1636940" y="203200"/>
                  </a:lnTo>
                  <a:lnTo>
                    <a:pt x="1638301" y="205711"/>
                  </a:lnTo>
                  <a:lnTo>
                    <a:pt x="1639208" y="208451"/>
                  </a:lnTo>
                  <a:lnTo>
                    <a:pt x="1639661" y="211418"/>
                  </a:lnTo>
                  <a:lnTo>
                    <a:pt x="1639888" y="213930"/>
                  </a:lnTo>
                  <a:lnTo>
                    <a:pt x="1639888" y="294290"/>
                  </a:lnTo>
                  <a:lnTo>
                    <a:pt x="1639888" y="296344"/>
                  </a:lnTo>
                  <a:lnTo>
                    <a:pt x="1639435" y="298627"/>
                  </a:lnTo>
                  <a:lnTo>
                    <a:pt x="1638981" y="300682"/>
                  </a:lnTo>
                  <a:lnTo>
                    <a:pt x="1638301" y="302508"/>
                  </a:lnTo>
                  <a:lnTo>
                    <a:pt x="1637394" y="304563"/>
                  </a:lnTo>
                  <a:lnTo>
                    <a:pt x="1636260" y="306618"/>
                  </a:lnTo>
                  <a:lnTo>
                    <a:pt x="1634899" y="308672"/>
                  </a:lnTo>
                  <a:lnTo>
                    <a:pt x="1633311" y="310499"/>
                  </a:lnTo>
                  <a:lnTo>
                    <a:pt x="1631724" y="312325"/>
                  </a:lnTo>
                  <a:lnTo>
                    <a:pt x="1629910" y="314608"/>
                  </a:lnTo>
                  <a:lnTo>
                    <a:pt x="1625374" y="318261"/>
                  </a:lnTo>
                  <a:lnTo>
                    <a:pt x="1620158" y="322142"/>
                  </a:lnTo>
                  <a:lnTo>
                    <a:pt x="1614715" y="325566"/>
                  </a:lnTo>
                  <a:lnTo>
                    <a:pt x="1608138" y="329219"/>
                  </a:lnTo>
                  <a:lnTo>
                    <a:pt x="1600881" y="332643"/>
                  </a:lnTo>
                  <a:lnTo>
                    <a:pt x="1593170" y="336068"/>
                  </a:lnTo>
                  <a:lnTo>
                    <a:pt x="1584779" y="339264"/>
                  </a:lnTo>
                  <a:lnTo>
                    <a:pt x="1575708" y="342232"/>
                  </a:lnTo>
                  <a:lnTo>
                    <a:pt x="1566183" y="345428"/>
                  </a:lnTo>
                  <a:lnTo>
                    <a:pt x="1555977" y="348396"/>
                  </a:lnTo>
                  <a:lnTo>
                    <a:pt x="1545318" y="351135"/>
                  </a:lnTo>
                  <a:lnTo>
                    <a:pt x="1534206" y="353875"/>
                  </a:lnTo>
                  <a:lnTo>
                    <a:pt x="1522413" y="356158"/>
                  </a:lnTo>
                  <a:lnTo>
                    <a:pt x="1510167" y="358897"/>
                  </a:lnTo>
                  <a:lnTo>
                    <a:pt x="1497467" y="360952"/>
                  </a:lnTo>
                  <a:lnTo>
                    <a:pt x="1484313" y="363007"/>
                  </a:lnTo>
                  <a:lnTo>
                    <a:pt x="1470706" y="364833"/>
                  </a:lnTo>
                  <a:lnTo>
                    <a:pt x="1456872" y="366888"/>
                  </a:lnTo>
                  <a:lnTo>
                    <a:pt x="1442811" y="368257"/>
                  </a:lnTo>
                  <a:lnTo>
                    <a:pt x="1428070" y="369856"/>
                  </a:lnTo>
                  <a:lnTo>
                    <a:pt x="1413102" y="370997"/>
                  </a:lnTo>
                  <a:lnTo>
                    <a:pt x="1397454" y="372139"/>
                  </a:lnTo>
                  <a:lnTo>
                    <a:pt x="1381806" y="373052"/>
                  </a:lnTo>
                  <a:lnTo>
                    <a:pt x="1365931" y="373737"/>
                  </a:lnTo>
                  <a:lnTo>
                    <a:pt x="1349829" y="374193"/>
                  </a:lnTo>
                  <a:lnTo>
                    <a:pt x="1333500" y="374650"/>
                  </a:lnTo>
                  <a:lnTo>
                    <a:pt x="1316945" y="374650"/>
                  </a:lnTo>
                  <a:lnTo>
                    <a:pt x="1300163" y="374650"/>
                  </a:lnTo>
                  <a:lnTo>
                    <a:pt x="1283834" y="374193"/>
                  </a:lnTo>
                  <a:lnTo>
                    <a:pt x="1267732" y="373737"/>
                  </a:lnTo>
                  <a:lnTo>
                    <a:pt x="1251857" y="373052"/>
                  </a:lnTo>
                  <a:lnTo>
                    <a:pt x="1236209" y="372139"/>
                  </a:lnTo>
                  <a:lnTo>
                    <a:pt x="1220788" y="370997"/>
                  </a:lnTo>
                  <a:lnTo>
                    <a:pt x="1205820" y="369856"/>
                  </a:lnTo>
                  <a:lnTo>
                    <a:pt x="1191079" y="368257"/>
                  </a:lnTo>
                  <a:lnTo>
                    <a:pt x="1176791" y="366888"/>
                  </a:lnTo>
                  <a:lnTo>
                    <a:pt x="1162957" y="364833"/>
                  </a:lnTo>
                  <a:lnTo>
                    <a:pt x="1149350" y="363007"/>
                  </a:lnTo>
                  <a:lnTo>
                    <a:pt x="1136197" y="360952"/>
                  </a:lnTo>
                  <a:lnTo>
                    <a:pt x="1123723" y="358897"/>
                  </a:lnTo>
                  <a:lnTo>
                    <a:pt x="1111477" y="356158"/>
                  </a:lnTo>
                  <a:lnTo>
                    <a:pt x="1099457" y="353875"/>
                  </a:lnTo>
                  <a:lnTo>
                    <a:pt x="1088345" y="351135"/>
                  </a:lnTo>
                  <a:lnTo>
                    <a:pt x="1077686" y="348396"/>
                  </a:lnTo>
                  <a:lnTo>
                    <a:pt x="1067481" y="345428"/>
                  </a:lnTo>
                  <a:lnTo>
                    <a:pt x="1057956" y="342232"/>
                  </a:lnTo>
                  <a:lnTo>
                    <a:pt x="1048884" y="339264"/>
                  </a:lnTo>
                  <a:lnTo>
                    <a:pt x="1040493" y="336068"/>
                  </a:lnTo>
                  <a:lnTo>
                    <a:pt x="1032782" y="332643"/>
                  </a:lnTo>
                  <a:lnTo>
                    <a:pt x="1025525" y="329219"/>
                  </a:lnTo>
                  <a:lnTo>
                    <a:pt x="1018948" y="325566"/>
                  </a:lnTo>
                  <a:lnTo>
                    <a:pt x="1013505" y="322142"/>
                  </a:lnTo>
                  <a:lnTo>
                    <a:pt x="1008289" y="318261"/>
                  </a:lnTo>
                  <a:lnTo>
                    <a:pt x="1003754" y="314608"/>
                  </a:lnTo>
                  <a:lnTo>
                    <a:pt x="1001939" y="312325"/>
                  </a:lnTo>
                  <a:lnTo>
                    <a:pt x="1000352" y="310499"/>
                  </a:lnTo>
                  <a:lnTo>
                    <a:pt x="998991" y="308672"/>
                  </a:lnTo>
                  <a:lnTo>
                    <a:pt x="997630" y="306618"/>
                  </a:lnTo>
                  <a:lnTo>
                    <a:pt x="996270" y="304563"/>
                  </a:lnTo>
                  <a:lnTo>
                    <a:pt x="995363" y="302508"/>
                  </a:lnTo>
                  <a:lnTo>
                    <a:pt x="994682" y="300682"/>
                  </a:lnTo>
                  <a:lnTo>
                    <a:pt x="994229" y="298627"/>
                  </a:lnTo>
                  <a:lnTo>
                    <a:pt x="993775" y="296344"/>
                  </a:lnTo>
                  <a:lnTo>
                    <a:pt x="993775" y="294290"/>
                  </a:lnTo>
                  <a:lnTo>
                    <a:pt x="993775" y="213930"/>
                  </a:lnTo>
                  <a:lnTo>
                    <a:pt x="994002" y="211418"/>
                  </a:lnTo>
                  <a:lnTo>
                    <a:pt x="994455" y="208451"/>
                  </a:lnTo>
                  <a:lnTo>
                    <a:pt x="995589" y="205711"/>
                  </a:lnTo>
                  <a:lnTo>
                    <a:pt x="996723" y="203200"/>
                  </a:lnTo>
                  <a:close/>
                  <a:moveTo>
                    <a:pt x="1300163" y="0"/>
                  </a:moveTo>
                  <a:lnTo>
                    <a:pt x="1316945" y="0"/>
                  </a:lnTo>
                  <a:lnTo>
                    <a:pt x="1333500" y="0"/>
                  </a:lnTo>
                  <a:lnTo>
                    <a:pt x="1349829" y="451"/>
                  </a:lnTo>
                  <a:lnTo>
                    <a:pt x="1365931" y="903"/>
                  </a:lnTo>
                  <a:lnTo>
                    <a:pt x="1381806" y="1580"/>
                  </a:lnTo>
                  <a:lnTo>
                    <a:pt x="1397454" y="2708"/>
                  </a:lnTo>
                  <a:lnTo>
                    <a:pt x="1413102" y="3611"/>
                  </a:lnTo>
                  <a:lnTo>
                    <a:pt x="1428070" y="4965"/>
                  </a:lnTo>
                  <a:lnTo>
                    <a:pt x="1442811" y="6320"/>
                  </a:lnTo>
                  <a:lnTo>
                    <a:pt x="1456872" y="7900"/>
                  </a:lnTo>
                  <a:lnTo>
                    <a:pt x="1470706" y="9480"/>
                  </a:lnTo>
                  <a:lnTo>
                    <a:pt x="1484313" y="11511"/>
                  </a:lnTo>
                  <a:lnTo>
                    <a:pt x="1497467" y="13542"/>
                  </a:lnTo>
                  <a:lnTo>
                    <a:pt x="1510167" y="15800"/>
                  </a:lnTo>
                  <a:lnTo>
                    <a:pt x="1522413" y="18282"/>
                  </a:lnTo>
                  <a:lnTo>
                    <a:pt x="1534206" y="20765"/>
                  </a:lnTo>
                  <a:lnTo>
                    <a:pt x="1545318" y="23248"/>
                  </a:lnTo>
                  <a:lnTo>
                    <a:pt x="1555977" y="26182"/>
                  </a:lnTo>
                  <a:lnTo>
                    <a:pt x="1566183" y="28891"/>
                  </a:lnTo>
                  <a:lnTo>
                    <a:pt x="1575708" y="32051"/>
                  </a:lnTo>
                  <a:lnTo>
                    <a:pt x="1584779" y="34985"/>
                  </a:lnTo>
                  <a:lnTo>
                    <a:pt x="1593170" y="38145"/>
                  </a:lnTo>
                  <a:lnTo>
                    <a:pt x="1600881" y="41531"/>
                  </a:lnTo>
                  <a:lnTo>
                    <a:pt x="1608138" y="44916"/>
                  </a:lnTo>
                  <a:lnTo>
                    <a:pt x="1614715" y="48528"/>
                  </a:lnTo>
                  <a:lnTo>
                    <a:pt x="1620158" y="52139"/>
                  </a:lnTo>
                  <a:lnTo>
                    <a:pt x="1625374" y="55976"/>
                  </a:lnTo>
                  <a:lnTo>
                    <a:pt x="1629910" y="59587"/>
                  </a:lnTo>
                  <a:lnTo>
                    <a:pt x="1631724" y="61619"/>
                  </a:lnTo>
                  <a:lnTo>
                    <a:pt x="1633311" y="63425"/>
                  </a:lnTo>
                  <a:lnTo>
                    <a:pt x="1634899" y="65456"/>
                  </a:lnTo>
                  <a:lnTo>
                    <a:pt x="1636260" y="67262"/>
                  </a:lnTo>
                  <a:lnTo>
                    <a:pt x="1637394" y="69519"/>
                  </a:lnTo>
                  <a:lnTo>
                    <a:pt x="1638301" y="71324"/>
                  </a:lnTo>
                  <a:lnTo>
                    <a:pt x="1638981" y="73356"/>
                  </a:lnTo>
                  <a:lnTo>
                    <a:pt x="1639435" y="75161"/>
                  </a:lnTo>
                  <a:lnTo>
                    <a:pt x="1639888" y="77419"/>
                  </a:lnTo>
                  <a:lnTo>
                    <a:pt x="1639888" y="79450"/>
                  </a:lnTo>
                  <a:lnTo>
                    <a:pt x="1639888" y="158900"/>
                  </a:lnTo>
                  <a:lnTo>
                    <a:pt x="1639888" y="160932"/>
                  </a:lnTo>
                  <a:lnTo>
                    <a:pt x="1639435" y="162737"/>
                  </a:lnTo>
                  <a:lnTo>
                    <a:pt x="1638981" y="164994"/>
                  </a:lnTo>
                  <a:lnTo>
                    <a:pt x="1638301" y="167026"/>
                  </a:lnTo>
                  <a:lnTo>
                    <a:pt x="1637394" y="168832"/>
                  </a:lnTo>
                  <a:lnTo>
                    <a:pt x="1636260" y="170863"/>
                  </a:lnTo>
                  <a:lnTo>
                    <a:pt x="1634899" y="172894"/>
                  </a:lnTo>
                  <a:lnTo>
                    <a:pt x="1633311" y="174926"/>
                  </a:lnTo>
                  <a:lnTo>
                    <a:pt x="1631724" y="176731"/>
                  </a:lnTo>
                  <a:lnTo>
                    <a:pt x="1629910" y="178537"/>
                  </a:lnTo>
                  <a:lnTo>
                    <a:pt x="1625374" y="182374"/>
                  </a:lnTo>
                  <a:lnTo>
                    <a:pt x="1620158" y="185986"/>
                  </a:lnTo>
                  <a:lnTo>
                    <a:pt x="1614715" y="189823"/>
                  </a:lnTo>
                  <a:lnTo>
                    <a:pt x="1608138" y="193208"/>
                  </a:lnTo>
                  <a:lnTo>
                    <a:pt x="1600881" y="196594"/>
                  </a:lnTo>
                  <a:lnTo>
                    <a:pt x="1593170" y="199980"/>
                  </a:lnTo>
                  <a:lnTo>
                    <a:pt x="1584779" y="203140"/>
                  </a:lnTo>
                  <a:lnTo>
                    <a:pt x="1575708" y="206300"/>
                  </a:lnTo>
                  <a:lnTo>
                    <a:pt x="1566183" y="209459"/>
                  </a:lnTo>
                  <a:lnTo>
                    <a:pt x="1555977" y="212168"/>
                  </a:lnTo>
                  <a:lnTo>
                    <a:pt x="1545318" y="214877"/>
                  </a:lnTo>
                  <a:lnTo>
                    <a:pt x="1534206" y="217585"/>
                  </a:lnTo>
                  <a:lnTo>
                    <a:pt x="1522413" y="220068"/>
                  </a:lnTo>
                  <a:lnTo>
                    <a:pt x="1510167" y="222325"/>
                  </a:lnTo>
                  <a:lnTo>
                    <a:pt x="1497467" y="224808"/>
                  </a:lnTo>
                  <a:lnTo>
                    <a:pt x="1484313" y="226614"/>
                  </a:lnTo>
                  <a:lnTo>
                    <a:pt x="1470706" y="228645"/>
                  </a:lnTo>
                  <a:lnTo>
                    <a:pt x="1456872" y="230225"/>
                  </a:lnTo>
                  <a:lnTo>
                    <a:pt x="1442811" y="232031"/>
                  </a:lnTo>
                  <a:lnTo>
                    <a:pt x="1428070" y="233385"/>
                  </a:lnTo>
                  <a:lnTo>
                    <a:pt x="1413102" y="234513"/>
                  </a:lnTo>
                  <a:lnTo>
                    <a:pt x="1397454" y="235642"/>
                  </a:lnTo>
                  <a:lnTo>
                    <a:pt x="1381806" y="236545"/>
                  </a:lnTo>
                  <a:lnTo>
                    <a:pt x="1365931" y="237222"/>
                  </a:lnTo>
                  <a:lnTo>
                    <a:pt x="1349829" y="237673"/>
                  </a:lnTo>
                  <a:lnTo>
                    <a:pt x="1333500" y="237899"/>
                  </a:lnTo>
                  <a:lnTo>
                    <a:pt x="1316945" y="238125"/>
                  </a:lnTo>
                  <a:lnTo>
                    <a:pt x="1300163" y="237899"/>
                  </a:lnTo>
                  <a:lnTo>
                    <a:pt x="1283834" y="237673"/>
                  </a:lnTo>
                  <a:lnTo>
                    <a:pt x="1267732" y="237222"/>
                  </a:lnTo>
                  <a:lnTo>
                    <a:pt x="1251857" y="236545"/>
                  </a:lnTo>
                  <a:lnTo>
                    <a:pt x="1236209" y="235642"/>
                  </a:lnTo>
                  <a:lnTo>
                    <a:pt x="1220788" y="234513"/>
                  </a:lnTo>
                  <a:lnTo>
                    <a:pt x="1205820" y="233385"/>
                  </a:lnTo>
                  <a:lnTo>
                    <a:pt x="1191079" y="232031"/>
                  </a:lnTo>
                  <a:lnTo>
                    <a:pt x="1176791" y="230225"/>
                  </a:lnTo>
                  <a:lnTo>
                    <a:pt x="1162957" y="228645"/>
                  </a:lnTo>
                  <a:lnTo>
                    <a:pt x="1149350" y="226614"/>
                  </a:lnTo>
                  <a:lnTo>
                    <a:pt x="1136197" y="224808"/>
                  </a:lnTo>
                  <a:lnTo>
                    <a:pt x="1123723" y="222325"/>
                  </a:lnTo>
                  <a:lnTo>
                    <a:pt x="1111477" y="220068"/>
                  </a:lnTo>
                  <a:lnTo>
                    <a:pt x="1099457" y="217585"/>
                  </a:lnTo>
                  <a:lnTo>
                    <a:pt x="1088345" y="214877"/>
                  </a:lnTo>
                  <a:lnTo>
                    <a:pt x="1077686" y="212168"/>
                  </a:lnTo>
                  <a:lnTo>
                    <a:pt x="1067481" y="209459"/>
                  </a:lnTo>
                  <a:lnTo>
                    <a:pt x="1057956" y="206300"/>
                  </a:lnTo>
                  <a:lnTo>
                    <a:pt x="1048884" y="203140"/>
                  </a:lnTo>
                  <a:lnTo>
                    <a:pt x="1040493" y="199980"/>
                  </a:lnTo>
                  <a:lnTo>
                    <a:pt x="1032782" y="196594"/>
                  </a:lnTo>
                  <a:lnTo>
                    <a:pt x="1025525" y="193208"/>
                  </a:lnTo>
                  <a:lnTo>
                    <a:pt x="1018948" y="189823"/>
                  </a:lnTo>
                  <a:lnTo>
                    <a:pt x="1013505" y="185986"/>
                  </a:lnTo>
                  <a:lnTo>
                    <a:pt x="1008289" y="182374"/>
                  </a:lnTo>
                  <a:lnTo>
                    <a:pt x="1003754" y="178537"/>
                  </a:lnTo>
                  <a:lnTo>
                    <a:pt x="1001939" y="176731"/>
                  </a:lnTo>
                  <a:lnTo>
                    <a:pt x="1000352" y="174926"/>
                  </a:lnTo>
                  <a:lnTo>
                    <a:pt x="998991" y="172894"/>
                  </a:lnTo>
                  <a:lnTo>
                    <a:pt x="997630" y="170863"/>
                  </a:lnTo>
                  <a:lnTo>
                    <a:pt x="996270" y="168832"/>
                  </a:lnTo>
                  <a:lnTo>
                    <a:pt x="995363" y="167026"/>
                  </a:lnTo>
                  <a:lnTo>
                    <a:pt x="994682" y="164994"/>
                  </a:lnTo>
                  <a:lnTo>
                    <a:pt x="994229" y="162737"/>
                  </a:lnTo>
                  <a:lnTo>
                    <a:pt x="993775" y="160932"/>
                  </a:lnTo>
                  <a:lnTo>
                    <a:pt x="993775" y="158900"/>
                  </a:lnTo>
                  <a:lnTo>
                    <a:pt x="993775" y="79450"/>
                  </a:lnTo>
                  <a:lnTo>
                    <a:pt x="993775" y="77419"/>
                  </a:lnTo>
                  <a:lnTo>
                    <a:pt x="994229" y="75161"/>
                  </a:lnTo>
                  <a:lnTo>
                    <a:pt x="994682" y="73356"/>
                  </a:lnTo>
                  <a:lnTo>
                    <a:pt x="995363" y="71324"/>
                  </a:lnTo>
                  <a:lnTo>
                    <a:pt x="996270" y="69519"/>
                  </a:lnTo>
                  <a:lnTo>
                    <a:pt x="997630" y="67262"/>
                  </a:lnTo>
                  <a:lnTo>
                    <a:pt x="998991" y="65456"/>
                  </a:lnTo>
                  <a:lnTo>
                    <a:pt x="1000352" y="63425"/>
                  </a:lnTo>
                  <a:lnTo>
                    <a:pt x="1001939" y="61619"/>
                  </a:lnTo>
                  <a:lnTo>
                    <a:pt x="1003754" y="59587"/>
                  </a:lnTo>
                  <a:lnTo>
                    <a:pt x="1008289" y="55976"/>
                  </a:lnTo>
                  <a:lnTo>
                    <a:pt x="1013505" y="52139"/>
                  </a:lnTo>
                  <a:lnTo>
                    <a:pt x="1018948" y="48528"/>
                  </a:lnTo>
                  <a:lnTo>
                    <a:pt x="1025525" y="44916"/>
                  </a:lnTo>
                  <a:lnTo>
                    <a:pt x="1032782" y="41531"/>
                  </a:lnTo>
                  <a:lnTo>
                    <a:pt x="1040493" y="38145"/>
                  </a:lnTo>
                  <a:lnTo>
                    <a:pt x="1048884" y="34985"/>
                  </a:lnTo>
                  <a:lnTo>
                    <a:pt x="1057956" y="32051"/>
                  </a:lnTo>
                  <a:lnTo>
                    <a:pt x="1067481" y="28891"/>
                  </a:lnTo>
                  <a:lnTo>
                    <a:pt x="1077686" y="26182"/>
                  </a:lnTo>
                  <a:lnTo>
                    <a:pt x="1088345" y="23248"/>
                  </a:lnTo>
                  <a:lnTo>
                    <a:pt x="1099457" y="20765"/>
                  </a:lnTo>
                  <a:lnTo>
                    <a:pt x="1111477" y="18282"/>
                  </a:lnTo>
                  <a:lnTo>
                    <a:pt x="1123723" y="15800"/>
                  </a:lnTo>
                  <a:lnTo>
                    <a:pt x="1136197" y="13542"/>
                  </a:lnTo>
                  <a:lnTo>
                    <a:pt x="1149350" y="11511"/>
                  </a:lnTo>
                  <a:lnTo>
                    <a:pt x="1162957" y="9480"/>
                  </a:lnTo>
                  <a:lnTo>
                    <a:pt x="1176791" y="7900"/>
                  </a:lnTo>
                  <a:lnTo>
                    <a:pt x="1191079" y="6320"/>
                  </a:lnTo>
                  <a:lnTo>
                    <a:pt x="1205820" y="4965"/>
                  </a:lnTo>
                  <a:lnTo>
                    <a:pt x="1220788" y="3611"/>
                  </a:lnTo>
                  <a:lnTo>
                    <a:pt x="1236209" y="2708"/>
                  </a:lnTo>
                  <a:lnTo>
                    <a:pt x="1251857" y="1580"/>
                  </a:lnTo>
                  <a:lnTo>
                    <a:pt x="1267732" y="903"/>
                  </a:lnTo>
                  <a:lnTo>
                    <a:pt x="1283834" y="451"/>
                  </a:lnTo>
                  <a:lnTo>
                    <a:pt x="1300163"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127" name="组合 126"/>
          <p:cNvGrpSpPr/>
          <p:nvPr/>
        </p:nvGrpSpPr>
        <p:grpSpPr>
          <a:xfrm>
            <a:off x="7887536" y="3740385"/>
            <a:ext cx="3149059" cy="1533353"/>
            <a:chOff x="7887536" y="3740385"/>
            <a:chExt cx="2397747" cy="1533353"/>
          </a:xfrm>
        </p:grpSpPr>
        <p:sp>
          <p:nvSpPr>
            <p:cNvPr id="103" name="圆角矩形 102"/>
            <p:cNvSpPr/>
            <p:nvPr/>
          </p:nvSpPr>
          <p:spPr bwMode="auto">
            <a:xfrm>
              <a:off x="8286212" y="3740385"/>
              <a:ext cx="1628599" cy="575506"/>
            </a:xfrm>
            <a:prstGeom prst="roundRect">
              <a:avLst/>
            </a:prstGeom>
            <a:ln>
              <a:solidFill>
                <a:srgbClr val="FFC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600" b="1">
                  <a:solidFill>
                    <a:prstClr val="black"/>
                  </a:solidFill>
                  <a:latin typeface="微软雅黑" panose="020B0503020204020204" pitchFamily="34" charset="-122"/>
                  <a:ea typeface="微软雅黑" panose="020B0503020204020204" pitchFamily="34" charset="-122"/>
                </a:rPr>
                <a:t>汇总计算</a:t>
              </a:r>
              <a:endParaRPr lang="zh-CN" altLang="en-US" sz="1600" b="1" dirty="0">
                <a:solidFill>
                  <a:prstClr val="black"/>
                </a:solidFill>
                <a:latin typeface="微软雅黑" panose="020B0503020204020204" pitchFamily="34" charset="-122"/>
                <a:ea typeface="微软雅黑" panose="020B0503020204020204" pitchFamily="34" charset="-122"/>
              </a:endParaRPr>
            </a:p>
          </p:txBody>
        </p:sp>
        <p:sp>
          <p:nvSpPr>
            <p:cNvPr id="107" name="圆角矩形 106"/>
            <p:cNvSpPr/>
            <p:nvPr/>
          </p:nvSpPr>
          <p:spPr bwMode="auto">
            <a:xfrm>
              <a:off x="7887536" y="4616819"/>
              <a:ext cx="1167303" cy="65691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400" dirty="0">
                  <a:solidFill>
                    <a:prstClr val="black"/>
                  </a:solidFill>
                  <a:latin typeface="微软雅黑" panose="020B0503020204020204" pitchFamily="34" charset="-122"/>
                  <a:ea typeface="微软雅黑" panose="020B0503020204020204" pitchFamily="34" charset="-122"/>
                </a:rPr>
                <a:t>各类语言的排队人数</a:t>
              </a:r>
            </a:p>
          </p:txBody>
        </p:sp>
        <p:sp>
          <p:nvSpPr>
            <p:cNvPr id="108" name="圆角矩形 107"/>
            <p:cNvSpPr/>
            <p:nvPr/>
          </p:nvSpPr>
          <p:spPr bwMode="auto">
            <a:xfrm>
              <a:off x="9117980" y="4616819"/>
              <a:ext cx="1167303" cy="65691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400" dirty="0">
                  <a:solidFill>
                    <a:prstClr val="black"/>
                  </a:solidFill>
                  <a:latin typeface="微软雅黑" panose="020B0503020204020204" pitchFamily="34" charset="-122"/>
                  <a:ea typeface="微软雅黑" panose="020B0503020204020204" pitchFamily="34" charset="-122"/>
                </a:rPr>
                <a:t>各类语言的预计排队时间</a:t>
              </a:r>
            </a:p>
          </p:txBody>
        </p:sp>
      </p:grpSp>
      <p:cxnSp>
        <p:nvCxnSpPr>
          <p:cNvPr id="113" name="肘形连接符 112"/>
          <p:cNvCxnSpPr>
            <a:stCxn id="103" idx="2"/>
            <a:endCxn id="107" idx="0"/>
          </p:cNvCxnSpPr>
          <p:nvPr/>
        </p:nvCxnSpPr>
        <p:spPr bwMode="auto">
          <a:xfrm rot="5400000">
            <a:off x="8916864" y="4053097"/>
            <a:ext cx="300928" cy="826516"/>
          </a:xfrm>
          <a:prstGeom prst="bentConnector3">
            <a:avLst/>
          </a:prstGeom>
          <a:solidFill>
            <a:schemeClr val="accent1"/>
          </a:solidFill>
          <a:ln w="38100" cap="flat" cmpd="sng" algn="ctr">
            <a:solidFill>
              <a:schemeClr val="accent6">
                <a:lumMod val="75000"/>
              </a:schemeClr>
            </a:solidFill>
            <a:prstDash val="solid"/>
            <a:round/>
            <a:headEnd type="none" w="med" len="med"/>
            <a:tailEnd type="triangle"/>
          </a:ln>
        </p:spPr>
      </p:cxnSp>
      <p:cxnSp>
        <p:nvCxnSpPr>
          <p:cNvPr id="115" name="肘形连接符 114"/>
          <p:cNvCxnSpPr>
            <a:stCxn id="103" idx="2"/>
            <a:endCxn id="108" idx="0"/>
          </p:cNvCxnSpPr>
          <p:nvPr/>
        </p:nvCxnSpPr>
        <p:spPr bwMode="auto">
          <a:xfrm rot="16200000" flipH="1">
            <a:off x="9724860" y="4071617"/>
            <a:ext cx="300928" cy="789476"/>
          </a:xfrm>
          <a:prstGeom prst="bentConnector3">
            <a:avLst>
              <a:gd name="adj1" fmla="val 50000"/>
            </a:avLst>
          </a:prstGeom>
          <a:solidFill>
            <a:schemeClr val="accent1"/>
          </a:solidFill>
          <a:ln w="38100" cap="flat" cmpd="sng" algn="ctr">
            <a:solidFill>
              <a:schemeClr val="accent6">
                <a:lumMod val="75000"/>
              </a:schemeClr>
            </a:solidFill>
            <a:prstDash val="solid"/>
            <a:round/>
            <a:headEnd type="none" w="med" len="med"/>
            <a:tailEnd type="triangle"/>
          </a:ln>
        </p:spPr>
      </p:cxnSp>
      <p:sp>
        <p:nvSpPr>
          <p:cNvPr id="118" name="圆角矩形 117"/>
          <p:cNvSpPr/>
          <p:nvPr/>
        </p:nvSpPr>
        <p:spPr bwMode="auto">
          <a:xfrm>
            <a:off x="6420921" y="5434102"/>
            <a:ext cx="4615673" cy="491535"/>
          </a:xfrm>
          <a:prstGeom prst="roundRect">
            <a:avLst/>
          </a:prstGeom>
          <a:ln>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1" compatLnSpc="1"/>
          <a:lstStyle/>
          <a:p>
            <a:pPr algn="ctr" eaLnBrk="0" fontAlgn="base" hangingPunct="0">
              <a:spcBef>
                <a:spcPct val="0"/>
              </a:spcBef>
              <a:spcAft>
                <a:spcPct val="0"/>
              </a:spcAft>
              <a:buFont typeface="Arial" pitchFamily="34" charset="0"/>
              <a:buNone/>
            </a:pPr>
            <a:r>
              <a:rPr lang="zh-CN" altLang="en-US" b="1" dirty="0">
                <a:solidFill>
                  <a:srgbClr val="FF0000"/>
                </a:solidFill>
                <a:latin typeface="微软雅黑" panose="020B0503020204020204" pitchFamily="34" charset="-122"/>
                <a:ea typeface="微软雅黑" panose="020B0503020204020204" pitchFamily="34" charset="-122"/>
              </a:rPr>
              <a:t>排队人流合理分流</a:t>
            </a:r>
          </a:p>
        </p:txBody>
      </p:sp>
    </p:spTree>
    <p:extLst>
      <p:ext uri="{BB962C8B-B14F-4D97-AF65-F5344CB8AC3E}">
        <p14:creationId xmlns:p14="http://schemas.microsoft.com/office/powerpoint/2010/main" val="37776857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话务员投诉人画像服务</a:t>
            </a:r>
          </a:p>
        </p:txBody>
      </p:sp>
      <p:sp>
        <p:nvSpPr>
          <p:cNvPr id="3" name="右箭头 2"/>
          <p:cNvSpPr/>
          <p:nvPr/>
        </p:nvSpPr>
        <p:spPr bwMode="auto">
          <a:xfrm>
            <a:off x="715962" y="965200"/>
            <a:ext cx="10790237" cy="533400"/>
          </a:xfrm>
          <a:prstGeom prst="rightArrow">
            <a:avLst>
              <a:gd name="adj1" fmla="val 60126"/>
              <a:gd name="adj2" fmla="val 50000"/>
            </a:avLst>
          </a:prstGeom>
          <a:solidFill>
            <a:schemeClr val="accent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4" name="组合 3"/>
          <p:cNvGrpSpPr/>
          <p:nvPr/>
        </p:nvGrpSpPr>
        <p:grpSpPr>
          <a:xfrm>
            <a:off x="1776050" y="1129087"/>
            <a:ext cx="161925" cy="381491"/>
            <a:chOff x="2158999" y="1150938"/>
            <a:chExt cx="161925" cy="381491"/>
          </a:xfrm>
        </p:grpSpPr>
        <p:sp>
          <p:nvSpPr>
            <p:cNvPr id="5" name="椭圆 4"/>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6" name="组合 5"/>
            <p:cNvGrpSpPr/>
            <p:nvPr/>
          </p:nvGrpSpPr>
          <p:grpSpPr>
            <a:xfrm>
              <a:off x="2239962" y="1312863"/>
              <a:ext cx="0" cy="219566"/>
              <a:chOff x="2239962" y="1312863"/>
              <a:chExt cx="0" cy="219566"/>
            </a:xfrm>
          </p:grpSpPr>
          <p:cxnSp>
            <p:nvCxnSpPr>
              <p:cNvPr id="7" name="直接连接符 6"/>
              <p:cNvCxnSpPr>
                <a:stCxn id="5"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8" name="直接连接符 7"/>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sp>
        <p:nvSpPr>
          <p:cNvPr id="9" name="圆角矩形 8"/>
          <p:cNvSpPr/>
          <p:nvPr/>
        </p:nvSpPr>
        <p:spPr bwMode="auto">
          <a:xfrm>
            <a:off x="7159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投诉人</a:t>
            </a:r>
          </a:p>
        </p:txBody>
      </p:sp>
      <p:sp>
        <p:nvSpPr>
          <p:cNvPr id="10" name="圆角矩形 9"/>
          <p:cNvSpPr/>
          <p:nvPr/>
        </p:nvSpPr>
        <p:spPr bwMode="auto">
          <a:xfrm>
            <a:off x="3458805" y="1519966"/>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话务员</a:t>
            </a:r>
          </a:p>
        </p:txBody>
      </p:sp>
      <p:grpSp>
        <p:nvGrpSpPr>
          <p:cNvPr id="11" name="组合 10"/>
          <p:cNvGrpSpPr/>
          <p:nvPr/>
        </p:nvGrpSpPr>
        <p:grpSpPr>
          <a:xfrm>
            <a:off x="4520550" y="1129087"/>
            <a:ext cx="161925" cy="381491"/>
            <a:chOff x="2158999" y="1150938"/>
            <a:chExt cx="161925" cy="381491"/>
          </a:xfrm>
        </p:grpSpPr>
        <p:sp>
          <p:nvSpPr>
            <p:cNvPr id="12" name="椭圆 11"/>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3" name="组合 12"/>
            <p:cNvGrpSpPr/>
            <p:nvPr/>
          </p:nvGrpSpPr>
          <p:grpSpPr>
            <a:xfrm>
              <a:off x="2239962" y="1312863"/>
              <a:ext cx="0" cy="219566"/>
              <a:chOff x="2239962" y="1312863"/>
              <a:chExt cx="0" cy="219566"/>
            </a:xfrm>
          </p:grpSpPr>
          <p:cxnSp>
            <p:nvCxnSpPr>
              <p:cNvPr id="14" name="直接连接符 13"/>
              <p:cNvCxnSpPr>
                <a:stCxn id="12"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15" name="直接连接符 14"/>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grpSp>
        <p:nvGrpSpPr>
          <p:cNvPr id="16" name="组合 15"/>
          <p:cNvGrpSpPr/>
          <p:nvPr/>
        </p:nvGrpSpPr>
        <p:grpSpPr>
          <a:xfrm>
            <a:off x="7265050" y="1129087"/>
            <a:ext cx="161925" cy="381491"/>
            <a:chOff x="2158999" y="1150938"/>
            <a:chExt cx="161925" cy="381491"/>
          </a:xfrm>
        </p:grpSpPr>
        <p:sp>
          <p:nvSpPr>
            <p:cNvPr id="17" name="椭圆 16"/>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8" name="组合 17"/>
            <p:cNvGrpSpPr/>
            <p:nvPr/>
          </p:nvGrpSpPr>
          <p:grpSpPr>
            <a:xfrm>
              <a:off x="2239962" y="1312863"/>
              <a:ext cx="0" cy="219566"/>
              <a:chOff x="2239962" y="1312863"/>
              <a:chExt cx="0" cy="219566"/>
            </a:xfrm>
          </p:grpSpPr>
          <p:cxnSp>
            <p:nvCxnSpPr>
              <p:cNvPr id="19" name="直接连接符 18"/>
              <p:cNvCxnSpPr>
                <a:stCxn id="17"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20" name="直接连接符 19"/>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grpSp>
        <p:nvGrpSpPr>
          <p:cNvPr id="21" name="组合 20"/>
          <p:cNvGrpSpPr/>
          <p:nvPr/>
        </p:nvGrpSpPr>
        <p:grpSpPr>
          <a:xfrm>
            <a:off x="10009550" y="1129087"/>
            <a:ext cx="161925" cy="381491"/>
            <a:chOff x="2158999" y="1150938"/>
            <a:chExt cx="161925" cy="381491"/>
          </a:xfrm>
        </p:grpSpPr>
        <p:sp>
          <p:nvSpPr>
            <p:cNvPr id="22" name="椭圆 21"/>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23" name="组合 22"/>
            <p:cNvGrpSpPr/>
            <p:nvPr/>
          </p:nvGrpSpPr>
          <p:grpSpPr>
            <a:xfrm>
              <a:off x="2239962" y="1312863"/>
              <a:ext cx="0" cy="219566"/>
              <a:chOff x="2239962" y="1312863"/>
              <a:chExt cx="0" cy="219566"/>
            </a:xfrm>
          </p:grpSpPr>
          <p:cxnSp>
            <p:nvCxnSpPr>
              <p:cNvPr id="24" name="直接连接符 23"/>
              <p:cNvCxnSpPr>
                <a:stCxn id="22"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25" name="直接连接符 24"/>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sp>
        <p:nvSpPr>
          <p:cNvPr id="26" name="圆角矩形 25"/>
          <p:cNvSpPr/>
          <p:nvPr/>
        </p:nvSpPr>
        <p:spPr bwMode="auto">
          <a:xfrm>
            <a:off x="62049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热线办</a:t>
            </a:r>
          </a:p>
        </p:txBody>
      </p:sp>
      <p:sp>
        <p:nvSpPr>
          <p:cNvPr id="27" name="圆角矩形 26"/>
          <p:cNvSpPr/>
          <p:nvPr/>
        </p:nvSpPr>
        <p:spPr bwMode="auto">
          <a:xfrm>
            <a:off x="89494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职能部门</a:t>
            </a:r>
          </a:p>
        </p:txBody>
      </p:sp>
      <p:sp>
        <p:nvSpPr>
          <p:cNvPr id="28" name="KSO_Shape"/>
          <p:cNvSpPr>
            <a:spLocks/>
          </p:cNvSpPr>
          <p:nvPr/>
        </p:nvSpPr>
        <p:spPr bwMode="auto">
          <a:xfrm>
            <a:off x="1787721" y="1610281"/>
            <a:ext cx="688103" cy="461029"/>
          </a:xfrm>
          <a:custGeom>
            <a:avLst/>
            <a:gdLst>
              <a:gd name="T0" fmla="*/ 885340 w 6524"/>
              <a:gd name="T1" fmla="*/ 839496 h 4376"/>
              <a:gd name="T2" fmla="*/ 828693 w 6524"/>
              <a:gd name="T3" fmla="*/ 733209 h 4376"/>
              <a:gd name="T4" fmla="*/ 858184 w 6524"/>
              <a:gd name="T5" fmla="*/ 652033 h 4376"/>
              <a:gd name="T6" fmla="*/ 887676 w 6524"/>
              <a:gd name="T7" fmla="*/ 591881 h 4376"/>
              <a:gd name="T8" fmla="*/ 927096 w 6524"/>
              <a:gd name="T9" fmla="*/ 529102 h 4376"/>
              <a:gd name="T10" fmla="*/ 924176 w 6524"/>
              <a:gd name="T11" fmla="*/ 420186 h 4376"/>
              <a:gd name="T12" fmla="*/ 909576 w 6524"/>
              <a:gd name="T13" fmla="*/ 333754 h 4376"/>
              <a:gd name="T14" fmla="*/ 906948 w 6524"/>
              <a:gd name="T15" fmla="*/ 127603 h 4376"/>
              <a:gd name="T16" fmla="*/ 800661 w 6524"/>
              <a:gd name="T17" fmla="*/ 33872 h 4376"/>
              <a:gd name="T18" fmla="*/ 661085 w 6524"/>
              <a:gd name="T19" fmla="*/ 584 h 4376"/>
              <a:gd name="T20" fmla="*/ 510122 w 6524"/>
              <a:gd name="T21" fmla="*/ 41756 h 4376"/>
              <a:gd name="T22" fmla="*/ 417850 w 6524"/>
              <a:gd name="T23" fmla="*/ 149503 h 4376"/>
              <a:gd name="T24" fmla="*/ 409674 w 6524"/>
              <a:gd name="T25" fmla="*/ 359742 h 4376"/>
              <a:gd name="T26" fmla="*/ 397118 w 6524"/>
              <a:gd name="T27" fmla="*/ 436830 h 4376"/>
              <a:gd name="T28" fmla="*/ 420186 w 6524"/>
              <a:gd name="T29" fmla="*/ 571441 h 4376"/>
              <a:gd name="T30" fmla="*/ 465446 w 6524"/>
              <a:gd name="T31" fmla="*/ 597137 h 4376"/>
              <a:gd name="T32" fmla="*/ 510998 w 6524"/>
              <a:gd name="T33" fmla="*/ 762408 h 4376"/>
              <a:gd name="T34" fmla="*/ 427486 w 6524"/>
              <a:gd name="T35" fmla="*/ 869280 h 4376"/>
              <a:gd name="T36" fmla="*/ 56648 w 6524"/>
              <a:gd name="T37" fmla="*/ 1014695 h 4376"/>
              <a:gd name="T38" fmla="*/ 3212 w 6524"/>
              <a:gd name="T39" fmla="*/ 1073679 h 4376"/>
              <a:gd name="T40" fmla="*/ 1334726 w 6524"/>
              <a:gd name="T41" fmla="*/ 1073679 h 4376"/>
              <a:gd name="T42" fmla="*/ 1270779 w 6524"/>
              <a:gd name="T43" fmla="*/ 1009439 h 4376"/>
              <a:gd name="T44" fmla="*/ 1406850 w 6524"/>
              <a:gd name="T45" fmla="*/ 904612 h 4376"/>
              <a:gd name="T46" fmla="*/ 1298227 w 6524"/>
              <a:gd name="T47" fmla="*/ 822560 h 4376"/>
              <a:gd name="T48" fmla="*/ 1324506 w 6524"/>
              <a:gd name="T49" fmla="*/ 770292 h 4376"/>
              <a:gd name="T50" fmla="*/ 1336186 w 6524"/>
              <a:gd name="T51" fmla="*/ 705761 h 4376"/>
              <a:gd name="T52" fmla="*/ 1371518 w 6524"/>
              <a:gd name="T53" fmla="*/ 671305 h 4376"/>
              <a:gd name="T54" fmla="*/ 1378526 w 6524"/>
              <a:gd name="T55" fmla="*/ 581661 h 4376"/>
              <a:gd name="T56" fmla="*/ 1365094 w 6524"/>
              <a:gd name="T57" fmla="*/ 511582 h 4376"/>
              <a:gd name="T58" fmla="*/ 1359838 w 6524"/>
              <a:gd name="T59" fmla="*/ 353902 h 4376"/>
              <a:gd name="T60" fmla="*/ 1265815 w 6524"/>
              <a:gd name="T61" fmla="*/ 286743 h 4376"/>
              <a:gd name="T62" fmla="*/ 1161571 w 6524"/>
              <a:gd name="T63" fmla="*/ 277399 h 4376"/>
              <a:gd name="T64" fmla="*/ 1043896 w 6524"/>
              <a:gd name="T65" fmla="*/ 329374 h 4376"/>
              <a:gd name="T66" fmla="*/ 1002724 w 6524"/>
              <a:gd name="T67" fmla="*/ 442086 h 4376"/>
              <a:gd name="T68" fmla="*/ 1010316 w 6524"/>
              <a:gd name="T69" fmla="*/ 560345 h 4376"/>
              <a:gd name="T70" fmla="*/ 1008564 w 6524"/>
              <a:gd name="T71" fmla="*/ 660793 h 4376"/>
              <a:gd name="T72" fmla="*/ 1045648 w 6524"/>
              <a:gd name="T73" fmla="*/ 699337 h 4376"/>
              <a:gd name="T74" fmla="*/ 1076599 w 6524"/>
              <a:gd name="T75" fmla="*/ 806792 h 4376"/>
              <a:gd name="T76" fmla="*/ 1107551 w 6524"/>
              <a:gd name="T77" fmla="*/ 909284 h 4376"/>
              <a:gd name="T78" fmla="*/ 1318082 w 6524"/>
              <a:gd name="T79" fmla="*/ 999803 h 4376"/>
              <a:gd name="T80" fmla="*/ 1366846 w 6524"/>
              <a:gd name="T81" fmla="*/ 1068131 h 4376"/>
              <a:gd name="T82" fmla="*/ 1666145 w 6524"/>
              <a:gd name="T83" fmla="*/ 1034843 h 4376"/>
              <a:gd name="T84" fmla="*/ 1606285 w 6524"/>
              <a:gd name="T85" fmla="*/ 986663 h 4376"/>
              <a:gd name="T86" fmla="*/ 1881932 w 6524"/>
              <a:gd name="T87" fmla="*/ 971187 h 4376"/>
              <a:gd name="T88" fmla="*/ 1692425 w 6524"/>
              <a:gd name="T89" fmla="*/ 895852 h 4376"/>
              <a:gd name="T90" fmla="*/ 1646873 w 6524"/>
              <a:gd name="T91" fmla="*/ 837160 h 4376"/>
              <a:gd name="T92" fmla="*/ 1666145 w 6524"/>
              <a:gd name="T93" fmla="*/ 787812 h 4376"/>
              <a:gd name="T94" fmla="*/ 1689213 w 6524"/>
              <a:gd name="T95" fmla="*/ 752772 h 4376"/>
              <a:gd name="T96" fmla="*/ 1703813 w 6524"/>
              <a:gd name="T97" fmla="*/ 691161 h 4376"/>
              <a:gd name="T98" fmla="*/ 1691549 w 6524"/>
              <a:gd name="T99" fmla="*/ 638893 h 4376"/>
              <a:gd name="T100" fmla="*/ 1686877 w 6524"/>
              <a:gd name="T101" fmla="*/ 515962 h 4376"/>
              <a:gd name="T102" fmla="*/ 1612709 w 6524"/>
              <a:gd name="T103" fmla="*/ 468950 h 4376"/>
              <a:gd name="T104" fmla="*/ 1509926 w 6524"/>
              <a:gd name="T105" fmla="*/ 478002 h 4376"/>
              <a:gd name="T106" fmla="*/ 1453862 w 6524"/>
              <a:gd name="T107" fmla="*/ 522678 h 4376"/>
              <a:gd name="T108" fmla="*/ 1439554 w 6524"/>
              <a:gd name="T109" fmla="*/ 618161 h 4376"/>
              <a:gd name="T110" fmla="*/ 1437218 w 6524"/>
              <a:gd name="T111" fmla="*/ 679481 h 4376"/>
              <a:gd name="T112" fmla="*/ 1455322 w 6524"/>
              <a:gd name="T113" fmla="*/ 756276 h 4376"/>
              <a:gd name="T114" fmla="*/ 1485398 w 6524"/>
              <a:gd name="T115" fmla="*/ 828692 h 4376"/>
              <a:gd name="T116" fmla="*/ 1457074 w 6524"/>
              <a:gd name="T117" fmla="*/ 891180 h 4376"/>
              <a:gd name="T118" fmla="*/ 1654757 w 6524"/>
              <a:gd name="T119" fmla="*/ 974691 h 4376"/>
              <a:gd name="T120" fmla="*/ 1699725 w 6524"/>
              <a:gd name="T121" fmla="*/ 1038931 h 4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524" h="4376">
                <a:moveTo>
                  <a:pt x="4032" y="3336"/>
                </a:moveTo>
                <a:lnTo>
                  <a:pt x="4032" y="3336"/>
                </a:lnTo>
                <a:lnTo>
                  <a:pt x="3856" y="3260"/>
                </a:lnTo>
                <a:lnTo>
                  <a:pt x="3674" y="3182"/>
                </a:lnTo>
                <a:lnTo>
                  <a:pt x="3492" y="3105"/>
                </a:lnTo>
                <a:lnTo>
                  <a:pt x="3315" y="3031"/>
                </a:lnTo>
                <a:lnTo>
                  <a:pt x="3118" y="2977"/>
                </a:lnTo>
                <a:lnTo>
                  <a:pt x="3103" y="2966"/>
                </a:lnTo>
                <a:lnTo>
                  <a:pt x="3089" y="2952"/>
                </a:lnTo>
                <a:lnTo>
                  <a:pt x="3075" y="2934"/>
                </a:lnTo>
                <a:lnTo>
                  <a:pt x="3060" y="2916"/>
                </a:lnTo>
                <a:lnTo>
                  <a:pt x="3046" y="2896"/>
                </a:lnTo>
                <a:lnTo>
                  <a:pt x="3032" y="2875"/>
                </a:lnTo>
                <a:lnTo>
                  <a:pt x="3019" y="2852"/>
                </a:lnTo>
                <a:lnTo>
                  <a:pt x="3006" y="2829"/>
                </a:lnTo>
                <a:lnTo>
                  <a:pt x="2981" y="2781"/>
                </a:lnTo>
                <a:lnTo>
                  <a:pt x="2958" y="2735"/>
                </a:lnTo>
                <a:lnTo>
                  <a:pt x="2921" y="2655"/>
                </a:lnTo>
                <a:lnTo>
                  <a:pt x="2795" y="2636"/>
                </a:lnTo>
                <a:lnTo>
                  <a:pt x="2797" y="2612"/>
                </a:lnTo>
                <a:lnTo>
                  <a:pt x="2801" y="2591"/>
                </a:lnTo>
                <a:lnTo>
                  <a:pt x="2806" y="2571"/>
                </a:lnTo>
                <a:lnTo>
                  <a:pt x="2813" y="2554"/>
                </a:lnTo>
                <a:lnTo>
                  <a:pt x="2820" y="2538"/>
                </a:lnTo>
                <a:lnTo>
                  <a:pt x="2829" y="2525"/>
                </a:lnTo>
                <a:lnTo>
                  <a:pt x="2838" y="2511"/>
                </a:lnTo>
                <a:lnTo>
                  <a:pt x="2847" y="2498"/>
                </a:lnTo>
                <a:lnTo>
                  <a:pt x="2868" y="2475"/>
                </a:lnTo>
                <a:lnTo>
                  <a:pt x="2878" y="2463"/>
                </a:lnTo>
                <a:lnTo>
                  <a:pt x="2888" y="2450"/>
                </a:lnTo>
                <a:lnTo>
                  <a:pt x="2897" y="2436"/>
                </a:lnTo>
                <a:lnTo>
                  <a:pt x="2906" y="2421"/>
                </a:lnTo>
                <a:lnTo>
                  <a:pt x="2913" y="2404"/>
                </a:lnTo>
                <a:lnTo>
                  <a:pt x="2921" y="2386"/>
                </a:lnTo>
                <a:lnTo>
                  <a:pt x="2926" y="2367"/>
                </a:lnTo>
                <a:lnTo>
                  <a:pt x="2930" y="2349"/>
                </a:lnTo>
                <a:lnTo>
                  <a:pt x="2933" y="2331"/>
                </a:lnTo>
                <a:lnTo>
                  <a:pt x="2935" y="2312"/>
                </a:lnTo>
                <a:lnTo>
                  <a:pt x="2937" y="2272"/>
                </a:lnTo>
                <a:lnTo>
                  <a:pt x="2939" y="2233"/>
                </a:lnTo>
                <a:lnTo>
                  <a:pt x="2942" y="2194"/>
                </a:lnTo>
                <a:lnTo>
                  <a:pt x="2944" y="2175"/>
                </a:lnTo>
                <a:lnTo>
                  <a:pt x="2947" y="2155"/>
                </a:lnTo>
                <a:lnTo>
                  <a:pt x="2951" y="2137"/>
                </a:lnTo>
                <a:lnTo>
                  <a:pt x="2956" y="2119"/>
                </a:lnTo>
                <a:lnTo>
                  <a:pt x="2963" y="2102"/>
                </a:lnTo>
                <a:lnTo>
                  <a:pt x="2971" y="2085"/>
                </a:lnTo>
                <a:lnTo>
                  <a:pt x="2977" y="2074"/>
                </a:lnTo>
                <a:lnTo>
                  <a:pt x="2984" y="2065"/>
                </a:lnTo>
                <a:lnTo>
                  <a:pt x="2993" y="2057"/>
                </a:lnTo>
                <a:lnTo>
                  <a:pt x="3002" y="2050"/>
                </a:lnTo>
                <a:lnTo>
                  <a:pt x="3011" y="2043"/>
                </a:lnTo>
                <a:lnTo>
                  <a:pt x="3021" y="2038"/>
                </a:lnTo>
                <a:lnTo>
                  <a:pt x="3040" y="2027"/>
                </a:lnTo>
                <a:lnTo>
                  <a:pt x="3061" y="2015"/>
                </a:lnTo>
                <a:lnTo>
                  <a:pt x="3081" y="2004"/>
                </a:lnTo>
                <a:lnTo>
                  <a:pt x="3090" y="1998"/>
                </a:lnTo>
                <a:lnTo>
                  <a:pt x="3098" y="1991"/>
                </a:lnTo>
                <a:lnTo>
                  <a:pt x="3106" y="1983"/>
                </a:lnTo>
                <a:lnTo>
                  <a:pt x="3113" y="1974"/>
                </a:lnTo>
                <a:lnTo>
                  <a:pt x="3119" y="1965"/>
                </a:lnTo>
                <a:lnTo>
                  <a:pt x="3125" y="1955"/>
                </a:lnTo>
                <a:lnTo>
                  <a:pt x="3137" y="1933"/>
                </a:lnTo>
                <a:lnTo>
                  <a:pt x="3147" y="1910"/>
                </a:lnTo>
                <a:lnTo>
                  <a:pt x="3155" y="1886"/>
                </a:lnTo>
                <a:lnTo>
                  <a:pt x="3163" y="1860"/>
                </a:lnTo>
                <a:lnTo>
                  <a:pt x="3169" y="1836"/>
                </a:lnTo>
                <a:lnTo>
                  <a:pt x="3175" y="1812"/>
                </a:lnTo>
                <a:lnTo>
                  <a:pt x="3179" y="1789"/>
                </a:lnTo>
                <a:lnTo>
                  <a:pt x="3186" y="1749"/>
                </a:lnTo>
                <a:lnTo>
                  <a:pt x="3192" y="1705"/>
                </a:lnTo>
                <a:lnTo>
                  <a:pt x="3196" y="1659"/>
                </a:lnTo>
                <a:lnTo>
                  <a:pt x="3197" y="1637"/>
                </a:lnTo>
                <a:lnTo>
                  <a:pt x="3198" y="1614"/>
                </a:lnTo>
                <a:lnTo>
                  <a:pt x="3197" y="1590"/>
                </a:lnTo>
                <a:lnTo>
                  <a:pt x="3196" y="1568"/>
                </a:lnTo>
                <a:lnTo>
                  <a:pt x="3194" y="1545"/>
                </a:lnTo>
                <a:lnTo>
                  <a:pt x="3191" y="1522"/>
                </a:lnTo>
                <a:lnTo>
                  <a:pt x="3186" y="1501"/>
                </a:lnTo>
                <a:lnTo>
                  <a:pt x="3181" y="1480"/>
                </a:lnTo>
                <a:lnTo>
                  <a:pt x="3174" y="1459"/>
                </a:lnTo>
                <a:lnTo>
                  <a:pt x="3165" y="1439"/>
                </a:lnTo>
                <a:lnTo>
                  <a:pt x="3155" y="1419"/>
                </a:lnTo>
                <a:lnTo>
                  <a:pt x="3146" y="1403"/>
                </a:lnTo>
                <a:lnTo>
                  <a:pt x="3138" y="1389"/>
                </a:lnTo>
                <a:lnTo>
                  <a:pt x="3131" y="1375"/>
                </a:lnTo>
                <a:lnTo>
                  <a:pt x="3124" y="1361"/>
                </a:lnTo>
                <a:lnTo>
                  <a:pt x="3119" y="1345"/>
                </a:lnTo>
                <a:lnTo>
                  <a:pt x="3114" y="1326"/>
                </a:lnTo>
                <a:lnTo>
                  <a:pt x="3111" y="1302"/>
                </a:lnTo>
                <a:lnTo>
                  <a:pt x="3110" y="1283"/>
                </a:lnTo>
                <a:lnTo>
                  <a:pt x="3109" y="1261"/>
                </a:lnTo>
                <a:lnTo>
                  <a:pt x="3110" y="1234"/>
                </a:lnTo>
                <a:lnTo>
                  <a:pt x="3111" y="1206"/>
                </a:lnTo>
                <a:lnTo>
                  <a:pt x="3115" y="1143"/>
                </a:lnTo>
                <a:lnTo>
                  <a:pt x="3120" y="1075"/>
                </a:lnTo>
                <a:lnTo>
                  <a:pt x="3133" y="949"/>
                </a:lnTo>
                <a:lnTo>
                  <a:pt x="3137" y="901"/>
                </a:lnTo>
                <a:lnTo>
                  <a:pt x="3139" y="868"/>
                </a:lnTo>
                <a:lnTo>
                  <a:pt x="3140" y="809"/>
                </a:lnTo>
                <a:lnTo>
                  <a:pt x="3140" y="751"/>
                </a:lnTo>
                <a:lnTo>
                  <a:pt x="3138" y="694"/>
                </a:lnTo>
                <a:lnTo>
                  <a:pt x="3135" y="637"/>
                </a:lnTo>
                <a:lnTo>
                  <a:pt x="3130" y="580"/>
                </a:lnTo>
                <a:lnTo>
                  <a:pt x="3126" y="552"/>
                </a:lnTo>
                <a:lnTo>
                  <a:pt x="3122" y="523"/>
                </a:lnTo>
                <a:lnTo>
                  <a:pt x="3117" y="495"/>
                </a:lnTo>
                <a:lnTo>
                  <a:pt x="3112" y="465"/>
                </a:lnTo>
                <a:lnTo>
                  <a:pt x="3106" y="437"/>
                </a:lnTo>
                <a:lnTo>
                  <a:pt x="3099" y="408"/>
                </a:lnTo>
                <a:lnTo>
                  <a:pt x="3091" y="385"/>
                </a:lnTo>
                <a:lnTo>
                  <a:pt x="3081" y="361"/>
                </a:lnTo>
                <a:lnTo>
                  <a:pt x="3067" y="333"/>
                </a:lnTo>
                <a:lnTo>
                  <a:pt x="3058" y="317"/>
                </a:lnTo>
                <a:lnTo>
                  <a:pt x="3049" y="301"/>
                </a:lnTo>
                <a:lnTo>
                  <a:pt x="3039" y="286"/>
                </a:lnTo>
                <a:lnTo>
                  <a:pt x="3029" y="272"/>
                </a:lnTo>
                <a:lnTo>
                  <a:pt x="3017" y="258"/>
                </a:lnTo>
                <a:lnTo>
                  <a:pt x="3005" y="244"/>
                </a:lnTo>
                <a:lnTo>
                  <a:pt x="2993" y="234"/>
                </a:lnTo>
                <a:lnTo>
                  <a:pt x="2979" y="225"/>
                </a:lnTo>
                <a:lnTo>
                  <a:pt x="2832" y="200"/>
                </a:lnTo>
                <a:lnTo>
                  <a:pt x="2742" y="116"/>
                </a:lnTo>
                <a:lnTo>
                  <a:pt x="2707" y="95"/>
                </a:lnTo>
                <a:lnTo>
                  <a:pt x="2673" y="78"/>
                </a:lnTo>
                <a:lnTo>
                  <a:pt x="2638" y="62"/>
                </a:lnTo>
                <a:lnTo>
                  <a:pt x="2604" y="48"/>
                </a:lnTo>
                <a:lnTo>
                  <a:pt x="2568" y="36"/>
                </a:lnTo>
                <a:lnTo>
                  <a:pt x="2534" y="26"/>
                </a:lnTo>
                <a:lnTo>
                  <a:pt x="2500" y="18"/>
                </a:lnTo>
                <a:lnTo>
                  <a:pt x="2466" y="11"/>
                </a:lnTo>
                <a:lnTo>
                  <a:pt x="2432" y="6"/>
                </a:lnTo>
                <a:lnTo>
                  <a:pt x="2397" y="3"/>
                </a:lnTo>
                <a:lnTo>
                  <a:pt x="2364" y="1"/>
                </a:lnTo>
                <a:lnTo>
                  <a:pt x="2330" y="0"/>
                </a:lnTo>
                <a:lnTo>
                  <a:pt x="2297" y="0"/>
                </a:lnTo>
                <a:lnTo>
                  <a:pt x="2264" y="2"/>
                </a:lnTo>
                <a:lnTo>
                  <a:pt x="2232" y="4"/>
                </a:lnTo>
                <a:lnTo>
                  <a:pt x="2199" y="8"/>
                </a:lnTo>
                <a:lnTo>
                  <a:pt x="2168" y="13"/>
                </a:lnTo>
                <a:lnTo>
                  <a:pt x="2136" y="18"/>
                </a:lnTo>
                <a:lnTo>
                  <a:pt x="2106" y="24"/>
                </a:lnTo>
                <a:lnTo>
                  <a:pt x="2076" y="31"/>
                </a:lnTo>
                <a:lnTo>
                  <a:pt x="2047" y="38"/>
                </a:lnTo>
                <a:lnTo>
                  <a:pt x="2018" y="47"/>
                </a:lnTo>
                <a:lnTo>
                  <a:pt x="1963" y="63"/>
                </a:lnTo>
                <a:lnTo>
                  <a:pt x="1910" y="81"/>
                </a:lnTo>
                <a:lnTo>
                  <a:pt x="1861" y="98"/>
                </a:lnTo>
                <a:lnTo>
                  <a:pt x="1816" y="117"/>
                </a:lnTo>
                <a:lnTo>
                  <a:pt x="1774" y="133"/>
                </a:lnTo>
                <a:lnTo>
                  <a:pt x="1747" y="143"/>
                </a:lnTo>
                <a:lnTo>
                  <a:pt x="1719" y="155"/>
                </a:lnTo>
                <a:lnTo>
                  <a:pt x="1692" y="169"/>
                </a:lnTo>
                <a:lnTo>
                  <a:pt x="1667" y="186"/>
                </a:lnTo>
                <a:lnTo>
                  <a:pt x="1641" y="203"/>
                </a:lnTo>
                <a:lnTo>
                  <a:pt x="1618" y="222"/>
                </a:lnTo>
                <a:lnTo>
                  <a:pt x="1595" y="243"/>
                </a:lnTo>
                <a:lnTo>
                  <a:pt x="1572" y="267"/>
                </a:lnTo>
                <a:lnTo>
                  <a:pt x="1550" y="291"/>
                </a:lnTo>
                <a:lnTo>
                  <a:pt x="1530" y="318"/>
                </a:lnTo>
                <a:lnTo>
                  <a:pt x="1510" y="346"/>
                </a:lnTo>
                <a:lnTo>
                  <a:pt x="1492" y="376"/>
                </a:lnTo>
                <a:lnTo>
                  <a:pt x="1475" y="408"/>
                </a:lnTo>
                <a:lnTo>
                  <a:pt x="1460" y="441"/>
                </a:lnTo>
                <a:lnTo>
                  <a:pt x="1444" y="476"/>
                </a:lnTo>
                <a:lnTo>
                  <a:pt x="1431" y="512"/>
                </a:lnTo>
                <a:lnTo>
                  <a:pt x="1419" y="550"/>
                </a:lnTo>
                <a:lnTo>
                  <a:pt x="1408" y="589"/>
                </a:lnTo>
                <a:lnTo>
                  <a:pt x="1398" y="631"/>
                </a:lnTo>
                <a:lnTo>
                  <a:pt x="1390" y="673"/>
                </a:lnTo>
                <a:lnTo>
                  <a:pt x="1383" y="717"/>
                </a:lnTo>
                <a:lnTo>
                  <a:pt x="1377" y="763"/>
                </a:lnTo>
                <a:lnTo>
                  <a:pt x="1373" y="809"/>
                </a:lnTo>
                <a:lnTo>
                  <a:pt x="1371" y="857"/>
                </a:lnTo>
                <a:lnTo>
                  <a:pt x="1371" y="907"/>
                </a:lnTo>
                <a:lnTo>
                  <a:pt x="1372" y="958"/>
                </a:lnTo>
                <a:lnTo>
                  <a:pt x="1374" y="1010"/>
                </a:lnTo>
                <a:lnTo>
                  <a:pt x="1378" y="1064"/>
                </a:lnTo>
                <a:lnTo>
                  <a:pt x="1385" y="1119"/>
                </a:lnTo>
                <a:lnTo>
                  <a:pt x="1393" y="1176"/>
                </a:lnTo>
                <a:lnTo>
                  <a:pt x="1403" y="1232"/>
                </a:lnTo>
                <a:lnTo>
                  <a:pt x="1414" y="1291"/>
                </a:lnTo>
                <a:lnTo>
                  <a:pt x="1417" y="1311"/>
                </a:lnTo>
                <a:lnTo>
                  <a:pt x="1418" y="1330"/>
                </a:lnTo>
                <a:lnTo>
                  <a:pt x="1417" y="1346"/>
                </a:lnTo>
                <a:lnTo>
                  <a:pt x="1415" y="1362"/>
                </a:lnTo>
                <a:lnTo>
                  <a:pt x="1411" y="1377"/>
                </a:lnTo>
                <a:lnTo>
                  <a:pt x="1406" y="1392"/>
                </a:lnTo>
                <a:lnTo>
                  <a:pt x="1400" y="1405"/>
                </a:lnTo>
                <a:lnTo>
                  <a:pt x="1394" y="1418"/>
                </a:lnTo>
                <a:lnTo>
                  <a:pt x="1382" y="1441"/>
                </a:lnTo>
                <a:lnTo>
                  <a:pt x="1369" y="1464"/>
                </a:lnTo>
                <a:lnTo>
                  <a:pt x="1365" y="1474"/>
                </a:lnTo>
                <a:lnTo>
                  <a:pt x="1362" y="1485"/>
                </a:lnTo>
                <a:lnTo>
                  <a:pt x="1360" y="1496"/>
                </a:lnTo>
                <a:lnTo>
                  <a:pt x="1360" y="1507"/>
                </a:lnTo>
                <a:lnTo>
                  <a:pt x="1364" y="1563"/>
                </a:lnTo>
                <a:lnTo>
                  <a:pt x="1369" y="1631"/>
                </a:lnTo>
                <a:lnTo>
                  <a:pt x="1372" y="1668"/>
                </a:lnTo>
                <a:lnTo>
                  <a:pt x="1376" y="1706"/>
                </a:lnTo>
                <a:lnTo>
                  <a:pt x="1382" y="1746"/>
                </a:lnTo>
                <a:lnTo>
                  <a:pt x="1387" y="1784"/>
                </a:lnTo>
                <a:lnTo>
                  <a:pt x="1395" y="1823"/>
                </a:lnTo>
                <a:lnTo>
                  <a:pt x="1403" y="1859"/>
                </a:lnTo>
                <a:lnTo>
                  <a:pt x="1413" y="1895"/>
                </a:lnTo>
                <a:lnTo>
                  <a:pt x="1419" y="1911"/>
                </a:lnTo>
                <a:lnTo>
                  <a:pt x="1425" y="1927"/>
                </a:lnTo>
                <a:lnTo>
                  <a:pt x="1432" y="1942"/>
                </a:lnTo>
                <a:lnTo>
                  <a:pt x="1439" y="1957"/>
                </a:lnTo>
                <a:lnTo>
                  <a:pt x="1447" y="1971"/>
                </a:lnTo>
                <a:lnTo>
                  <a:pt x="1456" y="1983"/>
                </a:lnTo>
                <a:lnTo>
                  <a:pt x="1465" y="1994"/>
                </a:lnTo>
                <a:lnTo>
                  <a:pt x="1475" y="2005"/>
                </a:lnTo>
                <a:lnTo>
                  <a:pt x="1485" y="2014"/>
                </a:lnTo>
                <a:lnTo>
                  <a:pt x="1496" y="2022"/>
                </a:lnTo>
                <a:lnTo>
                  <a:pt x="1504" y="2026"/>
                </a:lnTo>
                <a:lnTo>
                  <a:pt x="1516" y="2030"/>
                </a:lnTo>
                <a:lnTo>
                  <a:pt x="1550" y="2038"/>
                </a:lnTo>
                <a:lnTo>
                  <a:pt x="1580" y="2045"/>
                </a:lnTo>
                <a:lnTo>
                  <a:pt x="1591" y="2046"/>
                </a:lnTo>
                <a:lnTo>
                  <a:pt x="1593" y="2046"/>
                </a:lnTo>
                <a:lnTo>
                  <a:pt x="1594" y="2045"/>
                </a:lnTo>
                <a:lnTo>
                  <a:pt x="1629" y="2421"/>
                </a:lnTo>
                <a:lnTo>
                  <a:pt x="1635" y="2436"/>
                </a:lnTo>
                <a:lnTo>
                  <a:pt x="1642" y="2450"/>
                </a:lnTo>
                <a:lnTo>
                  <a:pt x="1650" y="2462"/>
                </a:lnTo>
                <a:lnTo>
                  <a:pt x="1658" y="2473"/>
                </a:lnTo>
                <a:lnTo>
                  <a:pt x="1677" y="2493"/>
                </a:lnTo>
                <a:lnTo>
                  <a:pt x="1695" y="2514"/>
                </a:lnTo>
                <a:lnTo>
                  <a:pt x="1704" y="2524"/>
                </a:lnTo>
                <a:lnTo>
                  <a:pt x="1713" y="2536"/>
                </a:lnTo>
                <a:lnTo>
                  <a:pt x="1721" y="2548"/>
                </a:lnTo>
                <a:lnTo>
                  <a:pt x="1730" y="2561"/>
                </a:lnTo>
                <a:lnTo>
                  <a:pt x="1738" y="2575"/>
                </a:lnTo>
                <a:lnTo>
                  <a:pt x="1744" y="2593"/>
                </a:lnTo>
                <a:lnTo>
                  <a:pt x="1750" y="2611"/>
                </a:lnTo>
                <a:lnTo>
                  <a:pt x="1754" y="2631"/>
                </a:lnTo>
                <a:lnTo>
                  <a:pt x="1661" y="2655"/>
                </a:lnTo>
                <a:lnTo>
                  <a:pt x="1623" y="2735"/>
                </a:lnTo>
                <a:lnTo>
                  <a:pt x="1601" y="2781"/>
                </a:lnTo>
                <a:lnTo>
                  <a:pt x="1575" y="2829"/>
                </a:lnTo>
                <a:lnTo>
                  <a:pt x="1563" y="2852"/>
                </a:lnTo>
                <a:lnTo>
                  <a:pt x="1549" y="2875"/>
                </a:lnTo>
                <a:lnTo>
                  <a:pt x="1536" y="2896"/>
                </a:lnTo>
                <a:lnTo>
                  <a:pt x="1522" y="2916"/>
                </a:lnTo>
                <a:lnTo>
                  <a:pt x="1507" y="2934"/>
                </a:lnTo>
                <a:lnTo>
                  <a:pt x="1493" y="2952"/>
                </a:lnTo>
                <a:lnTo>
                  <a:pt x="1478" y="2966"/>
                </a:lnTo>
                <a:lnTo>
                  <a:pt x="1464" y="2977"/>
                </a:lnTo>
                <a:lnTo>
                  <a:pt x="1266" y="3031"/>
                </a:lnTo>
                <a:lnTo>
                  <a:pt x="1089" y="3105"/>
                </a:lnTo>
                <a:lnTo>
                  <a:pt x="908" y="3182"/>
                </a:lnTo>
                <a:lnTo>
                  <a:pt x="726" y="3260"/>
                </a:lnTo>
                <a:lnTo>
                  <a:pt x="549" y="3336"/>
                </a:lnTo>
                <a:lnTo>
                  <a:pt x="509" y="3352"/>
                </a:lnTo>
                <a:lnTo>
                  <a:pt x="469" y="3367"/>
                </a:lnTo>
                <a:lnTo>
                  <a:pt x="386" y="3396"/>
                </a:lnTo>
                <a:lnTo>
                  <a:pt x="346" y="3410"/>
                </a:lnTo>
                <a:lnTo>
                  <a:pt x="306" y="3424"/>
                </a:lnTo>
                <a:lnTo>
                  <a:pt x="267" y="3440"/>
                </a:lnTo>
                <a:lnTo>
                  <a:pt x="229" y="3457"/>
                </a:lnTo>
                <a:lnTo>
                  <a:pt x="194" y="3475"/>
                </a:lnTo>
                <a:lnTo>
                  <a:pt x="175" y="3485"/>
                </a:lnTo>
                <a:lnTo>
                  <a:pt x="159" y="3495"/>
                </a:lnTo>
                <a:lnTo>
                  <a:pt x="143" y="3507"/>
                </a:lnTo>
                <a:lnTo>
                  <a:pt x="127" y="3518"/>
                </a:lnTo>
                <a:lnTo>
                  <a:pt x="111" y="3530"/>
                </a:lnTo>
                <a:lnTo>
                  <a:pt x="97" y="3543"/>
                </a:lnTo>
                <a:lnTo>
                  <a:pt x="83" y="3556"/>
                </a:lnTo>
                <a:lnTo>
                  <a:pt x="71" y="3571"/>
                </a:lnTo>
                <a:lnTo>
                  <a:pt x="59" y="3586"/>
                </a:lnTo>
                <a:lnTo>
                  <a:pt x="46" y="3602"/>
                </a:lnTo>
                <a:lnTo>
                  <a:pt x="36" y="3619"/>
                </a:lnTo>
                <a:lnTo>
                  <a:pt x="27" y="3637"/>
                </a:lnTo>
                <a:lnTo>
                  <a:pt x="18" y="3657"/>
                </a:lnTo>
                <a:lnTo>
                  <a:pt x="11" y="3677"/>
                </a:lnTo>
                <a:lnTo>
                  <a:pt x="10" y="3742"/>
                </a:lnTo>
                <a:lnTo>
                  <a:pt x="9" y="3821"/>
                </a:lnTo>
                <a:lnTo>
                  <a:pt x="4" y="4009"/>
                </a:lnTo>
                <a:lnTo>
                  <a:pt x="1" y="4204"/>
                </a:lnTo>
                <a:lnTo>
                  <a:pt x="0" y="4296"/>
                </a:lnTo>
                <a:lnTo>
                  <a:pt x="1" y="4376"/>
                </a:lnTo>
                <a:lnTo>
                  <a:pt x="4581" y="4376"/>
                </a:lnTo>
                <a:lnTo>
                  <a:pt x="4581" y="4296"/>
                </a:lnTo>
                <a:lnTo>
                  <a:pt x="4581" y="4204"/>
                </a:lnTo>
                <a:lnTo>
                  <a:pt x="4577" y="4009"/>
                </a:lnTo>
                <a:lnTo>
                  <a:pt x="4573" y="3821"/>
                </a:lnTo>
                <a:lnTo>
                  <a:pt x="4571" y="3742"/>
                </a:lnTo>
                <a:lnTo>
                  <a:pt x="4571" y="3677"/>
                </a:lnTo>
                <a:lnTo>
                  <a:pt x="4563" y="3657"/>
                </a:lnTo>
                <a:lnTo>
                  <a:pt x="4555" y="3637"/>
                </a:lnTo>
                <a:lnTo>
                  <a:pt x="4545" y="3619"/>
                </a:lnTo>
                <a:lnTo>
                  <a:pt x="4535" y="3602"/>
                </a:lnTo>
                <a:lnTo>
                  <a:pt x="4523" y="3586"/>
                </a:lnTo>
                <a:lnTo>
                  <a:pt x="4511" y="3571"/>
                </a:lnTo>
                <a:lnTo>
                  <a:pt x="4498" y="3556"/>
                </a:lnTo>
                <a:lnTo>
                  <a:pt x="4484" y="3543"/>
                </a:lnTo>
                <a:lnTo>
                  <a:pt x="4470" y="3530"/>
                </a:lnTo>
                <a:lnTo>
                  <a:pt x="4454" y="3518"/>
                </a:lnTo>
                <a:lnTo>
                  <a:pt x="4439" y="3507"/>
                </a:lnTo>
                <a:lnTo>
                  <a:pt x="4423" y="3495"/>
                </a:lnTo>
                <a:lnTo>
                  <a:pt x="4406" y="3485"/>
                </a:lnTo>
                <a:lnTo>
                  <a:pt x="4388" y="3475"/>
                </a:lnTo>
                <a:lnTo>
                  <a:pt x="4352" y="3457"/>
                </a:lnTo>
                <a:lnTo>
                  <a:pt x="4314" y="3440"/>
                </a:lnTo>
                <a:lnTo>
                  <a:pt x="4275" y="3424"/>
                </a:lnTo>
                <a:lnTo>
                  <a:pt x="4235" y="3410"/>
                </a:lnTo>
                <a:lnTo>
                  <a:pt x="4195" y="3396"/>
                </a:lnTo>
                <a:lnTo>
                  <a:pt x="4113" y="3367"/>
                </a:lnTo>
                <a:lnTo>
                  <a:pt x="4073" y="3352"/>
                </a:lnTo>
                <a:lnTo>
                  <a:pt x="4032" y="3336"/>
                </a:lnTo>
                <a:close/>
                <a:moveTo>
                  <a:pt x="5329" y="3316"/>
                </a:moveTo>
                <a:lnTo>
                  <a:pt x="5329" y="3316"/>
                </a:lnTo>
                <a:lnTo>
                  <a:pt x="5202" y="3262"/>
                </a:lnTo>
                <a:lnTo>
                  <a:pt x="5073" y="3206"/>
                </a:lnTo>
                <a:lnTo>
                  <a:pt x="4943" y="3151"/>
                </a:lnTo>
                <a:lnTo>
                  <a:pt x="4818" y="3098"/>
                </a:lnTo>
                <a:lnTo>
                  <a:pt x="4677" y="3060"/>
                </a:lnTo>
                <a:lnTo>
                  <a:pt x="4666" y="3052"/>
                </a:lnTo>
                <a:lnTo>
                  <a:pt x="4656" y="3042"/>
                </a:lnTo>
                <a:lnTo>
                  <a:pt x="4645" y="3030"/>
                </a:lnTo>
                <a:lnTo>
                  <a:pt x="4635" y="3017"/>
                </a:lnTo>
                <a:lnTo>
                  <a:pt x="4625" y="3002"/>
                </a:lnTo>
                <a:lnTo>
                  <a:pt x="4616" y="2987"/>
                </a:lnTo>
                <a:lnTo>
                  <a:pt x="4596" y="2955"/>
                </a:lnTo>
                <a:lnTo>
                  <a:pt x="4579" y="2920"/>
                </a:lnTo>
                <a:lnTo>
                  <a:pt x="4563" y="2887"/>
                </a:lnTo>
                <a:lnTo>
                  <a:pt x="4536" y="2830"/>
                </a:lnTo>
                <a:lnTo>
                  <a:pt x="4446" y="2817"/>
                </a:lnTo>
                <a:lnTo>
                  <a:pt x="4448" y="2800"/>
                </a:lnTo>
                <a:lnTo>
                  <a:pt x="4450" y="2784"/>
                </a:lnTo>
                <a:lnTo>
                  <a:pt x="4454" y="2770"/>
                </a:lnTo>
                <a:lnTo>
                  <a:pt x="4459" y="2758"/>
                </a:lnTo>
                <a:lnTo>
                  <a:pt x="4465" y="2747"/>
                </a:lnTo>
                <a:lnTo>
                  <a:pt x="4471" y="2737"/>
                </a:lnTo>
                <a:lnTo>
                  <a:pt x="4477" y="2728"/>
                </a:lnTo>
                <a:lnTo>
                  <a:pt x="4484" y="2718"/>
                </a:lnTo>
                <a:lnTo>
                  <a:pt x="4498" y="2702"/>
                </a:lnTo>
                <a:lnTo>
                  <a:pt x="4512" y="2684"/>
                </a:lnTo>
                <a:lnTo>
                  <a:pt x="4519" y="2674"/>
                </a:lnTo>
                <a:lnTo>
                  <a:pt x="4525" y="2664"/>
                </a:lnTo>
                <a:lnTo>
                  <a:pt x="4532" y="2651"/>
                </a:lnTo>
                <a:lnTo>
                  <a:pt x="4536" y="2638"/>
                </a:lnTo>
                <a:lnTo>
                  <a:pt x="4540" y="2625"/>
                </a:lnTo>
                <a:lnTo>
                  <a:pt x="4543" y="2612"/>
                </a:lnTo>
                <a:lnTo>
                  <a:pt x="4545" y="2599"/>
                </a:lnTo>
                <a:lnTo>
                  <a:pt x="4546" y="2586"/>
                </a:lnTo>
                <a:lnTo>
                  <a:pt x="4548" y="2557"/>
                </a:lnTo>
                <a:lnTo>
                  <a:pt x="4549" y="2530"/>
                </a:lnTo>
                <a:lnTo>
                  <a:pt x="4551" y="2501"/>
                </a:lnTo>
                <a:lnTo>
                  <a:pt x="4553" y="2488"/>
                </a:lnTo>
                <a:lnTo>
                  <a:pt x="4555" y="2474"/>
                </a:lnTo>
                <a:lnTo>
                  <a:pt x="4558" y="2461"/>
                </a:lnTo>
                <a:lnTo>
                  <a:pt x="4562" y="2449"/>
                </a:lnTo>
                <a:lnTo>
                  <a:pt x="4566" y="2436"/>
                </a:lnTo>
                <a:lnTo>
                  <a:pt x="4572" y="2424"/>
                </a:lnTo>
                <a:lnTo>
                  <a:pt x="4576" y="2417"/>
                </a:lnTo>
                <a:lnTo>
                  <a:pt x="4581" y="2410"/>
                </a:lnTo>
                <a:lnTo>
                  <a:pt x="4587" y="2404"/>
                </a:lnTo>
                <a:lnTo>
                  <a:pt x="4593" y="2399"/>
                </a:lnTo>
                <a:lnTo>
                  <a:pt x="4608" y="2390"/>
                </a:lnTo>
                <a:lnTo>
                  <a:pt x="4622" y="2383"/>
                </a:lnTo>
                <a:lnTo>
                  <a:pt x="4636" y="2375"/>
                </a:lnTo>
                <a:lnTo>
                  <a:pt x="4650" y="2366"/>
                </a:lnTo>
                <a:lnTo>
                  <a:pt x="4656" y="2362"/>
                </a:lnTo>
                <a:lnTo>
                  <a:pt x="4662" y="2357"/>
                </a:lnTo>
                <a:lnTo>
                  <a:pt x="4668" y="2351"/>
                </a:lnTo>
                <a:lnTo>
                  <a:pt x="4674" y="2345"/>
                </a:lnTo>
                <a:lnTo>
                  <a:pt x="4682" y="2331"/>
                </a:lnTo>
                <a:lnTo>
                  <a:pt x="4690" y="2316"/>
                </a:lnTo>
                <a:lnTo>
                  <a:pt x="4697" y="2299"/>
                </a:lnTo>
                <a:lnTo>
                  <a:pt x="4703" y="2281"/>
                </a:lnTo>
                <a:lnTo>
                  <a:pt x="4709" y="2264"/>
                </a:lnTo>
                <a:lnTo>
                  <a:pt x="4713" y="2246"/>
                </a:lnTo>
                <a:lnTo>
                  <a:pt x="4720" y="2213"/>
                </a:lnTo>
                <a:lnTo>
                  <a:pt x="4725" y="2184"/>
                </a:lnTo>
                <a:lnTo>
                  <a:pt x="4729" y="2153"/>
                </a:lnTo>
                <a:lnTo>
                  <a:pt x="4732" y="2121"/>
                </a:lnTo>
                <a:lnTo>
                  <a:pt x="4733" y="2088"/>
                </a:lnTo>
                <a:lnTo>
                  <a:pt x="4733" y="2071"/>
                </a:lnTo>
                <a:lnTo>
                  <a:pt x="4732" y="2055"/>
                </a:lnTo>
                <a:lnTo>
                  <a:pt x="4731" y="2039"/>
                </a:lnTo>
                <a:lnTo>
                  <a:pt x="4728" y="2024"/>
                </a:lnTo>
                <a:lnTo>
                  <a:pt x="4725" y="2007"/>
                </a:lnTo>
                <a:lnTo>
                  <a:pt x="4721" y="1992"/>
                </a:lnTo>
                <a:lnTo>
                  <a:pt x="4716" y="1978"/>
                </a:lnTo>
                <a:lnTo>
                  <a:pt x="4710" y="1964"/>
                </a:lnTo>
                <a:lnTo>
                  <a:pt x="4703" y="1950"/>
                </a:lnTo>
                <a:lnTo>
                  <a:pt x="4697" y="1937"/>
                </a:lnTo>
                <a:lnTo>
                  <a:pt x="4686" y="1918"/>
                </a:lnTo>
                <a:lnTo>
                  <a:pt x="4682" y="1908"/>
                </a:lnTo>
                <a:lnTo>
                  <a:pt x="4678" y="1897"/>
                </a:lnTo>
                <a:lnTo>
                  <a:pt x="4675" y="1883"/>
                </a:lnTo>
                <a:lnTo>
                  <a:pt x="4672" y="1865"/>
                </a:lnTo>
                <a:lnTo>
                  <a:pt x="4671" y="1852"/>
                </a:lnTo>
                <a:lnTo>
                  <a:pt x="4671" y="1836"/>
                </a:lnTo>
                <a:lnTo>
                  <a:pt x="4672" y="1797"/>
                </a:lnTo>
                <a:lnTo>
                  <a:pt x="4675" y="1752"/>
                </a:lnTo>
                <a:lnTo>
                  <a:pt x="4679" y="1704"/>
                </a:lnTo>
                <a:lnTo>
                  <a:pt x="4687" y="1615"/>
                </a:lnTo>
                <a:lnTo>
                  <a:pt x="4690" y="1580"/>
                </a:lnTo>
                <a:lnTo>
                  <a:pt x="4691" y="1557"/>
                </a:lnTo>
                <a:lnTo>
                  <a:pt x="4692" y="1514"/>
                </a:lnTo>
                <a:lnTo>
                  <a:pt x="4692" y="1473"/>
                </a:lnTo>
                <a:lnTo>
                  <a:pt x="4691" y="1432"/>
                </a:lnTo>
                <a:lnTo>
                  <a:pt x="4689" y="1392"/>
                </a:lnTo>
                <a:lnTo>
                  <a:pt x="4685" y="1351"/>
                </a:lnTo>
                <a:lnTo>
                  <a:pt x="4680" y="1310"/>
                </a:lnTo>
                <a:lnTo>
                  <a:pt x="4673" y="1270"/>
                </a:lnTo>
                <a:lnTo>
                  <a:pt x="4663" y="1228"/>
                </a:lnTo>
                <a:lnTo>
                  <a:pt x="4657" y="1212"/>
                </a:lnTo>
                <a:lnTo>
                  <a:pt x="4650" y="1195"/>
                </a:lnTo>
                <a:lnTo>
                  <a:pt x="4640" y="1175"/>
                </a:lnTo>
                <a:lnTo>
                  <a:pt x="4628" y="1152"/>
                </a:lnTo>
                <a:lnTo>
                  <a:pt x="4621" y="1142"/>
                </a:lnTo>
                <a:lnTo>
                  <a:pt x="4613" y="1131"/>
                </a:lnTo>
                <a:lnTo>
                  <a:pt x="4605" y="1121"/>
                </a:lnTo>
                <a:lnTo>
                  <a:pt x="4596" y="1112"/>
                </a:lnTo>
                <a:lnTo>
                  <a:pt x="4587" y="1105"/>
                </a:lnTo>
                <a:lnTo>
                  <a:pt x="4577" y="1097"/>
                </a:lnTo>
                <a:lnTo>
                  <a:pt x="4473" y="1080"/>
                </a:lnTo>
                <a:lnTo>
                  <a:pt x="4408" y="1020"/>
                </a:lnTo>
                <a:lnTo>
                  <a:pt x="4383" y="1006"/>
                </a:lnTo>
                <a:lnTo>
                  <a:pt x="4359" y="993"/>
                </a:lnTo>
                <a:lnTo>
                  <a:pt x="4335" y="982"/>
                </a:lnTo>
                <a:lnTo>
                  <a:pt x="4310" y="972"/>
                </a:lnTo>
                <a:lnTo>
                  <a:pt x="4285" y="964"/>
                </a:lnTo>
                <a:lnTo>
                  <a:pt x="4261" y="956"/>
                </a:lnTo>
                <a:lnTo>
                  <a:pt x="4236" y="950"/>
                </a:lnTo>
                <a:lnTo>
                  <a:pt x="4212" y="946"/>
                </a:lnTo>
                <a:lnTo>
                  <a:pt x="4188" y="942"/>
                </a:lnTo>
                <a:lnTo>
                  <a:pt x="4163" y="940"/>
                </a:lnTo>
                <a:lnTo>
                  <a:pt x="4139" y="938"/>
                </a:lnTo>
                <a:lnTo>
                  <a:pt x="4115" y="937"/>
                </a:lnTo>
                <a:lnTo>
                  <a:pt x="4091" y="938"/>
                </a:lnTo>
                <a:lnTo>
                  <a:pt x="4068" y="939"/>
                </a:lnTo>
                <a:lnTo>
                  <a:pt x="4045" y="941"/>
                </a:lnTo>
                <a:lnTo>
                  <a:pt x="4022" y="943"/>
                </a:lnTo>
                <a:lnTo>
                  <a:pt x="3999" y="946"/>
                </a:lnTo>
                <a:lnTo>
                  <a:pt x="3978" y="950"/>
                </a:lnTo>
                <a:lnTo>
                  <a:pt x="3934" y="959"/>
                </a:lnTo>
                <a:lnTo>
                  <a:pt x="3892" y="971"/>
                </a:lnTo>
                <a:lnTo>
                  <a:pt x="3853" y="983"/>
                </a:lnTo>
                <a:lnTo>
                  <a:pt x="3815" y="995"/>
                </a:lnTo>
                <a:lnTo>
                  <a:pt x="3781" y="1008"/>
                </a:lnTo>
                <a:lnTo>
                  <a:pt x="3719" y="1033"/>
                </a:lnTo>
                <a:lnTo>
                  <a:pt x="3699" y="1040"/>
                </a:lnTo>
                <a:lnTo>
                  <a:pt x="3679" y="1049"/>
                </a:lnTo>
                <a:lnTo>
                  <a:pt x="3661" y="1059"/>
                </a:lnTo>
                <a:lnTo>
                  <a:pt x="3642" y="1070"/>
                </a:lnTo>
                <a:lnTo>
                  <a:pt x="3625" y="1082"/>
                </a:lnTo>
                <a:lnTo>
                  <a:pt x="3607" y="1096"/>
                </a:lnTo>
                <a:lnTo>
                  <a:pt x="3590" y="1112"/>
                </a:lnTo>
                <a:lnTo>
                  <a:pt x="3575" y="1128"/>
                </a:lnTo>
                <a:lnTo>
                  <a:pt x="3560" y="1145"/>
                </a:lnTo>
                <a:lnTo>
                  <a:pt x="3544" y="1164"/>
                </a:lnTo>
                <a:lnTo>
                  <a:pt x="3531" y="1185"/>
                </a:lnTo>
                <a:lnTo>
                  <a:pt x="3518" y="1206"/>
                </a:lnTo>
                <a:lnTo>
                  <a:pt x="3506" y="1228"/>
                </a:lnTo>
                <a:lnTo>
                  <a:pt x="3495" y="1252"/>
                </a:lnTo>
                <a:lnTo>
                  <a:pt x="3484" y="1277"/>
                </a:lnTo>
                <a:lnTo>
                  <a:pt x="3474" y="1302"/>
                </a:lnTo>
                <a:lnTo>
                  <a:pt x="3465" y="1330"/>
                </a:lnTo>
                <a:lnTo>
                  <a:pt x="3457" y="1358"/>
                </a:lnTo>
                <a:lnTo>
                  <a:pt x="3451" y="1388"/>
                </a:lnTo>
                <a:lnTo>
                  <a:pt x="3445" y="1417"/>
                </a:lnTo>
                <a:lnTo>
                  <a:pt x="3440" y="1448"/>
                </a:lnTo>
                <a:lnTo>
                  <a:pt x="3436" y="1481"/>
                </a:lnTo>
                <a:lnTo>
                  <a:pt x="3434" y="1514"/>
                </a:lnTo>
                <a:lnTo>
                  <a:pt x="3432" y="1549"/>
                </a:lnTo>
                <a:lnTo>
                  <a:pt x="3432" y="1584"/>
                </a:lnTo>
                <a:lnTo>
                  <a:pt x="3432" y="1621"/>
                </a:lnTo>
                <a:lnTo>
                  <a:pt x="3434" y="1658"/>
                </a:lnTo>
                <a:lnTo>
                  <a:pt x="3437" y="1696"/>
                </a:lnTo>
                <a:lnTo>
                  <a:pt x="3442" y="1735"/>
                </a:lnTo>
                <a:lnTo>
                  <a:pt x="3447" y="1775"/>
                </a:lnTo>
                <a:lnTo>
                  <a:pt x="3454" y="1817"/>
                </a:lnTo>
                <a:lnTo>
                  <a:pt x="3462" y="1858"/>
                </a:lnTo>
                <a:lnTo>
                  <a:pt x="3464" y="1872"/>
                </a:lnTo>
                <a:lnTo>
                  <a:pt x="3465" y="1886"/>
                </a:lnTo>
                <a:lnTo>
                  <a:pt x="3464" y="1898"/>
                </a:lnTo>
                <a:lnTo>
                  <a:pt x="3462" y="1909"/>
                </a:lnTo>
                <a:lnTo>
                  <a:pt x="3460" y="1919"/>
                </a:lnTo>
                <a:lnTo>
                  <a:pt x="3456" y="1929"/>
                </a:lnTo>
                <a:lnTo>
                  <a:pt x="3448" y="1949"/>
                </a:lnTo>
                <a:lnTo>
                  <a:pt x="3439" y="1965"/>
                </a:lnTo>
                <a:lnTo>
                  <a:pt x="3431" y="1981"/>
                </a:lnTo>
                <a:lnTo>
                  <a:pt x="3428" y="1988"/>
                </a:lnTo>
                <a:lnTo>
                  <a:pt x="3425" y="1996"/>
                </a:lnTo>
                <a:lnTo>
                  <a:pt x="3424" y="2004"/>
                </a:lnTo>
                <a:lnTo>
                  <a:pt x="3424" y="2011"/>
                </a:lnTo>
                <a:lnTo>
                  <a:pt x="3431" y="2101"/>
                </a:lnTo>
                <a:lnTo>
                  <a:pt x="3435" y="2153"/>
                </a:lnTo>
                <a:lnTo>
                  <a:pt x="3439" y="2182"/>
                </a:lnTo>
                <a:lnTo>
                  <a:pt x="3443" y="2209"/>
                </a:lnTo>
                <a:lnTo>
                  <a:pt x="3448" y="2237"/>
                </a:lnTo>
                <a:lnTo>
                  <a:pt x="3454" y="2263"/>
                </a:lnTo>
                <a:lnTo>
                  <a:pt x="3461" y="2288"/>
                </a:lnTo>
                <a:lnTo>
                  <a:pt x="3470" y="2312"/>
                </a:lnTo>
                <a:lnTo>
                  <a:pt x="3475" y="2323"/>
                </a:lnTo>
                <a:lnTo>
                  <a:pt x="3481" y="2333"/>
                </a:lnTo>
                <a:lnTo>
                  <a:pt x="3486" y="2342"/>
                </a:lnTo>
                <a:lnTo>
                  <a:pt x="3492" y="2351"/>
                </a:lnTo>
                <a:lnTo>
                  <a:pt x="3499" y="2359"/>
                </a:lnTo>
                <a:lnTo>
                  <a:pt x="3506" y="2366"/>
                </a:lnTo>
                <a:lnTo>
                  <a:pt x="3513" y="2374"/>
                </a:lnTo>
                <a:lnTo>
                  <a:pt x="3521" y="2379"/>
                </a:lnTo>
                <a:lnTo>
                  <a:pt x="3526" y="2382"/>
                </a:lnTo>
                <a:lnTo>
                  <a:pt x="3535" y="2384"/>
                </a:lnTo>
                <a:lnTo>
                  <a:pt x="3559" y="2391"/>
                </a:lnTo>
                <a:lnTo>
                  <a:pt x="3581" y="2395"/>
                </a:lnTo>
                <a:lnTo>
                  <a:pt x="3588" y="2396"/>
                </a:lnTo>
                <a:lnTo>
                  <a:pt x="3589" y="2396"/>
                </a:lnTo>
                <a:lnTo>
                  <a:pt x="3590" y="2395"/>
                </a:lnTo>
                <a:lnTo>
                  <a:pt x="3615" y="2664"/>
                </a:lnTo>
                <a:lnTo>
                  <a:pt x="3621" y="2674"/>
                </a:lnTo>
                <a:lnTo>
                  <a:pt x="3625" y="2684"/>
                </a:lnTo>
                <a:lnTo>
                  <a:pt x="3631" y="2692"/>
                </a:lnTo>
                <a:lnTo>
                  <a:pt x="3637" y="2700"/>
                </a:lnTo>
                <a:lnTo>
                  <a:pt x="3649" y="2715"/>
                </a:lnTo>
                <a:lnTo>
                  <a:pt x="3662" y="2730"/>
                </a:lnTo>
                <a:lnTo>
                  <a:pt x="3675" y="2745"/>
                </a:lnTo>
                <a:lnTo>
                  <a:pt x="3681" y="2754"/>
                </a:lnTo>
                <a:lnTo>
                  <a:pt x="3687" y="2763"/>
                </a:lnTo>
                <a:lnTo>
                  <a:pt x="3693" y="2773"/>
                </a:lnTo>
                <a:lnTo>
                  <a:pt x="3698" y="2785"/>
                </a:lnTo>
                <a:lnTo>
                  <a:pt x="3702" y="2799"/>
                </a:lnTo>
                <a:lnTo>
                  <a:pt x="3705" y="2814"/>
                </a:lnTo>
                <a:lnTo>
                  <a:pt x="3638" y="2830"/>
                </a:lnTo>
                <a:lnTo>
                  <a:pt x="3619" y="2869"/>
                </a:lnTo>
                <a:lnTo>
                  <a:pt x="3597" y="2915"/>
                </a:lnTo>
                <a:lnTo>
                  <a:pt x="3585" y="2940"/>
                </a:lnTo>
                <a:lnTo>
                  <a:pt x="3572" y="2963"/>
                </a:lnTo>
                <a:lnTo>
                  <a:pt x="3559" y="2986"/>
                </a:lnTo>
                <a:lnTo>
                  <a:pt x="3544" y="3008"/>
                </a:lnTo>
                <a:lnTo>
                  <a:pt x="3793" y="3114"/>
                </a:lnTo>
                <a:lnTo>
                  <a:pt x="3936" y="3176"/>
                </a:lnTo>
                <a:lnTo>
                  <a:pt x="4076" y="3235"/>
                </a:lnTo>
                <a:lnTo>
                  <a:pt x="4109" y="3248"/>
                </a:lnTo>
                <a:lnTo>
                  <a:pt x="4143" y="3261"/>
                </a:lnTo>
                <a:lnTo>
                  <a:pt x="4214" y="3285"/>
                </a:lnTo>
                <a:lnTo>
                  <a:pt x="4282" y="3310"/>
                </a:lnTo>
                <a:lnTo>
                  <a:pt x="4316" y="3323"/>
                </a:lnTo>
                <a:lnTo>
                  <a:pt x="4351" y="3336"/>
                </a:lnTo>
                <a:lnTo>
                  <a:pt x="4385" y="3351"/>
                </a:lnTo>
                <a:lnTo>
                  <a:pt x="4419" y="3368"/>
                </a:lnTo>
                <a:lnTo>
                  <a:pt x="4451" y="3385"/>
                </a:lnTo>
                <a:lnTo>
                  <a:pt x="4483" y="3404"/>
                </a:lnTo>
                <a:lnTo>
                  <a:pt x="4514" y="3424"/>
                </a:lnTo>
                <a:lnTo>
                  <a:pt x="4528" y="3436"/>
                </a:lnTo>
                <a:lnTo>
                  <a:pt x="4543" y="3448"/>
                </a:lnTo>
                <a:lnTo>
                  <a:pt x="4557" y="3460"/>
                </a:lnTo>
                <a:lnTo>
                  <a:pt x="4570" y="3473"/>
                </a:lnTo>
                <a:lnTo>
                  <a:pt x="4583" y="3486"/>
                </a:lnTo>
                <a:lnTo>
                  <a:pt x="4596" y="3501"/>
                </a:lnTo>
                <a:lnTo>
                  <a:pt x="4609" y="3516"/>
                </a:lnTo>
                <a:lnTo>
                  <a:pt x="4620" y="3531"/>
                </a:lnTo>
                <a:lnTo>
                  <a:pt x="4631" y="3547"/>
                </a:lnTo>
                <a:lnTo>
                  <a:pt x="4641" y="3564"/>
                </a:lnTo>
                <a:lnTo>
                  <a:pt x="4650" y="3583"/>
                </a:lnTo>
                <a:lnTo>
                  <a:pt x="4659" y="3601"/>
                </a:lnTo>
                <a:lnTo>
                  <a:pt x="4667" y="3620"/>
                </a:lnTo>
                <a:lnTo>
                  <a:pt x="4676" y="3640"/>
                </a:lnTo>
                <a:lnTo>
                  <a:pt x="4681" y="3658"/>
                </a:lnTo>
                <a:lnTo>
                  <a:pt x="4681" y="3677"/>
                </a:lnTo>
                <a:lnTo>
                  <a:pt x="4683" y="3786"/>
                </a:lnTo>
                <a:lnTo>
                  <a:pt x="4686" y="3924"/>
                </a:lnTo>
                <a:lnTo>
                  <a:pt x="4689" y="4056"/>
                </a:lnTo>
                <a:lnTo>
                  <a:pt x="5719" y="4056"/>
                </a:lnTo>
                <a:lnTo>
                  <a:pt x="5719" y="4000"/>
                </a:lnTo>
                <a:lnTo>
                  <a:pt x="5719" y="3935"/>
                </a:lnTo>
                <a:lnTo>
                  <a:pt x="5716" y="3796"/>
                </a:lnTo>
                <a:lnTo>
                  <a:pt x="5713" y="3662"/>
                </a:lnTo>
                <a:lnTo>
                  <a:pt x="5712" y="3558"/>
                </a:lnTo>
                <a:lnTo>
                  <a:pt x="5706" y="3544"/>
                </a:lnTo>
                <a:lnTo>
                  <a:pt x="5700" y="3531"/>
                </a:lnTo>
                <a:lnTo>
                  <a:pt x="5694" y="3518"/>
                </a:lnTo>
                <a:lnTo>
                  <a:pt x="5686" y="3506"/>
                </a:lnTo>
                <a:lnTo>
                  <a:pt x="5678" y="3494"/>
                </a:lnTo>
                <a:lnTo>
                  <a:pt x="5670" y="3483"/>
                </a:lnTo>
                <a:lnTo>
                  <a:pt x="5661" y="3473"/>
                </a:lnTo>
                <a:lnTo>
                  <a:pt x="5650" y="3463"/>
                </a:lnTo>
                <a:lnTo>
                  <a:pt x="5640" y="3454"/>
                </a:lnTo>
                <a:lnTo>
                  <a:pt x="5629" y="3445"/>
                </a:lnTo>
                <a:lnTo>
                  <a:pt x="5618" y="3437"/>
                </a:lnTo>
                <a:lnTo>
                  <a:pt x="5607" y="3430"/>
                </a:lnTo>
                <a:lnTo>
                  <a:pt x="5583" y="3414"/>
                </a:lnTo>
                <a:lnTo>
                  <a:pt x="5556" y="3402"/>
                </a:lnTo>
                <a:lnTo>
                  <a:pt x="5530" y="3390"/>
                </a:lnTo>
                <a:lnTo>
                  <a:pt x="5501" y="3379"/>
                </a:lnTo>
                <a:lnTo>
                  <a:pt x="5445" y="3358"/>
                </a:lnTo>
                <a:lnTo>
                  <a:pt x="5386" y="3337"/>
                </a:lnTo>
                <a:lnTo>
                  <a:pt x="5357" y="3327"/>
                </a:lnTo>
                <a:lnTo>
                  <a:pt x="5329" y="3316"/>
                </a:lnTo>
                <a:close/>
                <a:moveTo>
                  <a:pt x="6518" y="3416"/>
                </a:moveTo>
                <a:lnTo>
                  <a:pt x="6518" y="3416"/>
                </a:lnTo>
                <a:lnTo>
                  <a:pt x="6515" y="3406"/>
                </a:lnTo>
                <a:lnTo>
                  <a:pt x="6510" y="3397"/>
                </a:lnTo>
                <a:lnTo>
                  <a:pt x="6506" y="3388"/>
                </a:lnTo>
                <a:lnTo>
                  <a:pt x="6501" y="3380"/>
                </a:lnTo>
                <a:lnTo>
                  <a:pt x="6488" y="3364"/>
                </a:lnTo>
                <a:lnTo>
                  <a:pt x="6475" y="3350"/>
                </a:lnTo>
                <a:lnTo>
                  <a:pt x="6460" y="3337"/>
                </a:lnTo>
                <a:lnTo>
                  <a:pt x="6445" y="3326"/>
                </a:lnTo>
                <a:lnTo>
                  <a:pt x="6428" y="3316"/>
                </a:lnTo>
                <a:lnTo>
                  <a:pt x="6409" y="3307"/>
                </a:lnTo>
                <a:lnTo>
                  <a:pt x="6391" y="3299"/>
                </a:lnTo>
                <a:lnTo>
                  <a:pt x="6372" y="3292"/>
                </a:lnTo>
                <a:lnTo>
                  <a:pt x="6331" y="3276"/>
                </a:lnTo>
                <a:lnTo>
                  <a:pt x="6291" y="3262"/>
                </a:lnTo>
                <a:lnTo>
                  <a:pt x="6270" y="3255"/>
                </a:lnTo>
                <a:lnTo>
                  <a:pt x="6251" y="3247"/>
                </a:lnTo>
                <a:lnTo>
                  <a:pt x="6073" y="3171"/>
                </a:lnTo>
                <a:lnTo>
                  <a:pt x="5982" y="3132"/>
                </a:lnTo>
                <a:lnTo>
                  <a:pt x="5894" y="3096"/>
                </a:lnTo>
                <a:lnTo>
                  <a:pt x="5796" y="3068"/>
                </a:lnTo>
                <a:lnTo>
                  <a:pt x="5788" y="3063"/>
                </a:lnTo>
                <a:lnTo>
                  <a:pt x="5781" y="3056"/>
                </a:lnTo>
                <a:lnTo>
                  <a:pt x="5774" y="3048"/>
                </a:lnTo>
                <a:lnTo>
                  <a:pt x="5767" y="3039"/>
                </a:lnTo>
                <a:lnTo>
                  <a:pt x="5753" y="3018"/>
                </a:lnTo>
                <a:lnTo>
                  <a:pt x="5740" y="2995"/>
                </a:lnTo>
                <a:lnTo>
                  <a:pt x="5728" y="2971"/>
                </a:lnTo>
                <a:lnTo>
                  <a:pt x="5716" y="2948"/>
                </a:lnTo>
                <a:lnTo>
                  <a:pt x="5697" y="2908"/>
                </a:lnTo>
                <a:lnTo>
                  <a:pt x="5635" y="2899"/>
                </a:lnTo>
                <a:lnTo>
                  <a:pt x="5636" y="2887"/>
                </a:lnTo>
                <a:lnTo>
                  <a:pt x="5638" y="2877"/>
                </a:lnTo>
                <a:lnTo>
                  <a:pt x="5640" y="2867"/>
                </a:lnTo>
                <a:lnTo>
                  <a:pt x="5643" y="2858"/>
                </a:lnTo>
                <a:lnTo>
                  <a:pt x="5647" y="2850"/>
                </a:lnTo>
                <a:lnTo>
                  <a:pt x="5652" y="2843"/>
                </a:lnTo>
                <a:lnTo>
                  <a:pt x="5662" y="2831"/>
                </a:lnTo>
                <a:lnTo>
                  <a:pt x="5671" y="2819"/>
                </a:lnTo>
                <a:lnTo>
                  <a:pt x="5681" y="2807"/>
                </a:lnTo>
                <a:lnTo>
                  <a:pt x="5686" y="2800"/>
                </a:lnTo>
                <a:lnTo>
                  <a:pt x="5690" y="2792"/>
                </a:lnTo>
                <a:lnTo>
                  <a:pt x="5694" y="2783"/>
                </a:lnTo>
                <a:lnTo>
                  <a:pt x="5697" y="2774"/>
                </a:lnTo>
                <a:lnTo>
                  <a:pt x="5700" y="2765"/>
                </a:lnTo>
                <a:lnTo>
                  <a:pt x="5702" y="2756"/>
                </a:lnTo>
                <a:lnTo>
                  <a:pt x="5704" y="2738"/>
                </a:lnTo>
                <a:lnTo>
                  <a:pt x="5706" y="2698"/>
                </a:lnTo>
                <a:lnTo>
                  <a:pt x="5708" y="2679"/>
                </a:lnTo>
                <a:lnTo>
                  <a:pt x="5710" y="2660"/>
                </a:lnTo>
                <a:lnTo>
                  <a:pt x="5712" y="2650"/>
                </a:lnTo>
                <a:lnTo>
                  <a:pt x="5715" y="2642"/>
                </a:lnTo>
                <a:lnTo>
                  <a:pt x="5718" y="2633"/>
                </a:lnTo>
                <a:lnTo>
                  <a:pt x="5723" y="2625"/>
                </a:lnTo>
                <a:lnTo>
                  <a:pt x="5726" y="2620"/>
                </a:lnTo>
                <a:lnTo>
                  <a:pt x="5730" y="2615"/>
                </a:lnTo>
                <a:lnTo>
                  <a:pt x="5738" y="2608"/>
                </a:lnTo>
                <a:lnTo>
                  <a:pt x="5747" y="2601"/>
                </a:lnTo>
                <a:lnTo>
                  <a:pt x="5757" y="2596"/>
                </a:lnTo>
                <a:lnTo>
                  <a:pt x="5767" y="2591"/>
                </a:lnTo>
                <a:lnTo>
                  <a:pt x="5777" y="2585"/>
                </a:lnTo>
                <a:lnTo>
                  <a:pt x="5785" y="2578"/>
                </a:lnTo>
                <a:lnTo>
                  <a:pt x="5789" y="2574"/>
                </a:lnTo>
                <a:lnTo>
                  <a:pt x="5794" y="2569"/>
                </a:lnTo>
                <a:lnTo>
                  <a:pt x="5800" y="2560"/>
                </a:lnTo>
                <a:lnTo>
                  <a:pt x="5805" y="2549"/>
                </a:lnTo>
                <a:lnTo>
                  <a:pt x="5810" y="2538"/>
                </a:lnTo>
                <a:lnTo>
                  <a:pt x="5814" y="2526"/>
                </a:lnTo>
                <a:lnTo>
                  <a:pt x="5821" y="2500"/>
                </a:lnTo>
                <a:lnTo>
                  <a:pt x="5826" y="2478"/>
                </a:lnTo>
                <a:lnTo>
                  <a:pt x="5830" y="2458"/>
                </a:lnTo>
                <a:lnTo>
                  <a:pt x="5832" y="2435"/>
                </a:lnTo>
                <a:lnTo>
                  <a:pt x="5835" y="2413"/>
                </a:lnTo>
                <a:lnTo>
                  <a:pt x="5835" y="2391"/>
                </a:lnTo>
                <a:lnTo>
                  <a:pt x="5835" y="2367"/>
                </a:lnTo>
                <a:lnTo>
                  <a:pt x="5832" y="2345"/>
                </a:lnTo>
                <a:lnTo>
                  <a:pt x="5830" y="2334"/>
                </a:lnTo>
                <a:lnTo>
                  <a:pt x="5827" y="2324"/>
                </a:lnTo>
                <a:lnTo>
                  <a:pt x="5823" y="2314"/>
                </a:lnTo>
                <a:lnTo>
                  <a:pt x="5819" y="2304"/>
                </a:lnTo>
                <a:lnTo>
                  <a:pt x="5810" y="2285"/>
                </a:lnTo>
                <a:lnTo>
                  <a:pt x="5802" y="2272"/>
                </a:lnTo>
                <a:lnTo>
                  <a:pt x="5799" y="2265"/>
                </a:lnTo>
                <a:lnTo>
                  <a:pt x="5797" y="2257"/>
                </a:lnTo>
                <a:lnTo>
                  <a:pt x="5794" y="2248"/>
                </a:lnTo>
                <a:lnTo>
                  <a:pt x="5793" y="2236"/>
                </a:lnTo>
                <a:lnTo>
                  <a:pt x="5792" y="2215"/>
                </a:lnTo>
                <a:lnTo>
                  <a:pt x="5793" y="2188"/>
                </a:lnTo>
                <a:lnTo>
                  <a:pt x="5795" y="2156"/>
                </a:lnTo>
                <a:lnTo>
                  <a:pt x="5797" y="2123"/>
                </a:lnTo>
                <a:lnTo>
                  <a:pt x="5803" y="2060"/>
                </a:lnTo>
                <a:lnTo>
                  <a:pt x="5806" y="2020"/>
                </a:lnTo>
                <a:lnTo>
                  <a:pt x="5807" y="1961"/>
                </a:lnTo>
                <a:lnTo>
                  <a:pt x="5806" y="1932"/>
                </a:lnTo>
                <a:lnTo>
                  <a:pt x="5804" y="1904"/>
                </a:lnTo>
                <a:lnTo>
                  <a:pt x="5802" y="1876"/>
                </a:lnTo>
                <a:lnTo>
                  <a:pt x="5798" y="1848"/>
                </a:lnTo>
                <a:lnTo>
                  <a:pt x="5793" y="1820"/>
                </a:lnTo>
                <a:lnTo>
                  <a:pt x="5786" y="1790"/>
                </a:lnTo>
                <a:lnTo>
                  <a:pt x="5782" y="1779"/>
                </a:lnTo>
                <a:lnTo>
                  <a:pt x="5777" y="1767"/>
                </a:lnTo>
                <a:lnTo>
                  <a:pt x="5770" y="1753"/>
                </a:lnTo>
                <a:lnTo>
                  <a:pt x="5761" y="1738"/>
                </a:lnTo>
                <a:lnTo>
                  <a:pt x="5751" y="1722"/>
                </a:lnTo>
                <a:lnTo>
                  <a:pt x="5746" y="1716"/>
                </a:lnTo>
                <a:lnTo>
                  <a:pt x="5740" y="1709"/>
                </a:lnTo>
                <a:lnTo>
                  <a:pt x="5733" y="1704"/>
                </a:lnTo>
                <a:lnTo>
                  <a:pt x="5727" y="1700"/>
                </a:lnTo>
                <a:lnTo>
                  <a:pt x="5654" y="1687"/>
                </a:lnTo>
                <a:lnTo>
                  <a:pt x="5609" y="1645"/>
                </a:lnTo>
                <a:lnTo>
                  <a:pt x="5592" y="1635"/>
                </a:lnTo>
                <a:lnTo>
                  <a:pt x="5574" y="1626"/>
                </a:lnTo>
                <a:lnTo>
                  <a:pt x="5557" y="1619"/>
                </a:lnTo>
                <a:lnTo>
                  <a:pt x="5540" y="1612"/>
                </a:lnTo>
                <a:lnTo>
                  <a:pt x="5523" y="1606"/>
                </a:lnTo>
                <a:lnTo>
                  <a:pt x="5505" y="1601"/>
                </a:lnTo>
                <a:lnTo>
                  <a:pt x="5488" y="1597"/>
                </a:lnTo>
                <a:lnTo>
                  <a:pt x="5471" y="1593"/>
                </a:lnTo>
                <a:lnTo>
                  <a:pt x="5454" y="1590"/>
                </a:lnTo>
                <a:lnTo>
                  <a:pt x="5437" y="1589"/>
                </a:lnTo>
                <a:lnTo>
                  <a:pt x="5420" y="1588"/>
                </a:lnTo>
                <a:lnTo>
                  <a:pt x="5404" y="1587"/>
                </a:lnTo>
                <a:lnTo>
                  <a:pt x="5371" y="1588"/>
                </a:lnTo>
                <a:lnTo>
                  <a:pt x="5339" y="1591"/>
                </a:lnTo>
                <a:lnTo>
                  <a:pt x="5308" y="1597"/>
                </a:lnTo>
                <a:lnTo>
                  <a:pt x="5277" y="1603"/>
                </a:lnTo>
                <a:lnTo>
                  <a:pt x="5249" y="1611"/>
                </a:lnTo>
                <a:lnTo>
                  <a:pt x="5221" y="1619"/>
                </a:lnTo>
                <a:lnTo>
                  <a:pt x="5195" y="1628"/>
                </a:lnTo>
                <a:lnTo>
                  <a:pt x="5171" y="1637"/>
                </a:lnTo>
                <a:lnTo>
                  <a:pt x="5127" y="1654"/>
                </a:lnTo>
                <a:lnTo>
                  <a:pt x="5114" y="1659"/>
                </a:lnTo>
                <a:lnTo>
                  <a:pt x="5100" y="1665"/>
                </a:lnTo>
                <a:lnTo>
                  <a:pt x="5086" y="1672"/>
                </a:lnTo>
                <a:lnTo>
                  <a:pt x="5073" y="1680"/>
                </a:lnTo>
                <a:lnTo>
                  <a:pt x="5061" y="1689"/>
                </a:lnTo>
                <a:lnTo>
                  <a:pt x="5049" y="1698"/>
                </a:lnTo>
                <a:lnTo>
                  <a:pt x="5038" y="1709"/>
                </a:lnTo>
                <a:lnTo>
                  <a:pt x="5027" y="1720"/>
                </a:lnTo>
                <a:lnTo>
                  <a:pt x="5015" y="1732"/>
                </a:lnTo>
                <a:lnTo>
                  <a:pt x="5005" y="1746"/>
                </a:lnTo>
                <a:lnTo>
                  <a:pt x="4996" y="1760"/>
                </a:lnTo>
                <a:lnTo>
                  <a:pt x="4987" y="1775"/>
                </a:lnTo>
                <a:lnTo>
                  <a:pt x="4979" y="1790"/>
                </a:lnTo>
                <a:lnTo>
                  <a:pt x="4971" y="1806"/>
                </a:lnTo>
                <a:lnTo>
                  <a:pt x="4963" y="1825"/>
                </a:lnTo>
                <a:lnTo>
                  <a:pt x="4957" y="1842"/>
                </a:lnTo>
                <a:lnTo>
                  <a:pt x="4951" y="1861"/>
                </a:lnTo>
                <a:lnTo>
                  <a:pt x="4944" y="1881"/>
                </a:lnTo>
                <a:lnTo>
                  <a:pt x="4940" y="1901"/>
                </a:lnTo>
                <a:lnTo>
                  <a:pt x="4936" y="1922"/>
                </a:lnTo>
                <a:lnTo>
                  <a:pt x="4932" y="1944"/>
                </a:lnTo>
                <a:lnTo>
                  <a:pt x="4930" y="1967"/>
                </a:lnTo>
                <a:lnTo>
                  <a:pt x="4928" y="1990"/>
                </a:lnTo>
                <a:lnTo>
                  <a:pt x="4927" y="2014"/>
                </a:lnTo>
                <a:lnTo>
                  <a:pt x="4927" y="2039"/>
                </a:lnTo>
                <a:lnTo>
                  <a:pt x="4927" y="2064"/>
                </a:lnTo>
                <a:lnTo>
                  <a:pt x="4928" y="2091"/>
                </a:lnTo>
                <a:lnTo>
                  <a:pt x="4930" y="2117"/>
                </a:lnTo>
                <a:lnTo>
                  <a:pt x="4933" y="2144"/>
                </a:lnTo>
                <a:lnTo>
                  <a:pt x="4937" y="2173"/>
                </a:lnTo>
                <a:lnTo>
                  <a:pt x="4942" y="2201"/>
                </a:lnTo>
                <a:lnTo>
                  <a:pt x="4948" y="2231"/>
                </a:lnTo>
                <a:lnTo>
                  <a:pt x="4949" y="2240"/>
                </a:lnTo>
                <a:lnTo>
                  <a:pt x="4951" y="2249"/>
                </a:lnTo>
                <a:lnTo>
                  <a:pt x="4949" y="2258"/>
                </a:lnTo>
                <a:lnTo>
                  <a:pt x="4948" y="2265"/>
                </a:lnTo>
                <a:lnTo>
                  <a:pt x="4946" y="2273"/>
                </a:lnTo>
                <a:lnTo>
                  <a:pt x="4944" y="2280"/>
                </a:lnTo>
                <a:lnTo>
                  <a:pt x="4938" y="2292"/>
                </a:lnTo>
                <a:lnTo>
                  <a:pt x="4931" y="2305"/>
                </a:lnTo>
                <a:lnTo>
                  <a:pt x="4926" y="2316"/>
                </a:lnTo>
                <a:lnTo>
                  <a:pt x="4922" y="2327"/>
                </a:lnTo>
                <a:lnTo>
                  <a:pt x="4921" y="2332"/>
                </a:lnTo>
                <a:lnTo>
                  <a:pt x="4921" y="2337"/>
                </a:lnTo>
                <a:lnTo>
                  <a:pt x="4926" y="2399"/>
                </a:lnTo>
                <a:lnTo>
                  <a:pt x="4929" y="2436"/>
                </a:lnTo>
                <a:lnTo>
                  <a:pt x="4934" y="2475"/>
                </a:lnTo>
                <a:lnTo>
                  <a:pt x="4938" y="2494"/>
                </a:lnTo>
                <a:lnTo>
                  <a:pt x="4942" y="2513"/>
                </a:lnTo>
                <a:lnTo>
                  <a:pt x="4947" y="2530"/>
                </a:lnTo>
                <a:lnTo>
                  <a:pt x="4954" y="2546"/>
                </a:lnTo>
                <a:lnTo>
                  <a:pt x="4961" y="2561"/>
                </a:lnTo>
                <a:lnTo>
                  <a:pt x="4969" y="2574"/>
                </a:lnTo>
                <a:lnTo>
                  <a:pt x="4974" y="2579"/>
                </a:lnTo>
                <a:lnTo>
                  <a:pt x="4978" y="2585"/>
                </a:lnTo>
                <a:lnTo>
                  <a:pt x="4984" y="2590"/>
                </a:lnTo>
                <a:lnTo>
                  <a:pt x="4989" y="2594"/>
                </a:lnTo>
                <a:lnTo>
                  <a:pt x="4999" y="2597"/>
                </a:lnTo>
                <a:lnTo>
                  <a:pt x="5015" y="2602"/>
                </a:lnTo>
                <a:lnTo>
                  <a:pt x="5031" y="2605"/>
                </a:lnTo>
                <a:lnTo>
                  <a:pt x="5036" y="2606"/>
                </a:lnTo>
                <a:lnTo>
                  <a:pt x="5038" y="2605"/>
                </a:lnTo>
                <a:lnTo>
                  <a:pt x="5055" y="2792"/>
                </a:lnTo>
                <a:lnTo>
                  <a:pt x="5058" y="2800"/>
                </a:lnTo>
                <a:lnTo>
                  <a:pt x="5062" y="2806"/>
                </a:lnTo>
                <a:lnTo>
                  <a:pt x="5070" y="2818"/>
                </a:lnTo>
                <a:lnTo>
                  <a:pt x="5078" y="2828"/>
                </a:lnTo>
                <a:lnTo>
                  <a:pt x="5087" y="2838"/>
                </a:lnTo>
                <a:lnTo>
                  <a:pt x="5097" y="2849"/>
                </a:lnTo>
                <a:lnTo>
                  <a:pt x="5105" y="2861"/>
                </a:lnTo>
                <a:lnTo>
                  <a:pt x="5109" y="2869"/>
                </a:lnTo>
                <a:lnTo>
                  <a:pt x="5112" y="2877"/>
                </a:lnTo>
                <a:lnTo>
                  <a:pt x="5115" y="2887"/>
                </a:lnTo>
                <a:lnTo>
                  <a:pt x="5117" y="2897"/>
                </a:lnTo>
                <a:lnTo>
                  <a:pt x="5071" y="2908"/>
                </a:lnTo>
                <a:lnTo>
                  <a:pt x="5055" y="2942"/>
                </a:lnTo>
                <a:lnTo>
                  <a:pt x="5036" y="2980"/>
                </a:lnTo>
                <a:lnTo>
                  <a:pt x="5026" y="3000"/>
                </a:lnTo>
                <a:lnTo>
                  <a:pt x="5014" y="3020"/>
                </a:lnTo>
                <a:lnTo>
                  <a:pt x="5002" y="3037"/>
                </a:lnTo>
                <a:lnTo>
                  <a:pt x="4990" y="3052"/>
                </a:lnTo>
                <a:lnTo>
                  <a:pt x="5169" y="3128"/>
                </a:lnTo>
                <a:lnTo>
                  <a:pt x="5371" y="3214"/>
                </a:lnTo>
                <a:lnTo>
                  <a:pt x="5394" y="3224"/>
                </a:lnTo>
                <a:lnTo>
                  <a:pt x="5417" y="3233"/>
                </a:lnTo>
                <a:lnTo>
                  <a:pt x="5467" y="3250"/>
                </a:lnTo>
                <a:lnTo>
                  <a:pt x="5517" y="3267"/>
                </a:lnTo>
                <a:lnTo>
                  <a:pt x="5542" y="3277"/>
                </a:lnTo>
                <a:lnTo>
                  <a:pt x="5567" y="3287"/>
                </a:lnTo>
                <a:lnTo>
                  <a:pt x="5593" y="3299"/>
                </a:lnTo>
                <a:lnTo>
                  <a:pt x="5618" y="3311"/>
                </a:lnTo>
                <a:lnTo>
                  <a:pt x="5642" y="3324"/>
                </a:lnTo>
                <a:lnTo>
                  <a:pt x="5667" y="3338"/>
                </a:lnTo>
                <a:lnTo>
                  <a:pt x="5690" y="3354"/>
                </a:lnTo>
                <a:lnTo>
                  <a:pt x="5712" y="3373"/>
                </a:lnTo>
                <a:lnTo>
                  <a:pt x="5734" y="3392"/>
                </a:lnTo>
                <a:lnTo>
                  <a:pt x="5744" y="3402"/>
                </a:lnTo>
                <a:lnTo>
                  <a:pt x="5754" y="3413"/>
                </a:lnTo>
                <a:lnTo>
                  <a:pt x="5763" y="3425"/>
                </a:lnTo>
                <a:lnTo>
                  <a:pt x="5772" y="3438"/>
                </a:lnTo>
                <a:lnTo>
                  <a:pt x="5780" y="3450"/>
                </a:lnTo>
                <a:lnTo>
                  <a:pt x="5788" y="3463"/>
                </a:lnTo>
                <a:lnTo>
                  <a:pt x="5796" y="3477"/>
                </a:lnTo>
                <a:lnTo>
                  <a:pt x="5803" y="3491"/>
                </a:lnTo>
                <a:lnTo>
                  <a:pt x="5810" y="3507"/>
                </a:lnTo>
                <a:lnTo>
                  <a:pt x="5815" y="3523"/>
                </a:lnTo>
                <a:lnTo>
                  <a:pt x="5821" y="3540"/>
                </a:lnTo>
                <a:lnTo>
                  <a:pt x="5821" y="3558"/>
                </a:lnTo>
                <a:lnTo>
                  <a:pt x="5822" y="3635"/>
                </a:lnTo>
                <a:lnTo>
                  <a:pt x="5824" y="3733"/>
                </a:lnTo>
                <a:lnTo>
                  <a:pt x="5825" y="3764"/>
                </a:lnTo>
                <a:lnTo>
                  <a:pt x="6523" y="3764"/>
                </a:lnTo>
                <a:lnTo>
                  <a:pt x="6524" y="3725"/>
                </a:lnTo>
                <a:lnTo>
                  <a:pt x="6524" y="3679"/>
                </a:lnTo>
                <a:lnTo>
                  <a:pt x="6522" y="3582"/>
                </a:lnTo>
                <a:lnTo>
                  <a:pt x="6519" y="3488"/>
                </a:lnTo>
                <a:lnTo>
                  <a:pt x="6518" y="34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KSO_Shape"/>
          <p:cNvSpPr>
            <a:spLocks/>
          </p:cNvSpPr>
          <p:nvPr/>
        </p:nvSpPr>
        <p:spPr bwMode="auto">
          <a:xfrm>
            <a:off x="4690599" y="1571604"/>
            <a:ext cx="587043" cy="538382"/>
          </a:xfrm>
          <a:custGeom>
            <a:avLst/>
            <a:gdLst>
              <a:gd name="T0" fmla="*/ 714858487 w 3746"/>
              <a:gd name="T1" fmla="*/ 582812132 h 3435"/>
              <a:gd name="T2" fmla="*/ 578584914 w 3746"/>
              <a:gd name="T3" fmla="*/ 702469979 h 3435"/>
              <a:gd name="T4" fmla="*/ 297492227 w 3746"/>
              <a:gd name="T5" fmla="*/ 712865271 h 3435"/>
              <a:gd name="T6" fmla="*/ 175538758 w 3746"/>
              <a:gd name="T7" fmla="*/ 461075515 h 3435"/>
              <a:gd name="T8" fmla="*/ 434689460 w 3746"/>
              <a:gd name="T9" fmla="*/ 74612703 h 3435"/>
              <a:gd name="T10" fmla="*/ 692454191 w 3746"/>
              <a:gd name="T11" fmla="*/ 442364662 h 3435"/>
              <a:gd name="T12" fmla="*/ 729872055 w 3746"/>
              <a:gd name="T13" fmla="*/ 485099367 h 3435"/>
              <a:gd name="T14" fmla="*/ 738417598 w 3746"/>
              <a:gd name="T15" fmla="*/ 354815521 h 3435"/>
              <a:gd name="T16" fmla="*/ 738879909 w 3746"/>
              <a:gd name="T17" fmla="*/ 235157674 h 3435"/>
              <a:gd name="T18" fmla="*/ 433534644 w 3746"/>
              <a:gd name="T19" fmla="*/ 32109186 h 3435"/>
              <a:gd name="T20" fmla="*/ 431917998 w 3746"/>
              <a:gd name="T21" fmla="*/ 32109186 h 3435"/>
              <a:gd name="T22" fmla="*/ 236977563 w 3746"/>
              <a:gd name="T23" fmla="*/ 89859100 h 3435"/>
              <a:gd name="T24" fmla="*/ 217575886 w 3746"/>
              <a:gd name="T25" fmla="*/ 103950036 h 3435"/>
              <a:gd name="T26" fmla="*/ 199559699 w 3746"/>
              <a:gd name="T27" fmla="*/ 119657847 h 3435"/>
              <a:gd name="T28" fmla="*/ 182929964 w 3746"/>
              <a:gd name="T29" fmla="*/ 136289930 h 3435"/>
              <a:gd name="T30" fmla="*/ 168147551 w 3746"/>
              <a:gd name="T31" fmla="*/ 154076992 h 3435"/>
              <a:gd name="T32" fmla="*/ 154982264 w 3746"/>
              <a:gd name="T33" fmla="*/ 173019032 h 3435"/>
              <a:gd name="T34" fmla="*/ 143433624 w 3746"/>
              <a:gd name="T35" fmla="*/ 192884864 h 3435"/>
              <a:gd name="T36" fmla="*/ 133963940 w 3746"/>
              <a:gd name="T37" fmla="*/ 213443779 h 3435"/>
              <a:gd name="T38" fmla="*/ 146898072 w 3746"/>
              <a:gd name="T39" fmla="*/ 242549924 h 3435"/>
              <a:gd name="T40" fmla="*/ 151055986 w 3746"/>
              <a:gd name="T41" fmla="*/ 477938305 h 3435"/>
              <a:gd name="T42" fmla="*/ 0 w 3746"/>
              <a:gd name="T43" fmla="*/ 361514688 h 3435"/>
              <a:gd name="T44" fmla="*/ 432148673 w 3746"/>
              <a:gd name="T45" fmla="*/ 0 h 3435"/>
              <a:gd name="T46" fmla="*/ 433303489 w 3746"/>
              <a:gd name="T47" fmla="*/ 0 h 3435"/>
              <a:gd name="T48" fmla="*/ 865221487 w 3746"/>
              <a:gd name="T49" fmla="*/ 361514688 h 3435"/>
              <a:gd name="T50" fmla="*/ 664737647 w 3746"/>
              <a:gd name="T51" fmla="*/ 377915582 h 3435"/>
              <a:gd name="T52" fmla="*/ 649031573 w 3746"/>
              <a:gd name="T53" fmla="*/ 372833771 h 3435"/>
              <a:gd name="T54" fmla="*/ 633325499 w 3746"/>
              <a:gd name="T55" fmla="*/ 366365792 h 3435"/>
              <a:gd name="T56" fmla="*/ 612537850 w 3746"/>
              <a:gd name="T57" fmla="*/ 355277416 h 3435"/>
              <a:gd name="T58" fmla="*/ 594522144 w 3746"/>
              <a:gd name="T59" fmla="*/ 343727626 h 3435"/>
              <a:gd name="T60" fmla="*/ 572579679 w 3746"/>
              <a:gd name="T61" fmla="*/ 325247481 h 3435"/>
              <a:gd name="T62" fmla="*/ 555488114 w 3746"/>
              <a:gd name="T63" fmla="*/ 306767816 h 3435"/>
              <a:gd name="T64" fmla="*/ 536317111 w 3746"/>
              <a:gd name="T65" fmla="*/ 278585462 h 3435"/>
              <a:gd name="T66" fmla="*/ 373943640 w 3746"/>
              <a:gd name="T67" fmla="*/ 395240748 h 3435"/>
              <a:gd name="T68" fmla="*/ 398888723 w 3746"/>
              <a:gd name="T69" fmla="*/ 252944735 h 3435"/>
              <a:gd name="T70" fmla="*/ 385030451 w 3746"/>
              <a:gd name="T71" fmla="*/ 276044797 h 3435"/>
              <a:gd name="T72" fmla="*/ 369093221 w 3746"/>
              <a:gd name="T73" fmla="*/ 298682482 h 3435"/>
              <a:gd name="T74" fmla="*/ 331675838 w 3746"/>
              <a:gd name="T75" fmla="*/ 341648375 h 3435"/>
              <a:gd name="T76" fmla="*/ 314121962 w 3746"/>
              <a:gd name="T77" fmla="*/ 358280458 h 3435"/>
              <a:gd name="T78" fmla="*/ 295644426 w 3746"/>
              <a:gd name="T79" fmla="*/ 374219457 h 3435"/>
              <a:gd name="T80" fmla="*/ 275087932 w 3746"/>
              <a:gd name="T81" fmla="*/ 390620352 h 3435"/>
              <a:gd name="T82" fmla="*/ 259150703 w 3746"/>
              <a:gd name="T83" fmla="*/ 401939435 h 3435"/>
              <a:gd name="T84" fmla="*/ 244137614 w 3746"/>
              <a:gd name="T85" fmla="*/ 412103539 h 3435"/>
              <a:gd name="T86" fmla="*/ 230510017 w 3746"/>
              <a:gd name="T87" fmla="*/ 420650287 h 3435"/>
              <a:gd name="T88" fmla="*/ 220347348 w 3746"/>
              <a:gd name="T89" fmla="*/ 426656371 h 3435"/>
              <a:gd name="T90" fmla="*/ 434227630 w 3746"/>
              <a:gd name="T91" fmla="*/ 745436353 h 3435"/>
              <a:gd name="T92" fmla="*/ 509524227 w 3746"/>
              <a:gd name="T93" fmla="*/ 663893295 h 3435"/>
              <a:gd name="T94" fmla="*/ 426143437 w 3746"/>
              <a:gd name="T95" fmla="*/ 644951254 h 3435"/>
              <a:gd name="T96" fmla="*/ 511372029 w 3746"/>
              <a:gd name="T97" fmla="*/ 630629130 h 3435"/>
              <a:gd name="T98" fmla="*/ 664737647 w 3746"/>
              <a:gd name="T99" fmla="*/ 377915582 h 3435"/>
              <a:gd name="T100" fmla="*/ 612769005 w 3746"/>
              <a:gd name="T101" fmla="*/ 487640514 h 3435"/>
              <a:gd name="T102" fmla="*/ 537010097 w 3746"/>
              <a:gd name="T103" fmla="*/ 437975454 h 3435"/>
              <a:gd name="T104" fmla="*/ 414825952 w 3746"/>
              <a:gd name="T105" fmla="*/ 487640514 h 3435"/>
              <a:gd name="T106" fmla="*/ 339067044 w 3746"/>
              <a:gd name="T107" fmla="*/ 437975454 h 343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746" h="3435">
                <a:moveTo>
                  <a:pt x="3292" y="2123"/>
                </a:moveTo>
                <a:cubicBezTo>
                  <a:pt x="3263" y="2291"/>
                  <a:pt x="3190" y="2422"/>
                  <a:pt x="3095" y="2523"/>
                </a:cubicBezTo>
                <a:cubicBezTo>
                  <a:pt x="3200" y="3020"/>
                  <a:pt x="3325" y="3140"/>
                  <a:pt x="3443" y="3168"/>
                </a:cubicBezTo>
                <a:cubicBezTo>
                  <a:pt x="3414" y="3215"/>
                  <a:pt x="2780" y="3404"/>
                  <a:pt x="2505" y="3041"/>
                </a:cubicBezTo>
                <a:cubicBezTo>
                  <a:pt x="2317" y="3280"/>
                  <a:pt x="2098" y="3435"/>
                  <a:pt x="1882" y="3435"/>
                </a:cubicBezTo>
                <a:cubicBezTo>
                  <a:pt x="1680" y="3435"/>
                  <a:pt x="1472" y="3299"/>
                  <a:pt x="1288" y="3086"/>
                </a:cubicBezTo>
                <a:cubicBezTo>
                  <a:pt x="994" y="3383"/>
                  <a:pt x="389" y="3168"/>
                  <a:pt x="389" y="3168"/>
                </a:cubicBezTo>
                <a:cubicBezTo>
                  <a:pt x="389" y="3168"/>
                  <a:pt x="656" y="3041"/>
                  <a:pt x="760" y="1996"/>
                </a:cubicBezTo>
                <a:cubicBezTo>
                  <a:pt x="722" y="1830"/>
                  <a:pt x="701" y="1664"/>
                  <a:pt x="701" y="1504"/>
                </a:cubicBezTo>
                <a:cubicBezTo>
                  <a:pt x="701" y="645"/>
                  <a:pt x="1313" y="323"/>
                  <a:pt x="1882" y="323"/>
                </a:cubicBezTo>
                <a:cubicBezTo>
                  <a:pt x="2451" y="323"/>
                  <a:pt x="3038" y="645"/>
                  <a:pt x="3038" y="1504"/>
                </a:cubicBezTo>
                <a:cubicBezTo>
                  <a:pt x="3038" y="1637"/>
                  <a:pt x="3024" y="1776"/>
                  <a:pt x="2998" y="1915"/>
                </a:cubicBezTo>
                <a:cubicBezTo>
                  <a:pt x="3017" y="2069"/>
                  <a:pt x="3036" y="2203"/>
                  <a:pt x="3056" y="2322"/>
                </a:cubicBezTo>
                <a:cubicBezTo>
                  <a:pt x="3098" y="2258"/>
                  <a:pt x="3134" y="2185"/>
                  <a:pt x="3160" y="2100"/>
                </a:cubicBezTo>
                <a:cubicBezTo>
                  <a:pt x="3137" y="2091"/>
                  <a:pt x="3114" y="2082"/>
                  <a:pt x="3093" y="2069"/>
                </a:cubicBezTo>
                <a:cubicBezTo>
                  <a:pt x="3159" y="1904"/>
                  <a:pt x="3197" y="1724"/>
                  <a:pt x="3197" y="1536"/>
                </a:cubicBezTo>
                <a:cubicBezTo>
                  <a:pt x="3197" y="1365"/>
                  <a:pt x="3165" y="1202"/>
                  <a:pt x="3110" y="1050"/>
                </a:cubicBezTo>
                <a:cubicBezTo>
                  <a:pt x="3139" y="1036"/>
                  <a:pt x="3169" y="1025"/>
                  <a:pt x="3199" y="1018"/>
                </a:cubicBezTo>
                <a:cubicBezTo>
                  <a:pt x="3049" y="513"/>
                  <a:pt x="2515" y="139"/>
                  <a:pt x="1877" y="139"/>
                </a:cubicBezTo>
                <a:cubicBezTo>
                  <a:pt x="1877" y="139"/>
                  <a:pt x="1877" y="139"/>
                  <a:pt x="1877" y="139"/>
                </a:cubicBezTo>
                <a:cubicBezTo>
                  <a:pt x="1876" y="139"/>
                  <a:pt x="1874" y="139"/>
                  <a:pt x="1873" y="139"/>
                </a:cubicBezTo>
                <a:cubicBezTo>
                  <a:pt x="1872" y="139"/>
                  <a:pt x="1871" y="139"/>
                  <a:pt x="1870" y="139"/>
                </a:cubicBezTo>
                <a:cubicBezTo>
                  <a:pt x="1870" y="139"/>
                  <a:pt x="1870" y="139"/>
                  <a:pt x="1870" y="139"/>
                </a:cubicBezTo>
                <a:cubicBezTo>
                  <a:pt x="1551" y="139"/>
                  <a:pt x="1258" y="232"/>
                  <a:pt x="1026" y="389"/>
                </a:cubicBezTo>
                <a:cubicBezTo>
                  <a:pt x="1024" y="390"/>
                  <a:pt x="1022" y="391"/>
                  <a:pt x="1021" y="392"/>
                </a:cubicBezTo>
                <a:cubicBezTo>
                  <a:pt x="994" y="411"/>
                  <a:pt x="967" y="430"/>
                  <a:pt x="942" y="450"/>
                </a:cubicBezTo>
                <a:cubicBezTo>
                  <a:pt x="938" y="453"/>
                  <a:pt x="935" y="457"/>
                  <a:pt x="931" y="459"/>
                </a:cubicBezTo>
                <a:cubicBezTo>
                  <a:pt x="908" y="478"/>
                  <a:pt x="885" y="497"/>
                  <a:pt x="864" y="518"/>
                </a:cubicBezTo>
                <a:cubicBezTo>
                  <a:pt x="858" y="522"/>
                  <a:pt x="854" y="528"/>
                  <a:pt x="848" y="533"/>
                </a:cubicBezTo>
                <a:cubicBezTo>
                  <a:pt x="829" y="552"/>
                  <a:pt x="810" y="570"/>
                  <a:pt x="792" y="590"/>
                </a:cubicBezTo>
                <a:cubicBezTo>
                  <a:pt x="785" y="598"/>
                  <a:pt x="779" y="606"/>
                  <a:pt x="773" y="613"/>
                </a:cubicBezTo>
                <a:cubicBezTo>
                  <a:pt x="757" y="631"/>
                  <a:pt x="742" y="649"/>
                  <a:pt x="728" y="667"/>
                </a:cubicBezTo>
                <a:cubicBezTo>
                  <a:pt x="720" y="678"/>
                  <a:pt x="713" y="689"/>
                  <a:pt x="705" y="699"/>
                </a:cubicBezTo>
                <a:cubicBezTo>
                  <a:pt x="693" y="716"/>
                  <a:pt x="681" y="732"/>
                  <a:pt x="671" y="749"/>
                </a:cubicBezTo>
                <a:cubicBezTo>
                  <a:pt x="662" y="763"/>
                  <a:pt x="654" y="777"/>
                  <a:pt x="646" y="792"/>
                </a:cubicBezTo>
                <a:cubicBezTo>
                  <a:pt x="638" y="806"/>
                  <a:pt x="629" y="820"/>
                  <a:pt x="621" y="835"/>
                </a:cubicBezTo>
                <a:cubicBezTo>
                  <a:pt x="612" y="853"/>
                  <a:pt x="603" y="872"/>
                  <a:pt x="595" y="891"/>
                </a:cubicBezTo>
                <a:cubicBezTo>
                  <a:pt x="590" y="902"/>
                  <a:pt x="585" y="913"/>
                  <a:pt x="580" y="924"/>
                </a:cubicBezTo>
                <a:cubicBezTo>
                  <a:pt x="568" y="955"/>
                  <a:pt x="557" y="986"/>
                  <a:pt x="547" y="1018"/>
                </a:cubicBezTo>
                <a:cubicBezTo>
                  <a:pt x="578" y="1025"/>
                  <a:pt x="608" y="1036"/>
                  <a:pt x="636" y="1050"/>
                </a:cubicBezTo>
                <a:cubicBezTo>
                  <a:pt x="581" y="1202"/>
                  <a:pt x="550" y="1365"/>
                  <a:pt x="550" y="1536"/>
                </a:cubicBezTo>
                <a:cubicBezTo>
                  <a:pt x="550" y="1724"/>
                  <a:pt x="587" y="1904"/>
                  <a:pt x="654" y="2069"/>
                </a:cubicBezTo>
                <a:cubicBezTo>
                  <a:pt x="595" y="2104"/>
                  <a:pt x="528" y="2123"/>
                  <a:pt x="458" y="2123"/>
                </a:cubicBezTo>
                <a:cubicBezTo>
                  <a:pt x="205" y="2123"/>
                  <a:pt x="0" y="1873"/>
                  <a:pt x="0" y="1565"/>
                </a:cubicBezTo>
                <a:cubicBezTo>
                  <a:pt x="0" y="1289"/>
                  <a:pt x="165" y="1061"/>
                  <a:pt x="380" y="1016"/>
                </a:cubicBezTo>
                <a:cubicBezTo>
                  <a:pt x="535" y="435"/>
                  <a:pt x="1143" y="0"/>
                  <a:pt x="1871" y="0"/>
                </a:cubicBezTo>
                <a:cubicBezTo>
                  <a:pt x="1872" y="0"/>
                  <a:pt x="1872" y="0"/>
                  <a:pt x="1873" y="0"/>
                </a:cubicBezTo>
                <a:cubicBezTo>
                  <a:pt x="1874" y="0"/>
                  <a:pt x="1875" y="0"/>
                  <a:pt x="1876" y="0"/>
                </a:cubicBezTo>
                <a:cubicBezTo>
                  <a:pt x="2604" y="0"/>
                  <a:pt x="3212" y="435"/>
                  <a:pt x="3366" y="1016"/>
                </a:cubicBezTo>
                <a:cubicBezTo>
                  <a:pt x="3582" y="1061"/>
                  <a:pt x="3746" y="1289"/>
                  <a:pt x="3746" y="1565"/>
                </a:cubicBezTo>
                <a:cubicBezTo>
                  <a:pt x="3746" y="1872"/>
                  <a:pt x="3543" y="2120"/>
                  <a:pt x="3292" y="2123"/>
                </a:cubicBezTo>
                <a:close/>
                <a:moveTo>
                  <a:pt x="2878" y="1636"/>
                </a:moveTo>
                <a:cubicBezTo>
                  <a:pt x="2862" y="1631"/>
                  <a:pt x="2843" y="1625"/>
                  <a:pt x="2823" y="1618"/>
                </a:cubicBezTo>
                <a:cubicBezTo>
                  <a:pt x="2819" y="1616"/>
                  <a:pt x="2815" y="1615"/>
                  <a:pt x="2810" y="1614"/>
                </a:cubicBezTo>
                <a:cubicBezTo>
                  <a:pt x="2791" y="1606"/>
                  <a:pt x="2771" y="1599"/>
                  <a:pt x="2749" y="1589"/>
                </a:cubicBezTo>
                <a:cubicBezTo>
                  <a:pt x="2747" y="1588"/>
                  <a:pt x="2745" y="1587"/>
                  <a:pt x="2742" y="1586"/>
                </a:cubicBezTo>
                <a:cubicBezTo>
                  <a:pt x="2719" y="1575"/>
                  <a:pt x="2695" y="1563"/>
                  <a:pt x="2671" y="1549"/>
                </a:cubicBezTo>
                <a:cubicBezTo>
                  <a:pt x="2665" y="1546"/>
                  <a:pt x="2658" y="1542"/>
                  <a:pt x="2652" y="1538"/>
                </a:cubicBezTo>
                <a:cubicBezTo>
                  <a:pt x="2629" y="1525"/>
                  <a:pt x="2606" y="1510"/>
                  <a:pt x="2582" y="1493"/>
                </a:cubicBezTo>
                <a:cubicBezTo>
                  <a:pt x="2580" y="1491"/>
                  <a:pt x="2577" y="1490"/>
                  <a:pt x="2574" y="1488"/>
                </a:cubicBezTo>
                <a:cubicBezTo>
                  <a:pt x="2549" y="1469"/>
                  <a:pt x="2524" y="1448"/>
                  <a:pt x="2499" y="1426"/>
                </a:cubicBezTo>
                <a:cubicBezTo>
                  <a:pt x="2492" y="1420"/>
                  <a:pt x="2486" y="1414"/>
                  <a:pt x="2479" y="1408"/>
                </a:cubicBezTo>
                <a:cubicBezTo>
                  <a:pt x="2455" y="1385"/>
                  <a:pt x="2432" y="1360"/>
                  <a:pt x="2409" y="1332"/>
                </a:cubicBezTo>
                <a:cubicBezTo>
                  <a:pt x="2408" y="1331"/>
                  <a:pt x="2406" y="1329"/>
                  <a:pt x="2405" y="1328"/>
                </a:cubicBezTo>
                <a:cubicBezTo>
                  <a:pt x="2381" y="1299"/>
                  <a:pt x="2359" y="1267"/>
                  <a:pt x="2338" y="1232"/>
                </a:cubicBezTo>
                <a:cubicBezTo>
                  <a:pt x="2333" y="1224"/>
                  <a:pt x="2327" y="1215"/>
                  <a:pt x="2322" y="1206"/>
                </a:cubicBezTo>
                <a:cubicBezTo>
                  <a:pt x="2302" y="1170"/>
                  <a:pt x="2282" y="1132"/>
                  <a:pt x="2264" y="1090"/>
                </a:cubicBezTo>
                <a:cubicBezTo>
                  <a:pt x="2060" y="1680"/>
                  <a:pt x="1619" y="1711"/>
                  <a:pt x="1619" y="1711"/>
                </a:cubicBezTo>
                <a:cubicBezTo>
                  <a:pt x="1619" y="1711"/>
                  <a:pt x="1819" y="1458"/>
                  <a:pt x="1780" y="990"/>
                </a:cubicBezTo>
                <a:cubicBezTo>
                  <a:pt x="1763" y="1027"/>
                  <a:pt x="1745" y="1061"/>
                  <a:pt x="1727" y="1095"/>
                </a:cubicBezTo>
                <a:cubicBezTo>
                  <a:pt x="1721" y="1106"/>
                  <a:pt x="1715" y="1116"/>
                  <a:pt x="1709" y="1126"/>
                </a:cubicBezTo>
                <a:cubicBezTo>
                  <a:pt x="1695" y="1150"/>
                  <a:pt x="1681" y="1173"/>
                  <a:pt x="1667" y="1195"/>
                </a:cubicBezTo>
                <a:cubicBezTo>
                  <a:pt x="1660" y="1206"/>
                  <a:pt x="1653" y="1216"/>
                  <a:pt x="1646" y="1226"/>
                </a:cubicBezTo>
                <a:cubicBezTo>
                  <a:pt x="1630" y="1249"/>
                  <a:pt x="1614" y="1271"/>
                  <a:pt x="1598" y="1293"/>
                </a:cubicBezTo>
                <a:cubicBezTo>
                  <a:pt x="1592" y="1301"/>
                  <a:pt x="1586" y="1309"/>
                  <a:pt x="1580" y="1317"/>
                </a:cubicBezTo>
                <a:cubicBezTo>
                  <a:pt x="1534" y="1375"/>
                  <a:pt x="1485" y="1429"/>
                  <a:pt x="1436" y="1479"/>
                </a:cubicBezTo>
                <a:cubicBezTo>
                  <a:pt x="1429" y="1485"/>
                  <a:pt x="1423" y="1492"/>
                  <a:pt x="1417" y="1498"/>
                </a:cubicBezTo>
                <a:cubicBezTo>
                  <a:pt x="1398" y="1516"/>
                  <a:pt x="1379" y="1534"/>
                  <a:pt x="1360" y="1551"/>
                </a:cubicBezTo>
                <a:cubicBezTo>
                  <a:pt x="1353" y="1558"/>
                  <a:pt x="1346" y="1564"/>
                  <a:pt x="1339" y="1570"/>
                </a:cubicBezTo>
                <a:cubicBezTo>
                  <a:pt x="1319" y="1588"/>
                  <a:pt x="1300" y="1604"/>
                  <a:pt x="1280" y="1620"/>
                </a:cubicBezTo>
                <a:cubicBezTo>
                  <a:pt x="1275" y="1625"/>
                  <a:pt x="1270" y="1629"/>
                  <a:pt x="1264" y="1634"/>
                </a:cubicBezTo>
                <a:cubicBezTo>
                  <a:pt x="1240" y="1654"/>
                  <a:pt x="1215" y="1673"/>
                  <a:pt x="1191" y="1691"/>
                </a:cubicBezTo>
                <a:cubicBezTo>
                  <a:pt x="1189" y="1692"/>
                  <a:pt x="1188" y="1693"/>
                  <a:pt x="1186" y="1695"/>
                </a:cubicBezTo>
                <a:cubicBezTo>
                  <a:pt x="1164" y="1711"/>
                  <a:pt x="1143" y="1726"/>
                  <a:pt x="1122" y="1740"/>
                </a:cubicBezTo>
                <a:cubicBezTo>
                  <a:pt x="1114" y="1746"/>
                  <a:pt x="1107" y="1751"/>
                  <a:pt x="1100" y="1756"/>
                </a:cubicBezTo>
                <a:cubicBezTo>
                  <a:pt x="1085" y="1765"/>
                  <a:pt x="1071" y="1775"/>
                  <a:pt x="1057" y="1784"/>
                </a:cubicBezTo>
                <a:cubicBezTo>
                  <a:pt x="1049" y="1789"/>
                  <a:pt x="1041" y="1794"/>
                  <a:pt x="1032" y="1800"/>
                </a:cubicBezTo>
                <a:cubicBezTo>
                  <a:pt x="1021" y="1807"/>
                  <a:pt x="1009" y="1814"/>
                  <a:pt x="998" y="1821"/>
                </a:cubicBezTo>
                <a:cubicBezTo>
                  <a:pt x="990" y="1826"/>
                  <a:pt x="981" y="1831"/>
                  <a:pt x="973" y="1836"/>
                </a:cubicBezTo>
                <a:cubicBezTo>
                  <a:pt x="966" y="1840"/>
                  <a:pt x="960" y="1843"/>
                  <a:pt x="954" y="1847"/>
                </a:cubicBezTo>
                <a:cubicBezTo>
                  <a:pt x="930" y="1861"/>
                  <a:pt x="908" y="1872"/>
                  <a:pt x="890" y="1882"/>
                </a:cubicBezTo>
                <a:cubicBezTo>
                  <a:pt x="1010" y="2545"/>
                  <a:pt x="1458" y="3227"/>
                  <a:pt x="1880" y="3227"/>
                </a:cubicBezTo>
                <a:cubicBezTo>
                  <a:pt x="2080" y="3227"/>
                  <a:pt x="2282" y="3073"/>
                  <a:pt x="2451" y="2842"/>
                </a:cubicBezTo>
                <a:cubicBezTo>
                  <a:pt x="2354" y="2861"/>
                  <a:pt x="2268" y="2870"/>
                  <a:pt x="2206" y="2874"/>
                </a:cubicBezTo>
                <a:cubicBezTo>
                  <a:pt x="2175" y="2938"/>
                  <a:pt x="2111" y="2982"/>
                  <a:pt x="2035" y="2982"/>
                </a:cubicBezTo>
                <a:cubicBezTo>
                  <a:pt x="1930" y="2982"/>
                  <a:pt x="1845" y="2897"/>
                  <a:pt x="1845" y="2792"/>
                </a:cubicBezTo>
                <a:cubicBezTo>
                  <a:pt x="1845" y="2687"/>
                  <a:pt x="1930" y="2602"/>
                  <a:pt x="2035" y="2602"/>
                </a:cubicBezTo>
                <a:cubicBezTo>
                  <a:pt x="2118" y="2602"/>
                  <a:pt x="2188" y="2656"/>
                  <a:pt x="2214" y="2730"/>
                </a:cubicBezTo>
                <a:cubicBezTo>
                  <a:pt x="2305" y="2726"/>
                  <a:pt x="2430" y="2712"/>
                  <a:pt x="2563" y="2671"/>
                </a:cubicBezTo>
                <a:cubicBezTo>
                  <a:pt x="2739" y="2370"/>
                  <a:pt x="2862" y="1987"/>
                  <a:pt x="2878" y="1636"/>
                </a:cubicBezTo>
                <a:close/>
                <a:moveTo>
                  <a:pt x="2325" y="1896"/>
                </a:moveTo>
                <a:cubicBezTo>
                  <a:pt x="2489" y="1896"/>
                  <a:pt x="2625" y="1989"/>
                  <a:pt x="2653" y="2111"/>
                </a:cubicBezTo>
                <a:cubicBezTo>
                  <a:pt x="1997" y="2111"/>
                  <a:pt x="1997" y="2111"/>
                  <a:pt x="1997" y="2111"/>
                </a:cubicBezTo>
                <a:cubicBezTo>
                  <a:pt x="2025" y="1989"/>
                  <a:pt x="2161" y="1896"/>
                  <a:pt x="2325" y="1896"/>
                </a:cubicBezTo>
                <a:close/>
                <a:moveTo>
                  <a:pt x="1468" y="1896"/>
                </a:moveTo>
                <a:cubicBezTo>
                  <a:pt x="1632" y="1896"/>
                  <a:pt x="1768" y="1989"/>
                  <a:pt x="1796" y="2111"/>
                </a:cubicBezTo>
                <a:cubicBezTo>
                  <a:pt x="1140" y="2111"/>
                  <a:pt x="1140" y="2111"/>
                  <a:pt x="1140" y="2111"/>
                </a:cubicBezTo>
                <a:cubicBezTo>
                  <a:pt x="1168" y="1989"/>
                  <a:pt x="1303" y="1896"/>
                  <a:pt x="1468" y="18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 name="KSO_Shape"/>
          <p:cNvSpPr>
            <a:spLocks/>
          </p:cNvSpPr>
          <p:nvPr/>
        </p:nvSpPr>
        <p:spPr bwMode="auto">
          <a:xfrm>
            <a:off x="7435099" y="1599959"/>
            <a:ext cx="650257" cy="481672"/>
          </a:xfrm>
          <a:custGeom>
            <a:avLst/>
            <a:gdLst>
              <a:gd name="T0" fmla="*/ 186223 w 4950"/>
              <a:gd name="T1" fmla="*/ 870396 h 3662"/>
              <a:gd name="T2" fmla="*/ 534663 w 4950"/>
              <a:gd name="T3" fmla="*/ 870396 h 3662"/>
              <a:gd name="T4" fmla="*/ 74926 w 4950"/>
              <a:gd name="T5" fmla="*/ 586935 h 3662"/>
              <a:gd name="T6" fmla="*/ 1246820 w 4950"/>
              <a:gd name="T7" fmla="*/ 965004 h 3662"/>
              <a:gd name="T8" fmla="*/ 1479235 w 4950"/>
              <a:gd name="T9" fmla="*/ 1007578 h 3662"/>
              <a:gd name="T10" fmla="*/ 1651637 w 4950"/>
              <a:gd name="T11" fmla="*/ 896595 h 3662"/>
              <a:gd name="T12" fmla="*/ 1800397 w 4950"/>
              <a:gd name="T13" fmla="*/ 1147671 h 3662"/>
              <a:gd name="T14" fmla="*/ 1397763 w 4950"/>
              <a:gd name="T15" fmla="*/ 1332521 h 3662"/>
              <a:gd name="T16" fmla="*/ 446644 w 4950"/>
              <a:gd name="T17" fmla="*/ 1137119 h 3662"/>
              <a:gd name="T18" fmla="*/ 63650 w 4950"/>
              <a:gd name="T19" fmla="*/ 955907 h 3662"/>
              <a:gd name="T20" fmla="*/ 420093 w 4950"/>
              <a:gd name="T21" fmla="*/ 955907 h 3662"/>
              <a:gd name="T22" fmla="*/ 542665 w 4950"/>
              <a:gd name="T23" fmla="*/ 997026 h 3662"/>
              <a:gd name="T24" fmla="*/ 863827 w 4950"/>
              <a:gd name="T25" fmla="*/ 1099639 h 3662"/>
              <a:gd name="T26" fmla="*/ 872920 w 4950"/>
              <a:gd name="T27" fmla="*/ 950813 h 3662"/>
              <a:gd name="T28" fmla="*/ 974397 w 4950"/>
              <a:gd name="T29" fmla="*/ 910423 h 3662"/>
              <a:gd name="T30" fmla="*/ 976943 w 4950"/>
              <a:gd name="T31" fmla="*/ 985745 h 3662"/>
              <a:gd name="T32" fmla="*/ 1150435 w 4950"/>
              <a:gd name="T33" fmla="*/ 914789 h 3662"/>
              <a:gd name="T34" fmla="*/ 1706194 w 4950"/>
              <a:gd name="T35" fmla="*/ 590210 h 3662"/>
              <a:gd name="T36" fmla="*/ 1343205 w 4950"/>
              <a:gd name="T37" fmla="*/ 590210 h 3662"/>
              <a:gd name="T38" fmla="*/ 1337386 w 4950"/>
              <a:gd name="T39" fmla="*/ 639697 h 3662"/>
              <a:gd name="T40" fmla="*/ 1369029 w 4950"/>
              <a:gd name="T41" fmla="*/ 783793 h 3662"/>
              <a:gd name="T42" fmla="*/ 1376303 w 4950"/>
              <a:gd name="T43" fmla="*/ 799440 h 3662"/>
              <a:gd name="T44" fmla="*/ 1678552 w 4950"/>
              <a:gd name="T45" fmla="*/ 793982 h 3662"/>
              <a:gd name="T46" fmla="*/ 1688736 w 4950"/>
              <a:gd name="T47" fmla="*/ 657891 h 3662"/>
              <a:gd name="T48" fmla="*/ 1706558 w 4950"/>
              <a:gd name="T49" fmla="*/ 594577 h 3662"/>
              <a:gd name="T50" fmla="*/ 1215904 w 4950"/>
              <a:gd name="T51" fmla="*/ 467583 h 3662"/>
              <a:gd name="T52" fmla="*/ 627411 w 4950"/>
              <a:gd name="T53" fmla="*/ 270725 h 3662"/>
              <a:gd name="T54" fmla="*/ 693244 w 4950"/>
              <a:gd name="T55" fmla="*/ 640425 h 3662"/>
              <a:gd name="T56" fmla="*/ 804541 w 4950"/>
              <a:gd name="T57" fmla="*/ 842014 h 3662"/>
              <a:gd name="T58" fmla="*/ 934388 w 4950"/>
              <a:gd name="T59" fmla="*/ 851838 h 3662"/>
              <a:gd name="T60" fmla="*/ 1064235 w 4950"/>
              <a:gd name="T61" fmla="*/ 842014 h 3662"/>
              <a:gd name="T62" fmla="*/ 1179533 w 4950"/>
              <a:gd name="T63" fmla="*/ 647339 h 36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50" h="3662">
                <a:moveTo>
                  <a:pt x="134" y="2392"/>
                </a:moveTo>
                <a:cubicBezTo>
                  <a:pt x="512" y="2392"/>
                  <a:pt x="512" y="2392"/>
                  <a:pt x="512" y="2392"/>
                </a:cubicBezTo>
                <a:cubicBezTo>
                  <a:pt x="677" y="2556"/>
                  <a:pt x="901" y="2556"/>
                  <a:pt x="1065" y="2392"/>
                </a:cubicBezTo>
                <a:cubicBezTo>
                  <a:pt x="1470" y="2392"/>
                  <a:pt x="1470" y="2392"/>
                  <a:pt x="1470" y="2392"/>
                </a:cubicBezTo>
                <a:cubicBezTo>
                  <a:pt x="1436" y="2126"/>
                  <a:pt x="1402" y="1861"/>
                  <a:pt x="1368" y="1595"/>
                </a:cubicBezTo>
                <a:cubicBezTo>
                  <a:pt x="1161" y="1029"/>
                  <a:pt x="375" y="1059"/>
                  <a:pt x="206" y="1613"/>
                </a:cubicBezTo>
                <a:cubicBezTo>
                  <a:pt x="134" y="2392"/>
                  <a:pt x="134" y="2392"/>
                  <a:pt x="134" y="2392"/>
                </a:cubicBezTo>
                <a:close/>
                <a:moveTo>
                  <a:pt x="3428" y="2652"/>
                </a:moveTo>
                <a:cubicBezTo>
                  <a:pt x="3827" y="2460"/>
                  <a:pt x="3827" y="2460"/>
                  <a:pt x="3827" y="2460"/>
                </a:cubicBezTo>
                <a:cubicBezTo>
                  <a:pt x="4067" y="2769"/>
                  <a:pt x="4067" y="2769"/>
                  <a:pt x="4067" y="2769"/>
                </a:cubicBezTo>
                <a:cubicBezTo>
                  <a:pt x="4312" y="2773"/>
                  <a:pt x="4312" y="2773"/>
                  <a:pt x="4312" y="2773"/>
                </a:cubicBezTo>
                <a:cubicBezTo>
                  <a:pt x="4541" y="2464"/>
                  <a:pt x="4541" y="2464"/>
                  <a:pt x="4541" y="2464"/>
                </a:cubicBezTo>
                <a:cubicBezTo>
                  <a:pt x="4950" y="2676"/>
                  <a:pt x="4950" y="2676"/>
                  <a:pt x="4950" y="2676"/>
                </a:cubicBezTo>
                <a:cubicBezTo>
                  <a:pt x="4950" y="3154"/>
                  <a:pt x="4950" y="3154"/>
                  <a:pt x="4950" y="3154"/>
                </a:cubicBezTo>
                <a:cubicBezTo>
                  <a:pt x="3843" y="3154"/>
                  <a:pt x="3843" y="3154"/>
                  <a:pt x="3843" y="3154"/>
                </a:cubicBezTo>
                <a:cubicBezTo>
                  <a:pt x="3843" y="3662"/>
                  <a:pt x="3843" y="3662"/>
                  <a:pt x="3843" y="3662"/>
                </a:cubicBezTo>
                <a:cubicBezTo>
                  <a:pt x="1228" y="3662"/>
                  <a:pt x="1228" y="3662"/>
                  <a:pt x="1228" y="3662"/>
                </a:cubicBezTo>
                <a:cubicBezTo>
                  <a:pt x="1228" y="3125"/>
                  <a:pt x="1228" y="3125"/>
                  <a:pt x="1228" y="3125"/>
                </a:cubicBezTo>
                <a:cubicBezTo>
                  <a:pt x="0" y="3125"/>
                  <a:pt x="0" y="3125"/>
                  <a:pt x="0" y="3125"/>
                </a:cubicBezTo>
                <a:cubicBezTo>
                  <a:pt x="2" y="2943"/>
                  <a:pt x="57" y="2776"/>
                  <a:pt x="175" y="2627"/>
                </a:cubicBezTo>
                <a:cubicBezTo>
                  <a:pt x="263" y="2627"/>
                  <a:pt x="350" y="2627"/>
                  <a:pt x="437" y="2627"/>
                </a:cubicBezTo>
                <a:cubicBezTo>
                  <a:pt x="677" y="2890"/>
                  <a:pt x="916" y="2884"/>
                  <a:pt x="1155" y="2627"/>
                </a:cubicBezTo>
                <a:cubicBezTo>
                  <a:pt x="1240" y="2627"/>
                  <a:pt x="1325" y="2627"/>
                  <a:pt x="1409" y="2627"/>
                </a:cubicBezTo>
                <a:cubicBezTo>
                  <a:pt x="1441" y="2663"/>
                  <a:pt x="1469" y="2701"/>
                  <a:pt x="1492" y="2740"/>
                </a:cubicBezTo>
                <a:cubicBezTo>
                  <a:pt x="1975" y="2508"/>
                  <a:pt x="1975" y="2508"/>
                  <a:pt x="1975" y="2508"/>
                </a:cubicBezTo>
                <a:cubicBezTo>
                  <a:pt x="2375" y="3022"/>
                  <a:pt x="2375" y="3022"/>
                  <a:pt x="2375" y="3022"/>
                </a:cubicBezTo>
                <a:cubicBezTo>
                  <a:pt x="2477" y="2709"/>
                  <a:pt x="2477" y="2709"/>
                  <a:pt x="2477" y="2709"/>
                </a:cubicBezTo>
                <a:cubicBezTo>
                  <a:pt x="2400" y="2613"/>
                  <a:pt x="2400" y="2613"/>
                  <a:pt x="2400" y="2613"/>
                </a:cubicBezTo>
                <a:cubicBezTo>
                  <a:pt x="2485" y="2502"/>
                  <a:pt x="2485" y="2502"/>
                  <a:pt x="2485" y="2502"/>
                </a:cubicBezTo>
                <a:cubicBezTo>
                  <a:pt x="2679" y="2502"/>
                  <a:pt x="2679" y="2502"/>
                  <a:pt x="2679" y="2502"/>
                </a:cubicBezTo>
                <a:cubicBezTo>
                  <a:pt x="2763" y="2613"/>
                  <a:pt x="2763" y="2613"/>
                  <a:pt x="2763" y="2613"/>
                </a:cubicBezTo>
                <a:cubicBezTo>
                  <a:pt x="2686" y="2709"/>
                  <a:pt x="2686" y="2709"/>
                  <a:pt x="2686" y="2709"/>
                </a:cubicBezTo>
                <a:cubicBezTo>
                  <a:pt x="2782" y="3000"/>
                  <a:pt x="2782" y="3000"/>
                  <a:pt x="2782" y="3000"/>
                </a:cubicBezTo>
                <a:cubicBezTo>
                  <a:pt x="3163" y="2514"/>
                  <a:pt x="3163" y="2514"/>
                  <a:pt x="3163" y="2514"/>
                </a:cubicBezTo>
                <a:cubicBezTo>
                  <a:pt x="3428" y="2652"/>
                  <a:pt x="3428" y="2652"/>
                  <a:pt x="3428" y="2652"/>
                </a:cubicBezTo>
                <a:close/>
                <a:moveTo>
                  <a:pt x="4691" y="1622"/>
                </a:moveTo>
                <a:cubicBezTo>
                  <a:pt x="4686" y="1278"/>
                  <a:pt x="4503" y="1107"/>
                  <a:pt x="4175" y="1103"/>
                </a:cubicBezTo>
                <a:cubicBezTo>
                  <a:pt x="3896" y="1099"/>
                  <a:pt x="3687" y="1274"/>
                  <a:pt x="3693" y="1622"/>
                </a:cubicBezTo>
                <a:cubicBezTo>
                  <a:pt x="3674" y="1622"/>
                  <a:pt x="3674" y="1622"/>
                  <a:pt x="3674" y="1622"/>
                </a:cubicBezTo>
                <a:cubicBezTo>
                  <a:pt x="3672" y="1669"/>
                  <a:pt x="3671" y="1736"/>
                  <a:pt x="3677" y="1758"/>
                </a:cubicBezTo>
                <a:cubicBezTo>
                  <a:pt x="3681" y="1773"/>
                  <a:pt x="3701" y="1792"/>
                  <a:pt x="3722" y="1808"/>
                </a:cubicBezTo>
                <a:cubicBezTo>
                  <a:pt x="3764" y="2154"/>
                  <a:pt x="3764" y="2154"/>
                  <a:pt x="3764" y="2154"/>
                </a:cubicBezTo>
                <a:cubicBezTo>
                  <a:pt x="3764" y="2180"/>
                  <a:pt x="3764" y="2180"/>
                  <a:pt x="3764" y="2180"/>
                </a:cubicBezTo>
                <a:cubicBezTo>
                  <a:pt x="3784" y="2197"/>
                  <a:pt x="3784" y="2197"/>
                  <a:pt x="3784" y="2197"/>
                </a:cubicBezTo>
                <a:cubicBezTo>
                  <a:pt x="4074" y="2430"/>
                  <a:pt x="4297" y="2414"/>
                  <a:pt x="4593" y="2198"/>
                </a:cubicBezTo>
                <a:cubicBezTo>
                  <a:pt x="4615" y="2182"/>
                  <a:pt x="4615" y="2182"/>
                  <a:pt x="4615" y="2182"/>
                </a:cubicBezTo>
                <a:cubicBezTo>
                  <a:pt x="4615" y="2154"/>
                  <a:pt x="4615" y="2154"/>
                  <a:pt x="4615" y="2154"/>
                </a:cubicBezTo>
                <a:cubicBezTo>
                  <a:pt x="4643" y="1808"/>
                  <a:pt x="4643" y="1808"/>
                  <a:pt x="4643" y="1808"/>
                </a:cubicBezTo>
                <a:cubicBezTo>
                  <a:pt x="4664" y="1792"/>
                  <a:pt x="4685" y="1773"/>
                  <a:pt x="4689" y="1758"/>
                </a:cubicBezTo>
                <a:cubicBezTo>
                  <a:pt x="4694" y="1738"/>
                  <a:pt x="4693" y="1680"/>
                  <a:pt x="4692" y="1634"/>
                </a:cubicBezTo>
                <a:cubicBezTo>
                  <a:pt x="4691" y="1622"/>
                  <a:pt x="4691" y="1622"/>
                  <a:pt x="4691" y="1622"/>
                </a:cubicBezTo>
                <a:close/>
                <a:moveTo>
                  <a:pt x="3343" y="1285"/>
                </a:moveTo>
                <a:cubicBezTo>
                  <a:pt x="3468" y="744"/>
                  <a:pt x="3468" y="744"/>
                  <a:pt x="3468" y="744"/>
                </a:cubicBezTo>
                <a:cubicBezTo>
                  <a:pt x="3122" y="701"/>
                  <a:pt x="2501" y="0"/>
                  <a:pt x="1725" y="744"/>
                </a:cubicBezTo>
                <a:cubicBezTo>
                  <a:pt x="1825" y="1266"/>
                  <a:pt x="1825" y="1266"/>
                  <a:pt x="1825" y="1266"/>
                </a:cubicBezTo>
                <a:cubicBezTo>
                  <a:pt x="1838" y="1443"/>
                  <a:pt x="1864" y="1609"/>
                  <a:pt x="1906" y="1760"/>
                </a:cubicBezTo>
                <a:cubicBezTo>
                  <a:pt x="1965" y="1970"/>
                  <a:pt x="2055" y="2150"/>
                  <a:pt x="2190" y="2291"/>
                </a:cubicBezTo>
                <a:cubicBezTo>
                  <a:pt x="2212" y="2314"/>
                  <a:pt x="2212" y="2314"/>
                  <a:pt x="2212" y="2314"/>
                </a:cubicBezTo>
                <a:cubicBezTo>
                  <a:pt x="2244" y="2318"/>
                  <a:pt x="2244" y="2318"/>
                  <a:pt x="2244" y="2318"/>
                </a:cubicBezTo>
                <a:cubicBezTo>
                  <a:pt x="2354" y="2334"/>
                  <a:pt x="2462" y="2341"/>
                  <a:pt x="2569" y="2341"/>
                </a:cubicBezTo>
                <a:cubicBezTo>
                  <a:pt x="2677" y="2341"/>
                  <a:pt x="2784" y="2334"/>
                  <a:pt x="2895" y="2318"/>
                </a:cubicBezTo>
                <a:cubicBezTo>
                  <a:pt x="2926" y="2314"/>
                  <a:pt x="2926" y="2314"/>
                  <a:pt x="2926" y="2314"/>
                </a:cubicBezTo>
                <a:cubicBezTo>
                  <a:pt x="2948" y="2291"/>
                  <a:pt x="2948" y="2291"/>
                  <a:pt x="2948" y="2291"/>
                </a:cubicBezTo>
                <a:cubicBezTo>
                  <a:pt x="3078" y="2155"/>
                  <a:pt x="3176" y="1981"/>
                  <a:pt x="3243" y="1779"/>
                </a:cubicBezTo>
                <a:cubicBezTo>
                  <a:pt x="3292" y="1629"/>
                  <a:pt x="3326" y="1462"/>
                  <a:pt x="3343" y="12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 name="KSO_Shape"/>
          <p:cNvSpPr>
            <a:spLocks/>
          </p:cNvSpPr>
          <p:nvPr/>
        </p:nvSpPr>
        <p:spPr bwMode="auto">
          <a:xfrm>
            <a:off x="10360222" y="1587924"/>
            <a:ext cx="434938" cy="505742"/>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4" name="任意多边形 63"/>
          <p:cNvSpPr/>
          <p:nvPr/>
        </p:nvSpPr>
        <p:spPr bwMode="auto">
          <a:xfrm>
            <a:off x="715962" y="2189578"/>
            <a:ext cx="10790236" cy="4207596"/>
          </a:xfrm>
          <a:custGeom>
            <a:avLst/>
            <a:gdLst>
              <a:gd name="connsiteX0" fmla="*/ 3883893 w 10790236"/>
              <a:gd name="connsiteY0" fmla="*/ 0 h 4207596"/>
              <a:gd name="connsiteX1" fmla="*/ 3984014 w 10790236"/>
              <a:gd name="connsiteY1" fmla="*/ 172624 h 4207596"/>
              <a:gd name="connsiteX2" fmla="*/ 10700539 w 10790236"/>
              <a:gd name="connsiteY2" fmla="*/ 172624 h 4207596"/>
              <a:gd name="connsiteX3" fmla="*/ 10790236 w 10790236"/>
              <a:gd name="connsiteY3" fmla="*/ 262321 h 4207596"/>
              <a:gd name="connsiteX4" fmla="*/ 10790236 w 10790236"/>
              <a:gd name="connsiteY4" fmla="*/ 4117899 h 4207596"/>
              <a:gd name="connsiteX5" fmla="*/ 10700539 w 10790236"/>
              <a:gd name="connsiteY5" fmla="*/ 4207596 h 4207596"/>
              <a:gd name="connsiteX6" fmla="*/ 89697 w 10790236"/>
              <a:gd name="connsiteY6" fmla="*/ 4207596 h 4207596"/>
              <a:gd name="connsiteX7" fmla="*/ 0 w 10790236"/>
              <a:gd name="connsiteY7" fmla="*/ 4117899 h 4207596"/>
              <a:gd name="connsiteX8" fmla="*/ 0 w 10790236"/>
              <a:gd name="connsiteY8" fmla="*/ 262321 h 4207596"/>
              <a:gd name="connsiteX9" fmla="*/ 89697 w 10790236"/>
              <a:gd name="connsiteY9" fmla="*/ 172624 h 4207596"/>
              <a:gd name="connsiteX10" fmla="*/ 1048767 w 10790236"/>
              <a:gd name="connsiteY10" fmla="*/ 172624 h 4207596"/>
              <a:gd name="connsiteX11" fmla="*/ 1233333 w 10790236"/>
              <a:gd name="connsiteY11" fmla="*/ 172624 h 4207596"/>
              <a:gd name="connsiteX12" fmla="*/ 3783772 w 10790236"/>
              <a:gd name="connsiteY12" fmla="*/ 172624 h 420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90236" h="4207596">
                <a:moveTo>
                  <a:pt x="3883893" y="0"/>
                </a:moveTo>
                <a:lnTo>
                  <a:pt x="3984014" y="172624"/>
                </a:lnTo>
                <a:lnTo>
                  <a:pt x="10700539" y="172624"/>
                </a:lnTo>
                <a:cubicBezTo>
                  <a:pt x="10750077" y="172624"/>
                  <a:pt x="10790236" y="212783"/>
                  <a:pt x="10790236" y="262321"/>
                </a:cubicBezTo>
                <a:lnTo>
                  <a:pt x="10790236" y="4117899"/>
                </a:lnTo>
                <a:cubicBezTo>
                  <a:pt x="10790236" y="4167437"/>
                  <a:pt x="10750077" y="4207596"/>
                  <a:pt x="10700539" y="4207596"/>
                </a:cubicBezTo>
                <a:lnTo>
                  <a:pt x="89697" y="4207596"/>
                </a:lnTo>
                <a:cubicBezTo>
                  <a:pt x="40159" y="4207596"/>
                  <a:pt x="0" y="4167437"/>
                  <a:pt x="0" y="4117899"/>
                </a:cubicBezTo>
                <a:lnTo>
                  <a:pt x="0" y="262321"/>
                </a:lnTo>
                <a:cubicBezTo>
                  <a:pt x="0" y="212783"/>
                  <a:pt x="40159" y="172624"/>
                  <a:pt x="89697" y="172624"/>
                </a:cubicBezTo>
                <a:lnTo>
                  <a:pt x="1048767" y="172624"/>
                </a:lnTo>
                <a:lnTo>
                  <a:pt x="1233333" y="172624"/>
                </a:lnTo>
                <a:lnTo>
                  <a:pt x="3783772" y="172624"/>
                </a:lnTo>
                <a:close/>
              </a:path>
            </a:pathLst>
          </a:custGeom>
          <a:solidFill>
            <a:schemeClr val="accent1">
              <a:lumMod val="20000"/>
              <a:lumOff val="80000"/>
            </a:schemeClr>
          </a:solidFill>
          <a:ln w="28575" cap="flat" cmpd="sng" algn="ctr">
            <a:solidFill>
              <a:schemeClr val="accent1">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33" name="圆角矩形 32"/>
          <p:cNvSpPr/>
          <p:nvPr/>
        </p:nvSpPr>
        <p:spPr bwMode="auto">
          <a:xfrm>
            <a:off x="838200" y="2471057"/>
            <a:ext cx="3042684" cy="3799114"/>
          </a:xfrm>
          <a:prstGeom prst="roundRect">
            <a:avLst>
              <a:gd name="adj" fmla="val 2019"/>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b="1">
                <a:solidFill>
                  <a:prstClr val="black"/>
                </a:solidFill>
                <a:latin typeface="微软雅黑" panose="020B0503020204020204" pitchFamily="34" charset="-122"/>
                <a:ea typeface="微软雅黑" panose="020B0503020204020204" pitchFamily="34" charset="-122"/>
              </a:rPr>
              <a:t>现有流程</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49" name="圆角矩形 48"/>
          <p:cNvSpPr/>
          <p:nvPr/>
        </p:nvSpPr>
        <p:spPr bwMode="auto">
          <a:xfrm>
            <a:off x="4048598" y="2471057"/>
            <a:ext cx="7285678" cy="3799114"/>
          </a:xfrm>
          <a:prstGeom prst="roundRect">
            <a:avLst>
              <a:gd name="adj" fmla="val 2019"/>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algn="ctr"/>
            <a:r>
              <a:rPr lang="zh-CN" altLang="en-US" b="1" dirty="0">
                <a:solidFill>
                  <a:prstClr val="black"/>
                </a:solidFill>
                <a:latin typeface="微软雅黑" panose="020B0503020204020204" pitchFamily="34" charset="-122"/>
                <a:ea typeface="微软雅黑" panose="020B0503020204020204" pitchFamily="34" charset="-122"/>
              </a:rPr>
              <a:t>大数据服务改善</a:t>
            </a:r>
          </a:p>
        </p:txBody>
      </p:sp>
      <p:grpSp>
        <p:nvGrpSpPr>
          <p:cNvPr id="81" name="组合 80"/>
          <p:cNvGrpSpPr/>
          <p:nvPr/>
        </p:nvGrpSpPr>
        <p:grpSpPr>
          <a:xfrm>
            <a:off x="1029403" y="2885839"/>
            <a:ext cx="2660277" cy="1931449"/>
            <a:chOff x="1093016" y="3020004"/>
            <a:chExt cx="2660277" cy="1931449"/>
          </a:xfrm>
        </p:grpSpPr>
        <p:cxnSp>
          <p:nvCxnSpPr>
            <p:cNvPr id="46" name="肘形连接符 45"/>
            <p:cNvCxnSpPr>
              <a:stCxn id="35" idx="2"/>
              <a:endCxn id="41" idx="0"/>
            </p:cNvCxnSpPr>
            <p:nvPr/>
          </p:nvCxnSpPr>
          <p:spPr bwMode="auto">
            <a:xfrm rot="5400000">
              <a:off x="1933117" y="3681900"/>
              <a:ext cx="301392" cy="678682"/>
            </a:xfrm>
            <a:prstGeom prst="bentConnector3">
              <a:avLst>
                <a:gd name="adj1" fmla="val 50000"/>
              </a:avLst>
            </a:prstGeom>
            <a:solidFill>
              <a:schemeClr val="accent1"/>
            </a:solidFill>
            <a:ln w="38100" cap="flat" cmpd="sng" algn="ctr">
              <a:solidFill>
                <a:schemeClr val="accent5">
                  <a:lumMod val="75000"/>
                </a:schemeClr>
              </a:solidFill>
              <a:prstDash val="solid"/>
              <a:round/>
              <a:headEnd type="none" w="med" len="med"/>
              <a:tailEnd type="triangle"/>
            </a:ln>
          </p:spPr>
        </p:cxnSp>
        <p:grpSp>
          <p:nvGrpSpPr>
            <p:cNvPr id="71" name="组合 70"/>
            <p:cNvGrpSpPr/>
            <p:nvPr/>
          </p:nvGrpSpPr>
          <p:grpSpPr>
            <a:xfrm>
              <a:off x="1931709" y="3020004"/>
              <a:ext cx="982890" cy="850541"/>
              <a:chOff x="1372507" y="3301346"/>
              <a:chExt cx="982890" cy="850541"/>
            </a:xfrm>
          </p:grpSpPr>
          <p:sp>
            <p:nvSpPr>
              <p:cNvPr id="35" name="圆角矩形 34"/>
              <p:cNvSpPr/>
              <p:nvPr/>
            </p:nvSpPr>
            <p:spPr bwMode="auto">
              <a:xfrm>
                <a:off x="1372507" y="3301346"/>
                <a:ext cx="982890" cy="850541"/>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5720" rIns="91440" bIns="45720" numCol="1" rtlCol="0" anchor="b" anchorCtr="1" compatLnSpc="1"/>
              <a:lstStyle/>
              <a:p>
                <a:r>
                  <a:rPr lang="zh-CN" altLang="en-US" sz="1200" b="1" dirty="0">
                    <a:solidFill>
                      <a:prstClr val="black"/>
                    </a:solidFill>
                    <a:latin typeface="微软雅黑" panose="020B0503020204020204" pitchFamily="34" charset="-122"/>
                    <a:ea typeface="微软雅黑" panose="020B0503020204020204" pitchFamily="34" charset="-122"/>
                  </a:rPr>
                  <a:t>话务员</a:t>
                </a:r>
              </a:p>
            </p:txBody>
          </p:sp>
          <p:sp>
            <p:nvSpPr>
              <p:cNvPr id="65" name="KSO_Shape"/>
              <p:cNvSpPr>
                <a:spLocks/>
              </p:cNvSpPr>
              <p:nvPr/>
            </p:nvSpPr>
            <p:spPr bwMode="auto">
              <a:xfrm>
                <a:off x="1602345" y="3410926"/>
                <a:ext cx="523214" cy="479844"/>
              </a:xfrm>
              <a:custGeom>
                <a:avLst/>
                <a:gdLst>
                  <a:gd name="T0" fmla="*/ 714858487 w 3746"/>
                  <a:gd name="T1" fmla="*/ 582812132 h 3435"/>
                  <a:gd name="T2" fmla="*/ 578584914 w 3746"/>
                  <a:gd name="T3" fmla="*/ 702469979 h 3435"/>
                  <a:gd name="T4" fmla="*/ 297492227 w 3746"/>
                  <a:gd name="T5" fmla="*/ 712865271 h 3435"/>
                  <a:gd name="T6" fmla="*/ 175538758 w 3746"/>
                  <a:gd name="T7" fmla="*/ 461075515 h 3435"/>
                  <a:gd name="T8" fmla="*/ 434689460 w 3746"/>
                  <a:gd name="T9" fmla="*/ 74612703 h 3435"/>
                  <a:gd name="T10" fmla="*/ 692454191 w 3746"/>
                  <a:gd name="T11" fmla="*/ 442364662 h 3435"/>
                  <a:gd name="T12" fmla="*/ 729872055 w 3746"/>
                  <a:gd name="T13" fmla="*/ 485099367 h 3435"/>
                  <a:gd name="T14" fmla="*/ 738417598 w 3746"/>
                  <a:gd name="T15" fmla="*/ 354815521 h 3435"/>
                  <a:gd name="T16" fmla="*/ 738879909 w 3746"/>
                  <a:gd name="T17" fmla="*/ 235157674 h 3435"/>
                  <a:gd name="T18" fmla="*/ 433534644 w 3746"/>
                  <a:gd name="T19" fmla="*/ 32109186 h 3435"/>
                  <a:gd name="T20" fmla="*/ 431917998 w 3746"/>
                  <a:gd name="T21" fmla="*/ 32109186 h 3435"/>
                  <a:gd name="T22" fmla="*/ 236977563 w 3746"/>
                  <a:gd name="T23" fmla="*/ 89859100 h 3435"/>
                  <a:gd name="T24" fmla="*/ 217575886 w 3746"/>
                  <a:gd name="T25" fmla="*/ 103950036 h 3435"/>
                  <a:gd name="T26" fmla="*/ 199559699 w 3746"/>
                  <a:gd name="T27" fmla="*/ 119657847 h 3435"/>
                  <a:gd name="T28" fmla="*/ 182929964 w 3746"/>
                  <a:gd name="T29" fmla="*/ 136289930 h 3435"/>
                  <a:gd name="T30" fmla="*/ 168147551 w 3746"/>
                  <a:gd name="T31" fmla="*/ 154076992 h 3435"/>
                  <a:gd name="T32" fmla="*/ 154982264 w 3746"/>
                  <a:gd name="T33" fmla="*/ 173019032 h 3435"/>
                  <a:gd name="T34" fmla="*/ 143433624 w 3746"/>
                  <a:gd name="T35" fmla="*/ 192884864 h 3435"/>
                  <a:gd name="T36" fmla="*/ 133963940 w 3746"/>
                  <a:gd name="T37" fmla="*/ 213443779 h 3435"/>
                  <a:gd name="T38" fmla="*/ 146898072 w 3746"/>
                  <a:gd name="T39" fmla="*/ 242549924 h 3435"/>
                  <a:gd name="T40" fmla="*/ 151055986 w 3746"/>
                  <a:gd name="T41" fmla="*/ 477938305 h 3435"/>
                  <a:gd name="T42" fmla="*/ 0 w 3746"/>
                  <a:gd name="T43" fmla="*/ 361514688 h 3435"/>
                  <a:gd name="T44" fmla="*/ 432148673 w 3746"/>
                  <a:gd name="T45" fmla="*/ 0 h 3435"/>
                  <a:gd name="T46" fmla="*/ 433303489 w 3746"/>
                  <a:gd name="T47" fmla="*/ 0 h 3435"/>
                  <a:gd name="T48" fmla="*/ 865221487 w 3746"/>
                  <a:gd name="T49" fmla="*/ 361514688 h 3435"/>
                  <a:gd name="T50" fmla="*/ 664737647 w 3746"/>
                  <a:gd name="T51" fmla="*/ 377915582 h 3435"/>
                  <a:gd name="T52" fmla="*/ 649031573 w 3746"/>
                  <a:gd name="T53" fmla="*/ 372833771 h 3435"/>
                  <a:gd name="T54" fmla="*/ 633325499 w 3746"/>
                  <a:gd name="T55" fmla="*/ 366365792 h 3435"/>
                  <a:gd name="T56" fmla="*/ 612537850 w 3746"/>
                  <a:gd name="T57" fmla="*/ 355277416 h 3435"/>
                  <a:gd name="T58" fmla="*/ 594522144 w 3746"/>
                  <a:gd name="T59" fmla="*/ 343727626 h 3435"/>
                  <a:gd name="T60" fmla="*/ 572579679 w 3746"/>
                  <a:gd name="T61" fmla="*/ 325247481 h 3435"/>
                  <a:gd name="T62" fmla="*/ 555488114 w 3746"/>
                  <a:gd name="T63" fmla="*/ 306767816 h 3435"/>
                  <a:gd name="T64" fmla="*/ 536317111 w 3746"/>
                  <a:gd name="T65" fmla="*/ 278585462 h 3435"/>
                  <a:gd name="T66" fmla="*/ 373943640 w 3746"/>
                  <a:gd name="T67" fmla="*/ 395240748 h 3435"/>
                  <a:gd name="T68" fmla="*/ 398888723 w 3746"/>
                  <a:gd name="T69" fmla="*/ 252944735 h 3435"/>
                  <a:gd name="T70" fmla="*/ 385030451 w 3746"/>
                  <a:gd name="T71" fmla="*/ 276044797 h 3435"/>
                  <a:gd name="T72" fmla="*/ 369093221 w 3746"/>
                  <a:gd name="T73" fmla="*/ 298682482 h 3435"/>
                  <a:gd name="T74" fmla="*/ 331675838 w 3746"/>
                  <a:gd name="T75" fmla="*/ 341648375 h 3435"/>
                  <a:gd name="T76" fmla="*/ 314121962 w 3746"/>
                  <a:gd name="T77" fmla="*/ 358280458 h 3435"/>
                  <a:gd name="T78" fmla="*/ 295644426 w 3746"/>
                  <a:gd name="T79" fmla="*/ 374219457 h 3435"/>
                  <a:gd name="T80" fmla="*/ 275087932 w 3746"/>
                  <a:gd name="T81" fmla="*/ 390620352 h 3435"/>
                  <a:gd name="T82" fmla="*/ 259150703 w 3746"/>
                  <a:gd name="T83" fmla="*/ 401939435 h 3435"/>
                  <a:gd name="T84" fmla="*/ 244137614 w 3746"/>
                  <a:gd name="T85" fmla="*/ 412103539 h 3435"/>
                  <a:gd name="T86" fmla="*/ 230510017 w 3746"/>
                  <a:gd name="T87" fmla="*/ 420650287 h 3435"/>
                  <a:gd name="T88" fmla="*/ 220347348 w 3746"/>
                  <a:gd name="T89" fmla="*/ 426656371 h 3435"/>
                  <a:gd name="T90" fmla="*/ 434227630 w 3746"/>
                  <a:gd name="T91" fmla="*/ 745436353 h 3435"/>
                  <a:gd name="T92" fmla="*/ 509524227 w 3746"/>
                  <a:gd name="T93" fmla="*/ 663893295 h 3435"/>
                  <a:gd name="T94" fmla="*/ 426143437 w 3746"/>
                  <a:gd name="T95" fmla="*/ 644951254 h 3435"/>
                  <a:gd name="T96" fmla="*/ 511372029 w 3746"/>
                  <a:gd name="T97" fmla="*/ 630629130 h 3435"/>
                  <a:gd name="T98" fmla="*/ 664737647 w 3746"/>
                  <a:gd name="T99" fmla="*/ 377915582 h 3435"/>
                  <a:gd name="T100" fmla="*/ 612769005 w 3746"/>
                  <a:gd name="T101" fmla="*/ 487640514 h 3435"/>
                  <a:gd name="T102" fmla="*/ 537010097 w 3746"/>
                  <a:gd name="T103" fmla="*/ 437975454 h 3435"/>
                  <a:gd name="T104" fmla="*/ 414825952 w 3746"/>
                  <a:gd name="T105" fmla="*/ 487640514 h 3435"/>
                  <a:gd name="T106" fmla="*/ 339067044 w 3746"/>
                  <a:gd name="T107" fmla="*/ 437975454 h 343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746" h="3435">
                    <a:moveTo>
                      <a:pt x="3292" y="2123"/>
                    </a:moveTo>
                    <a:cubicBezTo>
                      <a:pt x="3263" y="2291"/>
                      <a:pt x="3190" y="2422"/>
                      <a:pt x="3095" y="2523"/>
                    </a:cubicBezTo>
                    <a:cubicBezTo>
                      <a:pt x="3200" y="3020"/>
                      <a:pt x="3325" y="3140"/>
                      <a:pt x="3443" y="3168"/>
                    </a:cubicBezTo>
                    <a:cubicBezTo>
                      <a:pt x="3414" y="3215"/>
                      <a:pt x="2780" y="3404"/>
                      <a:pt x="2505" y="3041"/>
                    </a:cubicBezTo>
                    <a:cubicBezTo>
                      <a:pt x="2317" y="3280"/>
                      <a:pt x="2098" y="3435"/>
                      <a:pt x="1882" y="3435"/>
                    </a:cubicBezTo>
                    <a:cubicBezTo>
                      <a:pt x="1680" y="3435"/>
                      <a:pt x="1472" y="3299"/>
                      <a:pt x="1288" y="3086"/>
                    </a:cubicBezTo>
                    <a:cubicBezTo>
                      <a:pt x="994" y="3383"/>
                      <a:pt x="389" y="3168"/>
                      <a:pt x="389" y="3168"/>
                    </a:cubicBezTo>
                    <a:cubicBezTo>
                      <a:pt x="389" y="3168"/>
                      <a:pt x="656" y="3041"/>
                      <a:pt x="760" y="1996"/>
                    </a:cubicBezTo>
                    <a:cubicBezTo>
                      <a:pt x="722" y="1830"/>
                      <a:pt x="701" y="1664"/>
                      <a:pt x="701" y="1504"/>
                    </a:cubicBezTo>
                    <a:cubicBezTo>
                      <a:pt x="701" y="645"/>
                      <a:pt x="1313" y="323"/>
                      <a:pt x="1882" y="323"/>
                    </a:cubicBezTo>
                    <a:cubicBezTo>
                      <a:pt x="2451" y="323"/>
                      <a:pt x="3038" y="645"/>
                      <a:pt x="3038" y="1504"/>
                    </a:cubicBezTo>
                    <a:cubicBezTo>
                      <a:pt x="3038" y="1637"/>
                      <a:pt x="3024" y="1776"/>
                      <a:pt x="2998" y="1915"/>
                    </a:cubicBezTo>
                    <a:cubicBezTo>
                      <a:pt x="3017" y="2069"/>
                      <a:pt x="3036" y="2203"/>
                      <a:pt x="3056" y="2322"/>
                    </a:cubicBezTo>
                    <a:cubicBezTo>
                      <a:pt x="3098" y="2258"/>
                      <a:pt x="3134" y="2185"/>
                      <a:pt x="3160" y="2100"/>
                    </a:cubicBezTo>
                    <a:cubicBezTo>
                      <a:pt x="3137" y="2091"/>
                      <a:pt x="3114" y="2082"/>
                      <a:pt x="3093" y="2069"/>
                    </a:cubicBezTo>
                    <a:cubicBezTo>
                      <a:pt x="3159" y="1904"/>
                      <a:pt x="3197" y="1724"/>
                      <a:pt x="3197" y="1536"/>
                    </a:cubicBezTo>
                    <a:cubicBezTo>
                      <a:pt x="3197" y="1365"/>
                      <a:pt x="3165" y="1202"/>
                      <a:pt x="3110" y="1050"/>
                    </a:cubicBezTo>
                    <a:cubicBezTo>
                      <a:pt x="3139" y="1036"/>
                      <a:pt x="3169" y="1025"/>
                      <a:pt x="3199" y="1018"/>
                    </a:cubicBezTo>
                    <a:cubicBezTo>
                      <a:pt x="3049" y="513"/>
                      <a:pt x="2515" y="139"/>
                      <a:pt x="1877" y="139"/>
                    </a:cubicBezTo>
                    <a:cubicBezTo>
                      <a:pt x="1877" y="139"/>
                      <a:pt x="1877" y="139"/>
                      <a:pt x="1877" y="139"/>
                    </a:cubicBezTo>
                    <a:cubicBezTo>
                      <a:pt x="1876" y="139"/>
                      <a:pt x="1874" y="139"/>
                      <a:pt x="1873" y="139"/>
                    </a:cubicBezTo>
                    <a:cubicBezTo>
                      <a:pt x="1872" y="139"/>
                      <a:pt x="1871" y="139"/>
                      <a:pt x="1870" y="139"/>
                    </a:cubicBezTo>
                    <a:cubicBezTo>
                      <a:pt x="1870" y="139"/>
                      <a:pt x="1870" y="139"/>
                      <a:pt x="1870" y="139"/>
                    </a:cubicBezTo>
                    <a:cubicBezTo>
                      <a:pt x="1551" y="139"/>
                      <a:pt x="1258" y="232"/>
                      <a:pt x="1026" y="389"/>
                    </a:cubicBezTo>
                    <a:cubicBezTo>
                      <a:pt x="1024" y="390"/>
                      <a:pt x="1022" y="391"/>
                      <a:pt x="1021" y="392"/>
                    </a:cubicBezTo>
                    <a:cubicBezTo>
                      <a:pt x="994" y="411"/>
                      <a:pt x="967" y="430"/>
                      <a:pt x="942" y="450"/>
                    </a:cubicBezTo>
                    <a:cubicBezTo>
                      <a:pt x="938" y="453"/>
                      <a:pt x="935" y="457"/>
                      <a:pt x="931" y="459"/>
                    </a:cubicBezTo>
                    <a:cubicBezTo>
                      <a:pt x="908" y="478"/>
                      <a:pt x="885" y="497"/>
                      <a:pt x="864" y="518"/>
                    </a:cubicBezTo>
                    <a:cubicBezTo>
                      <a:pt x="858" y="522"/>
                      <a:pt x="854" y="528"/>
                      <a:pt x="848" y="533"/>
                    </a:cubicBezTo>
                    <a:cubicBezTo>
                      <a:pt x="829" y="552"/>
                      <a:pt x="810" y="570"/>
                      <a:pt x="792" y="590"/>
                    </a:cubicBezTo>
                    <a:cubicBezTo>
                      <a:pt x="785" y="598"/>
                      <a:pt x="779" y="606"/>
                      <a:pt x="773" y="613"/>
                    </a:cubicBezTo>
                    <a:cubicBezTo>
                      <a:pt x="757" y="631"/>
                      <a:pt x="742" y="649"/>
                      <a:pt x="728" y="667"/>
                    </a:cubicBezTo>
                    <a:cubicBezTo>
                      <a:pt x="720" y="678"/>
                      <a:pt x="713" y="689"/>
                      <a:pt x="705" y="699"/>
                    </a:cubicBezTo>
                    <a:cubicBezTo>
                      <a:pt x="693" y="716"/>
                      <a:pt x="681" y="732"/>
                      <a:pt x="671" y="749"/>
                    </a:cubicBezTo>
                    <a:cubicBezTo>
                      <a:pt x="662" y="763"/>
                      <a:pt x="654" y="777"/>
                      <a:pt x="646" y="792"/>
                    </a:cubicBezTo>
                    <a:cubicBezTo>
                      <a:pt x="638" y="806"/>
                      <a:pt x="629" y="820"/>
                      <a:pt x="621" y="835"/>
                    </a:cubicBezTo>
                    <a:cubicBezTo>
                      <a:pt x="612" y="853"/>
                      <a:pt x="603" y="872"/>
                      <a:pt x="595" y="891"/>
                    </a:cubicBezTo>
                    <a:cubicBezTo>
                      <a:pt x="590" y="902"/>
                      <a:pt x="585" y="913"/>
                      <a:pt x="580" y="924"/>
                    </a:cubicBezTo>
                    <a:cubicBezTo>
                      <a:pt x="568" y="955"/>
                      <a:pt x="557" y="986"/>
                      <a:pt x="547" y="1018"/>
                    </a:cubicBezTo>
                    <a:cubicBezTo>
                      <a:pt x="578" y="1025"/>
                      <a:pt x="608" y="1036"/>
                      <a:pt x="636" y="1050"/>
                    </a:cubicBezTo>
                    <a:cubicBezTo>
                      <a:pt x="581" y="1202"/>
                      <a:pt x="550" y="1365"/>
                      <a:pt x="550" y="1536"/>
                    </a:cubicBezTo>
                    <a:cubicBezTo>
                      <a:pt x="550" y="1724"/>
                      <a:pt x="587" y="1904"/>
                      <a:pt x="654" y="2069"/>
                    </a:cubicBezTo>
                    <a:cubicBezTo>
                      <a:pt x="595" y="2104"/>
                      <a:pt x="528" y="2123"/>
                      <a:pt x="458" y="2123"/>
                    </a:cubicBezTo>
                    <a:cubicBezTo>
                      <a:pt x="205" y="2123"/>
                      <a:pt x="0" y="1873"/>
                      <a:pt x="0" y="1565"/>
                    </a:cubicBezTo>
                    <a:cubicBezTo>
                      <a:pt x="0" y="1289"/>
                      <a:pt x="165" y="1061"/>
                      <a:pt x="380" y="1016"/>
                    </a:cubicBezTo>
                    <a:cubicBezTo>
                      <a:pt x="535" y="435"/>
                      <a:pt x="1143" y="0"/>
                      <a:pt x="1871" y="0"/>
                    </a:cubicBezTo>
                    <a:cubicBezTo>
                      <a:pt x="1872" y="0"/>
                      <a:pt x="1872" y="0"/>
                      <a:pt x="1873" y="0"/>
                    </a:cubicBezTo>
                    <a:cubicBezTo>
                      <a:pt x="1874" y="0"/>
                      <a:pt x="1875" y="0"/>
                      <a:pt x="1876" y="0"/>
                    </a:cubicBezTo>
                    <a:cubicBezTo>
                      <a:pt x="2604" y="0"/>
                      <a:pt x="3212" y="435"/>
                      <a:pt x="3366" y="1016"/>
                    </a:cubicBezTo>
                    <a:cubicBezTo>
                      <a:pt x="3582" y="1061"/>
                      <a:pt x="3746" y="1289"/>
                      <a:pt x="3746" y="1565"/>
                    </a:cubicBezTo>
                    <a:cubicBezTo>
                      <a:pt x="3746" y="1872"/>
                      <a:pt x="3543" y="2120"/>
                      <a:pt x="3292" y="2123"/>
                    </a:cubicBezTo>
                    <a:close/>
                    <a:moveTo>
                      <a:pt x="2878" y="1636"/>
                    </a:moveTo>
                    <a:cubicBezTo>
                      <a:pt x="2862" y="1631"/>
                      <a:pt x="2843" y="1625"/>
                      <a:pt x="2823" y="1618"/>
                    </a:cubicBezTo>
                    <a:cubicBezTo>
                      <a:pt x="2819" y="1616"/>
                      <a:pt x="2815" y="1615"/>
                      <a:pt x="2810" y="1614"/>
                    </a:cubicBezTo>
                    <a:cubicBezTo>
                      <a:pt x="2791" y="1606"/>
                      <a:pt x="2771" y="1599"/>
                      <a:pt x="2749" y="1589"/>
                    </a:cubicBezTo>
                    <a:cubicBezTo>
                      <a:pt x="2747" y="1588"/>
                      <a:pt x="2745" y="1587"/>
                      <a:pt x="2742" y="1586"/>
                    </a:cubicBezTo>
                    <a:cubicBezTo>
                      <a:pt x="2719" y="1575"/>
                      <a:pt x="2695" y="1563"/>
                      <a:pt x="2671" y="1549"/>
                    </a:cubicBezTo>
                    <a:cubicBezTo>
                      <a:pt x="2665" y="1546"/>
                      <a:pt x="2658" y="1542"/>
                      <a:pt x="2652" y="1538"/>
                    </a:cubicBezTo>
                    <a:cubicBezTo>
                      <a:pt x="2629" y="1525"/>
                      <a:pt x="2606" y="1510"/>
                      <a:pt x="2582" y="1493"/>
                    </a:cubicBezTo>
                    <a:cubicBezTo>
                      <a:pt x="2580" y="1491"/>
                      <a:pt x="2577" y="1490"/>
                      <a:pt x="2574" y="1488"/>
                    </a:cubicBezTo>
                    <a:cubicBezTo>
                      <a:pt x="2549" y="1469"/>
                      <a:pt x="2524" y="1448"/>
                      <a:pt x="2499" y="1426"/>
                    </a:cubicBezTo>
                    <a:cubicBezTo>
                      <a:pt x="2492" y="1420"/>
                      <a:pt x="2486" y="1414"/>
                      <a:pt x="2479" y="1408"/>
                    </a:cubicBezTo>
                    <a:cubicBezTo>
                      <a:pt x="2455" y="1385"/>
                      <a:pt x="2432" y="1360"/>
                      <a:pt x="2409" y="1332"/>
                    </a:cubicBezTo>
                    <a:cubicBezTo>
                      <a:pt x="2408" y="1331"/>
                      <a:pt x="2406" y="1329"/>
                      <a:pt x="2405" y="1328"/>
                    </a:cubicBezTo>
                    <a:cubicBezTo>
                      <a:pt x="2381" y="1299"/>
                      <a:pt x="2359" y="1267"/>
                      <a:pt x="2338" y="1232"/>
                    </a:cubicBezTo>
                    <a:cubicBezTo>
                      <a:pt x="2333" y="1224"/>
                      <a:pt x="2327" y="1215"/>
                      <a:pt x="2322" y="1206"/>
                    </a:cubicBezTo>
                    <a:cubicBezTo>
                      <a:pt x="2302" y="1170"/>
                      <a:pt x="2282" y="1132"/>
                      <a:pt x="2264" y="1090"/>
                    </a:cubicBezTo>
                    <a:cubicBezTo>
                      <a:pt x="2060" y="1680"/>
                      <a:pt x="1619" y="1711"/>
                      <a:pt x="1619" y="1711"/>
                    </a:cubicBezTo>
                    <a:cubicBezTo>
                      <a:pt x="1619" y="1711"/>
                      <a:pt x="1819" y="1458"/>
                      <a:pt x="1780" y="990"/>
                    </a:cubicBezTo>
                    <a:cubicBezTo>
                      <a:pt x="1763" y="1027"/>
                      <a:pt x="1745" y="1061"/>
                      <a:pt x="1727" y="1095"/>
                    </a:cubicBezTo>
                    <a:cubicBezTo>
                      <a:pt x="1721" y="1106"/>
                      <a:pt x="1715" y="1116"/>
                      <a:pt x="1709" y="1126"/>
                    </a:cubicBezTo>
                    <a:cubicBezTo>
                      <a:pt x="1695" y="1150"/>
                      <a:pt x="1681" y="1173"/>
                      <a:pt x="1667" y="1195"/>
                    </a:cubicBezTo>
                    <a:cubicBezTo>
                      <a:pt x="1660" y="1206"/>
                      <a:pt x="1653" y="1216"/>
                      <a:pt x="1646" y="1226"/>
                    </a:cubicBezTo>
                    <a:cubicBezTo>
                      <a:pt x="1630" y="1249"/>
                      <a:pt x="1614" y="1271"/>
                      <a:pt x="1598" y="1293"/>
                    </a:cubicBezTo>
                    <a:cubicBezTo>
                      <a:pt x="1592" y="1301"/>
                      <a:pt x="1586" y="1309"/>
                      <a:pt x="1580" y="1317"/>
                    </a:cubicBezTo>
                    <a:cubicBezTo>
                      <a:pt x="1534" y="1375"/>
                      <a:pt x="1485" y="1429"/>
                      <a:pt x="1436" y="1479"/>
                    </a:cubicBezTo>
                    <a:cubicBezTo>
                      <a:pt x="1429" y="1485"/>
                      <a:pt x="1423" y="1492"/>
                      <a:pt x="1417" y="1498"/>
                    </a:cubicBezTo>
                    <a:cubicBezTo>
                      <a:pt x="1398" y="1516"/>
                      <a:pt x="1379" y="1534"/>
                      <a:pt x="1360" y="1551"/>
                    </a:cubicBezTo>
                    <a:cubicBezTo>
                      <a:pt x="1353" y="1558"/>
                      <a:pt x="1346" y="1564"/>
                      <a:pt x="1339" y="1570"/>
                    </a:cubicBezTo>
                    <a:cubicBezTo>
                      <a:pt x="1319" y="1588"/>
                      <a:pt x="1300" y="1604"/>
                      <a:pt x="1280" y="1620"/>
                    </a:cubicBezTo>
                    <a:cubicBezTo>
                      <a:pt x="1275" y="1625"/>
                      <a:pt x="1270" y="1629"/>
                      <a:pt x="1264" y="1634"/>
                    </a:cubicBezTo>
                    <a:cubicBezTo>
                      <a:pt x="1240" y="1654"/>
                      <a:pt x="1215" y="1673"/>
                      <a:pt x="1191" y="1691"/>
                    </a:cubicBezTo>
                    <a:cubicBezTo>
                      <a:pt x="1189" y="1692"/>
                      <a:pt x="1188" y="1693"/>
                      <a:pt x="1186" y="1695"/>
                    </a:cubicBezTo>
                    <a:cubicBezTo>
                      <a:pt x="1164" y="1711"/>
                      <a:pt x="1143" y="1726"/>
                      <a:pt x="1122" y="1740"/>
                    </a:cubicBezTo>
                    <a:cubicBezTo>
                      <a:pt x="1114" y="1746"/>
                      <a:pt x="1107" y="1751"/>
                      <a:pt x="1100" y="1756"/>
                    </a:cubicBezTo>
                    <a:cubicBezTo>
                      <a:pt x="1085" y="1765"/>
                      <a:pt x="1071" y="1775"/>
                      <a:pt x="1057" y="1784"/>
                    </a:cubicBezTo>
                    <a:cubicBezTo>
                      <a:pt x="1049" y="1789"/>
                      <a:pt x="1041" y="1794"/>
                      <a:pt x="1032" y="1800"/>
                    </a:cubicBezTo>
                    <a:cubicBezTo>
                      <a:pt x="1021" y="1807"/>
                      <a:pt x="1009" y="1814"/>
                      <a:pt x="998" y="1821"/>
                    </a:cubicBezTo>
                    <a:cubicBezTo>
                      <a:pt x="990" y="1826"/>
                      <a:pt x="981" y="1831"/>
                      <a:pt x="973" y="1836"/>
                    </a:cubicBezTo>
                    <a:cubicBezTo>
                      <a:pt x="966" y="1840"/>
                      <a:pt x="960" y="1843"/>
                      <a:pt x="954" y="1847"/>
                    </a:cubicBezTo>
                    <a:cubicBezTo>
                      <a:pt x="930" y="1861"/>
                      <a:pt x="908" y="1872"/>
                      <a:pt x="890" y="1882"/>
                    </a:cubicBezTo>
                    <a:cubicBezTo>
                      <a:pt x="1010" y="2545"/>
                      <a:pt x="1458" y="3227"/>
                      <a:pt x="1880" y="3227"/>
                    </a:cubicBezTo>
                    <a:cubicBezTo>
                      <a:pt x="2080" y="3227"/>
                      <a:pt x="2282" y="3073"/>
                      <a:pt x="2451" y="2842"/>
                    </a:cubicBezTo>
                    <a:cubicBezTo>
                      <a:pt x="2354" y="2861"/>
                      <a:pt x="2268" y="2870"/>
                      <a:pt x="2206" y="2874"/>
                    </a:cubicBezTo>
                    <a:cubicBezTo>
                      <a:pt x="2175" y="2938"/>
                      <a:pt x="2111" y="2982"/>
                      <a:pt x="2035" y="2982"/>
                    </a:cubicBezTo>
                    <a:cubicBezTo>
                      <a:pt x="1930" y="2982"/>
                      <a:pt x="1845" y="2897"/>
                      <a:pt x="1845" y="2792"/>
                    </a:cubicBezTo>
                    <a:cubicBezTo>
                      <a:pt x="1845" y="2687"/>
                      <a:pt x="1930" y="2602"/>
                      <a:pt x="2035" y="2602"/>
                    </a:cubicBezTo>
                    <a:cubicBezTo>
                      <a:pt x="2118" y="2602"/>
                      <a:pt x="2188" y="2656"/>
                      <a:pt x="2214" y="2730"/>
                    </a:cubicBezTo>
                    <a:cubicBezTo>
                      <a:pt x="2305" y="2726"/>
                      <a:pt x="2430" y="2712"/>
                      <a:pt x="2563" y="2671"/>
                    </a:cubicBezTo>
                    <a:cubicBezTo>
                      <a:pt x="2739" y="2370"/>
                      <a:pt x="2862" y="1987"/>
                      <a:pt x="2878" y="1636"/>
                    </a:cubicBezTo>
                    <a:close/>
                    <a:moveTo>
                      <a:pt x="2325" y="1896"/>
                    </a:moveTo>
                    <a:cubicBezTo>
                      <a:pt x="2489" y="1896"/>
                      <a:pt x="2625" y="1989"/>
                      <a:pt x="2653" y="2111"/>
                    </a:cubicBezTo>
                    <a:cubicBezTo>
                      <a:pt x="1997" y="2111"/>
                      <a:pt x="1997" y="2111"/>
                      <a:pt x="1997" y="2111"/>
                    </a:cubicBezTo>
                    <a:cubicBezTo>
                      <a:pt x="2025" y="1989"/>
                      <a:pt x="2161" y="1896"/>
                      <a:pt x="2325" y="1896"/>
                    </a:cubicBezTo>
                    <a:close/>
                    <a:moveTo>
                      <a:pt x="1468" y="1896"/>
                    </a:moveTo>
                    <a:cubicBezTo>
                      <a:pt x="1632" y="1896"/>
                      <a:pt x="1768" y="1989"/>
                      <a:pt x="1796" y="2111"/>
                    </a:cubicBezTo>
                    <a:cubicBezTo>
                      <a:pt x="1140" y="2111"/>
                      <a:pt x="1140" y="2111"/>
                      <a:pt x="1140" y="2111"/>
                    </a:cubicBezTo>
                    <a:cubicBezTo>
                      <a:pt x="1168" y="1989"/>
                      <a:pt x="1303" y="1896"/>
                      <a:pt x="1468" y="18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80" name="组合 79"/>
            <p:cNvGrpSpPr/>
            <p:nvPr/>
          </p:nvGrpSpPr>
          <p:grpSpPr>
            <a:xfrm>
              <a:off x="1093016" y="4171937"/>
              <a:ext cx="2660277" cy="779516"/>
              <a:chOff x="1093016" y="4459024"/>
              <a:chExt cx="3576015" cy="779516"/>
            </a:xfrm>
          </p:grpSpPr>
          <p:sp>
            <p:nvSpPr>
              <p:cNvPr id="41" name="圆角矩形 40"/>
              <p:cNvSpPr/>
              <p:nvPr/>
            </p:nvSpPr>
            <p:spPr bwMode="auto">
              <a:xfrm>
                <a:off x="1093016" y="4459024"/>
                <a:ext cx="1751408" cy="779516"/>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5720" rIns="91440" bIns="45720" numCol="1" rtlCol="0" anchor="ctr" anchorCtr="1" compatLnSpc="1"/>
              <a:lstStyle/>
              <a:p>
                <a:pPr algn="ctr"/>
                <a:r>
                  <a:rPr lang="zh-CN" altLang="en-US" sz="1200" b="1" dirty="0">
                    <a:solidFill>
                      <a:prstClr val="black"/>
                    </a:solidFill>
                    <a:latin typeface="微软雅黑" panose="020B0503020204020204" pitchFamily="34" charset="-122"/>
                    <a:ea typeface="微软雅黑" panose="020B0503020204020204" pitchFamily="34" charset="-122"/>
                  </a:rPr>
                  <a:t>记录投诉人描述，</a:t>
                </a:r>
                <a:endParaRPr lang="en-US" altLang="zh-CN" sz="1200" b="1" dirty="0">
                  <a:solidFill>
                    <a:prstClr val="black"/>
                  </a:solidFill>
                  <a:latin typeface="微软雅黑" panose="020B0503020204020204" pitchFamily="34" charset="-122"/>
                  <a:ea typeface="微软雅黑" panose="020B0503020204020204" pitchFamily="34" charset="-122"/>
                </a:endParaRPr>
              </a:p>
              <a:p>
                <a:pPr algn="ctr"/>
                <a:r>
                  <a:rPr lang="zh-CN" altLang="en-US" sz="1200" b="1" dirty="0">
                    <a:solidFill>
                      <a:prstClr val="black"/>
                    </a:solidFill>
                    <a:latin typeface="微软雅黑" panose="020B0503020204020204" pitchFamily="34" charset="-122"/>
                    <a:ea typeface="微软雅黑" panose="020B0503020204020204" pitchFamily="34" charset="-122"/>
                  </a:rPr>
                  <a:t>录入工单内容</a:t>
                </a:r>
              </a:p>
            </p:txBody>
          </p:sp>
          <p:sp>
            <p:nvSpPr>
              <p:cNvPr id="70" name="圆角矩形 69"/>
              <p:cNvSpPr/>
              <p:nvPr/>
            </p:nvSpPr>
            <p:spPr bwMode="auto">
              <a:xfrm>
                <a:off x="2917623" y="4459024"/>
                <a:ext cx="1751408" cy="779516"/>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5720" rIns="91440" bIns="45720" numCol="1" rtlCol="0" anchor="ctr" anchorCtr="1" compatLnSpc="1"/>
              <a:lstStyle/>
              <a:p>
                <a:pPr algn="ctr"/>
                <a:r>
                  <a:rPr lang="zh-CN" altLang="en-US" sz="1200" b="1" dirty="0">
                    <a:solidFill>
                      <a:prstClr val="black"/>
                    </a:solidFill>
                    <a:latin typeface="微软雅黑" panose="020B0503020204020204" pitchFamily="34" charset="-122"/>
                    <a:ea typeface="微软雅黑" panose="020B0503020204020204" pitchFamily="34" charset="-122"/>
                  </a:rPr>
                  <a:t>根据投诉人诉求内容初步判断转派单位</a:t>
                </a:r>
              </a:p>
            </p:txBody>
          </p:sp>
        </p:grpSp>
        <p:cxnSp>
          <p:nvCxnSpPr>
            <p:cNvPr id="74" name="肘形连接符 73"/>
            <p:cNvCxnSpPr>
              <a:stCxn id="35" idx="2"/>
              <a:endCxn id="70" idx="0"/>
            </p:cNvCxnSpPr>
            <p:nvPr/>
          </p:nvCxnSpPr>
          <p:spPr bwMode="auto">
            <a:xfrm rot="16200000" flipH="1">
              <a:off x="2611800" y="3681899"/>
              <a:ext cx="301392" cy="678684"/>
            </a:xfrm>
            <a:prstGeom prst="bentConnector3">
              <a:avLst>
                <a:gd name="adj1" fmla="val 50000"/>
              </a:avLst>
            </a:prstGeom>
            <a:solidFill>
              <a:schemeClr val="accent1"/>
            </a:solidFill>
            <a:ln w="38100" cap="flat" cmpd="sng" algn="ctr">
              <a:solidFill>
                <a:schemeClr val="accent5">
                  <a:lumMod val="75000"/>
                </a:schemeClr>
              </a:solidFill>
              <a:prstDash val="solid"/>
              <a:round/>
              <a:headEnd type="none" w="med" len="med"/>
              <a:tailEnd type="triangle"/>
            </a:ln>
          </p:spPr>
        </p:cxnSp>
      </p:grpSp>
      <p:sp>
        <p:nvSpPr>
          <p:cNvPr id="82" name="圆角矩形 81"/>
          <p:cNvSpPr/>
          <p:nvPr/>
        </p:nvSpPr>
        <p:spPr bwMode="auto">
          <a:xfrm>
            <a:off x="919519" y="3956617"/>
            <a:ext cx="2880045" cy="941482"/>
          </a:xfrm>
          <a:prstGeom prst="roundRect">
            <a:avLst>
              <a:gd name="adj" fmla="val 6158"/>
            </a:avLst>
          </a:prstGeom>
          <a:solidFill>
            <a:srgbClr val="FFC000">
              <a:alpha val="15000"/>
            </a:srgbClr>
          </a:solidFill>
          <a:ln w="28575" cap="flat" cmpd="sng" algn="ctr">
            <a:solidFill>
              <a:srgbClr val="FF0000"/>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83" name="圆角矩形标注 82"/>
          <p:cNvSpPr/>
          <p:nvPr/>
        </p:nvSpPr>
        <p:spPr bwMode="auto">
          <a:xfrm>
            <a:off x="919518" y="5060888"/>
            <a:ext cx="2880045" cy="1150696"/>
          </a:xfrm>
          <a:prstGeom prst="wedgeRoundRectCallout">
            <a:avLst>
              <a:gd name="adj1" fmla="val -3040"/>
              <a:gd name="adj2" fmla="val -66748"/>
              <a:gd name="adj3" fmla="val 16667"/>
            </a:avLst>
          </a:prstGeom>
          <a:solidFill>
            <a:schemeClr val="accent4">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algn="just" eaLnBrk="0" fontAlgn="base" hangingPunct="0">
              <a:lnSpc>
                <a:spcPct val="120000"/>
              </a:lnSpc>
              <a:spcBef>
                <a:spcPct val="0"/>
              </a:spcBef>
              <a:spcAft>
                <a:spcPct val="0"/>
              </a:spcAft>
              <a:buFont typeface="Arial" pitchFamily="34" charset="0"/>
              <a:buNone/>
            </a:pPr>
            <a:r>
              <a:rPr lang="zh-CN" altLang="en-US" sz="1400" dirty="0">
                <a:solidFill>
                  <a:prstClr val="black"/>
                </a:solidFill>
                <a:latin typeface="微软雅黑" panose="020B0503020204020204" pitchFamily="34" charset="-122"/>
                <a:ea typeface="微软雅黑" panose="020B0503020204020204" pitchFamily="34" charset="-122"/>
              </a:rPr>
              <a:t>因不了解投诉人情况，可能造成沟通误会进而产生不必要的矛盾</a:t>
            </a:r>
          </a:p>
          <a:p>
            <a:pPr algn="just" eaLnBrk="0" fontAlgn="base" hangingPunct="0">
              <a:lnSpc>
                <a:spcPct val="120000"/>
              </a:lnSpc>
              <a:spcBef>
                <a:spcPct val="0"/>
              </a:spcBef>
              <a:spcAft>
                <a:spcPct val="0"/>
              </a:spcAft>
              <a:buFont typeface="Arial" pitchFamily="34" charset="0"/>
              <a:buNone/>
            </a:pPr>
            <a:r>
              <a:rPr lang="zh-CN" altLang="en-US" sz="1400" dirty="0">
                <a:solidFill>
                  <a:prstClr val="black"/>
                </a:solidFill>
                <a:latin typeface="微软雅黑" panose="020B0503020204020204" pitchFamily="34" charset="-122"/>
                <a:ea typeface="微软雅黑" panose="020B0503020204020204" pitchFamily="34" charset="-122"/>
              </a:rPr>
              <a:t>业务判断有误，转派单位易有误</a:t>
            </a:r>
          </a:p>
        </p:txBody>
      </p:sp>
      <p:sp>
        <p:nvSpPr>
          <p:cNvPr id="84" name="下箭头 83"/>
          <p:cNvSpPr/>
          <p:nvPr/>
        </p:nvSpPr>
        <p:spPr bwMode="auto">
          <a:xfrm rot="16200000" flipH="1">
            <a:off x="3753265" y="4206896"/>
            <a:ext cx="536152" cy="440926"/>
          </a:xfrm>
          <a:prstGeom prst="downArrow">
            <a:avLst/>
          </a:prstGeom>
          <a:solidFill>
            <a:schemeClr val="accent4"/>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86" name="圆角矩形 85"/>
          <p:cNvSpPr/>
          <p:nvPr/>
        </p:nvSpPr>
        <p:spPr bwMode="auto">
          <a:xfrm>
            <a:off x="4356100" y="2925381"/>
            <a:ext cx="3353488" cy="3183319"/>
          </a:xfrm>
          <a:prstGeom prst="roundRect">
            <a:avLst>
              <a:gd name="adj" fmla="val 2019"/>
            </a:avLst>
          </a:prstGeom>
          <a:solidFill>
            <a:schemeClr val="accent4">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600" b="1" dirty="0">
                <a:solidFill>
                  <a:prstClr val="black"/>
                </a:solidFill>
                <a:latin typeface="微软雅黑" panose="020B0503020204020204" pitchFamily="34" charset="-122"/>
                <a:ea typeface="微软雅黑" panose="020B0503020204020204" pitchFamily="34" charset="-122"/>
              </a:rPr>
              <a:t>话务员智能提醒</a:t>
            </a:r>
          </a:p>
        </p:txBody>
      </p:sp>
      <p:sp>
        <p:nvSpPr>
          <p:cNvPr id="87" name="圆角矩形 86"/>
          <p:cNvSpPr/>
          <p:nvPr/>
        </p:nvSpPr>
        <p:spPr bwMode="auto">
          <a:xfrm>
            <a:off x="7808926" y="2925380"/>
            <a:ext cx="3353488" cy="3183319"/>
          </a:xfrm>
          <a:prstGeom prst="roundRect">
            <a:avLst>
              <a:gd name="adj" fmla="val 2019"/>
            </a:avLst>
          </a:prstGeom>
          <a:solidFill>
            <a:schemeClr val="accent4">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600" b="1" dirty="0">
                <a:solidFill>
                  <a:prstClr val="black"/>
                </a:solidFill>
                <a:latin typeface="微软雅黑" panose="020B0503020204020204" pitchFamily="34" charset="-122"/>
                <a:ea typeface="微软雅黑" panose="020B0503020204020204" pitchFamily="34" charset="-122"/>
              </a:rPr>
              <a:t>话务员辅助转派</a:t>
            </a:r>
          </a:p>
        </p:txBody>
      </p:sp>
      <p:pic>
        <p:nvPicPr>
          <p:cNvPr id="89" name="图片 8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1047" y="3311109"/>
            <a:ext cx="2030843" cy="1641787"/>
          </a:xfrm>
          <a:prstGeom prst="rect">
            <a:avLst/>
          </a:prstGeom>
          <a:noFill/>
        </p:spPr>
      </p:pic>
      <p:sp>
        <p:nvSpPr>
          <p:cNvPr id="90" name="圆角矩形 89"/>
          <p:cNvSpPr/>
          <p:nvPr/>
        </p:nvSpPr>
        <p:spPr bwMode="auto">
          <a:xfrm>
            <a:off x="4457700" y="5033150"/>
            <a:ext cx="3157537" cy="993791"/>
          </a:xfrm>
          <a:prstGeom prst="roundRect">
            <a:avLst>
              <a:gd name="adj" fmla="val 5645"/>
            </a:avLst>
          </a:prstGeom>
          <a:ln>
            <a:solidFill>
              <a:srgbClr val="FFC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marL="285750" indent="-285750">
              <a:lnSpc>
                <a:spcPct val="120000"/>
              </a:lnSpc>
              <a:buClr>
                <a:srgbClr val="FFC000"/>
              </a:buClr>
              <a:buSzPct val="60000"/>
              <a:buFont typeface="Wingdings" panose="05000000000000000000" pitchFamily="2" charset="2"/>
              <a:buChar char="p"/>
            </a:pPr>
            <a:r>
              <a:rPr lang="zh-CN" altLang="zh-CN" sz="1400" dirty="0">
                <a:latin typeface="微软雅黑" panose="020B0503020204020204" pitchFamily="34" charset="-122"/>
                <a:ea typeface="微软雅黑" panose="020B0503020204020204" pitchFamily="34" charset="-122"/>
              </a:rPr>
              <a:t>通过性格特征及历史满意度可帮助话务员更好的对投诉人在本次投诉中的情绪进行管控</a:t>
            </a:r>
          </a:p>
        </p:txBody>
      </p:sp>
      <p:grpSp>
        <p:nvGrpSpPr>
          <p:cNvPr id="116" name="组合 115"/>
          <p:cNvGrpSpPr/>
          <p:nvPr/>
        </p:nvGrpSpPr>
        <p:grpSpPr>
          <a:xfrm>
            <a:off x="7969965" y="3376528"/>
            <a:ext cx="3031410" cy="2490871"/>
            <a:chOff x="8046165" y="3376528"/>
            <a:chExt cx="3031410" cy="2490871"/>
          </a:xfrm>
        </p:grpSpPr>
        <p:sp>
          <p:nvSpPr>
            <p:cNvPr id="101" name="圆角矩形 100"/>
            <p:cNvSpPr/>
            <p:nvPr/>
          </p:nvSpPr>
          <p:spPr bwMode="auto">
            <a:xfrm>
              <a:off x="8615924" y="3376528"/>
              <a:ext cx="1891893" cy="627370"/>
            </a:xfrm>
            <a:prstGeom prst="roundRect">
              <a:avLst/>
            </a:prstGeom>
            <a:ln w="38100">
              <a:solidFill>
                <a:srgbClr val="FFC000"/>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400" dirty="0">
                  <a:solidFill>
                    <a:prstClr val="black"/>
                  </a:solidFill>
                  <a:latin typeface="微软雅黑" panose="020B0503020204020204" pitchFamily="34" charset="-122"/>
                  <a:ea typeface="微软雅黑" panose="020B0503020204020204" pitchFamily="34" charset="-122"/>
                </a:rPr>
                <a:t>投诉内容数据</a:t>
              </a:r>
            </a:p>
          </p:txBody>
        </p:sp>
        <p:grpSp>
          <p:nvGrpSpPr>
            <p:cNvPr id="104" name="组合 103"/>
            <p:cNvGrpSpPr/>
            <p:nvPr/>
          </p:nvGrpSpPr>
          <p:grpSpPr>
            <a:xfrm>
              <a:off x="8046165" y="4283575"/>
              <a:ext cx="3031410" cy="676777"/>
              <a:chOff x="8031772" y="4028251"/>
              <a:chExt cx="3102633" cy="496128"/>
            </a:xfrm>
            <a:solidFill>
              <a:schemeClr val="accent6">
                <a:lumMod val="20000"/>
                <a:lumOff val="80000"/>
              </a:schemeClr>
            </a:solidFill>
          </p:grpSpPr>
          <p:sp>
            <p:nvSpPr>
              <p:cNvPr id="102" name="圆角矩形 101"/>
              <p:cNvSpPr/>
              <p:nvPr/>
            </p:nvSpPr>
            <p:spPr bwMode="auto">
              <a:xfrm>
                <a:off x="8031772" y="4028251"/>
                <a:ext cx="1502753" cy="496128"/>
              </a:xfrm>
              <a:prstGeom prst="roundRect">
                <a:avLst/>
              </a:prstGeom>
              <a:grpFill/>
              <a:ln>
                <a:solidFill>
                  <a:schemeClr val="accent6">
                    <a:lumMod val="60000"/>
                    <a:lumOff val="4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600" b="1" dirty="0">
                    <a:solidFill>
                      <a:prstClr val="black"/>
                    </a:solidFill>
                    <a:latin typeface="微软雅黑" panose="020B0503020204020204" pitchFamily="34" charset="-122"/>
                    <a:ea typeface="微软雅黑" panose="020B0503020204020204" pitchFamily="34" charset="-122"/>
                  </a:rPr>
                  <a:t>文本分析</a:t>
                </a:r>
              </a:p>
            </p:txBody>
          </p:sp>
          <p:sp>
            <p:nvSpPr>
              <p:cNvPr id="103" name="圆角矩形 102"/>
              <p:cNvSpPr/>
              <p:nvPr/>
            </p:nvSpPr>
            <p:spPr bwMode="auto">
              <a:xfrm>
                <a:off x="9631652" y="4028251"/>
                <a:ext cx="1502753" cy="496128"/>
              </a:xfrm>
              <a:prstGeom prst="roundRect">
                <a:avLst/>
              </a:prstGeom>
              <a:grpFill/>
              <a:ln>
                <a:solidFill>
                  <a:schemeClr val="accent6">
                    <a:lumMod val="60000"/>
                    <a:lumOff val="4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600" b="1" dirty="0">
                    <a:solidFill>
                      <a:prstClr val="black"/>
                    </a:solidFill>
                    <a:latin typeface="微软雅黑" panose="020B0503020204020204" pitchFamily="34" charset="-122"/>
                    <a:ea typeface="微软雅黑" panose="020B0503020204020204" pitchFamily="34" charset="-122"/>
                  </a:rPr>
                  <a:t>语义分析</a:t>
                </a:r>
              </a:p>
            </p:txBody>
          </p:sp>
        </p:grpSp>
        <p:sp>
          <p:nvSpPr>
            <p:cNvPr id="105" name="圆角矩形 104"/>
            <p:cNvSpPr/>
            <p:nvPr/>
          </p:nvSpPr>
          <p:spPr bwMode="auto">
            <a:xfrm>
              <a:off x="8615924" y="5240029"/>
              <a:ext cx="1891893" cy="627370"/>
            </a:xfrm>
            <a:prstGeom prst="roundRect">
              <a:avLst/>
            </a:prstGeom>
            <a:ln w="38100">
              <a:solidFill>
                <a:srgbClr val="FFC000"/>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400" dirty="0">
                  <a:solidFill>
                    <a:prstClr val="black"/>
                  </a:solidFill>
                  <a:latin typeface="微软雅黑" panose="020B0503020204020204" pitchFamily="34" charset="-122"/>
                  <a:ea typeface="微软雅黑" panose="020B0503020204020204" pitchFamily="34" charset="-122"/>
                </a:rPr>
                <a:t>智能判断转派单位</a:t>
              </a:r>
            </a:p>
          </p:txBody>
        </p:sp>
        <p:cxnSp>
          <p:nvCxnSpPr>
            <p:cNvPr id="108" name="肘形连接符 107"/>
            <p:cNvCxnSpPr>
              <a:stCxn id="101" idx="2"/>
              <a:endCxn id="102" idx="0"/>
            </p:cNvCxnSpPr>
            <p:nvPr/>
          </p:nvCxnSpPr>
          <p:spPr bwMode="auto">
            <a:xfrm rot="5400000">
              <a:off x="9031244" y="3752947"/>
              <a:ext cx="279677" cy="781578"/>
            </a:xfrm>
            <a:prstGeom prst="bentConnector3">
              <a:avLst/>
            </a:prstGeom>
            <a:solidFill>
              <a:schemeClr val="accent1"/>
            </a:solidFill>
            <a:ln w="38100" cap="flat" cmpd="sng" algn="ctr">
              <a:solidFill>
                <a:schemeClr val="accent6">
                  <a:lumMod val="75000"/>
                </a:schemeClr>
              </a:solidFill>
              <a:prstDash val="solid"/>
              <a:round/>
              <a:headEnd type="none" w="med" len="med"/>
              <a:tailEnd type="triangle"/>
            </a:ln>
          </p:spPr>
        </p:cxnSp>
        <p:cxnSp>
          <p:nvCxnSpPr>
            <p:cNvPr id="110" name="肘形连接符 109"/>
            <p:cNvCxnSpPr>
              <a:stCxn id="101" idx="2"/>
              <a:endCxn id="103" idx="0"/>
            </p:cNvCxnSpPr>
            <p:nvPr/>
          </p:nvCxnSpPr>
          <p:spPr bwMode="auto">
            <a:xfrm rot="16200000" flipH="1">
              <a:off x="9812821" y="3752948"/>
              <a:ext cx="279677" cy="781576"/>
            </a:xfrm>
            <a:prstGeom prst="bentConnector3">
              <a:avLst/>
            </a:prstGeom>
            <a:solidFill>
              <a:schemeClr val="accent1"/>
            </a:solidFill>
            <a:ln w="38100" cap="flat" cmpd="sng" algn="ctr">
              <a:solidFill>
                <a:schemeClr val="accent6">
                  <a:lumMod val="75000"/>
                </a:schemeClr>
              </a:solidFill>
              <a:prstDash val="solid"/>
              <a:round/>
              <a:headEnd type="none" w="med" len="med"/>
              <a:tailEnd type="triangle"/>
            </a:ln>
          </p:spPr>
        </p:cxnSp>
        <p:cxnSp>
          <p:nvCxnSpPr>
            <p:cNvPr id="112" name="肘形连接符 111"/>
            <p:cNvCxnSpPr>
              <a:stCxn id="102" idx="2"/>
              <a:endCxn id="105" idx="0"/>
            </p:cNvCxnSpPr>
            <p:nvPr/>
          </p:nvCxnSpPr>
          <p:spPr bwMode="auto">
            <a:xfrm rot="16200000" flipH="1">
              <a:off x="9031244" y="4709401"/>
              <a:ext cx="279677" cy="781578"/>
            </a:xfrm>
            <a:prstGeom prst="bentConnector3">
              <a:avLst>
                <a:gd name="adj1" fmla="val 50000"/>
              </a:avLst>
            </a:prstGeom>
            <a:solidFill>
              <a:schemeClr val="accent1"/>
            </a:solidFill>
            <a:ln w="38100" cap="flat" cmpd="sng" algn="ctr">
              <a:solidFill>
                <a:schemeClr val="accent6">
                  <a:lumMod val="75000"/>
                </a:schemeClr>
              </a:solidFill>
              <a:prstDash val="solid"/>
              <a:round/>
              <a:headEnd type="none" w="med" len="med"/>
              <a:tailEnd type="triangle"/>
            </a:ln>
          </p:spPr>
        </p:cxnSp>
        <p:cxnSp>
          <p:nvCxnSpPr>
            <p:cNvPr id="115" name="肘形连接符 114"/>
            <p:cNvCxnSpPr>
              <a:stCxn id="103" idx="2"/>
              <a:endCxn id="105" idx="0"/>
            </p:cNvCxnSpPr>
            <p:nvPr/>
          </p:nvCxnSpPr>
          <p:spPr bwMode="auto">
            <a:xfrm rot="5400000">
              <a:off x="9812821" y="4709402"/>
              <a:ext cx="279677" cy="781576"/>
            </a:xfrm>
            <a:prstGeom prst="bentConnector3">
              <a:avLst/>
            </a:prstGeom>
            <a:solidFill>
              <a:schemeClr val="accent1"/>
            </a:solidFill>
            <a:ln w="38100" cap="flat" cmpd="sng" algn="ctr">
              <a:solidFill>
                <a:schemeClr val="accent6">
                  <a:lumMod val="75000"/>
                </a:schemeClr>
              </a:solidFill>
              <a:prstDash val="solid"/>
              <a:round/>
              <a:headEnd type="none" w="med" len="med"/>
              <a:tailEnd type="triangle"/>
            </a:ln>
          </p:spPr>
        </p:cxnSp>
      </p:grpSp>
    </p:spTree>
    <p:extLst>
      <p:ext uri="{BB962C8B-B14F-4D97-AF65-F5344CB8AC3E}">
        <p14:creationId xmlns:p14="http://schemas.microsoft.com/office/powerpoint/2010/main" val="2361393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热线办平台智能运营</a:t>
            </a:r>
          </a:p>
        </p:txBody>
      </p:sp>
      <p:sp>
        <p:nvSpPr>
          <p:cNvPr id="3" name="右箭头 2"/>
          <p:cNvSpPr/>
          <p:nvPr/>
        </p:nvSpPr>
        <p:spPr bwMode="auto">
          <a:xfrm>
            <a:off x="715962" y="965200"/>
            <a:ext cx="10790237" cy="533400"/>
          </a:xfrm>
          <a:prstGeom prst="rightArrow">
            <a:avLst>
              <a:gd name="adj1" fmla="val 60126"/>
              <a:gd name="adj2" fmla="val 50000"/>
            </a:avLst>
          </a:prstGeom>
          <a:solidFill>
            <a:schemeClr val="accent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4" name="组合 3"/>
          <p:cNvGrpSpPr/>
          <p:nvPr/>
        </p:nvGrpSpPr>
        <p:grpSpPr>
          <a:xfrm>
            <a:off x="1776050" y="1129087"/>
            <a:ext cx="161925" cy="381491"/>
            <a:chOff x="2158999" y="1150938"/>
            <a:chExt cx="161925" cy="381491"/>
          </a:xfrm>
        </p:grpSpPr>
        <p:sp>
          <p:nvSpPr>
            <p:cNvPr id="5" name="椭圆 4"/>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6" name="组合 5"/>
            <p:cNvGrpSpPr/>
            <p:nvPr/>
          </p:nvGrpSpPr>
          <p:grpSpPr>
            <a:xfrm>
              <a:off x="2239962" y="1312863"/>
              <a:ext cx="0" cy="219566"/>
              <a:chOff x="2239962" y="1312863"/>
              <a:chExt cx="0" cy="219566"/>
            </a:xfrm>
          </p:grpSpPr>
          <p:cxnSp>
            <p:nvCxnSpPr>
              <p:cNvPr id="7" name="直接连接符 6"/>
              <p:cNvCxnSpPr>
                <a:stCxn id="5"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8" name="直接连接符 7"/>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sp>
        <p:nvSpPr>
          <p:cNvPr id="9" name="圆角矩形 8"/>
          <p:cNvSpPr/>
          <p:nvPr/>
        </p:nvSpPr>
        <p:spPr bwMode="auto">
          <a:xfrm>
            <a:off x="7159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投诉人</a:t>
            </a:r>
          </a:p>
        </p:txBody>
      </p:sp>
      <p:sp>
        <p:nvSpPr>
          <p:cNvPr id="10" name="圆角矩形 9"/>
          <p:cNvSpPr/>
          <p:nvPr/>
        </p:nvSpPr>
        <p:spPr bwMode="auto">
          <a:xfrm>
            <a:off x="3458805" y="1519966"/>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话务员</a:t>
            </a:r>
          </a:p>
        </p:txBody>
      </p:sp>
      <p:grpSp>
        <p:nvGrpSpPr>
          <p:cNvPr id="11" name="组合 10"/>
          <p:cNvGrpSpPr/>
          <p:nvPr/>
        </p:nvGrpSpPr>
        <p:grpSpPr>
          <a:xfrm>
            <a:off x="4520550" y="1129087"/>
            <a:ext cx="161925" cy="381491"/>
            <a:chOff x="2158999" y="1150938"/>
            <a:chExt cx="161925" cy="381491"/>
          </a:xfrm>
        </p:grpSpPr>
        <p:sp>
          <p:nvSpPr>
            <p:cNvPr id="12" name="椭圆 11"/>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3" name="组合 12"/>
            <p:cNvGrpSpPr/>
            <p:nvPr/>
          </p:nvGrpSpPr>
          <p:grpSpPr>
            <a:xfrm>
              <a:off x="2239962" y="1312863"/>
              <a:ext cx="0" cy="219566"/>
              <a:chOff x="2239962" y="1312863"/>
              <a:chExt cx="0" cy="219566"/>
            </a:xfrm>
          </p:grpSpPr>
          <p:cxnSp>
            <p:nvCxnSpPr>
              <p:cNvPr id="14" name="直接连接符 13"/>
              <p:cNvCxnSpPr>
                <a:stCxn id="12"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15" name="直接连接符 14"/>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grpSp>
        <p:nvGrpSpPr>
          <p:cNvPr id="16" name="组合 15"/>
          <p:cNvGrpSpPr/>
          <p:nvPr/>
        </p:nvGrpSpPr>
        <p:grpSpPr>
          <a:xfrm>
            <a:off x="7265050" y="1129087"/>
            <a:ext cx="161925" cy="381491"/>
            <a:chOff x="2158999" y="1150938"/>
            <a:chExt cx="161925" cy="381491"/>
          </a:xfrm>
        </p:grpSpPr>
        <p:sp>
          <p:nvSpPr>
            <p:cNvPr id="17" name="椭圆 16"/>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8" name="组合 17"/>
            <p:cNvGrpSpPr/>
            <p:nvPr/>
          </p:nvGrpSpPr>
          <p:grpSpPr>
            <a:xfrm>
              <a:off x="2239962" y="1312863"/>
              <a:ext cx="0" cy="219566"/>
              <a:chOff x="2239962" y="1312863"/>
              <a:chExt cx="0" cy="219566"/>
            </a:xfrm>
          </p:grpSpPr>
          <p:cxnSp>
            <p:nvCxnSpPr>
              <p:cNvPr id="19" name="直接连接符 18"/>
              <p:cNvCxnSpPr>
                <a:stCxn id="17"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20" name="直接连接符 19"/>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grpSp>
        <p:nvGrpSpPr>
          <p:cNvPr id="21" name="组合 20"/>
          <p:cNvGrpSpPr/>
          <p:nvPr/>
        </p:nvGrpSpPr>
        <p:grpSpPr>
          <a:xfrm>
            <a:off x="10009550" y="1129087"/>
            <a:ext cx="161925" cy="381491"/>
            <a:chOff x="2158999" y="1150938"/>
            <a:chExt cx="161925" cy="381491"/>
          </a:xfrm>
        </p:grpSpPr>
        <p:sp>
          <p:nvSpPr>
            <p:cNvPr id="22" name="椭圆 21"/>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23" name="组合 22"/>
            <p:cNvGrpSpPr/>
            <p:nvPr/>
          </p:nvGrpSpPr>
          <p:grpSpPr>
            <a:xfrm>
              <a:off x="2239962" y="1312863"/>
              <a:ext cx="0" cy="219566"/>
              <a:chOff x="2239962" y="1312863"/>
              <a:chExt cx="0" cy="219566"/>
            </a:xfrm>
          </p:grpSpPr>
          <p:cxnSp>
            <p:nvCxnSpPr>
              <p:cNvPr id="24" name="直接连接符 23"/>
              <p:cNvCxnSpPr>
                <a:stCxn id="22"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25" name="直接连接符 24"/>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sp>
        <p:nvSpPr>
          <p:cNvPr id="26" name="圆角矩形 25"/>
          <p:cNvSpPr/>
          <p:nvPr/>
        </p:nvSpPr>
        <p:spPr bwMode="auto">
          <a:xfrm>
            <a:off x="62049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热线办</a:t>
            </a:r>
          </a:p>
        </p:txBody>
      </p:sp>
      <p:sp>
        <p:nvSpPr>
          <p:cNvPr id="27" name="圆角矩形 26"/>
          <p:cNvSpPr/>
          <p:nvPr/>
        </p:nvSpPr>
        <p:spPr bwMode="auto">
          <a:xfrm>
            <a:off x="89494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职能部门</a:t>
            </a:r>
          </a:p>
        </p:txBody>
      </p:sp>
      <p:sp>
        <p:nvSpPr>
          <p:cNvPr id="28" name="KSO_Shape"/>
          <p:cNvSpPr>
            <a:spLocks/>
          </p:cNvSpPr>
          <p:nvPr/>
        </p:nvSpPr>
        <p:spPr bwMode="auto">
          <a:xfrm>
            <a:off x="1787721" y="1610281"/>
            <a:ext cx="688103" cy="461029"/>
          </a:xfrm>
          <a:custGeom>
            <a:avLst/>
            <a:gdLst>
              <a:gd name="T0" fmla="*/ 885340 w 6524"/>
              <a:gd name="T1" fmla="*/ 839496 h 4376"/>
              <a:gd name="T2" fmla="*/ 828693 w 6524"/>
              <a:gd name="T3" fmla="*/ 733209 h 4376"/>
              <a:gd name="T4" fmla="*/ 858184 w 6524"/>
              <a:gd name="T5" fmla="*/ 652033 h 4376"/>
              <a:gd name="T6" fmla="*/ 887676 w 6524"/>
              <a:gd name="T7" fmla="*/ 591881 h 4376"/>
              <a:gd name="T8" fmla="*/ 927096 w 6524"/>
              <a:gd name="T9" fmla="*/ 529102 h 4376"/>
              <a:gd name="T10" fmla="*/ 924176 w 6524"/>
              <a:gd name="T11" fmla="*/ 420186 h 4376"/>
              <a:gd name="T12" fmla="*/ 909576 w 6524"/>
              <a:gd name="T13" fmla="*/ 333754 h 4376"/>
              <a:gd name="T14" fmla="*/ 906948 w 6524"/>
              <a:gd name="T15" fmla="*/ 127603 h 4376"/>
              <a:gd name="T16" fmla="*/ 800661 w 6524"/>
              <a:gd name="T17" fmla="*/ 33872 h 4376"/>
              <a:gd name="T18" fmla="*/ 661085 w 6524"/>
              <a:gd name="T19" fmla="*/ 584 h 4376"/>
              <a:gd name="T20" fmla="*/ 510122 w 6524"/>
              <a:gd name="T21" fmla="*/ 41756 h 4376"/>
              <a:gd name="T22" fmla="*/ 417850 w 6524"/>
              <a:gd name="T23" fmla="*/ 149503 h 4376"/>
              <a:gd name="T24" fmla="*/ 409674 w 6524"/>
              <a:gd name="T25" fmla="*/ 359742 h 4376"/>
              <a:gd name="T26" fmla="*/ 397118 w 6524"/>
              <a:gd name="T27" fmla="*/ 436830 h 4376"/>
              <a:gd name="T28" fmla="*/ 420186 w 6524"/>
              <a:gd name="T29" fmla="*/ 571441 h 4376"/>
              <a:gd name="T30" fmla="*/ 465446 w 6524"/>
              <a:gd name="T31" fmla="*/ 597137 h 4376"/>
              <a:gd name="T32" fmla="*/ 510998 w 6524"/>
              <a:gd name="T33" fmla="*/ 762408 h 4376"/>
              <a:gd name="T34" fmla="*/ 427486 w 6524"/>
              <a:gd name="T35" fmla="*/ 869280 h 4376"/>
              <a:gd name="T36" fmla="*/ 56648 w 6524"/>
              <a:gd name="T37" fmla="*/ 1014695 h 4376"/>
              <a:gd name="T38" fmla="*/ 3212 w 6524"/>
              <a:gd name="T39" fmla="*/ 1073679 h 4376"/>
              <a:gd name="T40" fmla="*/ 1334726 w 6524"/>
              <a:gd name="T41" fmla="*/ 1073679 h 4376"/>
              <a:gd name="T42" fmla="*/ 1270779 w 6524"/>
              <a:gd name="T43" fmla="*/ 1009439 h 4376"/>
              <a:gd name="T44" fmla="*/ 1406850 w 6524"/>
              <a:gd name="T45" fmla="*/ 904612 h 4376"/>
              <a:gd name="T46" fmla="*/ 1298227 w 6524"/>
              <a:gd name="T47" fmla="*/ 822560 h 4376"/>
              <a:gd name="T48" fmla="*/ 1324506 w 6524"/>
              <a:gd name="T49" fmla="*/ 770292 h 4376"/>
              <a:gd name="T50" fmla="*/ 1336186 w 6524"/>
              <a:gd name="T51" fmla="*/ 705761 h 4376"/>
              <a:gd name="T52" fmla="*/ 1371518 w 6524"/>
              <a:gd name="T53" fmla="*/ 671305 h 4376"/>
              <a:gd name="T54" fmla="*/ 1378526 w 6524"/>
              <a:gd name="T55" fmla="*/ 581661 h 4376"/>
              <a:gd name="T56" fmla="*/ 1365094 w 6524"/>
              <a:gd name="T57" fmla="*/ 511582 h 4376"/>
              <a:gd name="T58" fmla="*/ 1359838 w 6524"/>
              <a:gd name="T59" fmla="*/ 353902 h 4376"/>
              <a:gd name="T60" fmla="*/ 1265815 w 6524"/>
              <a:gd name="T61" fmla="*/ 286743 h 4376"/>
              <a:gd name="T62" fmla="*/ 1161571 w 6524"/>
              <a:gd name="T63" fmla="*/ 277399 h 4376"/>
              <a:gd name="T64" fmla="*/ 1043896 w 6524"/>
              <a:gd name="T65" fmla="*/ 329374 h 4376"/>
              <a:gd name="T66" fmla="*/ 1002724 w 6524"/>
              <a:gd name="T67" fmla="*/ 442086 h 4376"/>
              <a:gd name="T68" fmla="*/ 1010316 w 6524"/>
              <a:gd name="T69" fmla="*/ 560345 h 4376"/>
              <a:gd name="T70" fmla="*/ 1008564 w 6524"/>
              <a:gd name="T71" fmla="*/ 660793 h 4376"/>
              <a:gd name="T72" fmla="*/ 1045648 w 6524"/>
              <a:gd name="T73" fmla="*/ 699337 h 4376"/>
              <a:gd name="T74" fmla="*/ 1076599 w 6524"/>
              <a:gd name="T75" fmla="*/ 806792 h 4376"/>
              <a:gd name="T76" fmla="*/ 1107551 w 6524"/>
              <a:gd name="T77" fmla="*/ 909284 h 4376"/>
              <a:gd name="T78" fmla="*/ 1318082 w 6524"/>
              <a:gd name="T79" fmla="*/ 999803 h 4376"/>
              <a:gd name="T80" fmla="*/ 1366846 w 6524"/>
              <a:gd name="T81" fmla="*/ 1068131 h 4376"/>
              <a:gd name="T82" fmla="*/ 1666145 w 6524"/>
              <a:gd name="T83" fmla="*/ 1034843 h 4376"/>
              <a:gd name="T84" fmla="*/ 1606285 w 6524"/>
              <a:gd name="T85" fmla="*/ 986663 h 4376"/>
              <a:gd name="T86" fmla="*/ 1881932 w 6524"/>
              <a:gd name="T87" fmla="*/ 971187 h 4376"/>
              <a:gd name="T88" fmla="*/ 1692425 w 6524"/>
              <a:gd name="T89" fmla="*/ 895852 h 4376"/>
              <a:gd name="T90" fmla="*/ 1646873 w 6524"/>
              <a:gd name="T91" fmla="*/ 837160 h 4376"/>
              <a:gd name="T92" fmla="*/ 1666145 w 6524"/>
              <a:gd name="T93" fmla="*/ 787812 h 4376"/>
              <a:gd name="T94" fmla="*/ 1689213 w 6524"/>
              <a:gd name="T95" fmla="*/ 752772 h 4376"/>
              <a:gd name="T96" fmla="*/ 1703813 w 6524"/>
              <a:gd name="T97" fmla="*/ 691161 h 4376"/>
              <a:gd name="T98" fmla="*/ 1691549 w 6524"/>
              <a:gd name="T99" fmla="*/ 638893 h 4376"/>
              <a:gd name="T100" fmla="*/ 1686877 w 6524"/>
              <a:gd name="T101" fmla="*/ 515962 h 4376"/>
              <a:gd name="T102" fmla="*/ 1612709 w 6524"/>
              <a:gd name="T103" fmla="*/ 468950 h 4376"/>
              <a:gd name="T104" fmla="*/ 1509926 w 6524"/>
              <a:gd name="T105" fmla="*/ 478002 h 4376"/>
              <a:gd name="T106" fmla="*/ 1453862 w 6524"/>
              <a:gd name="T107" fmla="*/ 522678 h 4376"/>
              <a:gd name="T108" fmla="*/ 1439554 w 6524"/>
              <a:gd name="T109" fmla="*/ 618161 h 4376"/>
              <a:gd name="T110" fmla="*/ 1437218 w 6524"/>
              <a:gd name="T111" fmla="*/ 679481 h 4376"/>
              <a:gd name="T112" fmla="*/ 1455322 w 6524"/>
              <a:gd name="T113" fmla="*/ 756276 h 4376"/>
              <a:gd name="T114" fmla="*/ 1485398 w 6524"/>
              <a:gd name="T115" fmla="*/ 828692 h 4376"/>
              <a:gd name="T116" fmla="*/ 1457074 w 6524"/>
              <a:gd name="T117" fmla="*/ 891180 h 4376"/>
              <a:gd name="T118" fmla="*/ 1654757 w 6524"/>
              <a:gd name="T119" fmla="*/ 974691 h 4376"/>
              <a:gd name="T120" fmla="*/ 1699725 w 6524"/>
              <a:gd name="T121" fmla="*/ 1038931 h 4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524" h="4376">
                <a:moveTo>
                  <a:pt x="4032" y="3336"/>
                </a:moveTo>
                <a:lnTo>
                  <a:pt x="4032" y="3336"/>
                </a:lnTo>
                <a:lnTo>
                  <a:pt x="3856" y="3260"/>
                </a:lnTo>
                <a:lnTo>
                  <a:pt x="3674" y="3182"/>
                </a:lnTo>
                <a:lnTo>
                  <a:pt x="3492" y="3105"/>
                </a:lnTo>
                <a:lnTo>
                  <a:pt x="3315" y="3031"/>
                </a:lnTo>
                <a:lnTo>
                  <a:pt x="3118" y="2977"/>
                </a:lnTo>
                <a:lnTo>
                  <a:pt x="3103" y="2966"/>
                </a:lnTo>
                <a:lnTo>
                  <a:pt x="3089" y="2952"/>
                </a:lnTo>
                <a:lnTo>
                  <a:pt x="3075" y="2934"/>
                </a:lnTo>
                <a:lnTo>
                  <a:pt x="3060" y="2916"/>
                </a:lnTo>
                <a:lnTo>
                  <a:pt x="3046" y="2896"/>
                </a:lnTo>
                <a:lnTo>
                  <a:pt x="3032" y="2875"/>
                </a:lnTo>
                <a:lnTo>
                  <a:pt x="3019" y="2852"/>
                </a:lnTo>
                <a:lnTo>
                  <a:pt x="3006" y="2829"/>
                </a:lnTo>
                <a:lnTo>
                  <a:pt x="2981" y="2781"/>
                </a:lnTo>
                <a:lnTo>
                  <a:pt x="2958" y="2735"/>
                </a:lnTo>
                <a:lnTo>
                  <a:pt x="2921" y="2655"/>
                </a:lnTo>
                <a:lnTo>
                  <a:pt x="2795" y="2636"/>
                </a:lnTo>
                <a:lnTo>
                  <a:pt x="2797" y="2612"/>
                </a:lnTo>
                <a:lnTo>
                  <a:pt x="2801" y="2591"/>
                </a:lnTo>
                <a:lnTo>
                  <a:pt x="2806" y="2571"/>
                </a:lnTo>
                <a:lnTo>
                  <a:pt x="2813" y="2554"/>
                </a:lnTo>
                <a:lnTo>
                  <a:pt x="2820" y="2538"/>
                </a:lnTo>
                <a:lnTo>
                  <a:pt x="2829" y="2525"/>
                </a:lnTo>
                <a:lnTo>
                  <a:pt x="2838" y="2511"/>
                </a:lnTo>
                <a:lnTo>
                  <a:pt x="2847" y="2498"/>
                </a:lnTo>
                <a:lnTo>
                  <a:pt x="2868" y="2475"/>
                </a:lnTo>
                <a:lnTo>
                  <a:pt x="2878" y="2463"/>
                </a:lnTo>
                <a:lnTo>
                  <a:pt x="2888" y="2450"/>
                </a:lnTo>
                <a:lnTo>
                  <a:pt x="2897" y="2436"/>
                </a:lnTo>
                <a:lnTo>
                  <a:pt x="2906" y="2421"/>
                </a:lnTo>
                <a:lnTo>
                  <a:pt x="2913" y="2404"/>
                </a:lnTo>
                <a:lnTo>
                  <a:pt x="2921" y="2386"/>
                </a:lnTo>
                <a:lnTo>
                  <a:pt x="2926" y="2367"/>
                </a:lnTo>
                <a:lnTo>
                  <a:pt x="2930" y="2349"/>
                </a:lnTo>
                <a:lnTo>
                  <a:pt x="2933" y="2331"/>
                </a:lnTo>
                <a:lnTo>
                  <a:pt x="2935" y="2312"/>
                </a:lnTo>
                <a:lnTo>
                  <a:pt x="2937" y="2272"/>
                </a:lnTo>
                <a:lnTo>
                  <a:pt x="2939" y="2233"/>
                </a:lnTo>
                <a:lnTo>
                  <a:pt x="2942" y="2194"/>
                </a:lnTo>
                <a:lnTo>
                  <a:pt x="2944" y="2175"/>
                </a:lnTo>
                <a:lnTo>
                  <a:pt x="2947" y="2155"/>
                </a:lnTo>
                <a:lnTo>
                  <a:pt x="2951" y="2137"/>
                </a:lnTo>
                <a:lnTo>
                  <a:pt x="2956" y="2119"/>
                </a:lnTo>
                <a:lnTo>
                  <a:pt x="2963" y="2102"/>
                </a:lnTo>
                <a:lnTo>
                  <a:pt x="2971" y="2085"/>
                </a:lnTo>
                <a:lnTo>
                  <a:pt x="2977" y="2074"/>
                </a:lnTo>
                <a:lnTo>
                  <a:pt x="2984" y="2065"/>
                </a:lnTo>
                <a:lnTo>
                  <a:pt x="2993" y="2057"/>
                </a:lnTo>
                <a:lnTo>
                  <a:pt x="3002" y="2050"/>
                </a:lnTo>
                <a:lnTo>
                  <a:pt x="3011" y="2043"/>
                </a:lnTo>
                <a:lnTo>
                  <a:pt x="3021" y="2038"/>
                </a:lnTo>
                <a:lnTo>
                  <a:pt x="3040" y="2027"/>
                </a:lnTo>
                <a:lnTo>
                  <a:pt x="3061" y="2015"/>
                </a:lnTo>
                <a:lnTo>
                  <a:pt x="3081" y="2004"/>
                </a:lnTo>
                <a:lnTo>
                  <a:pt x="3090" y="1998"/>
                </a:lnTo>
                <a:lnTo>
                  <a:pt x="3098" y="1991"/>
                </a:lnTo>
                <a:lnTo>
                  <a:pt x="3106" y="1983"/>
                </a:lnTo>
                <a:lnTo>
                  <a:pt x="3113" y="1974"/>
                </a:lnTo>
                <a:lnTo>
                  <a:pt x="3119" y="1965"/>
                </a:lnTo>
                <a:lnTo>
                  <a:pt x="3125" y="1955"/>
                </a:lnTo>
                <a:lnTo>
                  <a:pt x="3137" y="1933"/>
                </a:lnTo>
                <a:lnTo>
                  <a:pt x="3147" y="1910"/>
                </a:lnTo>
                <a:lnTo>
                  <a:pt x="3155" y="1886"/>
                </a:lnTo>
                <a:lnTo>
                  <a:pt x="3163" y="1860"/>
                </a:lnTo>
                <a:lnTo>
                  <a:pt x="3169" y="1836"/>
                </a:lnTo>
                <a:lnTo>
                  <a:pt x="3175" y="1812"/>
                </a:lnTo>
                <a:lnTo>
                  <a:pt x="3179" y="1789"/>
                </a:lnTo>
                <a:lnTo>
                  <a:pt x="3186" y="1749"/>
                </a:lnTo>
                <a:lnTo>
                  <a:pt x="3192" y="1705"/>
                </a:lnTo>
                <a:lnTo>
                  <a:pt x="3196" y="1659"/>
                </a:lnTo>
                <a:lnTo>
                  <a:pt x="3197" y="1637"/>
                </a:lnTo>
                <a:lnTo>
                  <a:pt x="3198" y="1614"/>
                </a:lnTo>
                <a:lnTo>
                  <a:pt x="3197" y="1590"/>
                </a:lnTo>
                <a:lnTo>
                  <a:pt x="3196" y="1568"/>
                </a:lnTo>
                <a:lnTo>
                  <a:pt x="3194" y="1545"/>
                </a:lnTo>
                <a:lnTo>
                  <a:pt x="3191" y="1522"/>
                </a:lnTo>
                <a:lnTo>
                  <a:pt x="3186" y="1501"/>
                </a:lnTo>
                <a:lnTo>
                  <a:pt x="3181" y="1480"/>
                </a:lnTo>
                <a:lnTo>
                  <a:pt x="3174" y="1459"/>
                </a:lnTo>
                <a:lnTo>
                  <a:pt x="3165" y="1439"/>
                </a:lnTo>
                <a:lnTo>
                  <a:pt x="3155" y="1419"/>
                </a:lnTo>
                <a:lnTo>
                  <a:pt x="3146" y="1403"/>
                </a:lnTo>
                <a:lnTo>
                  <a:pt x="3138" y="1389"/>
                </a:lnTo>
                <a:lnTo>
                  <a:pt x="3131" y="1375"/>
                </a:lnTo>
                <a:lnTo>
                  <a:pt x="3124" y="1361"/>
                </a:lnTo>
                <a:lnTo>
                  <a:pt x="3119" y="1345"/>
                </a:lnTo>
                <a:lnTo>
                  <a:pt x="3114" y="1326"/>
                </a:lnTo>
                <a:lnTo>
                  <a:pt x="3111" y="1302"/>
                </a:lnTo>
                <a:lnTo>
                  <a:pt x="3110" y="1283"/>
                </a:lnTo>
                <a:lnTo>
                  <a:pt x="3109" y="1261"/>
                </a:lnTo>
                <a:lnTo>
                  <a:pt x="3110" y="1234"/>
                </a:lnTo>
                <a:lnTo>
                  <a:pt x="3111" y="1206"/>
                </a:lnTo>
                <a:lnTo>
                  <a:pt x="3115" y="1143"/>
                </a:lnTo>
                <a:lnTo>
                  <a:pt x="3120" y="1075"/>
                </a:lnTo>
                <a:lnTo>
                  <a:pt x="3133" y="949"/>
                </a:lnTo>
                <a:lnTo>
                  <a:pt x="3137" y="901"/>
                </a:lnTo>
                <a:lnTo>
                  <a:pt x="3139" y="868"/>
                </a:lnTo>
                <a:lnTo>
                  <a:pt x="3140" y="809"/>
                </a:lnTo>
                <a:lnTo>
                  <a:pt x="3140" y="751"/>
                </a:lnTo>
                <a:lnTo>
                  <a:pt x="3138" y="694"/>
                </a:lnTo>
                <a:lnTo>
                  <a:pt x="3135" y="637"/>
                </a:lnTo>
                <a:lnTo>
                  <a:pt x="3130" y="580"/>
                </a:lnTo>
                <a:lnTo>
                  <a:pt x="3126" y="552"/>
                </a:lnTo>
                <a:lnTo>
                  <a:pt x="3122" y="523"/>
                </a:lnTo>
                <a:lnTo>
                  <a:pt x="3117" y="495"/>
                </a:lnTo>
                <a:lnTo>
                  <a:pt x="3112" y="465"/>
                </a:lnTo>
                <a:lnTo>
                  <a:pt x="3106" y="437"/>
                </a:lnTo>
                <a:lnTo>
                  <a:pt x="3099" y="408"/>
                </a:lnTo>
                <a:lnTo>
                  <a:pt x="3091" y="385"/>
                </a:lnTo>
                <a:lnTo>
                  <a:pt x="3081" y="361"/>
                </a:lnTo>
                <a:lnTo>
                  <a:pt x="3067" y="333"/>
                </a:lnTo>
                <a:lnTo>
                  <a:pt x="3058" y="317"/>
                </a:lnTo>
                <a:lnTo>
                  <a:pt x="3049" y="301"/>
                </a:lnTo>
                <a:lnTo>
                  <a:pt x="3039" y="286"/>
                </a:lnTo>
                <a:lnTo>
                  <a:pt x="3029" y="272"/>
                </a:lnTo>
                <a:lnTo>
                  <a:pt x="3017" y="258"/>
                </a:lnTo>
                <a:lnTo>
                  <a:pt x="3005" y="244"/>
                </a:lnTo>
                <a:lnTo>
                  <a:pt x="2993" y="234"/>
                </a:lnTo>
                <a:lnTo>
                  <a:pt x="2979" y="225"/>
                </a:lnTo>
                <a:lnTo>
                  <a:pt x="2832" y="200"/>
                </a:lnTo>
                <a:lnTo>
                  <a:pt x="2742" y="116"/>
                </a:lnTo>
                <a:lnTo>
                  <a:pt x="2707" y="95"/>
                </a:lnTo>
                <a:lnTo>
                  <a:pt x="2673" y="78"/>
                </a:lnTo>
                <a:lnTo>
                  <a:pt x="2638" y="62"/>
                </a:lnTo>
                <a:lnTo>
                  <a:pt x="2604" y="48"/>
                </a:lnTo>
                <a:lnTo>
                  <a:pt x="2568" y="36"/>
                </a:lnTo>
                <a:lnTo>
                  <a:pt x="2534" y="26"/>
                </a:lnTo>
                <a:lnTo>
                  <a:pt x="2500" y="18"/>
                </a:lnTo>
                <a:lnTo>
                  <a:pt x="2466" y="11"/>
                </a:lnTo>
                <a:lnTo>
                  <a:pt x="2432" y="6"/>
                </a:lnTo>
                <a:lnTo>
                  <a:pt x="2397" y="3"/>
                </a:lnTo>
                <a:lnTo>
                  <a:pt x="2364" y="1"/>
                </a:lnTo>
                <a:lnTo>
                  <a:pt x="2330" y="0"/>
                </a:lnTo>
                <a:lnTo>
                  <a:pt x="2297" y="0"/>
                </a:lnTo>
                <a:lnTo>
                  <a:pt x="2264" y="2"/>
                </a:lnTo>
                <a:lnTo>
                  <a:pt x="2232" y="4"/>
                </a:lnTo>
                <a:lnTo>
                  <a:pt x="2199" y="8"/>
                </a:lnTo>
                <a:lnTo>
                  <a:pt x="2168" y="13"/>
                </a:lnTo>
                <a:lnTo>
                  <a:pt x="2136" y="18"/>
                </a:lnTo>
                <a:lnTo>
                  <a:pt x="2106" y="24"/>
                </a:lnTo>
                <a:lnTo>
                  <a:pt x="2076" y="31"/>
                </a:lnTo>
                <a:lnTo>
                  <a:pt x="2047" y="38"/>
                </a:lnTo>
                <a:lnTo>
                  <a:pt x="2018" y="47"/>
                </a:lnTo>
                <a:lnTo>
                  <a:pt x="1963" y="63"/>
                </a:lnTo>
                <a:lnTo>
                  <a:pt x="1910" y="81"/>
                </a:lnTo>
                <a:lnTo>
                  <a:pt x="1861" y="98"/>
                </a:lnTo>
                <a:lnTo>
                  <a:pt x="1816" y="117"/>
                </a:lnTo>
                <a:lnTo>
                  <a:pt x="1774" y="133"/>
                </a:lnTo>
                <a:lnTo>
                  <a:pt x="1747" y="143"/>
                </a:lnTo>
                <a:lnTo>
                  <a:pt x="1719" y="155"/>
                </a:lnTo>
                <a:lnTo>
                  <a:pt x="1692" y="169"/>
                </a:lnTo>
                <a:lnTo>
                  <a:pt x="1667" y="186"/>
                </a:lnTo>
                <a:lnTo>
                  <a:pt x="1641" y="203"/>
                </a:lnTo>
                <a:lnTo>
                  <a:pt x="1618" y="222"/>
                </a:lnTo>
                <a:lnTo>
                  <a:pt x="1595" y="243"/>
                </a:lnTo>
                <a:lnTo>
                  <a:pt x="1572" y="267"/>
                </a:lnTo>
                <a:lnTo>
                  <a:pt x="1550" y="291"/>
                </a:lnTo>
                <a:lnTo>
                  <a:pt x="1530" y="318"/>
                </a:lnTo>
                <a:lnTo>
                  <a:pt x="1510" y="346"/>
                </a:lnTo>
                <a:lnTo>
                  <a:pt x="1492" y="376"/>
                </a:lnTo>
                <a:lnTo>
                  <a:pt x="1475" y="408"/>
                </a:lnTo>
                <a:lnTo>
                  <a:pt x="1460" y="441"/>
                </a:lnTo>
                <a:lnTo>
                  <a:pt x="1444" y="476"/>
                </a:lnTo>
                <a:lnTo>
                  <a:pt x="1431" y="512"/>
                </a:lnTo>
                <a:lnTo>
                  <a:pt x="1419" y="550"/>
                </a:lnTo>
                <a:lnTo>
                  <a:pt x="1408" y="589"/>
                </a:lnTo>
                <a:lnTo>
                  <a:pt x="1398" y="631"/>
                </a:lnTo>
                <a:lnTo>
                  <a:pt x="1390" y="673"/>
                </a:lnTo>
                <a:lnTo>
                  <a:pt x="1383" y="717"/>
                </a:lnTo>
                <a:lnTo>
                  <a:pt x="1377" y="763"/>
                </a:lnTo>
                <a:lnTo>
                  <a:pt x="1373" y="809"/>
                </a:lnTo>
                <a:lnTo>
                  <a:pt x="1371" y="857"/>
                </a:lnTo>
                <a:lnTo>
                  <a:pt x="1371" y="907"/>
                </a:lnTo>
                <a:lnTo>
                  <a:pt x="1372" y="958"/>
                </a:lnTo>
                <a:lnTo>
                  <a:pt x="1374" y="1010"/>
                </a:lnTo>
                <a:lnTo>
                  <a:pt x="1378" y="1064"/>
                </a:lnTo>
                <a:lnTo>
                  <a:pt x="1385" y="1119"/>
                </a:lnTo>
                <a:lnTo>
                  <a:pt x="1393" y="1176"/>
                </a:lnTo>
                <a:lnTo>
                  <a:pt x="1403" y="1232"/>
                </a:lnTo>
                <a:lnTo>
                  <a:pt x="1414" y="1291"/>
                </a:lnTo>
                <a:lnTo>
                  <a:pt x="1417" y="1311"/>
                </a:lnTo>
                <a:lnTo>
                  <a:pt x="1418" y="1330"/>
                </a:lnTo>
                <a:lnTo>
                  <a:pt x="1417" y="1346"/>
                </a:lnTo>
                <a:lnTo>
                  <a:pt x="1415" y="1362"/>
                </a:lnTo>
                <a:lnTo>
                  <a:pt x="1411" y="1377"/>
                </a:lnTo>
                <a:lnTo>
                  <a:pt x="1406" y="1392"/>
                </a:lnTo>
                <a:lnTo>
                  <a:pt x="1400" y="1405"/>
                </a:lnTo>
                <a:lnTo>
                  <a:pt x="1394" y="1418"/>
                </a:lnTo>
                <a:lnTo>
                  <a:pt x="1382" y="1441"/>
                </a:lnTo>
                <a:lnTo>
                  <a:pt x="1369" y="1464"/>
                </a:lnTo>
                <a:lnTo>
                  <a:pt x="1365" y="1474"/>
                </a:lnTo>
                <a:lnTo>
                  <a:pt x="1362" y="1485"/>
                </a:lnTo>
                <a:lnTo>
                  <a:pt x="1360" y="1496"/>
                </a:lnTo>
                <a:lnTo>
                  <a:pt x="1360" y="1507"/>
                </a:lnTo>
                <a:lnTo>
                  <a:pt x="1364" y="1563"/>
                </a:lnTo>
                <a:lnTo>
                  <a:pt x="1369" y="1631"/>
                </a:lnTo>
                <a:lnTo>
                  <a:pt x="1372" y="1668"/>
                </a:lnTo>
                <a:lnTo>
                  <a:pt x="1376" y="1706"/>
                </a:lnTo>
                <a:lnTo>
                  <a:pt x="1382" y="1746"/>
                </a:lnTo>
                <a:lnTo>
                  <a:pt x="1387" y="1784"/>
                </a:lnTo>
                <a:lnTo>
                  <a:pt x="1395" y="1823"/>
                </a:lnTo>
                <a:lnTo>
                  <a:pt x="1403" y="1859"/>
                </a:lnTo>
                <a:lnTo>
                  <a:pt x="1413" y="1895"/>
                </a:lnTo>
                <a:lnTo>
                  <a:pt x="1419" y="1911"/>
                </a:lnTo>
                <a:lnTo>
                  <a:pt x="1425" y="1927"/>
                </a:lnTo>
                <a:lnTo>
                  <a:pt x="1432" y="1942"/>
                </a:lnTo>
                <a:lnTo>
                  <a:pt x="1439" y="1957"/>
                </a:lnTo>
                <a:lnTo>
                  <a:pt x="1447" y="1971"/>
                </a:lnTo>
                <a:lnTo>
                  <a:pt x="1456" y="1983"/>
                </a:lnTo>
                <a:lnTo>
                  <a:pt x="1465" y="1994"/>
                </a:lnTo>
                <a:lnTo>
                  <a:pt x="1475" y="2005"/>
                </a:lnTo>
                <a:lnTo>
                  <a:pt x="1485" y="2014"/>
                </a:lnTo>
                <a:lnTo>
                  <a:pt x="1496" y="2022"/>
                </a:lnTo>
                <a:lnTo>
                  <a:pt x="1504" y="2026"/>
                </a:lnTo>
                <a:lnTo>
                  <a:pt x="1516" y="2030"/>
                </a:lnTo>
                <a:lnTo>
                  <a:pt x="1550" y="2038"/>
                </a:lnTo>
                <a:lnTo>
                  <a:pt x="1580" y="2045"/>
                </a:lnTo>
                <a:lnTo>
                  <a:pt x="1591" y="2046"/>
                </a:lnTo>
                <a:lnTo>
                  <a:pt x="1593" y="2046"/>
                </a:lnTo>
                <a:lnTo>
                  <a:pt x="1594" y="2045"/>
                </a:lnTo>
                <a:lnTo>
                  <a:pt x="1629" y="2421"/>
                </a:lnTo>
                <a:lnTo>
                  <a:pt x="1635" y="2436"/>
                </a:lnTo>
                <a:lnTo>
                  <a:pt x="1642" y="2450"/>
                </a:lnTo>
                <a:lnTo>
                  <a:pt x="1650" y="2462"/>
                </a:lnTo>
                <a:lnTo>
                  <a:pt x="1658" y="2473"/>
                </a:lnTo>
                <a:lnTo>
                  <a:pt x="1677" y="2493"/>
                </a:lnTo>
                <a:lnTo>
                  <a:pt x="1695" y="2514"/>
                </a:lnTo>
                <a:lnTo>
                  <a:pt x="1704" y="2524"/>
                </a:lnTo>
                <a:lnTo>
                  <a:pt x="1713" y="2536"/>
                </a:lnTo>
                <a:lnTo>
                  <a:pt x="1721" y="2548"/>
                </a:lnTo>
                <a:lnTo>
                  <a:pt x="1730" y="2561"/>
                </a:lnTo>
                <a:lnTo>
                  <a:pt x="1738" y="2575"/>
                </a:lnTo>
                <a:lnTo>
                  <a:pt x="1744" y="2593"/>
                </a:lnTo>
                <a:lnTo>
                  <a:pt x="1750" y="2611"/>
                </a:lnTo>
                <a:lnTo>
                  <a:pt x="1754" y="2631"/>
                </a:lnTo>
                <a:lnTo>
                  <a:pt x="1661" y="2655"/>
                </a:lnTo>
                <a:lnTo>
                  <a:pt x="1623" y="2735"/>
                </a:lnTo>
                <a:lnTo>
                  <a:pt x="1601" y="2781"/>
                </a:lnTo>
                <a:lnTo>
                  <a:pt x="1575" y="2829"/>
                </a:lnTo>
                <a:lnTo>
                  <a:pt x="1563" y="2852"/>
                </a:lnTo>
                <a:lnTo>
                  <a:pt x="1549" y="2875"/>
                </a:lnTo>
                <a:lnTo>
                  <a:pt x="1536" y="2896"/>
                </a:lnTo>
                <a:lnTo>
                  <a:pt x="1522" y="2916"/>
                </a:lnTo>
                <a:lnTo>
                  <a:pt x="1507" y="2934"/>
                </a:lnTo>
                <a:lnTo>
                  <a:pt x="1493" y="2952"/>
                </a:lnTo>
                <a:lnTo>
                  <a:pt x="1478" y="2966"/>
                </a:lnTo>
                <a:lnTo>
                  <a:pt x="1464" y="2977"/>
                </a:lnTo>
                <a:lnTo>
                  <a:pt x="1266" y="3031"/>
                </a:lnTo>
                <a:lnTo>
                  <a:pt x="1089" y="3105"/>
                </a:lnTo>
                <a:lnTo>
                  <a:pt x="908" y="3182"/>
                </a:lnTo>
                <a:lnTo>
                  <a:pt x="726" y="3260"/>
                </a:lnTo>
                <a:lnTo>
                  <a:pt x="549" y="3336"/>
                </a:lnTo>
                <a:lnTo>
                  <a:pt x="509" y="3352"/>
                </a:lnTo>
                <a:lnTo>
                  <a:pt x="469" y="3367"/>
                </a:lnTo>
                <a:lnTo>
                  <a:pt x="386" y="3396"/>
                </a:lnTo>
                <a:lnTo>
                  <a:pt x="346" y="3410"/>
                </a:lnTo>
                <a:lnTo>
                  <a:pt x="306" y="3424"/>
                </a:lnTo>
                <a:lnTo>
                  <a:pt x="267" y="3440"/>
                </a:lnTo>
                <a:lnTo>
                  <a:pt x="229" y="3457"/>
                </a:lnTo>
                <a:lnTo>
                  <a:pt x="194" y="3475"/>
                </a:lnTo>
                <a:lnTo>
                  <a:pt x="175" y="3485"/>
                </a:lnTo>
                <a:lnTo>
                  <a:pt x="159" y="3495"/>
                </a:lnTo>
                <a:lnTo>
                  <a:pt x="143" y="3507"/>
                </a:lnTo>
                <a:lnTo>
                  <a:pt x="127" y="3518"/>
                </a:lnTo>
                <a:lnTo>
                  <a:pt x="111" y="3530"/>
                </a:lnTo>
                <a:lnTo>
                  <a:pt x="97" y="3543"/>
                </a:lnTo>
                <a:lnTo>
                  <a:pt x="83" y="3556"/>
                </a:lnTo>
                <a:lnTo>
                  <a:pt x="71" y="3571"/>
                </a:lnTo>
                <a:lnTo>
                  <a:pt x="59" y="3586"/>
                </a:lnTo>
                <a:lnTo>
                  <a:pt x="46" y="3602"/>
                </a:lnTo>
                <a:lnTo>
                  <a:pt x="36" y="3619"/>
                </a:lnTo>
                <a:lnTo>
                  <a:pt x="27" y="3637"/>
                </a:lnTo>
                <a:lnTo>
                  <a:pt x="18" y="3657"/>
                </a:lnTo>
                <a:lnTo>
                  <a:pt x="11" y="3677"/>
                </a:lnTo>
                <a:lnTo>
                  <a:pt x="10" y="3742"/>
                </a:lnTo>
                <a:lnTo>
                  <a:pt x="9" y="3821"/>
                </a:lnTo>
                <a:lnTo>
                  <a:pt x="4" y="4009"/>
                </a:lnTo>
                <a:lnTo>
                  <a:pt x="1" y="4204"/>
                </a:lnTo>
                <a:lnTo>
                  <a:pt x="0" y="4296"/>
                </a:lnTo>
                <a:lnTo>
                  <a:pt x="1" y="4376"/>
                </a:lnTo>
                <a:lnTo>
                  <a:pt x="4581" y="4376"/>
                </a:lnTo>
                <a:lnTo>
                  <a:pt x="4581" y="4296"/>
                </a:lnTo>
                <a:lnTo>
                  <a:pt x="4581" y="4204"/>
                </a:lnTo>
                <a:lnTo>
                  <a:pt x="4577" y="4009"/>
                </a:lnTo>
                <a:lnTo>
                  <a:pt x="4573" y="3821"/>
                </a:lnTo>
                <a:lnTo>
                  <a:pt x="4571" y="3742"/>
                </a:lnTo>
                <a:lnTo>
                  <a:pt x="4571" y="3677"/>
                </a:lnTo>
                <a:lnTo>
                  <a:pt x="4563" y="3657"/>
                </a:lnTo>
                <a:lnTo>
                  <a:pt x="4555" y="3637"/>
                </a:lnTo>
                <a:lnTo>
                  <a:pt x="4545" y="3619"/>
                </a:lnTo>
                <a:lnTo>
                  <a:pt x="4535" y="3602"/>
                </a:lnTo>
                <a:lnTo>
                  <a:pt x="4523" y="3586"/>
                </a:lnTo>
                <a:lnTo>
                  <a:pt x="4511" y="3571"/>
                </a:lnTo>
                <a:lnTo>
                  <a:pt x="4498" y="3556"/>
                </a:lnTo>
                <a:lnTo>
                  <a:pt x="4484" y="3543"/>
                </a:lnTo>
                <a:lnTo>
                  <a:pt x="4470" y="3530"/>
                </a:lnTo>
                <a:lnTo>
                  <a:pt x="4454" y="3518"/>
                </a:lnTo>
                <a:lnTo>
                  <a:pt x="4439" y="3507"/>
                </a:lnTo>
                <a:lnTo>
                  <a:pt x="4423" y="3495"/>
                </a:lnTo>
                <a:lnTo>
                  <a:pt x="4406" y="3485"/>
                </a:lnTo>
                <a:lnTo>
                  <a:pt x="4388" y="3475"/>
                </a:lnTo>
                <a:lnTo>
                  <a:pt x="4352" y="3457"/>
                </a:lnTo>
                <a:lnTo>
                  <a:pt x="4314" y="3440"/>
                </a:lnTo>
                <a:lnTo>
                  <a:pt x="4275" y="3424"/>
                </a:lnTo>
                <a:lnTo>
                  <a:pt x="4235" y="3410"/>
                </a:lnTo>
                <a:lnTo>
                  <a:pt x="4195" y="3396"/>
                </a:lnTo>
                <a:lnTo>
                  <a:pt x="4113" y="3367"/>
                </a:lnTo>
                <a:lnTo>
                  <a:pt x="4073" y="3352"/>
                </a:lnTo>
                <a:lnTo>
                  <a:pt x="4032" y="3336"/>
                </a:lnTo>
                <a:close/>
                <a:moveTo>
                  <a:pt x="5329" y="3316"/>
                </a:moveTo>
                <a:lnTo>
                  <a:pt x="5329" y="3316"/>
                </a:lnTo>
                <a:lnTo>
                  <a:pt x="5202" y="3262"/>
                </a:lnTo>
                <a:lnTo>
                  <a:pt x="5073" y="3206"/>
                </a:lnTo>
                <a:lnTo>
                  <a:pt x="4943" y="3151"/>
                </a:lnTo>
                <a:lnTo>
                  <a:pt x="4818" y="3098"/>
                </a:lnTo>
                <a:lnTo>
                  <a:pt x="4677" y="3060"/>
                </a:lnTo>
                <a:lnTo>
                  <a:pt x="4666" y="3052"/>
                </a:lnTo>
                <a:lnTo>
                  <a:pt x="4656" y="3042"/>
                </a:lnTo>
                <a:lnTo>
                  <a:pt x="4645" y="3030"/>
                </a:lnTo>
                <a:lnTo>
                  <a:pt x="4635" y="3017"/>
                </a:lnTo>
                <a:lnTo>
                  <a:pt x="4625" y="3002"/>
                </a:lnTo>
                <a:lnTo>
                  <a:pt x="4616" y="2987"/>
                </a:lnTo>
                <a:lnTo>
                  <a:pt x="4596" y="2955"/>
                </a:lnTo>
                <a:lnTo>
                  <a:pt x="4579" y="2920"/>
                </a:lnTo>
                <a:lnTo>
                  <a:pt x="4563" y="2887"/>
                </a:lnTo>
                <a:lnTo>
                  <a:pt x="4536" y="2830"/>
                </a:lnTo>
                <a:lnTo>
                  <a:pt x="4446" y="2817"/>
                </a:lnTo>
                <a:lnTo>
                  <a:pt x="4448" y="2800"/>
                </a:lnTo>
                <a:lnTo>
                  <a:pt x="4450" y="2784"/>
                </a:lnTo>
                <a:lnTo>
                  <a:pt x="4454" y="2770"/>
                </a:lnTo>
                <a:lnTo>
                  <a:pt x="4459" y="2758"/>
                </a:lnTo>
                <a:lnTo>
                  <a:pt x="4465" y="2747"/>
                </a:lnTo>
                <a:lnTo>
                  <a:pt x="4471" y="2737"/>
                </a:lnTo>
                <a:lnTo>
                  <a:pt x="4477" y="2728"/>
                </a:lnTo>
                <a:lnTo>
                  <a:pt x="4484" y="2718"/>
                </a:lnTo>
                <a:lnTo>
                  <a:pt x="4498" y="2702"/>
                </a:lnTo>
                <a:lnTo>
                  <a:pt x="4512" y="2684"/>
                </a:lnTo>
                <a:lnTo>
                  <a:pt x="4519" y="2674"/>
                </a:lnTo>
                <a:lnTo>
                  <a:pt x="4525" y="2664"/>
                </a:lnTo>
                <a:lnTo>
                  <a:pt x="4532" y="2651"/>
                </a:lnTo>
                <a:lnTo>
                  <a:pt x="4536" y="2638"/>
                </a:lnTo>
                <a:lnTo>
                  <a:pt x="4540" y="2625"/>
                </a:lnTo>
                <a:lnTo>
                  <a:pt x="4543" y="2612"/>
                </a:lnTo>
                <a:lnTo>
                  <a:pt x="4545" y="2599"/>
                </a:lnTo>
                <a:lnTo>
                  <a:pt x="4546" y="2586"/>
                </a:lnTo>
                <a:lnTo>
                  <a:pt x="4548" y="2557"/>
                </a:lnTo>
                <a:lnTo>
                  <a:pt x="4549" y="2530"/>
                </a:lnTo>
                <a:lnTo>
                  <a:pt x="4551" y="2501"/>
                </a:lnTo>
                <a:lnTo>
                  <a:pt x="4553" y="2488"/>
                </a:lnTo>
                <a:lnTo>
                  <a:pt x="4555" y="2474"/>
                </a:lnTo>
                <a:lnTo>
                  <a:pt x="4558" y="2461"/>
                </a:lnTo>
                <a:lnTo>
                  <a:pt x="4562" y="2449"/>
                </a:lnTo>
                <a:lnTo>
                  <a:pt x="4566" y="2436"/>
                </a:lnTo>
                <a:lnTo>
                  <a:pt x="4572" y="2424"/>
                </a:lnTo>
                <a:lnTo>
                  <a:pt x="4576" y="2417"/>
                </a:lnTo>
                <a:lnTo>
                  <a:pt x="4581" y="2410"/>
                </a:lnTo>
                <a:lnTo>
                  <a:pt x="4587" y="2404"/>
                </a:lnTo>
                <a:lnTo>
                  <a:pt x="4593" y="2399"/>
                </a:lnTo>
                <a:lnTo>
                  <a:pt x="4608" y="2390"/>
                </a:lnTo>
                <a:lnTo>
                  <a:pt x="4622" y="2383"/>
                </a:lnTo>
                <a:lnTo>
                  <a:pt x="4636" y="2375"/>
                </a:lnTo>
                <a:lnTo>
                  <a:pt x="4650" y="2366"/>
                </a:lnTo>
                <a:lnTo>
                  <a:pt x="4656" y="2362"/>
                </a:lnTo>
                <a:lnTo>
                  <a:pt x="4662" y="2357"/>
                </a:lnTo>
                <a:lnTo>
                  <a:pt x="4668" y="2351"/>
                </a:lnTo>
                <a:lnTo>
                  <a:pt x="4674" y="2345"/>
                </a:lnTo>
                <a:lnTo>
                  <a:pt x="4682" y="2331"/>
                </a:lnTo>
                <a:lnTo>
                  <a:pt x="4690" y="2316"/>
                </a:lnTo>
                <a:lnTo>
                  <a:pt x="4697" y="2299"/>
                </a:lnTo>
                <a:lnTo>
                  <a:pt x="4703" y="2281"/>
                </a:lnTo>
                <a:lnTo>
                  <a:pt x="4709" y="2264"/>
                </a:lnTo>
                <a:lnTo>
                  <a:pt x="4713" y="2246"/>
                </a:lnTo>
                <a:lnTo>
                  <a:pt x="4720" y="2213"/>
                </a:lnTo>
                <a:lnTo>
                  <a:pt x="4725" y="2184"/>
                </a:lnTo>
                <a:lnTo>
                  <a:pt x="4729" y="2153"/>
                </a:lnTo>
                <a:lnTo>
                  <a:pt x="4732" y="2121"/>
                </a:lnTo>
                <a:lnTo>
                  <a:pt x="4733" y="2088"/>
                </a:lnTo>
                <a:lnTo>
                  <a:pt x="4733" y="2071"/>
                </a:lnTo>
                <a:lnTo>
                  <a:pt x="4732" y="2055"/>
                </a:lnTo>
                <a:lnTo>
                  <a:pt x="4731" y="2039"/>
                </a:lnTo>
                <a:lnTo>
                  <a:pt x="4728" y="2024"/>
                </a:lnTo>
                <a:lnTo>
                  <a:pt x="4725" y="2007"/>
                </a:lnTo>
                <a:lnTo>
                  <a:pt x="4721" y="1992"/>
                </a:lnTo>
                <a:lnTo>
                  <a:pt x="4716" y="1978"/>
                </a:lnTo>
                <a:lnTo>
                  <a:pt x="4710" y="1964"/>
                </a:lnTo>
                <a:lnTo>
                  <a:pt x="4703" y="1950"/>
                </a:lnTo>
                <a:lnTo>
                  <a:pt x="4697" y="1937"/>
                </a:lnTo>
                <a:lnTo>
                  <a:pt x="4686" y="1918"/>
                </a:lnTo>
                <a:lnTo>
                  <a:pt x="4682" y="1908"/>
                </a:lnTo>
                <a:lnTo>
                  <a:pt x="4678" y="1897"/>
                </a:lnTo>
                <a:lnTo>
                  <a:pt x="4675" y="1883"/>
                </a:lnTo>
                <a:lnTo>
                  <a:pt x="4672" y="1865"/>
                </a:lnTo>
                <a:lnTo>
                  <a:pt x="4671" y="1852"/>
                </a:lnTo>
                <a:lnTo>
                  <a:pt x="4671" y="1836"/>
                </a:lnTo>
                <a:lnTo>
                  <a:pt x="4672" y="1797"/>
                </a:lnTo>
                <a:lnTo>
                  <a:pt x="4675" y="1752"/>
                </a:lnTo>
                <a:lnTo>
                  <a:pt x="4679" y="1704"/>
                </a:lnTo>
                <a:lnTo>
                  <a:pt x="4687" y="1615"/>
                </a:lnTo>
                <a:lnTo>
                  <a:pt x="4690" y="1580"/>
                </a:lnTo>
                <a:lnTo>
                  <a:pt x="4691" y="1557"/>
                </a:lnTo>
                <a:lnTo>
                  <a:pt x="4692" y="1514"/>
                </a:lnTo>
                <a:lnTo>
                  <a:pt x="4692" y="1473"/>
                </a:lnTo>
                <a:lnTo>
                  <a:pt x="4691" y="1432"/>
                </a:lnTo>
                <a:lnTo>
                  <a:pt x="4689" y="1392"/>
                </a:lnTo>
                <a:lnTo>
                  <a:pt x="4685" y="1351"/>
                </a:lnTo>
                <a:lnTo>
                  <a:pt x="4680" y="1310"/>
                </a:lnTo>
                <a:lnTo>
                  <a:pt x="4673" y="1270"/>
                </a:lnTo>
                <a:lnTo>
                  <a:pt x="4663" y="1228"/>
                </a:lnTo>
                <a:lnTo>
                  <a:pt x="4657" y="1212"/>
                </a:lnTo>
                <a:lnTo>
                  <a:pt x="4650" y="1195"/>
                </a:lnTo>
                <a:lnTo>
                  <a:pt x="4640" y="1175"/>
                </a:lnTo>
                <a:lnTo>
                  <a:pt x="4628" y="1152"/>
                </a:lnTo>
                <a:lnTo>
                  <a:pt x="4621" y="1142"/>
                </a:lnTo>
                <a:lnTo>
                  <a:pt x="4613" y="1131"/>
                </a:lnTo>
                <a:lnTo>
                  <a:pt x="4605" y="1121"/>
                </a:lnTo>
                <a:lnTo>
                  <a:pt x="4596" y="1112"/>
                </a:lnTo>
                <a:lnTo>
                  <a:pt x="4587" y="1105"/>
                </a:lnTo>
                <a:lnTo>
                  <a:pt x="4577" y="1097"/>
                </a:lnTo>
                <a:lnTo>
                  <a:pt x="4473" y="1080"/>
                </a:lnTo>
                <a:lnTo>
                  <a:pt x="4408" y="1020"/>
                </a:lnTo>
                <a:lnTo>
                  <a:pt x="4383" y="1006"/>
                </a:lnTo>
                <a:lnTo>
                  <a:pt x="4359" y="993"/>
                </a:lnTo>
                <a:lnTo>
                  <a:pt x="4335" y="982"/>
                </a:lnTo>
                <a:lnTo>
                  <a:pt x="4310" y="972"/>
                </a:lnTo>
                <a:lnTo>
                  <a:pt x="4285" y="964"/>
                </a:lnTo>
                <a:lnTo>
                  <a:pt x="4261" y="956"/>
                </a:lnTo>
                <a:lnTo>
                  <a:pt x="4236" y="950"/>
                </a:lnTo>
                <a:lnTo>
                  <a:pt x="4212" y="946"/>
                </a:lnTo>
                <a:lnTo>
                  <a:pt x="4188" y="942"/>
                </a:lnTo>
                <a:lnTo>
                  <a:pt x="4163" y="940"/>
                </a:lnTo>
                <a:lnTo>
                  <a:pt x="4139" y="938"/>
                </a:lnTo>
                <a:lnTo>
                  <a:pt x="4115" y="937"/>
                </a:lnTo>
                <a:lnTo>
                  <a:pt x="4091" y="938"/>
                </a:lnTo>
                <a:lnTo>
                  <a:pt x="4068" y="939"/>
                </a:lnTo>
                <a:lnTo>
                  <a:pt x="4045" y="941"/>
                </a:lnTo>
                <a:lnTo>
                  <a:pt x="4022" y="943"/>
                </a:lnTo>
                <a:lnTo>
                  <a:pt x="3999" y="946"/>
                </a:lnTo>
                <a:lnTo>
                  <a:pt x="3978" y="950"/>
                </a:lnTo>
                <a:lnTo>
                  <a:pt x="3934" y="959"/>
                </a:lnTo>
                <a:lnTo>
                  <a:pt x="3892" y="971"/>
                </a:lnTo>
                <a:lnTo>
                  <a:pt x="3853" y="983"/>
                </a:lnTo>
                <a:lnTo>
                  <a:pt x="3815" y="995"/>
                </a:lnTo>
                <a:lnTo>
                  <a:pt x="3781" y="1008"/>
                </a:lnTo>
                <a:lnTo>
                  <a:pt x="3719" y="1033"/>
                </a:lnTo>
                <a:lnTo>
                  <a:pt x="3699" y="1040"/>
                </a:lnTo>
                <a:lnTo>
                  <a:pt x="3679" y="1049"/>
                </a:lnTo>
                <a:lnTo>
                  <a:pt x="3661" y="1059"/>
                </a:lnTo>
                <a:lnTo>
                  <a:pt x="3642" y="1070"/>
                </a:lnTo>
                <a:lnTo>
                  <a:pt x="3625" y="1082"/>
                </a:lnTo>
                <a:lnTo>
                  <a:pt x="3607" y="1096"/>
                </a:lnTo>
                <a:lnTo>
                  <a:pt x="3590" y="1112"/>
                </a:lnTo>
                <a:lnTo>
                  <a:pt x="3575" y="1128"/>
                </a:lnTo>
                <a:lnTo>
                  <a:pt x="3560" y="1145"/>
                </a:lnTo>
                <a:lnTo>
                  <a:pt x="3544" y="1164"/>
                </a:lnTo>
                <a:lnTo>
                  <a:pt x="3531" y="1185"/>
                </a:lnTo>
                <a:lnTo>
                  <a:pt x="3518" y="1206"/>
                </a:lnTo>
                <a:lnTo>
                  <a:pt x="3506" y="1228"/>
                </a:lnTo>
                <a:lnTo>
                  <a:pt x="3495" y="1252"/>
                </a:lnTo>
                <a:lnTo>
                  <a:pt x="3484" y="1277"/>
                </a:lnTo>
                <a:lnTo>
                  <a:pt x="3474" y="1302"/>
                </a:lnTo>
                <a:lnTo>
                  <a:pt x="3465" y="1330"/>
                </a:lnTo>
                <a:lnTo>
                  <a:pt x="3457" y="1358"/>
                </a:lnTo>
                <a:lnTo>
                  <a:pt x="3451" y="1388"/>
                </a:lnTo>
                <a:lnTo>
                  <a:pt x="3445" y="1417"/>
                </a:lnTo>
                <a:lnTo>
                  <a:pt x="3440" y="1448"/>
                </a:lnTo>
                <a:lnTo>
                  <a:pt x="3436" y="1481"/>
                </a:lnTo>
                <a:lnTo>
                  <a:pt x="3434" y="1514"/>
                </a:lnTo>
                <a:lnTo>
                  <a:pt x="3432" y="1549"/>
                </a:lnTo>
                <a:lnTo>
                  <a:pt x="3432" y="1584"/>
                </a:lnTo>
                <a:lnTo>
                  <a:pt x="3432" y="1621"/>
                </a:lnTo>
                <a:lnTo>
                  <a:pt x="3434" y="1658"/>
                </a:lnTo>
                <a:lnTo>
                  <a:pt x="3437" y="1696"/>
                </a:lnTo>
                <a:lnTo>
                  <a:pt x="3442" y="1735"/>
                </a:lnTo>
                <a:lnTo>
                  <a:pt x="3447" y="1775"/>
                </a:lnTo>
                <a:lnTo>
                  <a:pt x="3454" y="1817"/>
                </a:lnTo>
                <a:lnTo>
                  <a:pt x="3462" y="1858"/>
                </a:lnTo>
                <a:lnTo>
                  <a:pt x="3464" y="1872"/>
                </a:lnTo>
                <a:lnTo>
                  <a:pt x="3465" y="1886"/>
                </a:lnTo>
                <a:lnTo>
                  <a:pt x="3464" y="1898"/>
                </a:lnTo>
                <a:lnTo>
                  <a:pt x="3462" y="1909"/>
                </a:lnTo>
                <a:lnTo>
                  <a:pt x="3460" y="1919"/>
                </a:lnTo>
                <a:lnTo>
                  <a:pt x="3456" y="1929"/>
                </a:lnTo>
                <a:lnTo>
                  <a:pt x="3448" y="1949"/>
                </a:lnTo>
                <a:lnTo>
                  <a:pt x="3439" y="1965"/>
                </a:lnTo>
                <a:lnTo>
                  <a:pt x="3431" y="1981"/>
                </a:lnTo>
                <a:lnTo>
                  <a:pt x="3428" y="1988"/>
                </a:lnTo>
                <a:lnTo>
                  <a:pt x="3425" y="1996"/>
                </a:lnTo>
                <a:lnTo>
                  <a:pt x="3424" y="2004"/>
                </a:lnTo>
                <a:lnTo>
                  <a:pt x="3424" y="2011"/>
                </a:lnTo>
                <a:lnTo>
                  <a:pt x="3431" y="2101"/>
                </a:lnTo>
                <a:lnTo>
                  <a:pt x="3435" y="2153"/>
                </a:lnTo>
                <a:lnTo>
                  <a:pt x="3439" y="2182"/>
                </a:lnTo>
                <a:lnTo>
                  <a:pt x="3443" y="2209"/>
                </a:lnTo>
                <a:lnTo>
                  <a:pt x="3448" y="2237"/>
                </a:lnTo>
                <a:lnTo>
                  <a:pt x="3454" y="2263"/>
                </a:lnTo>
                <a:lnTo>
                  <a:pt x="3461" y="2288"/>
                </a:lnTo>
                <a:lnTo>
                  <a:pt x="3470" y="2312"/>
                </a:lnTo>
                <a:lnTo>
                  <a:pt x="3475" y="2323"/>
                </a:lnTo>
                <a:lnTo>
                  <a:pt x="3481" y="2333"/>
                </a:lnTo>
                <a:lnTo>
                  <a:pt x="3486" y="2342"/>
                </a:lnTo>
                <a:lnTo>
                  <a:pt x="3492" y="2351"/>
                </a:lnTo>
                <a:lnTo>
                  <a:pt x="3499" y="2359"/>
                </a:lnTo>
                <a:lnTo>
                  <a:pt x="3506" y="2366"/>
                </a:lnTo>
                <a:lnTo>
                  <a:pt x="3513" y="2374"/>
                </a:lnTo>
                <a:lnTo>
                  <a:pt x="3521" y="2379"/>
                </a:lnTo>
                <a:lnTo>
                  <a:pt x="3526" y="2382"/>
                </a:lnTo>
                <a:lnTo>
                  <a:pt x="3535" y="2384"/>
                </a:lnTo>
                <a:lnTo>
                  <a:pt x="3559" y="2391"/>
                </a:lnTo>
                <a:lnTo>
                  <a:pt x="3581" y="2395"/>
                </a:lnTo>
                <a:lnTo>
                  <a:pt x="3588" y="2396"/>
                </a:lnTo>
                <a:lnTo>
                  <a:pt x="3589" y="2396"/>
                </a:lnTo>
                <a:lnTo>
                  <a:pt x="3590" y="2395"/>
                </a:lnTo>
                <a:lnTo>
                  <a:pt x="3615" y="2664"/>
                </a:lnTo>
                <a:lnTo>
                  <a:pt x="3621" y="2674"/>
                </a:lnTo>
                <a:lnTo>
                  <a:pt x="3625" y="2684"/>
                </a:lnTo>
                <a:lnTo>
                  <a:pt x="3631" y="2692"/>
                </a:lnTo>
                <a:lnTo>
                  <a:pt x="3637" y="2700"/>
                </a:lnTo>
                <a:lnTo>
                  <a:pt x="3649" y="2715"/>
                </a:lnTo>
                <a:lnTo>
                  <a:pt x="3662" y="2730"/>
                </a:lnTo>
                <a:lnTo>
                  <a:pt x="3675" y="2745"/>
                </a:lnTo>
                <a:lnTo>
                  <a:pt x="3681" y="2754"/>
                </a:lnTo>
                <a:lnTo>
                  <a:pt x="3687" y="2763"/>
                </a:lnTo>
                <a:lnTo>
                  <a:pt x="3693" y="2773"/>
                </a:lnTo>
                <a:lnTo>
                  <a:pt x="3698" y="2785"/>
                </a:lnTo>
                <a:lnTo>
                  <a:pt x="3702" y="2799"/>
                </a:lnTo>
                <a:lnTo>
                  <a:pt x="3705" y="2814"/>
                </a:lnTo>
                <a:lnTo>
                  <a:pt x="3638" y="2830"/>
                </a:lnTo>
                <a:lnTo>
                  <a:pt x="3619" y="2869"/>
                </a:lnTo>
                <a:lnTo>
                  <a:pt x="3597" y="2915"/>
                </a:lnTo>
                <a:lnTo>
                  <a:pt x="3585" y="2940"/>
                </a:lnTo>
                <a:lnTo>
                  <a:pt x="3572" y="2963"/>
                </a:lnTo>
                <a:lnTo>
                  <a:pt x="3559" y="2986"/>
                </a:lnTo>
                <a:lnTo>
                  <a:pt x="3544" y="3008"/>
                </a:lnTo>
                <a:lnTo>
                  <a:pt x="3793" y="3114"/>
                </a:lnTo>
                <a:lnTo>
                  <a:pt x="3936" y="3176"/>
                </a:lnTo>
                <a:lnTo>
                  <a:pt x="4076" y="3235"/>
                </a:lnTo>
                <a:lnTo>
                  <a:pt x="4109" y="3248"/>
                </a:lnTo>
                <a:lnTo>
                  <a:pt x="4143" y="3261"/>
                </a:lnTo>
                <a:lnTo>
                  <a:pt x="4214" y="3285"/>
                </a:lnTo>
                <a:lnTo>
                  <a:pt x="4282" y="3310"/>
                </a:lnTo>
                <a:lnTo>
                  <a:pt x="4316" y="3323"/>
                </a:lnTo>
                <a:lnTo>
                  <a:pt x="4351" y="3336"/>
                </a:lnTo>
                <a:lnTo>
                  <a:pt x="4385" y="3351"/>
                </a:lnTo>
                <a:lnTo>
                  <a:pt x="4419" y="3368"/>
                </a:lnTo>
                <a:lnTo>
                  <a:pt x="4451" y="3385"/>
                </a:lnTo>
                <a:lnTo>
                  <a:pt x="4483" y="3404"/>
                </a:lnTo>
                <a:lnTo>
                  <a:pt x="4514" y="3424"/>
                </a:lnTo>
                <a:lnTo>
                  <a:pt x="4528" y="3436"/>
                </a:lnTo>
                <a:lnTo>
                  <a:pt x="4543" y="3448"/>
                </a:lnTo>
                <a:lnTo>
                  <a:pt x="4557" y="3460"/>
                </a:lnTo>
                <a:lnTo>
                  <a:pt x="4570" y="3473"/>
                </a:lnTo>
                <a:lnTo>
                  <a:pt x="4583" y="3486"/>
                </a:lnTo>
                <a:lnTo>
                  <a:pt x="4596" y="3501"/>
                </a:lnTo>
                <a:lnTo>
                  <a:pt x="4609" y="3516"/>
                </a:lnTo>
                <a:lnTo>
                  <a:pt x="4620" y="3531"/>
                </a:lnTo>
                <a:lnTo>
                  <a:pt x="4631" y="3547"/>
                </a:lnTo>
                <a:lnTo>
                  <a:pt x="4641" y="3564"/>
                </a:lnTo>
                <a:lnTo>
                  <a:pt x="4650" y="3583"/>
                </a:lnTo>
                <a:lnTo>
                  <a:pt x="4659" y="3601"/>
                </a:lnTo>
                <a:lnTo>
                  <a:pt x="4667" y="3620"/>
                </a:lnTo>
                <a:lnTo>
                  <a:pt x="4676" y="3640"/>
                </a:lnTo>
                <a:lnTo>
                  <a:pt x="4681" y="3658"/>
                </a:lnTo>
                <a:lnTo>
                  <a:pt x="4681" y="3677"/>
                </a:lnTo>
                <a:lnTo>
                  <a:pt x="4683" y="3786"/>
                </a:lnTo>
                <a:lnTo>
                  <a:pt x="4686" y="3924"/>
                </a:lnTo>
                <a:lnTo>
                  <a:pt x="4689" y="4056"/>
                </a:lnTo>
                <a:lnTo>
                  <a:pt x="5719" y="4056"/>
                </a:lnTo>
                <a:lnTo>
                  <a:pt x="5719" y="4000"/>
                </a:lnTo>
                <a:lnTo>
                  <a:pt x="5719" y="3935"/>
                </a:lnTo>
                <a:lnTo>
                  <a:pt x="5716" y="3796"/>
                </a:lnTo>
                <a:lnTo>
                  <a:pt x="5713" y="3662"/>
                </a:lnTo>
                <a:lnTo>
                  <a:pt x="5712" y="3558"/>
                </a:lnTo>
                <a:lnTo>
                  <a:pt x="5706" y="3544"/>
                </a:lnTo>
                <a:lnTo>
                  <a:pt x="5700" y="3531"/>
                </a:lnTo>
                <a:lnTo>
                  <a:pt x="5694" y="3518"/>
                </a:lnTo>
                <a:lnTo>
                  <a:pt x="5686" y="3506"/>
                </a:lnTo>
                <a:lnTo>
                  <a:pt x="5678" y="3494"/>
                </a:lnTo>
                <a:lnTo>
                  <a:pt x="5670" y="3483"/>
                </a:lnTo>
                <a:lnTo>
                  <a:pt x="5661" y="3473"/>
                </a:lnTo>
                <a:lnTo>
                  <a:pt x="5650" y="3463"/>
                </a:lnTo>
                <a:lnTo>
                  <a:pt x="5640" y="3454"/>
                </a:lnTo>
                <a:lnTo>
                  <a:pt x="5629" y="3445"/>
                </a:lnTo>
                <a:lnTo>
                  <a:pt x="5618" y="3437"/>
                </a:lnTo>
                <a:lnTo>
                  <a:pt x="5607" y="3430"/>
                </a:lnTo>
                <a:lnTo>
                  <a:pt x="5583" y="3414"/>
                </a:lnTo>
                <a:lnTo>
                  <a:pt x="5556" y="3402"/>
                </a:lnTo>
                <a:lnTo>
                  <a:pt x="5530" y="3390"/>
                </a:lnTo>
                <a:lnTo>
                  <a:pt x="5501" y="3379"/>
                </a:lnTo>
                <a:lnTo>
                  <a:pt x="5445" y="3358"/>
                </a:lnTo>
                <a:lnTo>
                  <a:pt x="5386" y="3337"/>
                </a:lnTo>
                <a:lnTo>
                  <a:pt x="5357" y="3327"/>
                </a:lnTo>
                <a:lnTo>
                  <a:pt x="5329" y="3316"/>
                </a:lnTo>
                <a:close/>
                <a:moveTo>
                  <a:pt x="6518" y="3416"/>
                </a:moveTo>
                <a:lnTo>
                  <a:pt x="6518" y="3416"/>
                </a:lnTo>
                <a:lnTo>
                  <a:pt x="6515" y="3406"/>
                </a:lnTo>
                <a:lnTo>
                  <a:pt x="6510" y="3397"/>
                </a:lnTo>
                <a:lnTo>
                  <a:pt x="6506" y="3388"/>
                </a:lnTo>
                <a:lnTo>
                  <a:pt x="6501" y="3380"/>
                </a:lnTo>
                <a:lnTo>
                  <a:pt x="6488" y="3364"/>
                </a:lnTo>
                <a:lnTo>
                  <a:pt x="6475" y="3350"/>
                </a:lnTo>
                <a:lnTo>
                  <a:pt x="6460" y="3337"/>
                </a:lnTo>
                <a:lnTo>
                  <a:pt x="6445" y="3326"/>
                </a:lnTo>
                <a:lnTo>
                  <a:pt x="6428" y="3316"/>
                </a:lnTo>
                <a:lnTo>
                  <a:pt x="6409" y="3307"/>
                </a:lnTo>
                <a:lnTo>
                  <a:pt x="6391" y="3299"/>
                </a:lnTo>
                <a:lnTo>
                  <a:pt x="6372" y="3292"/>
                </a:lnTo>
                <a:lnTo>
                  <a:pt x="6331" y="3276"/>
                </a:lnTo>
                <a:lnTo>
                  <a:pt x="6291" y="3262"/>
                </a:lnTo>
                <a:lnTo>
                  <a:pt x="6270" y="3255"/>
                </a:lnTo>
                <a:lnTo>
                  <a:pt x="6251" y="3247"/>
                </a:lnTo>
                <a:lnTo>
                  <a:pt x="6073" y="3171"/>
                </a:lnTo>
                <a:lnTo>
                  <a:pt x="5982" y="3132"/>
                </a:lnTo>
                <a:lnTo>
                  <a:pt x="5894" y="3096"/>
                </a:lnTo>
                <a:lnTo>
                  <a:pt x="5796" y="3068"/>
                </a:lnTo>
                <a:lnTo>
                  <a:pt x="5788" y="3063"/>
                </a:lnTo>
                <a:lnTo>
                  <a:pt x="5781" y="3056"/>
                </a:lnTo>
                <a:lnTo>
                  <a:pt x="5774" y="3048"/>
                </a:lnTo>
                <a:lnTo>
                  <a:pt x="5767" y="3039"/>
                </a:lnTo>
                <a:lnTo>
                  <a:pt x="5753" y="3018"/>
                </a:lnTo>
                <a:lnTo>
                  <a:pt x="5740" y="2995"/>
                </a:lnTo>
                <a:lnTo>
                  <a:pt x="5728" y="2971"/>
                </a:lnTo>
                <a:lnTo>
                  <a:pt x="5716" y="2948"/>
                </a:lnTo>
                <a:lnTo>
                  <a:pt x="5697" y="2908"/>
                </a:lnTo>
                <a:lnTo>
                  <a:pt x="5635" y="2899"/>
                </a:lnTo>
                <a:lnTo>
                  <a:pt x="5636" y="2887"/>
                </a:lnTo>
                <a:lnTo>
                  <a:pt x="5638" y="2877"/>
                </a:lnTo>
                <a:lnTo>
                  <a:pt x="5640" y="2867"/>
                </a:lnTo>
                <a:lnTo>
                  <a:pt x="5643" y="2858"/>
                </a:lnTo>
                <a:lnTo>
                  <a:pt x="5647" y="2850"/>
                </a:lnTo>
                <a:lnTo>
                  <a:pt x="5652" y="2843"/>
                </a:lnTo>
                <a:lnTo>
                  <a:pt x="5662" y="2831"/>
                </a:lnTo>
                <a:lnTo>
                  <a:pt x="5671" y="2819"/>
                </a:lnTo>
                <a:lnTo>
                  <a:pt x="5681" y="2807"/>
                </a:lnTo>
                <a:lnTo>
                  <a:pt x="5686" y="2800"/>
                </a:lnTo>
                <a:lnTo>
                  <a:pt x="5690" y="2792"/>
                </a:lnTo>
                <a:lnTo>
                  <a:pt x="5694" y="2783"/>
                </a:lnTo>
                <a:lnTo>
                  <a:pt x="5697" y="2774"/>
                </a:lnTo>
                <a:lnTo>
                  <a:pt x="5700" y="2765"/>
                </a:lnTo>
                <a:lnTo>
                  <a:pt x="5702" y="2756"/>
                </a:lnTo>
                <a:lnTo>
                  <a:pt x="5704" y="2738"/>
                </a:lnTo>
                <a:lnTo>
                  <a:pt x="5706" y="2698"/>
                </a:lnTo>
                <a:lnTo>
                  <a:pt x="5708" y="2679"/>
                </a:lnTo>
                <a:lnTo>
                  <a:pt x="5710" y="2660"/>
                </a:lnTo>
                <a:lnTo>
                  <a:pt x="5712" y="2650"/>
                </a:lnTo>
                <a:lnTo>
                  <a:pt x="5715" y="2642"/>
                </a:lnTo>
                <a:lnTo>
                  <a:pt x="5718" y="2633"/>
                </a:lnTo>
                <a:lnTo>
                  <a:pt x="5723" y="2625"/>
                </a:lnTo>
                <a:lnTo>
                  <a:pt x="5726" y="2620"/>
                </a:lnTo>
                <a:lnTo>
                  <a:pt x="5730" y="2615"/>
                </a:lnTo>
                <a:lnTo>
                  <a:pt x="5738" y="2608"/>
                </a:lnTo>
                <a:lnTo>
                  <a:pt x="5747" y="2601"/>
                </a:lnTo>
                <a:lnTo>
                  <a:pt x="5757" y="2596"/>
                </a:lnTo>
                <a:lnTo>
                  <a:pt x="5767" y="2591"/>
                </a:lnTo>
                <a:lnTo>
                  <a:pt x="5777" y="2585"/>
                </a:lnTo>
                <a:lnTo>
                  <a:pt x="5785" y="2578"/>
                </a:lnTo>
                <a:lnTo>
                  <a:pt x="5789" y="2574"/>
                </a:lnTo>
                <a:lnTo>
                  <a:pt x="5794" y="2569"/>
                </a:lnTo>
                <a:lnTo>
                  <a:pt x="5800" y="2560"/>
                </a:lnTo>
                <a:lnTo>
                  <a:pt x="5805" y="2549"/>
                </a:lnTo>
                <a:lnTo>
                  <a:pt x="5810" y="2538"/>
                </a:lnTo>
                <a:lnTo>
                  <a:pt x="5814" y="2526"/>
                </a:lnTo>
                <a:lnTo>
                  <a:pt x="5821" y="2500"/>
                </a:lnTo>
                <a:lnTo>
                  <a:pt x="5826" y="2478"/>
                </a:lnTo>
                <a:lnTo>
                  <a:pt x="5830" y="2458"/>
                </a:lnTo>
                <a:lnTo>
                  <a:pt x="5832" y="2435"/>
                </a:lnTo>
                <a:lnTo>
                  <a:pt x="5835" y="2413"/>
                </a:lnTo>
                <a:lnTo>
                  <a:pt x="5835" y="2391"/>
                </a:lnTo>
                <a:lnTo>
                  <a:pt x="5835" y="2367"/>
                </a:lnTo>
                <a:lnTo>
                  <a:pt x="5832" y="2345"/>
                </a:lnTo>
                <a:lnTo>
                  <a:pt x="5830" y="2334"/>
                </a:lnTo>
                <a:lnTo>
                  <a:pt x="5827" y="2324"/>
                </a:lnTo>
                <a:lnTo>
                  <a:pt x="5823" y="2314"/>
                </a:lnTo>
                <a:lnTo>
                  <a:pt x="5819" y="2304"/>
                </a:lnTo>
                <a:lnTo>
                  <a:pt x="5810" y="2285"/>
                </a:lnTo>
                <a:lnTo>
                  <a:pt x="5802" y="2272"/>
                </a:lnTo>
                <a:lnTo>
                  <a:pt x="5799" y="2265"/>
                </a:lnTo>
                <a:lnTo>
                  <a:pt x="5797" y="2257"/>
                </a:lnTo>
                <a:lnTo>
                  <a:pt x="5794" y="2248"/>
                </a:lnTo>
                <a:lnTo>
                  <a:pt x="5793" y="2236"/>
                </a:lnTo>
                <a:lnTo>
                  <a:pt x="5792" y="2215"/>
                </a:lnTo>
                <a:lnTo>
                  <a:pt x="5793" y="2188"/>
                </a:lnTo>
                <a:lnTo>
                  <a:pt x="5795" y="2156"/>
                </a:lnTo>
                <a:lnTo>
                  <a:pt x="5797" y="2123"/>
                </a:lnTo>
                <a:lnTo>
                  <a:pt x="5803" y="2060"/>
                </a:lnTo>
                <a:lnTo>
                  <a:pt x="5806" y="2020"/>
                </a:lnTo>
                <a:lnTo>
                  <a:pt x="5807" y="1961"/>
                </a:lnTo>
                <a:lnTo>
                  <a:pt x="5806" y="1932"/>
                </a:lnTo>
                <a:lnTo>
                  <a:pt x="5804" y="1904"/>
                </a:lnTo>
                <a:lnTo>
                  <a:pt x="5802" y="1876"/>
                </a:lnTo>
                <a:lnTo>
                  <a:pt x="5798" y="1848"/>
                </a:lnTo>
                <a:lnTo>
                  <a:pt x="5793" y="1820"/>
                </a:lnTo>
                <a:lnTo>
                  <a:pt x="5786" y="1790"/>
                </a:lnTo>
                <a:lnTo>
                  <a:pt x="5782" y="1779"/>
                </a:lnTo>
                <a:lnTo>
                  <a:pt x="5777" y="1767"/>
                </a:lnTo>
                <a:lnTo>
                  <a:pt x="5770" y="1753"/>
                </a:lnTo>
                <a:lnTo>
                  <a:pt x="5761" y="1738"/>
                </a:lnTo>
                <a:lnTo>
                  <a:pt x="5751" y="1722"/>
                </a:lnTo>
                <a:lnTo>
                  <a:pt x="5746" y="1716"/>
                </a:lnTo>
                <a:lnTo>
                  <a:pt x="5740" y="1709"/>
                </a:lnTo>
                <a:lnTo>
                  <a:pt x="5733" y="1704"/>
                </a:lnTo>
                <a:lnTo>
                  <a:pt x="5727" y="1700"/>
                </a:lnTo>
                <a:lnTo>
                  <a:pt x="5654" y="1687"/>
                </a:lnTo>
                <a:lnTo>
                  <a:pt x="5609" y="1645"/>
                </a:lnTo>
                <a:lnTo>
                  <a:pt x="5592" y="1635"/>
                </a:lnTo>
                <a:lnTo>
                  <a:pt x="5574" y="1626"/>
                </a:lnTo>
                <a:lnTo>
                  <a:pt x="5557" y="1619"/>
                </a:lnTo>
                <a:lnTo>
                  <a:pt x="5540" y="1612"/>
                </a:lnTo>
                <a:lnTo>
                  <a:pt x="5523" y="1606"/>
                </a:lnTo>
                <a:lnTo>
                  <a:pt x="5505" y="1601"/>
                </a:lnTo>
                <a:lnTo>
                  <a:pt x="5488" y="1597"/>
                </a:lnTo>
                <a:lnTo>
                  <a:pt x="5471" y="1593"/>
                </a:lnTo>
                <a:lnTo>
                  <a:pt x="5454" y="1590"/>
                </a:lnTo>
                <a:lnTo>
                  <a:pt x="5437" y="1589"/>
                </a:lnTo>
                <a:lnTo>
                  <a:pt x="5420" y="1588"/>
                </a:lnTo>
                <a:lnTo>
                  <a:pt x="5404" y="1587"/>
                </a:lnTo>
                <a:lnTo>
                  <a:pt x="5371" y="1588"/>
                </a:lnTo>
                <a:lnTo>
                  <a:pt x="5339" y="1591"/>
                </a:lnTo>
                <a:lnTo>
                  <a:pt x="5308" y="1597"/>
                </a:lnTo>
                <a:lnTo>
                  <a:pt x="5277" y="1603"/>
                </a:lnTo>
                <a:lnTo>
                  <a:pt x="5249" y="1611"/>
                </a:lnTo>
                <a:lnTo>
                  <a:pt x="5221" y="1619"/>
                </a:lnTo>
                <a:lnTo>
                  <a:pt x="5195" y="1628"/>
                </a:lnTo>
                <a:lnTo>
                  <a:pt x="5171" y="1637"/>
                </a:lnTo>
                <a:lnTo>
                  <a:pt x="5127" y="1654"/>
                </a:lnTo>
                <a:lnTo>
                  <a:pt x="5114" y="1659"/>
                </a:lnTo>
                <a:lnTo>
                  <a:pt x="5100" y="1665"/>
                </a:lnTo>
                <a:lnTo>
                  <a:pt x="5086" y="1672"/>
                </a:lnTo>
                <a:lnTo>
                  <a:pt x="5073" y="1680"/>
                </a:lnTo>
                <a:lnTo>
                  <a:pt x="5061" y="1689"/>
                </a:lnTo>
                <a:lnTo>
                  <a:pt x="5049" y="1698"/>
                </a:lnTo>
                <a:lnTo>
                  <a:pt x="5038" y="1709"/>
                </a:lnTo>
                <a:lnTo>
                  <a:pt x="5027" y="1720"/>
                </a:lnTo>
                <a:lnTo>
                  <a:pt x="5015" y="1732"/>
                </a:lnTo>
                <a:lnTo>
                  <a:pt x="5005" y="1746"/>
                </a:lnTo>
                <a:lnTo>
                  <a:pt x="4996" y="1760"/>
                </a:lnTo>
                <a:lnTo>
                  <a:pt x="4987" y="1775"/>
                </a:lnTo>
                <a:lnTo>
                  <a:pt x="4979" y="1790"/>
                </a:lnTo>
                <a:lnTo>
                  <a:pt x="4971" y="1806"/>
                </a:lnTo>
                <a:lnTo>
                  <a:pt x="4963" y="1825"/>
                </a:lnTo>
                <a:lnTo>
                  <a:pt x="4957" y="1842"/>
                </a:lnTo>
                <a:lnTo>
                  <a:pt x="4951" y="1861"/>
                </a:lnTo>
                <a:lnTo>
                  <a:pt x="4944" y="1881"/>
                </a:lnTo>
                <a:lnTo>
                  <a:pt x="4940" y="1901"/>
                </a:lnTo>
                <a:lnTo>
                  <a:pt x="4936" y="1922"/>
                </a:lnTo>
                <a:lnTo>
                  <a:pt x="4932" y="1944"/>
                </a:lnTo>
                <a:lnTo>
                  <a:pt x="4930" y="1967"/>
                </a:lnTo>
                <a:lnTo>
                  <a:pt x="4928" y="1990"/>
                </a:lnTo>
                <a:lnTo>
                  <a:pt x="4927" y="2014"/>
                </a:lnTo>
                <a:lnTo>
                  <a:pt x="4927" y="2039"/>
                </a:lnTo>
                <a:lnTo>
                  <a:pt x="4927" y="2064"/>
                </a:lnTo>
                <a:lnTo>
                  <a:pt x="4928" y="2091"/>
                </a:lnTo>
                <a:lnTo>
                  <a:pt x="4930" y="2117"/>
                </a:lnTo>
                <a:lnTo>
                  <a:pt x="4933" y="2144"/>
                </a:lnTo>
                <a:lnTo>
                  <a:pt x="4937" y="2173"/>
                </a:lnTo>
                <a:lnTo>
                  <a:pt x="4942" y="2201"/>
                </a:lnTo>
                <a:lnTo>
                  <a:pt x="4948" y="2231"/>
                </a:lnTo>
                <a:lnTo>
                  <a:pt x="4949" y="2240"/>
                </a:lnTo>
                <a:lnTo>
                  <a:pt x="4951" y="2249"/>
                </a:lnTo>
                <a:lnTo>
                  <a:pt x="4949" y="2258"/>
                </a:lnTo>
                <a:lnTo>
                  <a:pt x="4948" y="2265"/>
                </a:lnTo>
                <a:lnTo>
                  <a:pt x="4946" y="2273"/>
                </a:lnTo>
                <a:lnTo>
                  <a:pt x="4944" y="2280"/>
                </a:lnTo>
                <a:lnTo>
                  <a:pt x="4938" y="2292"/>
                </a:lnTo>
                <a:lnTo>
                  <a:pt x="4931" y="2305"/>
                </a:lnTo>
                <a:lnTo>
                  <a:pt x="4926" y="2316"/>
                </a:lnTo>
                <a:lnTo>
                  <a:pt x="4922" y="2327"/>
                </a:lnTo>
                <a:lnTo>
                  <a:pt x="4921" y="2332"/>
                </a:lnTo>
                <a:lnTo>
                  <a:pt x="4921" y="2337"/>
                </a:lnTo>
                <a:lnTo>
                  <a:pt x="4926" y="2399"/>
                </a:lnTo>
                <a:lnTo>
                  <a:pt x="4929" y="2436"/>
                </a:lnTo>
                <a:lnTo>
                  <a:pt x="4934" y="2475"/>
                </a:lnTo>
                <a:lnTo>
                  <a:pt x="4938" y="2494"/>
                </a:lnTo>
                <a:lnTo>
                  <a:pt x="4942" y="2513"/>
                </a:lnTo>
                <a:lnTo>
                  <a:pt x="4947" y="2530"/>
                </a:lnTo>
                <a:lnTo>
                  <a:pt x="4954" y="2546"/>
                </a:lnTo>
                <a:lnTo>
                  <a:pt x="4961" y="2561"/>
                </a:lnTo>
                <a:lnTo>
                  <a:pt x="4969" y="2574"/>
                </a:lnTo>
                <a:lnTo>
                  <a:pt x="4974" y="2579"/>
                </a:lnTo>
                <a:lnTo>
                  <a:pt x="4978" y="2585"/>
                </a:lnTo>
                <a:lnTo>
                  <a:pt x="4984" y="2590"/>
                </a:lnTo>
                <a:lnTo>
                  <a:pt x="4989" y="2594"/>
                </a:lnTo>
                <a:lnTo>
                  <a:pt x="4999" y="2597"/>
                </a:lnTo>
                <a:lnTo>
                  <a:pt x="5015" y="2602"/>
                </a:lnTo>
                <a:lnTo>
                  <a:pt x="5031" y="2605"/>
                </a:lnTo>
                <a:lnTo>
                  <a:pt x="5036" y="2606"/>
                </a:lnTo>
                <a:lnTo>
                  <a:pt x="5038" y="2605"/>
                </a:lnTo>
                <a:lnTo>
                  <a:pt x="5055" y="2792"/>
                </a:lnTo>
                <a:lnTo>
                  <a:pt x="5058" y="2800"/>
                </a:lnTo>
                <a:lnTo>
                  <a:pt x="5062" y="2806"/>
                </a:lnTo>
                <a:lnTo>
                  <a:pt x="5070" y="2818"/>
                </a:lnTo>
                <a:lnTo>
                  <a:pt x="5078" y="2828"/>
                </a:lnTo>
                <a:lnTo>
                  <a:pt x="5087" y="2838"/>
                </a:lnTo>
                <a:lnTo>
                  <a:pt x="5097" y="2849"/>
                </a:lnTo>
                <a:lnTo>
                  <a:pt x="5105" y="2861"/>
                </a:lnTo>
                <a:lnTo>
                  <a:pt x="5109" y="2869"/>
                </a:lnTo>
                <a:lnTo>
                  <a:pt x="5112" y="2877"/>
                </a:lnTo>
                <a:lnTo>
                  <a:pt x="5115" y="2887"/>
                </a:lnTo>
                <a:lnTo>
                  <a:pt x="5117" y="2897"/>
                </a:lnTo>
                <a:lnTo>
                  <a:pt x="5071" y="2908"/>
                </a:lnTo>
                <a:lnTo>
                  <a:pt x="5055" y="2942"/>
                </a:lnTo>
                <a:lnTo>
                  <a:pt x="5036" y="2980"/>
                </a:lnTo>
                <a:lnTo>
                  <a:pt x="5026" y="3000"/>
                </a:lnTo>
                <a:lnTo>
                  <a:pt x="5014" y="3020"/>
                </a:lnTo>
                <a:lnTo>
                  <a:pt x="5002" y="3037"/>
                </a:lnTo>
                <a:lnTo>
                  <a:pt x="4990" y="3052"/>
                </a:lnTo>
                <a:lnTo>
                  <a:pt x="5169" y="3128"/>
                </a:lnTo>
                <a:lnTo>
                  <a:pt x="5371" y="3214"/>
                </a:lnTo>
                <a:lnTo>
                  <a:pt x="5394" y="3224"/>
                </a:lnTo>
                <a:lnTo>
                  <a:pt x="5417" y="3233"/>
                </a:lnTo>
                <a:lnTo>
                  <a:pt x="5467" y="3250"/>
                </a:lnTo>
                <a:lnTo>
                  <a:pt x="5517" y="3267"/>
                </a:lnTo>
                <a:lnTo>
                  <a:pt x="5542" y="3277"/>
                </a:lnTo>
                <a:lnTo>
                  <a:pt x="5567" y="3287"/>
                </a:lnTo>
                <a:lnTo>
                  <a:pt x="5593" y="3299"/>
                </a:lnTo>
                <a:lnTo>
                  <a:pt x="5618" y="3311"/>
                </a:lnTo>
                <a:lnTo>
                  <a:pt x="5642" y="3324"/>
                </a:lnTo>
                <a:lnTo>
                  <a:pt x="5667" y="3338"/>
                </a:lnTo>
                <a:lnTo>
                  <a:pt x="5690" y="3354"/>
                </a:lnTo>
                <a:lnTo>
                  <a:pt x="5712" y="3373"/>
                </a:lnTo>
                <a:lnTo>
                  <a:pt x="5734" y="3392"/>
                </a:lnTo>
                <a:lnTo>
                  <a:pt x="5744" y="3402"/>
                </a:lnTo>
                <a:lnTo>
                  <a:pt x="5754" y="3413"/>
                </a:lnTo>
                <a:lnTo>
                  <a:pt x="5763" y="3425"/>
                </a:lnTo>
                <a:lnTo>
                  <a:pt x="5772" y="3438"/>
                </a:lnTo>
                <a:lnTo>
                  <a:pt x="5780" y="3450"/>
                </a:lnTo>
                <a:lnTo>
                  <a:pt x="5788" y="3463"/>
                </a:lnTo>
                <a:lnTo>
                  <a:pt x="5796" y="3477"/>
                </a:lnTo>
                <a:lnTo>
                  <a:pt x="5803" y="3491"/>
                </a:lnTo>
                <a:lnTo>
                  <a:pt x="5810" y="3507"/>
                </a:lnTo>
                <a:lnTo>
                  <a:pt x="5815" y="3523"/>
                </a:lnTo>
                <a:lnTo>
                  <a:pt x="5821" y="3540"/>
                </a:lnTo>
                <a:lnTo>
                  <a:pt x="5821" y="3558"/>
                </a:lnTo>
                <a:lnTo>
                  <a:pt x="5822" y="3635"/>
                </a:lnTo>
                <a:lnTo>
                  <a:pt x="5824" y="3733"/>
                </a:lnTo>
                <a:lnTo>
                  <a:pt x="5825" y="3764"/>
                </a:lnTo>
                <a:lnTo>
                  <a:pt x="6523" y="3764"/>
                </a:lnTo>
                <a:lnTo>
                  <a:pt x="6524" y="3725"/>
                </a:lnTo>
                <a:lnTo>
                  <a:pt x="6524" y="3679"/>
                </a:lnTo>
                <a:lnTo>
                  <a:pt x="6522" y="3582"/>
                </a:lnTo>
                <a:lnTo>
                  <a:pt x="6519" y="3488"/>
                </a:lnTo>
                <a:lnTo>
                  <a:pt x="6518" y="34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KSO_Shape"/>
          <p:cNvSpPr>
            <a:spLocks/>
          </p:cNvSpPr>
          <p:nvPr/>
        </p:nvSpPr>
        <p:spPr bwMode="auto">
          <a:xfrm>
            <a:off x="4690599" y="1571604"/>
            <a:ext cx="587043" cy="538382"/>
          </a:xfrm>
          <a:custGeom>
            <a:avLst/>
            <a:gdLst>
              <a:gd name="T0" fmla="*/ 714858487 w 3746"/>
              <a:gd name="T1" fmla="*/ 582812132 h 3435"/>
              <a:gd name="T2" fmla="*/ 578584914 w 3746"/>
              <a:gd name="T3" fmla="*/ 702469979 h 3435"/>
              <a:gd name="T4" fmla="*/ 297492227 w 3746"/>
              <a:gd name="T5" fmla="*/ 712865271 h 3435"/>
              <a:gd name="T6" fmla="*/ 175538758 w 3746"/>
              <a:gd name="T7" fmla="*/ 461075515 h 3435"/>
              <a:gd name="T8" fmla="*/ 434689460 w 3746"/>
              <a:gd name="T9" fmla="*/ 74612703 h 3435"/>
              <a:gd name="T10" fmla="*/ 692454191 w 3746"/>
              <a:gd name="T11" fmla="*/ 442364662 h 3435"/>
              <a:gd name="T12" fmla="*/ 729872055 w 3746"/>
              <a:gd name="T13" fmla="*/ 485099367 h 3435"/>
              <a:gd name="T14" fmla="*/ 738417598 w 3746"/>
              <a:gd name="T15" fmla="*/ 354815521 h 3435"/>
              <a:gd name="T16" fmla="*/ 738879909 w 3746"/>
              <a:gd name="T17" fmla="*/ 235157674 h 3435"/>
              <a:gd name="T18" fmla="*/ 433534644 w 3746"/>
              <a:gd name="T19" fmla="*/ 32109186 h 3435"/>
              <a:gd name="T20" fmla="*/ 431917998 w 3746"/>
              <a:gd name="T21" fmla="*/ 32109186 h 3435"/>
              <a:gd name="T22" fmla="*/ 236977563 w 3746"/>
              <a:gd name="T23" fmla="*/ 89859100 h 3435"/>
              <a:gd name="T24" fmla="*/ 217575886 w 3746"/>
              <a:gd name="T25" fmla="*/ 103950036 h 3435"/>
              <a:gd name="T26" fmla="*/ 199559699 w 3746"/>
              <a:gd name="T27" fmla="*/ 119657847 h 3435"/>
              <a:gd name="T28" fmla="*/ 182929964 w 3746"/>
              <a:gd name="T29" fmla="*/ 136289930 h 3435"/>
              <a:gd name="T30" fmla="*/ 168147551 w 3746"/>
              <a:gd name="T31" fmla="*/ 154076992 h 3435"/>
              <a:gd name="T32" fmla="*/ 154982264 w 3746"/>
              <a:gd name="T33" fmla="*/ 173019032 h 3435"/>
              <a:gd name="T34" fmla="*/ 143433624 w 3746"/>
              <a:gd name="T35" fmla="*/ 192884864 h 3435"/>
              <a:gd name="T36" fmla="*/ 133963940 w 3746"/>
              <a:gd name="T37" fmla="*/ 213443779 h 3435"/>
              <a:gd name="T38" fmla="*/ 146898072 w 3746"/>
              <a:gd name="T39" fmla="*/ 242549924 h 3435"/>
              <a:gd name="T40" fmla="*/ 151055986 w 3746"/>
              <a:gd name="T41" fmla="*/ 477938305 h 3435"/>
              <a:gd name="T42" fmla="*/ 0 w 3746"/>
              <a:gd name="T43" fmla="*/ 361514688 h 3435"/>
              <a:gd name="T44" fmla="*/ 432148673 w 3746"/>
              <a:gd name="T45" fmla="*/ 0 h 3435"/>
              <a:gd name="T46" fmla="*/ 433303489 w 3746"/>
              <a:gd name="T47" fmla="*/ 0 h 3435"/>
              <a:gd name="T48" fmla="*/ 865221487 w 3746"/>
              <a:gd name="T49" fmla="*/ 361514688 h 3435"/>
              <a:gd name="T50" fmla="*/ 664737647 w 3746"/>
              <a:gd name="T51" fmla="*/ 377915582 h 3435"/>
              <a:gd name="T52" fmla="*/ 649031573 w 3746"/>
              <a:gd name="T53" fmla="*/ 372833771 h 3435"/>
              <a:gd name="T54" fmla="*/ 633325499 w 3746"/>
              <a:gd name="T55" fmla="*/ 366365792 h 3435"/>
              <a:gd name="T56" fmla="*/ 612537850 w 3746"/>
              <a:gd name="T57" fmla="*/ 355277416 h 3435"/>
              <a:gd name="T58" fmla="*/ 594522144 w 3746"/>
              <a:gd name="T59" fmla="*/ 343727626 h 3435"/>
              <a:gd name="T60" fmla="*/ 572579679 w 3746"/>
              <a:gd name="T61" fmla="*/ 325247481 h 3435"/>
              <a:gd name="T62" fmla="*/ 555488114 w 3746"/>
              <a:gd name="T63" fmla="*/ 306767816 h 3435"/>
              <a:gd name="T64" fmla="*/ 536317111 w 3746"/>
              <a:gd name="T65" fmla="*/ 278585462 h 3435"/>
              <a:gd name="T66" fmla="*/ 373943640 w 3746"/>
              <a:gd name="T67" fmla="*/ 395240748 h 3435"/>
              <a:gd name="T68" fmla="*/ 398888723 w 3746"/>
              <a:gd name="T69" fmla="*/ 252944735 h 3435"/>
              <a:gd name="T70" fmla="*/ 385030451 w 3746"/>
              <a:gd name="T71" fmla="*/ 276044797 h 3435"/>
              <a:gd name="T72" fmla="*/ 369093221 w 3746"/>
              <a:gd name="T73" fmla="*/ 298682482 h 3435"/>
              <a:gd name="T74" fmla="*/ 331675838 w 3746"/>
              <a:gd name="T75" fmla="*/ 341648375 h 3435"/>
              <a:gd name="T76" fmla="*/ 314121962 w 3746"/>
              <a:gd name="T77" fmla="*/ 358280458 h 3435"/>
              <a:gd name="T78" fmla="*/ 295644426 w 3746"/>
              <a:gd name="T79" fmla="*/ 374219457 h 3435"/>
              <a:gd name="T80" fmla="*/ 275087932 w 3746"/>
              <a:gd name="T81" fmla="*/ 390620352 h 3435"/>
              <a:gd name="T82" fmla="*/ 259150703 w 3746"/>
              <a:gd name="T83" fmla="*/ 401939435 h 3435"/>
              <a:gd name="T84" fmla="*/ 244137614 w 3746"/>
              <a:gd name="T85" fmla="*/ 412103539 h 3435"/>
              <a:gd name="T86" fmla="*/ 230510017 w 3746"/>
              <a:gd name="T87" fmla="*/ 420650287 h 3435"/>
              <a:gd name="T88" fmla="*/ 220347348 w 3746"/>
              <a:gd name="T89" fmla="*/ 426656371 h 3435"/>
              <a:gd name="T90" fmla="*/ 434227630 w 3746"/>
              <a:gd name="T91" fmla="*/ 745436353 h 3435"/>
              <a:gd name="T92" fmla="*/ 509524227 w 3746"/>
              <a:gd name="T93" fmla="*/ 663893295 h 3435"/>
              <a:gd name="T94" fmla="*/ 426143437 w 3746"/>
              <a:gd name="T95" fmla="*/ 644951254 h 3435"/>
              <a:gd name="T96" fmla="*/ 511372029 w 3746"/>
              <a:gd name="T97" fmla="*/ 630629130 h 3435"/>
              <a:gd name="T98" fmla="*/ 664737647 w 3746"/>
              <a:gd name="T99" fmla="*/ 377915582 h 3435"/>
              <a:gd name="T100" fmla="*/ 612769005 w 3746"/>
              <a:gd name="T101" fmla="*/ 487640514 h 3435"/>
              <a:gd name="T102" fmla="*/ 537010097 w 3746"/>
              <a:gd name="T103" fmla="*/ 437975454 h 3435"/>
              <a:gd name="T104" fmla="*/ 414825952 w 3746"/>
              <a:gd name="T105" fmla="*/ 487640514 h 3435"/>
              <a:gd name="T106" fmla="*/ 339067044 w 3746"/>
              <a:gd name="T107" fmla="*/ 437975454 h 343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746" h="3435">
                <a:moveTo>
                  <a:pt x="3292" y="2123"/>
                </a:moveTo>
                <a:cubicBezTo>
                  <a:pt x="3263" y="2291"/>
                  <a:pt x="3190" y="2422"/>
                  <a:pt x="3095" y="2523"/>
                </a:cubicBezTo>
                <a:cubicBezTo>
                  <a:pt x="3200" y="3020"/>
                  <a:pt x="3325" y="3140"/>
                  <a:pt x="3443" y="3168"/>
                </a:cubicBezTo>
                <a:cubicBezTo>
                  <a:pt x="3414" y="3215"/>
                  <a:pt x="2780" y="3404"/>
                  <a:pt x="2505" y="3041"/>
                </a:cubicBezTo>
                <a:cubicBezTo>
                  <a:pt x="2317" y="3280"/>
                  <a:pt x="2098" y="3435"/>
                  <a:pt x="1882" y="3435"/>
                </a:cubicBezTo>
                <a:cubicBezTo>
                  <a:pt x="1680" y="3435"/>
                  <a:pt x="1472" y="3299"/>
                  <a:pt x="1288" y="3086"/>
                </a:cubicBezTo>
                <a:cubicBezTo>
                  <a:pt x="994" y="3383"/>
                  <a:pt x="389" y="3168"/>
                  <a:pt x="389" y="3168"/>
                </a:cubicBezTo>
                <a:cubicBezTo>
                  <a:pt x="389" y="3168"/>
                  <a:pt x="656" y="3041"/>
                  <a:pt x="760" y="1996"/>
                </a:cubicBezTo>
                <a:cubicBezTo>
                  <a:pt x="722" y="1830"/>
                  <a:pt x="701" y="1664"/>
                  <a:pt x="701" y="1504"/>
                </a:cubicBezTo>
                <a:cubicBezTo>
                  <a:pt x="701" y="645"/>
                  <a:pt x="1313" y="323"/>
                  <a:pt x="1882" y="323"/>
                </a:cubicBezTo>
                <a:cubicBezTo>
                  <a:pt x="2451" y="323"/>
                  <a:pt x="3038" y="645"/>
                  <a:pt x="3038" y="1504"/>
                </a:cubicBezTo>
                <a:cubicBezTo>
                  <a:pt x="3038" y="1637"/>
                  <a:pt x="3024" y="1776"/>
                  <a:pt x="2998" y="1915"/>
                </a:cubicBezTo>
                <a:cubicBezTo>
                  <a:pt x="3017" y="2069"/>
                  <a:pt x="3036" y="2203"/>
                  <a:pt x="3056" y="2322"/>
                </a:cubicBezTo>
                <a:cubicBezTo>
                  <a:pt x="3098" y="2258"/>
                  <a:pt x="3134" y="2185"/>
                  <a:pt x="3160" y="2100"/>
                </a:cubicBezTo>
                <a:cubicBezTo>
                  <a:pt x="3137" y="2091"/>
                  <a:pt x="3114" y="2082"/>
                  <a:pt x="3093" y="2069"/>
                </a:cubicBezTo>
                <a:cubicBezTo>
                  <a:pt x="3159" y="1904"/>
                  <a:pt x="3197" y="1724"/>
                  <a:pt x="3197" y="1536"/>
                </a:cubicBezTo>
                <a:cubicBezTo>
                  <a:pt x="3197" y="1365"/>
                  <a:pt x="3165" y="1202"/>
                  <a:pt x="3110" y="1050"/>
                </a:cubicBezTo>
                <a:cubicBezTo>
                  <a:pt x="3139" y="1036"/>
                  <a:pt x="3169" y="1025"/>
                  <a:pt x="3199" y="1018"/>
                </a:cubicBezTo>
                <a:cubicBezTo>
                  <a:pt x="3049" y="513"/>
                  <a:pt x="2515" y="139"/>
                  <a:pt x="1877" y="139"/>
                </a:cubicBezTo>
                <a:cubicBezTo>
                  <a:pt x="1877" y="139"/>
                  <a:pt x="1877" y="139"/>
                  <a:pt x="1877" y="139"/>
                </a:cubicBezTo>
                <a:cubicBezTo>
                  <a:pt x="1876" y="139"/>
                  <a:pt x="1874" y="139"/>
                  <a:pt x="1873" y="139"/>
                </a:cubicBezTo>
                <a:cubicBezTo>
                  <a:pt x="1872" y="139"/>
                  <a:pt x="1871" y="139"/>
                  <a:pt x="1870" y="139"/>
                </a:cubicBezTo>
                <a:cubicBezTo>
                  <a:pt x="1870" y="139"/>
                  <a:pt x="1870" y="139"/>
                  <a:pt x="1870" y="139"/>
                </a:cubicBezTo>
                <a:cubicBezTo>
                  <a:pt x="1551" y="139"/>
                  <a:pt x="1258" y="232"/>
                  <a:pt x="1026" y="389"/>
                </a:cubicBezTo>
                <a:cubicBezTo>
                  <a:pt x="1024" y="390"/>
                  <a:pt x="1022" y="391"/>
                  <a:pt x="1021" y="392"/>
                </a:cubicBezTo>
                <a:cubicBezTo>
                  <a:pt x="994" y="411"/>
                  <a:pt x="967" y="430"/>
                  <a:pt x="942" y="450"/>
                </a:cubicBezTo>
                <a:cubicBezTo>
                  <a:pt x="938" y="453"/>
                  <a:pt x="935" y="457"/>
                  <a:pt x="931" y="459"/>
                </a:cubicBezTo>
                <a:cubicBezTo>
                  <a:pt x="908" y="478"/>
                  <a:pt x="885" y="497"/>
                  <a:pt x="864" y="518"/>
                </a:cubicBezTo>
                <a:cubicBezTo>
                  <a:pt x="858" y="522"/>
                  <a:pt x="854" y="528"/>
                  <a:pt x="848" y="533"/>
                </a:cubicBezTo>
                <a:cubicBezTo>
                  <a:pt x="829" y="552"/>
                  <a:pt x="810" y="570"/>
                  <a:pt x="792" y="590"/>
                </a:cubicBezTo>
                <a:cubicBezTo>
                  <a:pt x="785" y="598"/>
                  <a:pt x="779" y="606"/>
                  <a:pt x="773" y="613"/>
                </a:cubicBezTo>
                <a:cubicBezTo>
                  <a:pt x="757" y="631"/>
                  <a:pt x="742" y="649"/>
                  <a:pt x="728" y="667"/>
                </a:cubicBezTo>
                <a:cubicBezTo>
                  <a:pt x="720" y="678"/>
                  <a:pt x="713" y="689"/>
                  <a:pt x="705" y="699"/>
                </a:cubicBezTo>
                <a:cubicBezTo>
                  <a:pt x="693" y="716"/>
                  <a:pt x="681" y="732"/>
                  <a:pt x="671" y="749"/>
                </a:cubicBezTo>
                <a:cubicBezTo>
                  <a:pt x="662" y="763"/>
                  <a:pt x="654" y="777"/>
                  <a:pt x="646" y="792"/>
                </a:cubicBezTo>
                <a:cubicBezTo>
                  <a:pt x="638" y="806"/>
                  <a:pt x="629" y="820"/>
                  <a:pt x="621" y="835"/>
                </a:cubicBezTo>
                <a:cubicBezTo>
                  <a:pt x="612" y="853"/>
                  <a:pt x="603" y="872"/>
                  <a:pt x="595" y="891"/>
                </a:cubicBezTo>
                <a:cubicBezTo>
                  <a:pt x="590" y="902"/>
                  <a:pt x="585" y="913"/>
                  <a:pt x="580" y="924"/>
                </a:cubicBezTo>
                <a:cubicBezTo>
                  <a:pt x="568" y="955"/>
                  <a:pt x="557" y="986"/>
                  <a:pt x="547" y="1018"/>
                </a:cubicBezTo>
                <a:cubicBezTo>
                  <a:pt x="578" y="1025"/>
                  <a:pt x="608" y="1036"/>
                  <a:pt x="636" y="1050"/>
                </a:cubicBezTo>
                <a:cubicBezTo>
                  <a:pt x="581" y="1202"/>
                  <a:pt x="550" y="1365"/>
                  <a:pt x="550" y="1536"/>
                </a:cubicBezTo>
                <a:cubicBezTo>
                  <a:pt x="550" y="1724"/>
                  <a:pt x="587" y="1904"/>
                  <a:pt x="654" y="2069"/>
                </a:cubicBezTo>
                <a:cubicBezTo>
                  <a:pt x="595" y="2104"/>
                  <a:pt x="528" y="2123"/>
                  <a:pt x="458" y="2123"/>
                </a:cubicBezTo>
                <a:cubicBezTo>
                  <a:pt x="205" y="2123"/>
                  <a:pt x="0" y="1873"/>
                  <a:pt x="0" y="1565"/>
                </a:cubicBezTo>
                <a:cubicBezTo>
                  <a:pt x="0" y="1289"/>
                  <a:pt x="165" y="1061"/>
                  <a:pt x="380" y="1016"/>
                </a:cubicBezTo>
                <a:cubicBezTo>
                  <a:pt x="535" y="435"/>
                  <a:pt x="1143" y="0"/>
                  <a:pt x="1871" y="0"/>
                </a:cubicBezTo>
                <a:cubicBezTo>
                  <a:pt x="1872" y="0"/>
                  <a:pt x="1872" y="0"/>
                  <a:pt x="1873" y="0"/>
                </a:cubicBezTo>
                <a:cubicBezTo>
                  <a:pt x="1874" y="0"/>
                  <a:pt x="1875" y="0"/>
                  <a:pt x="1876" y="0"/>
                </a:cubicBezTo>
                <a:cubicBezTo>
                  <a:pt x="2604" y="0"/>
                  <a:pt x="3212" y="435"/>
                  <a:pt x="3366" y="1016"/>
                </a:cubicBezTo>
                <a:cubicBezTo>
                  <a:pt x="3582" y="1061"/>
                  <a:pt x="3746" y="1289"/>
                  <a:pt x="3746" y="1565"/>
                </a:cubicBezTo>
                <a:cubicBezTo>
                  <a:pt x="3746" y="1872"/>
                  <a:pt x="3543" y="2120"/>
                  <a:pt x="3292" y="2123"/>
                </a:cubicBezTo>
                <a:close/>
                <a:moveTo>
                  <a:pt x="2878" y="1636"/>
                </a:moveTo>
                <a:cubicBezTo>
                  <a:pt x="2862" y="1631"/>
                  <a:pt x="2843" y="1625"/>
                  <a:pt x="2823" y="1618"/>
                </a:cubicBezTo>
                <a:cubicBezTo>
                  <a:pt x="2819" y="1616"/>
                  <a:pt x="2815" y="1615"/>
                  <a:pt x="2810" y="1614"/>
                </a:cubicBezTo>
                <a:cubicBezTo>
                  <a:pt x="2791" y="1606"/>
                  <a:pt x="2771" y="1599"/>
                  <a:pt x="2749" y="1589"/>
                </a:cubicBezTo>
                <a:cubicBezTo>
                  <a:pt x="2747" y="1588"/>
                  <a:pt x="2745" y="1587"/>
                  <a:pt x="2742" y="1586"/>
                </a:cubicBezTo>
                <a:cubicBezTo>
                  <a:pt x="2719" y="1575"/>
                  <a:pt x="2695" y="1563"/>
                  <a:pt x="2671" y="1549"/>
                </a:cubicBezTo>
                <a:cubicBezTo>
                  <a:pt x="2665" y="1546"/>
                  <a:pt x="2658" y="1542"/>
                  <a:pt x="2652" y="1538"/>
                </a:cubicBezTo>
                <a:cubicBezTo>
                  <a:pt x="2629" y="1525"/>
                  <a:pt x="2606" y="1510"/>
                  <a:pt x="2582" y="1493"/>
                </a:cubicBezTo>
                <a:cubicBezTo>
                  <a:pt x="2580" y="1491"/>
                  <a:pt x="2577" y="1490"/>
                  <a:pt x="2574" y="1488"/>
                </a:cubicBezTo>
                <a:cubicBezTo>
                  <a:pt x="2549" y="1469"/>
                  <a:pt x="2524" y="1448"/>
                  <a:pt x="2499" y="1426"/>
                </a:cubicBezTo>
                <a:cubicBezTo>
                  <a:pt x="2492" y="1420"/>
                  <a:pt x="2486" y="1414"/>
                  <a:pt x="2479" y="1408"/>
                </a:cubicBezTo>
                <a:cubicBezTo>
                  <a:pt x="2455" y="1385"/>
                  <a:pt x="2432" y="1360"/>
                  <a:pt x="2409" y="1332"/>
                </a:cubicBezTo>
                <a:cubicBezTo>
                  <a:pt x="2408" y="1331"/>
                  <a:pt x="2406" y="1329"/>
                  <a:pt x="2405" y="1328"/>
                </a:cubicBezTo>
                <a:cubicBezTo>
                  <a:pt x="2381" y="1299"/>
                  <a:pt x="2359" y="1267"/>
                  <a:pt x="2338" y="1232"/>
                </a:cubicBezTo>
                <a:cubicBezTo>
                  <a:pt x="2333" y="1224"/>
                  <a:pt x="2327" y="1215"/>
                  <a:pt x="2322" y="1206"/>
                </a:cubicBezTo>
                <a:cubicBezTo>
                  <a:pt x="2302" y="1170"/>
                  <a:pt x="2282" y="1132"/>
                  <a:pt x="2264" y="1090"/>
                </a:cubicBezTo>
                <a:cubicBezTo>
                  <a:pt x="2060" y="1680"/>
                  <a:pt x="1619" y="1711"/>
                  <a:pt x="1619" y="1711"/>
                </a:cubicBezTo>
                <a:cubicBezTo>
                  <a:pt x="1619" y="1711"/>
                  <a:pt x="1819" y="1458"/>
                  <a:pt x="1780" y="990"/>
                </a:cubicBezTo>
                <a:cubicBezTo>
                  <a:pt x="1763" y="1027"/>
                  <a:pt x="1745" y="1061"/>
                  <a:pt x="1727" y="1095"/>
                </a:cubicBezTo>
                <a:cubicBezTo>
                  <a:pt x="1721" y="1106"/>
                  <a:pt x="1715" y="1116"/>
                  <a:pt x="1709" y="1126"/>
                </a:cubicBezTo>
                <a:cubicBezTo>
                  <a:pt x="1695" y="1150"/>
                  <a:pt x="1681" y="1173"/>
                  <a:pt x="1667" y="1195"/>
                </a:cubicBezTo>
                <a:cubicBezTo>
                  <a:pt x="1660" y="1206"/>
                  <a:pt x="1653" y="1216"/>
                  <a:pt x="1646" y="1226"/>
                </a:cubicBezTo>
                <a:cubicBezTo>
                  <a:pt x="1630" y="1249"/>
                  <a:pt x="1614" y="1271"/>
                  <a:pt x="1598" y="1293"/>
                </a:cubicBezTo>
                <a:cubicBezTo>
                  <a:pt x="1592" y="1301"/>
                  <a:pt x="1586" y="1309"/>
                  <a:pt x="1580" y="1317"/>
                </a:cubicBezTo>
                <a:cubicBezTo>
                  <a:pt x="1534" y="1375"/>
                  <a:pt x="1485" y="1429"/>
                  <a:pt x="1436" y="1479"/>
                </a:cubicBezTo>
                <a:cubicBezTo>
                  <a:pt x="1429" y="1485"/>
                  <a:pt x="1423" y="1492"/>
                  <a:pt x="1417" y="1498"/>
                </a:cubicBezTo>
                <a:cubicBezTo>
                  <a:pt x="1398" y="1516"/>
                  <a:pt x="1379" y="1534"/>
                  <a:pt x="1360" y="1551"/>
                </a:cubicBezTo>
                <a:cubicBezTo>
                  <a:pt x="1353" y="1558"/>
                  <a:pt x="1346" y="1564"/>
                  <a:pt x="1339" y="1570"/>
                </a:cubicBezTo>
                <a:cubicBezTo>
                  <a:pt x="1319" y="1588"/>
                  <a:pt x="1300" y="1604"/>
                  <a:pt x="1280" y="1620"/>
                </a:cubicBezTo>
                <a:cubicBezTo>
                  <a:pt x="1275" y="1625"/>
                  <a:pt x="1270" y="1629"/>
                  <a:pt x="1264" y="1634"/>
                </a:cubicBezTo>
                <a:cubicBezTo>
                  <a:pt x="1240" y="1654"/>
                  <a:pt x="1215" y="1673"/>
                  <a:pt x="1191" y="1691"/>
                </a:cubicBezTo>
                <a:cubicBezTo>
                  <a:pt x="1189" y="1692"/>
                  <a:pt x="1188" y="1693"/>
                  <a:pt x="1186" y="1695"/>
                </a:cubicBezTo>
                <a:cubicBezTo>
                  <a:pt x="1164" y="1711"/>
                  <a:pt x="1143" y="1726"/>
                  <a:pt x="1122" y="1740"/>
                </a:cubicBezTo>
                <a:cubicBezTo>
                  <a:pt x="1114" y="1746"/>
                  <a:pt x="1107" y="1751"/>
                  <a:pt x="1100" y="1756"/>
                </a:cubicBezTo>
                <a:cubicBezTo>
                  <a:pt x="1085" y="1765"/>
                  <a:pt x="1071" y="1775"/>
                  <a:pt x="1057" y="1784"/>
                </a:cubicBezTo>
                <a:cubicBezTo>
                  <a:pt x="1049" y="1789"/>
                  <a:pt x="1041" y="1794"/>
                  <a:pt x="1032" y="1800"/>
                </a:cubicBezTo>
                <a:cubicBezTo>
                  <a:pt x="1021" y="1807"/>
                  <a:pt x="1009" y="1814"/>
                  <a:pt x="998" y="1821"/>
                </a:cubicBezTo>
                <a:cubicBezTo>
                  <a:pt x="990" y="1826"/>
                  <a:pt x="981" y="1831"/>
                  <a:pt x="973" y="1836"/>
                </a:cubicBezTo>
                <a:cubicBezTo>
                  <a:pt x="966" y="1840"/>
                  <a:pt x="960" y="1843"/>
                  <a:pt x="954" y="1847"/>
                </a:cubicBezTo>
                <a:cubicBezTo>
                  <a:pt x="930" y="1861"/>
                  <a:pt x="908" y="1872"/>
                  <a:pt x="890" y="1882"/>
                </a:cubicBezTo>
                <a:cubicBezTo>
                  <a:pt x="1010" y="2545"/>
                  <a:pt x="1458" y="3227"/>
                  <a:pt x="1880" y="3227"/>
                </a:cubicBezTo>
                <a:cubicBezTo>
                  <a:pt x="2080" y="3227"/>
                  <a:pt x="2282" y="3073"/>
                  <a:pt x="2451" y="2842"/>
                </a:cubicBezTo>
                <a:cubicBezTo>
                  <a:pt x="2354" y="2861"/>
                  <a:pt x="2268" y="2870"/>
                  <a:pt x="2206" y="2874"/>
                </a:cubicBezTo>
                <a:cubicBezTo>
                  <a:pt x="2175" y="2938"/>
                  <a:pt x="2111" y="2982"/>
                  <a:pt x="2035" y="2982"/>
                </a:cubicBezTo>
                <a:cubicBezTo>
                  <a:pt x="1930" y="2982"/>
                  <a:pt x="1845" y="2897"/>
                  <a:pt x="1845" y="2792"/>
                </a:cubicBezTo>
                <a:cubicBezTo>
                  <a:pt x="1845" y="2687"/>
                  <a:pt x="1930" y="2602"/>
                  <a:pt x="2035" y="2602"/>
                </a:cubicBezTo>
                <a:cubicBezTo>
                  <a:pt x="2118" y="2602"/>
                  <a:pt x="2188" y="2656"/>
                  <a:pt x="2214" y="2730"/>
                </a:cubicBezTo>
                <a:cubicBezTo>
                  <a:pt x="2305" y="2726"/>
                  <a:pt x="2430" y="2712"/>
                  <a:pt x="2563" y="2671"/>
                </a:cubicBezTo>
                <a:cubicBezTo>
                  <a:pt x="2739" y="2370"/>
                  <a:pt x="2862" y="1987"/>
                  <a:pt x="2878" y="1636"/>
                </a:cubicBezTo>
                <a:close/>
                <a:moveTo>
                  <a:pt x="2325" y="1896"/>
                </a:moveTo>
                <a:cubicBezTo>
                  <a:pt x="2489" y="1896"/>
                  <a:pt x="2625" y="1989"/>
                  <a:pt x="2653" y="2111"/>
                </a:cubicBezTo>
                <a:cubicBezTo>
                  <a:pt x="1997" y="2111"/>
                  <a:pt x="1997" y="2111"/>
                  <a:pt x="1997" y="2111"/>
                </a:cubicBezTo>
                <a:cubicBezTo>
                  <a:pt x="2025" y="1989"/>
                  <a:pt x="2161" y="1896"/>
                  <a:pt x="2325" y="1896"/>
                </a:cubicBezTo>
                <a:close/>
                <a:moveTo>
                  <a:pt x="1468" y="1896"/>
                </a:moveTo>
                <a:cubicBezTo>
                  <a:pt x="1632" y="1896"/>
                  <a:pt x="1768" y="1989"/>
                  <a:pt x="1796" y="2111"/>
                </a:cubicBezTo>
                <a:cubicBezTo>
                  <a:pt x="1140" y="2111"/>
                  <a:pt x="1140" y="2111"/>
                  <a:pt x="1140" y="2111"/>
                </a:cubicBezTo>
                <a:cubicBezTo>
                  <a:pt x="1168" y="1989"/>
                  <a:pt x="1303" y="1896"/>
                  <a:pt x="1468" y="18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 name="KSO_Shape"/>
          <p:cNvSpPr>
            <a:spLocks/>
          </p:cNvSpPr>
          <p:nvPr/>
        </p:nvSpPr>
        <p:spPr bwMode="auto">
          <a:xfrm>
            <a:off x="7435099" y="1599959"/>
            <a:ext cx="650257" cy="481672"/>
          </a:xfrm>
          <a:custGeom>
            <a:avLst/>
            <a:gdLst>
              <a:gd name="T0" fmla="*/ 186223 w 4950"/>
              <a:gd name="T1" fmla="*/ 870396 h 3662"/>
              <a:gd name="T2" fmla="*/ 534663 w 4950"/>
              <a:gd name="T3" fmla="*/ 870396 h 3662"/>
              <a:gd name="T4" fmla="*/ 74926 w 4950"/>
              <a:gd name="T5" fmla="*/ 586935 h 3662"/>
              <a:gd name="T6" fmla="*/ 1246820 w 4950"/>
              <a:gd name="T7" fmla="*/ 965004 h 3662"/>
              <a:gd name="T8" fmla="*/ 1479235 w 4950"/>
              <a:gd name="T9" fmla="*/ 1007578 h 3662"/>
              <a:gd name="T10" fmla="*/ 1651637 w 4950"/>
              <a:gd name="T11" fmla="*/ 896595 h 3662"/>
              <a:gd name="T12" fmla="*/ 1800397 w 4950"/>
              <a:gd name="T13" fmla="*/ 1147671 h 3662"/>
              <a:gd name="T14" fmla="*/ 1397763 w 4950"/>
              <a:gd name="T15" fmla="*/ 1332521 h 3662"/>
              <a:gd name="T16" fmla="*/ 446644 w 4950"/>
              <a:gd name="T17" fmla="*/ 1137119 h 3662"/>
              <a:gd name="T18" fmla="*/ 63650 w 4950"/>
              <a:gd name="T19" fmla="*/ 955907 h 3662"/>
              <a:gd name="T20" fmla="*/ 420093 w 4950"/>
              <a:gd name="T21" fmla="*/ 955907 h 3662"/>
              <a:gd name="T22" fmla="*/ 542665 w 4950"/>
              <a:gd name="T23" fmla="*/ 997026 h 3662"/>
              <a:gd name="T24" fmla="*/ 863827 w 4950"/>
              <a:gd name="T25" fmla="*/ 1099639 h 3662"/>
              <a:gd name="T26" fmla="*/ 872920 w 4950"/>
              <a:gd name="T27" fmla="*/ 950813 h 3662"/>
              <a:gd name="T28" fmla="*/ 974397 w 4950"/>
              <a:gd name="T29" fmla="*/ 910423 h 3662"/>
              <a:gd name="T30" fmla="*/ 976943 w 4950"/>
              <a:gd name="T31" fmla="*/ 985745 h 3662"/>
              <a:gd name="T32" fmla="*/ 1150435 w 4950"/>
              <a:gd name="T33" fmla="*/ 914789 h 3662"/>
              <a:gd name="T34" fmla="*/ 1706194 w 4950"/>
              <a:gd name="T35" fmla="*/ 590210 h 3662"/>
              <a:gd name="T36" fmla="*/ 1343205 w 4950"/>
              <a:gd name="T37" fmla="*/ 590210 h 3662"/>
              <a:gd name="T38" fmla="*/ 1337386 w 4950"/>
              <a:gd name="T39" fmla="*/ 639697 h 3662"/>
              <a:gd name="T40" fmla="*/ 1369029 w 4950"/>
              <a:gd name="T41" fmla="*/ 783793 h 3662"/>
              <a:gd name="T42" fmla="*/ 1376303 w 4950"/>
              <a:gd name="T43" fmla="*/ 799440 h 3662"/>
              <a:gd name="T44" fmla="*/ 1678552 w 4950"/>
              <a:gd name="T45" fmla="*/ 793982 h 3662"/>
              <a:gd name="T46" fmla="*/ 1688736 w 4950"/>
              <a:gd name="T47" fmla="*/ 657891 h 3662"/>
              <a:gd name="T48" fmla="*/ 1706558 w 4950"/>
              <a:gd name="T49" fmla="*/ 594577 h 3662"/>
              <a:gd name="T50" fmla="*/ 1215904 w 4950"/>
              <a:gd name="T51" fmla="*/ 467583 h 3662"/>
              <a:gd name="T52" fmla="*/ 627411 w 4950"/>
              <a:gd name="T53" fmla="*/ 270725 h 3662"/>
              <a:gd name="T54" fmla="*/ 693244 w 4950"/>
              <a:gd name="T55" fmla="*/ 640425 h 3662"/>
              <a:gd name="T56" fmla="*/ 804541 w 4950"/>
              <a:gd name="T57" fmla="*/ 842014 h 3662"/>
              <a:gd name="T58" fmla="*/ 934388 w 4950"/>
              <a:gd name="T59" fmla="*/ 851838 h 3662"/>
              <a:gd name="T60" fmla="*/ 1064235 w 4950"/>
              <a:gd name="T61" fmla="*/ 842014 h 3662"/>
              <a:gd name="T62" fmla="*/ 1179533 w 4950"/>
              <a:gd name="T63" fmla="*/ 647339 h 36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50" h="3662">
                <a:moveTo>
                  <a:pt x="134" y="2392"/>
                </a:moveTo>
                <a:cubicBezTo>
                  <a:pt x="512" y="2392"/>
                  <a:pt x="512" y="2392"/>
                  <a:pt x="512" y="2392"/>
                </a:cubicBezTo>
                <a:cubicBezTo>
                  <a:pt x="677" y="2556"/>
                  <a:pt x="901" y="2556"/>
                  <a:pt x="1065" y="2392"/>
                </a:cubicBezTo>
                <a:cubicBezTo>
                  <a:pt x="1470" y="2392"/>
                  <a:pt x="1470" y="2392"/>
                  <a:pt x="1470" y="2392"/>
                </a:cubicBezTo>
                <a:cubicBezTo>
                  <a:pt x="1436" y="2126"/>
                  <a:pt x="1402" y="1861"/>
                  <a:pt x="1368" y="1595"/>
                </a:cubicBezTo>
                <a:cubicBezTo>
                  <a:pt x="1161" y="1029"/>
                  <a:pt x="375" y="1059"/>
                  <a:pt x="206" y="1613"/>
                </a:cubicBezTo>
                <a:cubicBezTo>
                  <a:pt x="134" y="2392"/>
                  <a:pt x="134" y="2392"/>
                  <a:pt x="134" y="2392"/>
                </a:cubicBezTo>
                <a:close/>
                <a:moveTo>
                  <a:pt x="3428" y="2652"/>
                </a:moveTo>
                <a:cubicBezTo>
                  <a:pt x="3827" y="2460"/>
                  <a:pt x="3827" y="2460"/>
                  <a:pt x="3827" y="2460"/>
                </a:cubicBezTo>
                <a:cubicBezTo>
                  <a:pt x="4067" y="2769"/>
                  <a:pt x="4067" y="2769"/>
                  <a:pt x="4067" y="2769"/>
                </a:cubicBezTo>
                <a:cubicBezTo>
                  <a:pt x="4312" y="2773"/>
                  <a:pt x="4312" y="2773"/>
                  <a:pt x="4312" y="2773"/>
                </a:cubicBezTo>
                <a:cubicBezTo>
                  <a:pt x="4541" y="2464"/>
                  <a:pt x="4541" y="2464"/>
                  <a:pt x="4541" y="2464"/>
                </a:cubicBezTo>
                <a:cubicBezTo>
                  <a:pt x="4950" y="2676"/>
                  <a:pt x="4950" y="2676"/>
                  <a:pt x="4950" y="2676"/>
                </a:cubicBezTo>
                <a:cubicBezTo>
                  <a:pt x="4950" y="3154"/>
                  <a:pt x="4950" y="3154"/>
                  <a:pt x="4950" y="3154"/>
                </a:cubicBezTo>
                <a:cubicBezTo>
                  <a:pt x="3843" y="3154"/>
                  <a:pt x="3843" y="3154"/>
                  <a:pt x="3843" y="3154"/>
                </a:cubicBezTo>
                <a:cubicBezTo>
                  <a:pt x="3843" y="3662"/>
                  <a:pt x="3843" y="3662"/>
                  <a:pt x="3843" y="3662"/>
                </a:cubicBezTo>
                <a:cubicBezTo>
                  <a:pt x="1228" y="3662"/>
                  <a:pt x="1228" y="3662"/>
                  <a:pt x="1228" y="3662"/>
                </a:cubicBezTo>
                <a:cubicBezTo>
                  <a:pt x="1228" y="3125"/>
                  <a:pt x="1228" y="3125"/>
                  <a:pt x="1228" y="3125"/>
                </a:cubicBezTo>
                <a:cubicBezTo>
                  <a:pt x="0" y="3125"/>
                  <a:pt x="0" y="3125"/>
                  <a:pt x="0" y="3125"/>
                </a:cubicBezTo>
                <a:cubicBezTo>
                  <a:pt x="2" y="2943"/>
                  <a:pt x="57" y="2776"/>
                  <a:pt x="175" y="2627"/>
                </a:cubicBezTo>
                <a:cubicBezTo>
                  <a:pt x="263" y="2627"/>
                  <a:pt x="350" y="2627"/>
                  <a:pt x="437" y="2627"/>
                </a:cubicBezTo>
                <a:cubicBezTo>
                  <a:pt x="677" y="2890"/>
                  <a:pt x="916" y="2884"/>
                  <a:pt x="1155" y="2627"/>
                </a:cubicBezTo>
                <a:cubicBezTo>
                  <a:pt x="1240" y="2627"/>
                  <a:pt x="1325" y="2627"/>
                  <a:pt x="1409" y="2627"/>
                </a:cubicBezTo>
                <a:cubicBezTo>
                  <a:pt x="1441" y="2663"/>
                  <a:pt x="1469" y="2701"/>
                  <a:pt x="1492" y="2740"/>
                </a:cubicBezTo>
                <a:cubicBezTo>
                  <a:pt x="1975" y="2508"/>
                  <a:pt x="1975" y="2508"/>
                  <a:pt x="1975" y="2508"/>
                </a:cubicBezTo>
                <a:cubicBezTo>
                  <a:pt x="2375" y="3022"/>
                  <a:pt x="2375" y="3022"/>
                  <a:pt x="2375" y="3022"/>
                </a:cubicBezTo>
                <a:cubicBezTo>
                  <a:pt x="2477" y="2709"/>
                  <a:pt x="2477" y="2709"/>
                  <a:pt x="2477" y="2709"/>
                </a:cubicBezTo>
                <a:cubicBezTo>
                  <a:pt x="2400" y="2613"/>
                  <a:pt x="2400" y="2613"/>
                  <a:pt x="2400" y="2613"/>
                </a:cubicBezTo>
                <a:cubicBezTo>
                  <a:pt x="2485" y="2502"/>
                  <a:pt x="2485" y="2502"/>
                  <a:pt x="2485" y="2502"/>
                </a:cubicBezTo>
                <a:cubicBezTo>
                  <a:pt x="2679" y="2502"/>
                  <a:pt x="2679" y="2502"/>
                  <a:pt x="2679" y="2502"/>
                </a:cubicBezTo>
                <a:cubicBezTo>
                  <a:pt x="2763" y="2613"/>
                  <a:pt x="2763" y="2613"/>
                  <a:pt x="2763" y="2613"/>
                </a:cubicBezTo>
                <a:cubicBezTo>
                  <a:pt x="2686" y="2709"/>
                  <a:pt x="2686" y="2709"/>
                  <a:pt x="2686" y="2709"/>
                </a:cubicBezTo>
                <a:cubicBezTo>
                  <a:pt x="2782" y="3000"/>
                  <a:pt x="2782" y="3000"/>
                  <a:pt x="2782" y="3000"/>
                </a:cubicBezTo>
                <a:cubicBezTo>
                  <a:pt x="3163" y="2514"/>
                  <a:pt x="3163" y="2514"/>
                  <a:pt x="3163" y="2514"/>
                </a:cubicBezTo>
                <a:cubicBezTo>
                  <a:pt x="3428" y="2652"/>
                  <a:pt x="3428" y="2652"/>
                  <a:pt x="3428" y="2652"/>
                </a:cubicBezTo>
                <a:close/>
                <a:moveTo>
                  <a:pt x="4691" y="1622"/>
                </a:moveTo>
                <a:cubicBezTo>
                  <a:pt x="4686" y="1278"/>
                  <a:pt x="4503" y="1107"/>
                  <a:pt x="4175" y="1103"/>
                </a:cubicBezTo>
                <a:cubicBezTo>
                  <a:pt x="3896" y="1099"/>
                  <a:pt x="3687" y="1274"/>
                  <a:pt x="3693" y="1622"/>
                </a:cubicBezTo>
                <a:cubicBezTo>
                  <a:pt x="3674" y="1622"/>
                  <a:pt x="3674" y="1622"/>
                  <a:pt x="3674" y="1622"/>
                </a:cubicBezTo>
                <a:cubicBezTo>
                  <a:pt x="3672" y="1669"/>
                  <a:pt x="3671" y="1736"/>
                  <a:pt x="3677" y="1758"/>
                </a:cubicBezTo>
                <a:cubicBezTo>
                  <a:pt x="3681" y="1773"/>
                  <a:pt x="3701" y="1792"/>
                  <a:pt x="3722" y="1808"/>
                </a:cubicBezTo>
                <a:cubicBezTo>
                  <a:pt x="3764" y="2154"/>
                  <a:pt x="3764" y="2154"/>
                  <a:pt x="3764" y="2154"/>
                </a:cubicBezTo>
                <a:cubicBezTo>
                  <a:pt x="3764" y="2180"/>
                  <a:pt x="3764" y="2180"/>
                  <a:pt x="3764" y="2180"/>
                </a:cubicBezTo>
                <a:cubicBezTo>
                  <a:pt x="3784" y="2197"/>
                  <a:pt x="3784" y="2197"/>
                  <a:pt x="3784" y="2197"/>
                </a:cubicBezTo>
                <a:cubicBezTo>
                  <a:pt x="4074" y="2430"/>
                  <a:pt x="4297" y="2414"/>
                  <a:pt x="4593" y="2198"/>
                </a:cubicBezTo>
                <a:cubicBezTo>
                  <a:pt x="4615" y="2182"/>
                  <a:pt x="4615" y="2182"/>
                  <a:pt x="4615" y="2182"/>
                </a:cubicBezTo>
                <a:cubicBezTo>
                  <a:pt x="4615" y="2154"/>
                  <a:pt x="4615" y="2154"/>
                  <a:pt x="4615" y="2154"/>
                </a:cubicBezTo>
                <a:cubicBezTo>
                  <a:pt x="4643" y="1808"/>
                  <a:pt x="4643" y="1808"/>
                  <a:pt x="4643" y="1808"/>
                </a:cubicBezTo>
                <a:cubicBezTo>
                  <a:pt x="4664" y="1792"/>
                  <a:pt x="4685" y="1773"/>
                  <a:pt x="4689" y="1758"/>
                </a:cubicBezTo>
                <a:cubicBezTo>
                  <a:pt x="4694" y="1738"/>
                  <a:pt x="4693" y="1680"/>
                  <a:pt x="4692" y="1634"/>
                </a:cubicBezTo>
                <a:cubicBezTo>
                  <a:pt x="4691" y="1622"/>
                  <a:pt x="4691" y="1622"/>
                  <a:pt x="4691" y="1622"/>
                </a:cubicBezTo>
                <a:close/>
                <a:moveTo>
                  <a:pt x="3343" y="1285"/>
                </a:moveTo>
                <a:cubicBezTo>
                  <a:pt x="3468" y="744"/>
                  <a:pt x="3468" y="744"/>
                  <a:pt x="3468" y="744"/>
                </a:cubicBezTo>
                <a:cubicBezTo>
                  <a:pt x="3122" y="701"/>
                  <a:pt x="2501" y="0"/>
                  <a:pt x="1725" y="744"/>
                </a:cubicBezTo>
                <a:cubicBezTo>
                  <a:pt x="1825" y="1266"/>
                  <a:pt x="1825" y="1266"/>
                  <a:pt x="1825" y="1266"/>
                </a:cubicBezTo>
                <a:cubicBezTo>
                  <a:pt x="1838" y="1443"/>
                  <a:pt x="1864" y="1609"/>
                  <a:pt x="1906" y="1760"/>
                </a:cubicBezTo>
                <a:cubicBezTo>
                  <a:pt x="1965" y="1970"/>
                  <a:pt x="2055" y="2150"/>
                  <a:pt x="2190" y="2291"/>
                </a:cubicBezTo>
                <a:cubicBezTo>
                  <a:pt x="2212" y="2314"/>
                  <a:pt x="2212" y="2314"/>
                  <a:pt x="2212" y="2314"/>
                </a:cubicBezTo>
                <a:cubicBezTo>
                  <a:pt x="2244" y="2318"/>
                  <a:pt x="2244" y="2318"/>
                  <a:pt x="2244" y="2318"/>
                </a:cubicBezTo>
                <a:cubicBezTo>
                  <a:pt x="2354" y="2334"/>
                  <a:pt x="2462" y="2341"/>
                  <a:pt x="2569" y="2341"/>
                </a:cubicBezTo>
                <a:cubicBezTo>
                  <a:pt x="2677" y="2341"/>
                  <a:pt x="2784" y="2334"/>
                  <a:pt x="2895" y="2318"/>
                </a:cubicBezTo>
                <a:cubicBezTo>
                  <a:pt x="2926" y="2314"/>
                  <a:pt x="2926" y="2314"/>
                  <a:pt x="2926" y="2314"/>
                </a:cubicBezTo>
                <a:cubicBezTo>
                  <a:pt x="2948" y="2291"/>
                  <a:pt x="2948" y="2291"/>
                  <a:pt x="2948" y="2291"/>
                </a:cubicBezTo>
                <a:cubicBezTo>
                  <a:pt x="3078" y="2155"/>
                  <a:pt x="3176" y="1981"/>
                  <a:pt x="3243" y="1779"/>
                </a:cubicBezTo>
                <a:cubicBezTo>
                  <a:pt x="3292" y="1629"/>
                  <a:pt x="3326" y="1462"/>
                  <a:pt x="3343" y="12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 name="KSO_Shape"/>
          <p:cNvSpPr>
            <a:spLocks/>
          </p:cNvSpPr>
          <p:nvPr/>
        </p:nvSpPr>
        <p:spPr bwMode="auto">
          <a:xfrm>
            <a:off x="10360222" y="1587924"/>
            <a:ext cx="434938" cy="505742"/>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93" name="任意多边形: 形状 92">
            <a:extLst>
              <a:ext uri="{FF2B5EF4-FFF2-40B4-BE49-F238E27FC236}">
                <a16:creationId xmlns:a16="http://schemas.microsoft.com/office/drawing/2014/main" xmlns="" id="{97594598-CE67-4B4E-88BD-77E2CBEBD4CA}"/>
              </a:ext>
            </a:extLst>
          </p:cNvPr>
          <p:cNvSpPr/>
          <p:nvPr/>
        </p:nvSpPr>
        <p:spPr bwMode="auto">
          <a:xfrm>
            <a:off x="715962" y="2211616"/>
            <a:ext cx="10790236" cy="4185558"/>
          </a:xfrm>
          <a:custGeom>
            <a:avLst/>
            <a:gdLst>
              <a:gd name="connsiteX0" fmla="*/ 6575152 w 10790236"/>
              <a:gd name="connsiteY0" fmla="*/ 0 h 4185558"/>
              <a:gd name="connsiteX1" fmla="*/ 6662492 w 10790236"/>
              <a:gd name="connsiteY1" fmla="*/ 150586 h 4185558"/>
              <a:gd name="connsiteX2" fmla="*/ 10700539 w 10790236"/>
              <a:gd name="connsiteY2" fmla="*/ 150586 h 4185558"/>
              <a:gd name="connsiteX3" fmla="*/ 10790236 w 10790236"/>
              <a:gd name="connsiteY3" fmla="*/ 240283 h 4185558"/>
              <a:gd name="connsiteX4" fmla="*/ 10790236 w 10790236"/>
              <a:gd name="connsiteY4" fmla="*/ 4095861 h 4185558"/>
              <a:gd name="connsiteX5" fmla="*/ 10700539 w 10790236"/>
              <a:gd name="connsiteY5" fmla="*/ 4185558 h 4185558"/>
              <a:gd name="connsiteX6" fmla="*/ 89697 w 10790236"/>
              <a:gd name="connsiteY6" fmla="*/ 4185558 h 4185558"/>
              <a:gd name="connsiteX7" fmla="*/ 0 w 10790236"/>
              <a:gd name="connsiteY7" fmla="*/ 4095861 h 4185558"/>
              <a:gd name="connsiteX8" fmla="*/ 0 w 10790236"/>
              <a:gd name="connsiteY8" fmla="*/ 240283 h 4185558"/>
              <a:gd name="connsiteX9" fmla="*/ 89697 w 10790236"/>
              <a:gd name="connsiteY9" fmla="*/ 150586 h 4185558"/>
              <a:gd name="connsiteX10" fmla="*/ 1048767 w 10790236"/>
              <a:gd name="connsiteY10" fmla="*/ 150586 h 4185558"/>
              <a:gd name="connsiteX11" fmla="*/ 1233333 w 10790236"/>
              <a:gd name="connsiteY11" fmla="*/ 150586 h 4185558"/>
              <a:gd name="connsiteX12" fmla="*/ 3783772 w 10790236"/>
              <a:gd name="connsiteY12" fmla="*/ 150586 h 4185558"/>
              <a:gd name="connsiteX13" fmla="*/ 3984014 w 10790236"/>
              <a:gd name="connsiteY13" fmla="*/ 150586 h 4185558"/>
              <a:gd name="connsiteX14" fmla="*/ 6487812 w 10790236"/>
              <a:gd name="connsiteY14" fmla="*/ 150586 h 418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0236" h="4185558">
                <a:moveTo>
                  <a:pt x="6575152" y="0"/>
                </a:moveTo>
                <a:lnTo>
                  <a:pt x="6662492" y="150586"/>
                </a:lnTo>
                <a:lnTo>
                  <a:pt x="10700539" y="150586"/>
                </a:lnTo>
                <a:cubicBezTo>
                  <a:pt x="10750077" y="150586"/>
                  <a:pt x="10790236" y="190745"/>
                  <a:pt x="10790236" y="240283"/>
                </a:cubicBezTo>
                <a:lnTo>
                  <a:pt x="10790236" y="4095861"/>
                </a:lnTo>
                <a:cubicBezTo>
                  <a:pt x="10790236" y="4145399"/>
                  <a:pt x="10750077" y="4185558"/>
                  <a:pt x="10700539" y="4185558"/>
                </a:cubicBezTo>
                <a:lnTo>
                  <a:pt x="89697" y="4185558"/>
                </a:lnTo>
                <a:cubicBezTo>
                  <a:pt x="40159" y="4185558"/>
                  <a:pt x="0" y="4145399"/>
                  <a:pt x="0" y="4095861"/>
                </a:cubicBezTo>
                <a:lnTo>
                  <a:pt x="0" y="240283"/>
                </a:lnTo>
                <a:cubicBezTo>
                  <a:pt x="0" y="190745"/>
                  <a:pt x="40159" y="150586"/>
                  <a:pt x="89697" y="150586"/>
                </a:cubicBezTo>
                <a:lnTo>
                  <a:pt x="1048767" y="150586"/>
                </a:lnTo>
                <a:lnTo>
                  <a:pt x="1233333" y="150586"/>
                </a:lnTo>
                <a:lnTo>
                  <a:pt x="3783772" y="150586"/>
                </a:lnTo>
                <a:lnTo>
                  <a:pt x="3984014" y="150586"/>
                </a:lnTo>
                <a:lnTo>
                  <a:pt x="6487812" y="150586"/>
                </a:lnTo>
                <a:close/>
              </a:path>
            </a:pathLst>
          </a:custGeom>
          <a:solidFill>
            <a:schemeClr val="accent1">
              <a:lumMod val="20000"/>
              <a:lumOff val="80000"/>
            </a:schemeClr>
          </a:solidFill>
          <a:ln w="28575" cap="flat" cmpd="sng" algn="ctr">
            <a:solidFill>
              <a:schemeClr val="accent1">
                <a:lumMod val="40000"/>
                <a:lumOff val="60000"/>
              </a:schemeClr>
            </a:solidFill>
            <a:prstDash val="solid"/>
            <a:round/>
            <a:headEnd type="none" w="med" len="med"/>
            <a:tailEnd type="none" w="med" len="med"/>
          </a:ln>
        </p:spPr>
        <p:txBody>
          <a:bodyPr vert="horz" wrap="square" lIns="91440" tIns="45720" rIns="91440" bIns="45720" numCol="1" rtlCol="0" anchor="t" anchorCtr="0" compatLnSpc="1">
            <a:noAutofit/>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33" name="圆角矩形 32"/>
          <p:cNvSpPr/>
          <p:nvPr/>
        </p:nvSpPr>
        <p:spPr bwMode="auto">
          <a:xfrm>
            <a:off x="831850" y="2471057"/>
            <a:ext cx="10528300" cy="3799114"/>
          </a:xfrm>
          <a:prstGeom prst="roundRect">
            <a:avLst>
              <a:gd name="adj" fmla="val 2019"/>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endParaRPr lang="zh-CN" altLang="en-US" b="1" dirty="0">
              <a:solidFill>
                <a:prstClr val="black"/>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4961300" y="2552254"/>
            <a:ext cx="2282101" cy="557390"/>
            <a:chOff x="4324568" y="2647951"/>
            <a:chExt cx="2282101" cy="557390"/>
          </a:xfrm>
        </p:grpSpPr>
        <p:sp>
          <p:nvSpPr>
            <p:cNvPr id="64" name="圆角矩形 63"/>
            <p:cNvSpPr/>
            <p:nvPr/>
          </p:nvSpPr>
          <p:spPr bwMode="auto">
            <a:xfrm>
              <a:off x="4324568" y="2647951"/>
              <a:ext cx="2282101" cy="557390"/>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热线办</a:t>
              </a:r>
            </a:p>
          </p:txBody>
        </p:sp>
        <p:sp>
          <p:nvSpPr>
            <p:cNvPr id="65" name="KSO_Shape"/>
            <p:cNvSpPr>
              <a:spLocks/>
            </p:cNvSpPr>
            <p:nvPr/>
          </p:nvSpPr>
          <p:spPr bwMode="auto">
            <a:xfrm>
              <a:off x="5568230" y="2685810"/>
              <a:ext cx="650257" cy="481672"/>
            </a:xfrm>
            <a:custGeom>
              <a:avLst/>
              <a:gdLst>
                <a:gd name="T0" fmla="*/ 186223 w 4950"/>
                <a:gd name="T1" fmla="*/ 870396 h 3662"/>
                <a:gd name="T2" fmla="*/ 534663 w 4950"/>
                <a:gd name="T3" fmla="*/ 870396 h 3662"/>
                <a:gd name="T4" fmla="*/ 74926 w 4950"/>
                <a:gd name="T5" fmla="*/ 586935 h 3662"/>
                <a:gd name="T6" fmla="*/ 1246820 w 4950"/>
                <a:gd name="T7" fmla="*/ 965004 h 3662"/>
                <a:gd name="T8" fmla="*/ 1479235 w 4950"/>
                <a:gd name="T9" fmla="*/ 1007578 h 3662"/>
                <a:gd name="T10" fmla="*/ 1651637 w 4950"/>
                <a:gd name="T11" fmla="*/ 896595 h 3662"/>
                <a:gd name="T12" fmla="*/ 1800397 w 4950"/>
                <a:gd name="T13" fmla="*/ 1147671 h 3662"/>
                <a:gd name="T14" fmla="*/ 1397763 w 4950"/>
                <a:gd name="T15" fmla="*/ 1332521 h 3662"/>
                <a:gd name="T16" fmla="*/ 446644 w 4950"/>
                <a:gd name="T17" fmla="*/ 1137119 h 3662"/>
                <a:gd name="T18" fmla="*/ 63650 w 4950"/>
                <a:gd name="T19" fmla="*/ 955907 h 3662"/>
                <a:gd name="T20" fmla="*/ 420093 w 4950"/>
                <a:gd name="T21" fmla="*/ 955907 h 3662"/>
                <a:gd name="T22" fmla="*/ 542665 w 4950"/>
                <a:gd name="T23" fmla="*/ 997026 h 3662"/>
                <a:gd name="T24" fmla="*/ 863827 w 4950"/>
                <a:gd name="T25" fmla="*/ 1099639 h 3662"/>
                <a:gd name="T26" fmla="*/ 872920 w 4950"/>
                <a:gd name="T27" fmla="*/ 950813 h 3662"/>
                <a:gd name="T28" fmla="*/ 974397 w 4950"/>
                <a:gd name="T29" fmla="*/ 910423 h 3662"/>
                <a:gd name="T30" fmla="*/ 976943 w 4950"/>
                <a:gd name="T31" fmla="*/ 985745 h 3662"/>
                <a:gd name="T32" fmla="*/ 1150435 w 4950"/>
                <a:gd name="T33" fmla="*/ 914789 h 3662"/>
                <a:gd name="T34" fmla="*/ 1706194 w 4950"/>
                <a:gd name="T35" fmla="*/ 590210 h 3662"/>
                <a:gd name="T36" fmla="*/ 1343205 w 4950"/>
                <a:gd name="T37" fmla="*/ 590210 h 3662"/>
                <a:gd name="T38" fmla="*/ 1337386 w 4950"/>
                <a:gd name="T39" fmla="*/ 639697 h 3662"/>
                <a:gd name="T40" fmla="*/ 1369029 w 4950"/>
                <a:gd name="T41" fmla="*/ 783793 h 3662"/>
                <a:gd name="T42" fmla="*/ 1376303 w 4950"/>
                <a:gd name="T43" fmla="*/ 799440 h 3662"/>
                <a:gd name="T44" fmla="*/ 1678552 w 4950"/>
                <a:gd name="T45" fmla="*/ 793982 h 3662"/>
                <a:gd name="T46" fmla="*/ 1688736 w 4950"/>
                <a:gd name="T47" fmla="*/ 657891 h 3662"/>
                <a:gd name="T48" fmla="*/ 1706558 w 4950"/>
                <a:gd name="T49" fmla="*/ 594577 h 3662"/>
                <a:gd name="T50" fmla="*/ 1215904 w 4950"/>
                <a:gd name="T51" fmla="*/ 467583 h 3662"/>
                <a:gd name="T52" fmla="*/ 627411 w 4950"/>
                <a:gd name="T53" fmla="*/ 270725 h 3662"/>
                <a:gd name="T54" fmla="*/ 693244 w 4950"/>
                <a:gd name="T55" fmla="*/ 640425 h 3662"/>
                <a:gd name="T56" fmla="*/ 804541 w 4950"/>
                <a:gd name="T57" fmla="*/ 842014 h 3662"/>
                <a:gd name="T58" fmla="*/ 934388 w 4950"/>
                <a:gd name="T59" fmla="*/ 851838 h 3662"/>
                <a:gd name="T60" fmla="*/ 1064235 w 4950"/>
                <a:gd name="T61" fmla="*/ 842014 h 3662"/>
                <a:gd name="T62" fmla="*/ 1179533 w 4950"/>
                <a:gd name="T63" fmla="*/ 647339 h 36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50" h="3662">
                  <a:moveTo>
                    <a:pt x="134" y="2392"/>
                  </a:moveTo>
                  <a:cubicBezTo>
                    <a:pt x="512" y="2392"/>
                    <a:pt x="512" y="2392"/>
                    <a:pt x="512" y="2392"/>
                  </a:cubicBezTo>
                  <a:cubicBezTo>
                    <a:pt x="677" y="2556"/>
                    <a:pt x="901" y="2556"/>
                    <a:pt x="1065" y="2392"/>
                  </a:cubicBezTo>
                  <a:cubicBezTo>
                    <a:pt x="1470" y="2392"/>
                    <a:pt x="1470" y="2392"/>
                    <a:pt x="1470" y="2392"/>
                  </a:cubicBezTo>
                  <a:cubicBezTo>
                    <a:pt x="1436" y="2126"/>
                    <a:pt x="1402" y="1861"/>
                    <a:pt x="1368" y="1595"/>
                  </a:cubicBezTo>
                  <a:cubicBezTo>
                    <a:pt x="1161" y="1029"/>
                    <a:pt x="375" y="1059"/>
                    <a:pt x="206" y="1613"/>
                  </a:cubicBezTo>
                  <a:cubicBezTo>
                    <a:pt x="134" y="2392"/>
                    <a:pt x="134" y="2392"/>
                    <a:pt x="134" y="2392"/>
                  </a:cubicBezTo>
                  <a:close/>
                  <a:moveTo>
                    <a:pt x="3428" y="2652"/>
                  </a:moveTo>
                  <a:cubicBezTo>
                    <a:pt x="3827" y="2460"/>
                    <a:pt x="3827" y="2460"/>
                    <a:pt x="3827" y="2460"/>
                  </a:cubicBezTo>
                  <a:cubicBezTo>
                    <a:pt x="4067" y="2769"/>
                    <a:pt x="4067" y="2769"/>
                    <a:pt x="4067" y="2769"/>
                  </a:cubicBezTo>
                  <a:cubicBezTo>
                    <a:pt x="4312" y="2773"/>
                    <a:pt x="4312" y="2773"/>
                    <a:pt x="4312" y="2773"/>
                  </a:cubicBezTo>
                  <a:cubicBezTo>
                    <a:pt x="4541" y="2464"/>
                    <a:pt x="4541" y="2464"/>
                    <a:pt x="4541" y="2464"/>
                  </a:cubicBezTo>
                  <a:cubicBezTo>
                    <a:pt x="4950" y="2676"/>
                    <a:pt x="4950" y="2676"/>
                    <a:pt x="4950" y="2676"/>
                  </a:cubicBezTo>
                  <a:cubicBezTo>
                    <a:pt x="4950" y="3154"/>
                    <a:pt x="4950" y="3154"/>
                    <a:pt x="4950" y="3154"/>
                  </a:cubicBezTo>
                  <a:cubicBezTo>
                    <a:pt x="3843" y="3154"/>
                    <a:pt x="3843" y="3154"/>
                    <a:pt x="3843" y="3154"/>
                  </a:cubicBezTo>
                  <a:cubicBezTo>
                    <a:pt x="3843" y="3662"/>
                    <a:pt x="3843" y="3662"/>
                    <a:pt x="3843" y="3662"/>
                  </a:cubicBezTo>
                  <a:cubicBezTo>
                    <a:pt x="1228" y="3662"/>
                    <a:pt x="1228" y="3662"/>
                    <a:pt x="1228" y="3662"/>
                  </a:cubicBezTo>
                  <a:cubicBezTo>
                    <a:pt x="1228" y="3125"/>
                    <a:pt x="1228" y="3125"/>
                    <a:pt x="1228" y="3125"/>
                  </a:cubicBezTo>
                  <a:cubicBezTo>
                    <a:pt x="0" y="3125"/>
                    <a:pt x="0" y="3125"/>
                    <a:pt x="0" y="3125"/>
                  </a:cubicBezTo>
                  <a:cubicBezTo>
                    <a:pt x="2" y="2943"/>
                    <a:pt x="57" y="2776"/>
                    <a:pt x="175" y="2627"/>
                  </a:cubicBezTo>
                  <a:cubicBezTo>
                    <a:pt x="263" y="2627"/>
                    <a:pt x="350" y="2627"/>
                    <a:pt x="437" y="2627"/>
                  </a:cubicBezTo>
                  <a:cubicBezTo>
                    <a:pt x="677" y="2890"/>
                    <a:pt x="916" y="2884"/>
                    <a:pt x="1155" y="2627"/>
                  </a:cubicBezTo>
                  <a:cubicBezTo>
                    <a:pt x="1240" y="2627"/>
                    <a:pt x="1325" y="2627"/>
                    <a:pt x="1409" y="2627"/>
                  </a:cubicBezTo>
                  <a:cubicBezTo>
                    <a:pt x="1441" y="2663"/>
                    <a:pt x="1469" y="2701"/>
                    <a:pt x="1492" y="2740"/>
                  </a:cubicBezTo>
                  <a:cubicBezTo>
                    <a:pt x="1975" y="2508"/>
                    <a:pt x="1975" y="2508"/>
                    <a:pt x="1975" y="2508"/>
                  </a:cubicBezTo>
                  <a:cubicBezTo>
                    <a:pt x="2375" y="3022"/>
                    <a:pt x="2375" y="3022"/>
                    <a:pt x="2375" y="3022"/>
                  </a:cubicBezTo>
                  <a:cubicBezTo>
                    <a:pt x="2477" y="2709"/>
                    <a:pt x="2477" y="2709"/>
                    <a:pt x="2477" y="2709"/>
                  </a:cubicBezTo>
                  <a:cubicBezTo>
                    <a:pt x="2400" y="2613"/>
                    <a:pt x="2400" y="2613"/>
                    <a:pt x="2400" y="2613"/>
                  </a:cubicBezTo>
                  <a:cubicBezTo>
                    <a:pt x="2485" y="2502"/>
                    <a:pt x="2485" y="2502"/>
                    <a:pt x="2485" y="2502"/>
                  </a:cubicBezTo>
                  <a:cubicBezTo>
                    <a:pt x="2679" y="2502"/>
                    <a:pt x="2679" y="2502"/>
                    <a:pt x="2679" y="2502"/>
                  </a:cubicBezTo>
                  <a:cubicBezTo>
                    <a:pt x="2763" y="2613"/>
                    <a:pt x="2763" y="2613"/>
                    <a:pt x="2763" y="2613"/>
                  </a:cubicBezTo>
                  <a:cubicBezTo>
                    <a:pt x="2686" y="2709"/>
                    <a:pt x="2686" y="2709"/>
                    <a:pt x="2686" y="2709"/>
                  </a:cubicBezTo>
                  <a:cubicBezTo>
                    <a:pt x="2782" y="3000"/>
                    <a:pt x="2782" y="3000"/>
                    <a:pt x="2782" y="3000"/>
                  </a:cubicBezTo>
                  <a:cubicBezTo>
                    <a:pt x="3163" y="2514"/>
                    <a:pt x="3163" y="2514"/>
                    <a:pt x="3163" y="2514"/>
                  </a:cubicBezTo>
                  <a:cubicBezTo>
                    <a:pt x="3428" y="2652"/>
                    <a:pt x="3428" y="2652"/>
                    <a:pt x="3428" y="2652"/>
                  </a:cubicBezTo>
                  <a:close/>
                  <a:moveTo>
                    <a:pt x="4691" y="1622"/>
                  </a:moveTo>
                  <a:cubicBezTo>
                    <a:pt x="4686" y="1278"/>
                    <a:pt x="4503" y="1107"/>
                    <a:pt x="4175" y="1103"/>
                  </a:cubicBezTo>
                  <a:cubicBezTo>
                    <a:pt x="3896" y="1099"/>
                    <a:pt x="3687" y="1274"/>
                    <a:pt x="3693" y="1622"/>
                  </a:cubicBezTo>
                  <a:cubicBezTo>
                    <a:pt x="3674" y="1622"/>
                    <a:pt x="3674" y="1622"/>
                    <a:pt x="3674" y="1622"/>
                  </a:cubicBezTo>
                  <a:cubicBezTo>
                    <a:pt x="3672" y="1669"/>
                    <a:pt x="3671" y="1736"/>
                    <a:pt x="3677" y="1758"/>
                  </a:cubicBezTo>
                  <a:cubicBezTo>
                    <a:pt x="3681" y="1773"/>
                    <a:pt x="3701" y="1792"/>
                    <a:pt x="3722" y="1808"/>
                  </a:cubicBezTo>
                  <a:cubicBezTo>
                    <a:pt x="3764" y="2154"/>
                    <a:pt x="3764" y="2154"/>
                    <a:pt x="3764" y="2154"/>
                  </a:cubicBezTo>
                  <a:cubicBezTo>
                    <a:pt x="3764" y="2180"/>
                    <a:pt x="3764" y="2180"/>
                    <a:pt x="3764" y="2180"/>
                  </a:cubicBezTo>
                  <a:cubicBezTo>
                    <a:pt x="3784" y="2197"/>
                    <a:pt x="3784" y="2197"/>
                    <a:pt x="3784" y="2197"/>
                  </a:cubicBezTo>
                  <a:cubicBezTo>
                    <a:pt x="4074" y="2430"/>
                    <a:pt x="4297" y="2414"/>
                    <a:pt x="4593" y="2198"/>
                  </a:cubicBezTo>
                  <a:cubicBezTo>
                    <a:pt x="4615" y="2182"/>
                    <a:pt x="4615" y="2182"/>
                    <a:pt x="4615" y="2182"/>
                  </a:cubicBezTo>
                  <a:cubicBezTo>
                    <a:pt x="4615" y="2154"/>
                    <a:pt x="4615" y="2154"/>
                    <a:pt x="4615" y="2154"/>
                  </a:cubicBezTo>
                  <a:cubicBezTo>
                    <a:pt x="4643" y="1808"/>
                    <a:pt x="4643" y="1808"/>
                    <a:pt x="4643" y="1808"/>
                  </a:cubicBezTo>
                  <a:cubicBezTo>
                    <a:pt x="4664" y="1792"/>
                    <a:pt x="4685" y="1773"/>
                    <a:pt x="4689" y="1758"/>
                  </a:cubicBezTo>
                  <a:cubicBezTo>
                    <a:pt x="4694" y="1738"/>
                    <a:pt x="4693" y="1680"/>
                    <a:pt x="4692" y="1634"/>
                  </a:cubicBezTo>
                  <a:cubicBezTo>
                    <a:pt x="4691" y="1622"/>
                    <a:pt x="4691" y="1622"/>
                    <a:pt x="4691" y="1622"/>
                  </a:cubicBezTo>
                  <a:close/>
                  <a:moveTo>
                    <a:pt x="3343" y="1285"/>
                  </a:moveTo>
                  <a:cubicBezTo>
                    <a:pt x="3468" y="744"/>
                    <a:pt x="3468" y="744"/>
                    <a:pt x="3468" y="744"/>
                  </a:cubicBezTo>
                  <a:cubicBezTo>
                    <a:pt x="3122" y="701"/>
                    <a:pt x="2501" y="0"/>
                    <a:pt x="1725" y="744"/>
                  </a:cubicBezTo>
                  <a:cubicBezTo>
                    <a:pt x="1825" y="1266"/>
                    <a:pt x="1825" y="1266"/>
                    <a:pt x="1825" y="1266"/>
                  </a:cubicBezTo>
                  <a:cubicBezTo>
                    <a:pt x="1838" y="1443"/>
                    <a:pt x="1864" y="1609"/>
                    <a:pt x="1906" y="1760"/>
                  </a:cubicBezTo>
                  <a:cubicBezTo>
                    <a:pt x="1965" y="1970"/>
                    <a:pt x="2055" y="2150"/>
                    <a:pt x="2190" y="2291"/>
                  </a:cubicBezTo>
                  <a:cubicBezTo>
                    <a:pt x="2212" y="2314"/>
                    <a:pt x="2212" y="2314"/>
                    <a:pt x="2212" y="2314"/>
                  </a:cubicBezTo>
                  <a:cubicBezTo>
                    <a:pt x="2244" y="2318"/>
                    <a:pt x="2244" y="2318"/>
                    <a:pt x="2244" y="2318"/>
                  </a:cubicBezTo>
                  <a:cubicBezTo>
                    <a:pt x="2354" y="2334"/>
                    <a:pt x="2462" y="2341"/>
                    <a:pt x="2569" y="2341"/>
                  </a:cubicBezTo>
                  <a:cubicBezTo>
                    <a:pt x="2677" y="2341"/>
                    <a:pt x="2784" y="2334"/>
                    <a:pt x="2895" y="2318"/>
                  </a:cubicBezTo>
                  <a:cubicBezTo>
                    <a:pt x="2926" y="2314"/>
                    <a:pt x="2926" y="2314"/>
                    <a:pt x="2926" y="2314"/>
                  </a:cubicBezTo>
                  <a:cubicBezTo>
                    <a:pt x="2948" y="2291"/>
                    <a:pt x="2948" y="2291"/>
                    <a:pt x="2948" y="2291"/>
                  </a:cubicBezTo>
                  <a:cubicBezTo>
                    <a:pt x="3078" y="2155"/>
                    <a:pt x="3176" y="1981"/>
                    <a:pt x="3243" y="1779"/>
                  </a:cubicBezTo>
                  <a:cubicBezTo>
                    <a:pt x="3292" y="1629"/>
                    <a:pt x="3326" y="1462"/>
                    <a:pt x="3343" y="12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73" name="圆角矩形 72"/>
          <p:cNvSpPr/>
          <p:nvPr/>
        </p:nvSpPr>
        <p:spPr bwMode="auto">
          <a:xfrm>
            <a:off x="2799056" y="3247252"/>
            <a:ext cx="2424255" cy="320317"/>
          </a:xfrm>
          <a:prstGeom prst="roundRect">
            <a:avLst/>
          </a:prstGeom>
          <a:solidFill>
            <a:schemeClr val="accent6">
              <a:lumMod val="20000"/>
              <a:lumOff val="80000"/>
            </a:schemeClr>
          </a:solidFill>
          <a:ln>
            <a:solidFill>
              <a:schemeClr val="accent6">
                <a:lumMod val="60000"/>
                <a:lumOff val="4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200" b="1" dirty="0">
                <a:solidFill>
                  <a:prstClr val="black"/>
                </a:solidFill>
                <a:latin typeface="微软雅黑" panose="020B0503020204020204" pitchFamily="34" charset="-122"/>
                <a:ea typeface="微软雅黑" panose="020B0503020204020204" pitchFamily="34" charset="-122"/>
              </a:rPr>
              <a:t>对内</a:t>
            </a:r>
          </a:p>
        </p:txBody>
      </p:sp>
      <p:sp>
        <p:nvSpPr>
          <p:cNvPr id="74" name="圆角矩形 73"/>
          <p:cNvSpPr/>
          <p:nvPr/>
        </p:nvSpPr>
        <p:spPr bwMode="auto">
          <a:xfrm>
            <a:off x="8027157" y="3247252"/>
            <a:ext cx="2424255" cy="320317"/>
          </a:xfrm>
          <a:prstGeom prst="roundRect">
            <a:avLst/>
          </a:prstGeom>
          <a:solidFill>
            <a:schemeClr val="accent1">
              <a:lumMod val="20000"/>
              <a:lumOff val="80000"/>
            </a:schemeClr>
          </a:solidFill>
          <a:ln>
            <a:solidFill>
              <a:schemeClr val="accent1">
                <a:lumMod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200" b="1" dirty="0">
                <a:solidFill>
                  <a:prstClr val="black"/>
                </a:solidFill>
                <a:latin typeface="微软雅黑" panose="020B0503020204020204" pitchFamily="34" charset="-122"/>
                <a:ea typeface="微软雅黑" panose="020B0503020204020204" pitchFamily="34" charset="-122"/>
              </a:rPr>
              <a:t>对外</a:t>
            </a:r>
          </a:p>
        </p:txBody>
      </p:sp>
      <p:cxnSp>
        <p:nvCxnSpPr>
          <p:cNvPr id="78" name="肘形连接符 77"/>
          <p:cNvCxnSpPr>
            <a:stCxn id="64" idx="2"/>
            <a:endCxn id="73" idx="0"/>
          </p:cNvCxnSpPr>
          <p:nvPr/>
        </p:nvCxnSpPr>
        <p:spPr bwMode="auto">
          <a:xfrm rot="5400000">
            <a:off x="4987964" y="2132865"/>
            <a:ext cx="137608" cy="2091167"/>
          </a:xfrm>
          <a:prstGeom prst="bentConnector3">
            <a:avLst>
              <a:gd name="adj1" fmla="val 50000"/>
            </a:avLst>
          </a:prstGeom>
          <a:solidFill>
            <a:schemeClr val="accent1"/>
          </a:solidFill>
          <a:ln w="38100" cap="flat" cmpd="sng" algn="ctr">
            <a:solidFill>
              <a:schemeClr val="accent5">
                <a:lumMod val="75000"/>
              </a:schemeClr>
            </a:solidFill>
            <a:prstDash val="solid"/>
            <a:round/>
            <a:headEnd type="none" w="med" len="med"/>
            <a:tailEnd type="triangle"/>
          </a:ln>
        </p:spPr>
      </p:cxnSp>
      <p:cxnSp>
        <p:nvCxnSpPr>
          <p:cNvPr id="81" name="肘形连接符 80"/>
          <p:cNvCxnSpPr>
            <a:stCxn id="64" idx="2"/>
            <a:endCxn id="74" idx="0"/>
          </p:cNvCxnSpPr>
          <p:nvPr/>
        </p:nvCxnSpPr>
        <p:spPr bwMode="auto">
          <a:xfrm rot="16200000" flipH="1">
            <a:off x="7602014" y="1609981"/>
            <a:ext cx="137608" cy="3136934"/>
          </a:xfrm>
          <a:prstGeom prst="bentConnector3">
            <a:avLst>
              <a:gd name="adj1" fmla="val 50000"/>
            </a:avLst>
          </a:prstGeom>
          <a:solidFill>
            <a:schemeClr val="accent1"/>
          </a:solidFill>
          <a:ln w="38100" cap="flat" cmpd="sng" algn="ctr">
            <a:solidFill>
              <a:schemeClr val="accent5">
                <a:lumMod val="75000"/>
              </a:schemeClr>
            </a:solidFill>
            <a:prstDash val="solid"/>
            <a:round/>
            <a:headEnd type="none" w="med" len="med"/>
            <a:tailEnd type="triangle"/>
          </a:ln>
        </p:spPr>
      </p:cxnSp>
      <p:sp>
        <p:nvSpPr>
          <p:cNvPr id="68" name="圆角矩形 67"/>
          <p:cNvSpPr/>
          <p:nvPr/>
        </p:nvSpPr>
        <p:spPr bwMode="auto">
          <a:xfrm>
            <a:off x="3037537" y="3845647"/>
            <a:ext cx="1947291" cy="256596"/>
          </a:xfrm>
          <a:prstGeom prst="roundRect">
            <a:avLst/>
          </a:prstGeom>
          <a:solidFill>
            <a:schemeClr val="accent6">
              <a:lumMod val="20000"/>
              <a:lumOff val="8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200" dirty="0">
                <a:solidFill>
                  <a:prstClr val="black"/>
                </a:solidFill>
                <a:latin typeface="微软雅黑" panose="020B0503020204020204" pitchFamily="34" charset="-122"/>
                <a:ea typeface="微软雅黑" panose="020B0503020204020204" pitchFamily="34" charset="-122"/>
              </a:rPr>
              <a:t>派单</a:t>
            </a:r>
          </a:p>
        </p:txBody>
      </p:sp>
      <p:sp>
        <p:nvSpPr>
          <p:cNvPr id="69" name="圆角矩形 68"/>
          <p:cNvSpPr/>
          <p:nvPr/>
        </p:nvSpPr>
        <p:spPr bwMode="auto">
          <a:xfrm>
            <a:off x="5128778" y="3845647"/>
            <a:ext cx="1947291" cy="256596"/>
          </a:xfrm>
          <a:prstGeom prst="roundRect">
            <a:avLst/>
          </a:prstGeom>
          <a:solidFill>
            <a:schemeClr val="accent6">
              <a:lumMod val="20000"/>
              <a:lumOff val="8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200" dirty="0">
                <a:solidFill>
                  <a:prstClr val="black"/>
                </a:solidFill>
                <a:latin typeface="微软雅黑" panose="020B0503020204020204" pitchFamily="34" charset="-122"/>
                <a:ea typeface="微软雅黑" panose="020B0503020204020204" pitchFamily="34" charset="-122"/>
              </a:rPr>
              <a:t>知识库管理</a:t>
            </a:r>
          </a:p>
        </p:txBody>
      </p:sp>
      <p:grpSp>
        <p:nvGrpSpPr>
          <p:cNvPr id="101" name="组合 100"/>
          <p:cNvGrpSpPr/>
          <p:nvPr/>
        </p:nvGrpSpPr>
        <p:grpSpPr>
          <a:xfrm>
            <a:off x="7220018" y="3845647"/>
            <a:ext cx="4038532" cy="256596"/>
            <a:chOff x="7220018" y="3800622"/>
            <a:chExt cx="4038532" cy="256596"/>
          </a:xfrm>
        </p:grpSpPr>
        <p:sp>
          <p:nvSpPr>
            <p:cNvPr id="70" name="圆角矩形 69"/>
            <p:cNvSpPr/>
            <p:nvPr/>
          </p:nvSpPr>
          <p:spPr bwMode="auto">
            <a:xfrm>
              <a:off x="7220018" y="3800622"/>
              <a:ext cx="1947291" cy="256596"/>
            </a:xfrm>
            <a:prstGeom prst="roundRect">
              <a:avLst/>
            </a:prstGeom>
            <a:solidFill>
              <a:schemeClr val="accent1">
                <a:lumMod val="20000"/>
                <a:lumOff val="8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200" dirty="0">
                  <a:solidFill>
                    <a:prstClr val="black"/>
                  </a:solidFill>
                  <a:latin typeface="微软雅黑" panose="020B0503020204020204" pitchFamily="34" charset="-122"/>
                  <a:ea typeface="微软雅黑" panose="020B0503020204020204" pitchFamily="34" charset="-122"/>
                </a:rPr>
                <a:t>分析应用</a:t>
              </a:r>
            </a:p>
          </p:txBody>
        </p:sp>
        <p:sp>
          <p:nvSpPr>
            <p:cNvPr id="84" name="圆角矩形 83"/>
            <p:cNvSpPr/>
            <p:nvPr/>
          </p:nvSpPr>
          <p:spPr bwMode="auto">
            <a:xfrm>
              <a:off x="9311259" y="3800622"/>
              <a:ext cx="1947291" cy="256596"/>
            </a:xfrm>
            <a:prstGeom prst="roundRect">
              <a:avLst/>
            </a:prstGeom>
            <a:solidFill>
              <a:schemeClr val="accent1">
                <a:lumMod val="20000"/>
                <a:lumOff val="8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200" dirty="0">
                  <a:solidFill>
                    <a:prstClr val="black"/>
                  </a:solidFill>
                  <a:latin typeface="微软雅黑" panose="020B0503020204020204" pitchFamily="34" charset="-122"/>
                  <a:ea typeface="微软雅黑" panose="020B0503020204020204" pitchFamily="34" charset="-122"/>
                </a:rPr>
                <a:t>公众号互动</a:t>
              </a:r>
            </a:p>
          </p:txBody>
        </p:sp>
      </p:grpSp>
      <p:cxnSp>
        <p:nvCxnSpPr>
          <p:cNvPr id="88" name="肘形连接符 87"/>
          <p:cNvCxnSpPr>
            <a:cxnSpLocks/>
            <a:stCxn id="73" idx="2"/>
          </p:cNvCxnSpPr>
          <p:nvPr/>
        </p:nvCxnSpPr>
        <p:spPr bwMode="auto">
          <a:xfrm rot="5400000">
            <a:off x="2826525" y="2660988"/>
            <a:ext cx="278078" cy="2091241"/>
          </a:xfrm>
          <a:prstGeom prst="bentConnector3">
            <a:avLst/>
          </a:prstGeom>
          <a:solidFill>
            <a:schemeClr val="accent1"/>
          </a:solidFill>
          <a:ln w="28575" cap="flat" cmpd="sng" algn="ctr">
            <a:solidFill>
              <a:schemeClr val="accent6">
                <a:lumMod val="75000"/>
              </a:schemeClr>
            </a:solidFill>
            <a:prstDash val="solid"/>
            <a:round/>
            <a:headEnd type="none" w="med" len="med"/>
            <a:tailEnd type="none"/>
          </a:ln>
        </p:spPr>
      </p:cxnSp>
      <p:cxnSp>
        <p:nvCxnSpPr>
          <p:cNvPr id="90" name="肘形连接符 89"/>
          <p:cNvCxnSpPr>
            <a:stCxn id="73" idx="2"/>
            <a:endCxn id="68" idx="0"/>
          </p:cNvCxnSpPr>
          <p:nvPr/>
        </p:nvCxnSpPr>
        <p:spPr bwMode="auto">
          <a:xfrm rot="5400000">
            <a:off x="3872145" y="3706608"/>
            <a:ext cx="278078" cy="1"/>
          </a:xfrm>
          <a:prstGeom prst="bentConnector3">
            <a:avLst/>
          </a:prstGeom>
          <a:solidFill>
            <a:schemeClr val="accent1"/>
          </a:solidFill>
          <a:ln w="28575" cap="flat" cmpd="sng" algn="ctr">
            <a:solidFill>
              <a:schemeClr val="accent6">
                <a:lumMod val="75000"/>
              </a:schemeClr>
            </a:solidFill>
            <a:prstDash val="solid"/>
            <a:round/>
            <a:headEnd type="none" w="med" len="med"/>
            <a:tailEnd type="none"/>
          </a:ln>
        </p:spPr>
      </p:cxnSp>
      <p:cxnSp>
        <p:nvCxnSpPr>
          <p:cNvPr id="92" name="肘形连接符 91"/>
          <p:cNvCxnSpPr>
            <a:stCxn id="73" idx="2"/>
            <a:endCxn id="69" idx="0"/>
          </p:cNvCxnSpPr>
          <p:nvPr/>
        </p:nvCxnSpPr>
        <p:spPr bwMode="auto">
          <a:xfrm rot="16200000" flipH="1">
            <a:off x="4917765" y="2660988"/>
            <a:ext cx="278078" cy="2091240"/>
          </a:xfrm>
          <a:prstGeom prst="bentConnector3">
            <a:avLst>
              <a:gd name="adj1" fmla="val 50000"/>
            </a:avLst>
          </a:prstGeom>
          <a:solidFill>
            <a:schemeClr val="accent1"/>
          </a:solidFill>
          <a:ln w="28575" cap="flat" cmpd="sng" algn="ctr">
            <a:solidFill>
              <a:schemeClr val="accent6">
                <a:lumMod val="75000"/>
              </a:schemeClr>
            </a:solidFill>
            <a:prstDash val="solid"/>
            <a:round/>
            <a:headEnd type="none" w="med" len="med"/>
            <a:tailEnd type="none"/>
          </a:ln>
        </p:spPr>
      </p:cxnSp>
      <p:cxnSp>
        <p:nvCxnSpPr>
          <p:cNvPr id="95" name="肘形连接符 94"/>
          <p:cNvCxnSpPr>
            <a:stCxn id="74" idx="2"/>
            <a:endCxn id="70" idx="0"/>
          </p:cNvCxnSpPr>
          <p:nvPr/>
        </p:nvCxnSpPr>
        <p:spPr bwMode="auto">
          <a:xfrm rot="5400000">
            <a:off x="8577436" y="3183798"/>
            <a:ext cx="278078" cy="1045621"/>
          </a:xfrm>
          <a:prstGeom prst="bentConnector3">
            <a:avLst>
              <a:gd name="adj1" fmla="val 50000"/>
            </a:avLst>
          </a:prstGeom>
          <a:solidFill>
            <a:schemeClr val="accent1"/>
          </a:solidFill>
          <a:ln w="28575" cap="flat" cmpd="sng" algn="ctr">
            <a:solidFill>
              <a:schemeClr val="accent5">
                <a:lumMod val="75000"/>
              </a:schemeClr>
            </a:solidFill>
            <a:prstDash val="solid"/>
            <a:round/>
            <a:headEnd type="none" w="med" len="med"/>
            <a:tailEnd type="none"/>
          </a:ln>
        </p:spPr>
      </p:cxnSp>
      <p:cxnSp>
        <p:nvCxnSpPr>
          <p:cNvPr id="98" name="肘形连接符 97"/>
          <p:cNvCxnSpPr>
            <a:stCxn id="74" idx="2"/>
            <a:endCxn id="84" idx="0"/>
          </p:cNvCxnSpPr>
          <p:nvPr/>
        </p:nvCxnSpPr>
        <p:spPr bwMode="auto">
          <a:xfrm rot="16200000" flipH="1">
            <a:off x="9623056" y="3183798"/>
            <a:ext cx="278078" cy="1045620"/>
          </a:xfrm>
          <a:prstGeom prst="bentConnector3">
            <a:avLst>
              <a:gd name="adj1" fmla="val 50000"/>
            </a:avLst>
          </a:prstGeom>
          <a:solidFill>
            <a:schemeClr val="accent1"/>
          </a:solidFill>
          <a:ln w="28575" cap="flat" cmpd="sng" algn="ctr">
            <a:solidFill>
              <a:schemeClr val="accent5">
                <a:lumMod val="75000"/>
              </a:schemeClr>
            </a:solidFill>
            <a:prstDash val="solid"/>
            <a:round/>
            <a:headEnd type="none" w="med" len="med"/>
            <a:tailEnd type="none"/>
          </a:ln>
        </p:spPr>
      </p:cxnSp>
      <p:sp>
        <p:nvSpPr>
          <p:cNvPr id="106" name="文本框 105"/>
          <p:cNvSpPr txBox="1"/>
          <p:nvPr/>
        </p:nvSpPr>
        <p:spPr>
          <a:xfrm>
            <a:off x="8340423" y="3629828"/>
            <a:ext cx="543739" cy="174112"/>
          </a:xfrm>
          <a:prstGeom prst="rect">
            <a:avLst/>
          </a:prstGeom>
          <a:solidFill>
            <a:schemeClr val="bg1"/>
          </a:solidFill>
        </p:spPr>
        <p:txBody>
          <a:bodyPr wrap="none" rtlCol="0" anchor="ctr" anchorCtr="1">
            <a:noAutofit/>
          </a:bodyPr>
          <a:lstStyle/>
          <a:p>
            <a:r>
              <a:rPr lang="zh-CN" altLang="en-US" sz="1400" dirty="0">
                <a:latin typeface="微软雅黑" panose="020B0503020204020204" pitchFamily="34" charset="-122"/>
                <a:ea typeface="微软雅黑" panose="020B0503020204020204" pitchFamily="34" charset="-122"/>
              </a:rPr>
              <a:t>领导</a:t>
            </a:r>
          </a:p>
        </p:txBody>
      </p:sp>
      <p:sp>
        <p:nvSpPr>
          <p:cNvPr id="102" name="圆角矩形 101"/>
          <p:cNvSpPr/>
          <p:nvPr/>
        </p:nvSpPr>
        <p:spPr bwMode="auto">
          <a:xfrm>
            <a:off x="3037536" y="4145279"/>
            <a:ext cx="1945193" cy="2032237"/>
          </a:xfrm>
          <a:prstGeom prst="roundRect">
            <a:avLst>
              <a:gd name="adj" fmla="val 4305"/>
            </a:avLst>
          </a:prstGeom>
          <a:solidFill>
            <a:schemeClr val="accent4">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rPr>
              <a:t>工单智能辅助派单</a:t>
            </a:r>
          </a:p>
        </p:txBody>
      </p:sp>
      <p:sp>
        <p:nvSpPr>
          <p:cNvPr id="104" name="圆角矩形 103"/>
          <p:cNvSpPr/>
          <p:nvPr/>
        </p:nvSpPr>
        <p:spPr bwMode="auto">
          <a:xfrm>
            <a:off x="5128778" y="4145279"/>
            <a:ext cx="1947290" cy="2032237"/>
          </a:xfrm>
          <a:prstGeom prst="roundRect">
            <a:avLst>
              <a:gd name="adj" fmla="val 4305"/>
            </a:avLst>
          </a:prstGeom>
          <a:solidFill>
            <a:schemeClr val="accent4">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rPr>
              <a:t>工单知识库智慧更新</a:t>
            </a:r>
          </a:p>
        </p:txBody>
      </p:sp>
      <p:sp>
        <p:nvSpPr>
          <p:cNvPr id="72" name="矩形 71"/>
          <p:cNvSpPr/>
          <p:nvPr/>
        </p:nvSpPr>
        <p:spPr bwMode="auto">
          <a:xfrm>
            <a:off x="3146493" y="4434449"/>
            <a:ext cx="1768592" cy="715001"/>
          </a:xfrm>
          <a:prstGeom prst="rect">
            <a:avLst/>
          </a:prstGeom>
          <a:solidFill>
            <a:schemeClr val="bg1"/>
          </a:solidFill>
          <a:ln w="19050" cap="flat" cmpd="sng" algn="ctr">
            <a:solidFill>
              <a:srgbClr val="FFC000"/>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75" name="文本框 74"/>
          <p:cNvSpPr txBox="1"/>
          <p:nvPr/>
        </p:nvSpPr>
        <p:spPr>
          <a:xfrm>
            <a:off x="4007193" y="5148193"/>
            <a:ext cx="800219" cy="271722"/>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批量处理</a:t>
            </a:r>
          </a:p>
        </p:txBody>
      </p:sp>
      <p:grpSp>
        <p:nvGrpSpPr>
          <p:cNvPr id="76" name="组合 75"/>
          <p:cNvGrpSpPr/>
          <p:nvPr/>
        </p:nvGrpSpPr>
        <p:grpSpPr>
          <a:xfrm>
            <a:off x="3553736" y="4449545"/>
            <a:ext cx="954107" cy="684809"/>
            <a:chOff x="1133147" y="4401301"/>
            <a:chExt cx="954107" cy="698109"/>
          </a:xfrm>
        </p:grpSpPr>
        <p:sp>
          <p:nvSpPr>
            <p:cNvPr id="77" name="文本框 76"/>
            <p:cNvSpPr txBox="1"/>
            <p:nvPr/>
          </p:nvSpPr>
          <p:spPr>
            <a:xfrm>
              <a:off x="1133147" y="4401301"/>
              <a:ext cx="954107"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话务员建议</a:t>
              </a:r>
            </a:p>
          </p:txBody>
        </p:sp>
        <p:sp>
          <p:nvSpPr>
            <p:cNvPr id="79" name="文本框 78"/>
            <p:cNvSpPr txBox="1"/>
            <p:nvPr/>
          </p:nvSpPr>
          <p:spPr>
            <a:xfrm>
              <a:off x="1210091" y="4822411"/>
              <a:ext cx="800219"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历史数据</a:t>
              </a:r>
            </a:p>
          </p:txBody>
        </p:sp>
        <p:sp>
          <p:nvSpPr>
            <p:cNvPr id="80" name="文本框 79"/>
            <p:cNvSpPr txBox="1"/>
            <p:nvPr/>
          </p:nvSpPr>
          <p:spPr>
            <a:xfrm>
              <a:off x="1429702" y="458107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sp>
        <p:nvSpPr>
          <p:cNvPr id="82" name="矩形 81"/>
          <p:cNvSpPr/>
          <p:nvPr/>
        </p:nvSpPr>
        <p:spPr bwMode="auto">
          <a:xfrm>
            <a:off x="3146493" y="5446341"/>
            <a:ext cx="1768592" cy="674571"/>
          </a:xfrm>
          <a:prstGeom prst="rect">
            <a:avLst/>
          </a:prstGeom>
          <a:solidFill>
            <a:schemeClr val="bg1"/>
          </a:solidFill>
          <a:ln w="19050" cap="flat" cmpd="sng" algn="ctr">
            <a:solidFill>
              <a:srgbClr val="FFC000"/>
            </a:solidFill>
            <a:prstDash val="sysDot"/>
            <a:round/>
            <a:headEnd type="none" w="med" len="med"/>
            <a:tailEnd type="none" w="med" len="med"/>
          </a:ln>
        </p:spPr>
        <p:txBody>
          <a:bodyPr vert="horz" wrap="square" lIns="91440" tIns="45720" rIns="91440" bIns="45720" numCol="1" rtlCol="0" anchor="ctr" anchorCtr="1" compatLnSpc="1"/>
          <a:lstStyle/>
          <a:p>
            <a:pPr fontAlgn="base">
              <a:spcBef>
                <a:spcPct val="0"/>
              </a:spcBef>
              <a:spcAft>
                <a:spcPct val="0"/>
              </a:spcAft>
            </a:pPr>
            <a:r>
              <a:rPr lang="zh-CN" altLang="en-US" sz="1200" dirty="0">
                <a:latin typeface="微软雅黑" panose="020B0503020204020204" pitchFamily="34" charset="-122"/>
                <a:ea typeface="微软雅黑" panose="020B0503020204020204" pitchFamily="34" charset="-122"/>
              </a:rPr>
              <a:t>主办部门</a:t>
            </a:r>
          </a:p>
          <a:p>
            <a:pPr fontAlgn="base">
              <a:spcBef>
                <a:spcPct val="0"/>
              </a:spcBef>
              <a:spcAft>
                <a:spcPct val="0"/>
              </a:spcAft>
            </a:pPr>
            <a:r>
              <a:rPr lang="zh-CN" altLang="en-US" sz="1200" dirty="0">
                <a:latin typeface="微软雅黑" panose="020B0503020204020204" pitchFamily="34" charset="-122"/>
                <a:ea typeface="微软雅黑" panose="020B0503020204020204" pitchFamily="34" charset="-122"/>
              </a:rPr>
              <a:t>协办部门</a:t>
            </a:r>
          </a:p>
          <a:p>
            <a:pPr fontAlgn="base">
              <a:spcBef>
                <a:spcPct val="0"/>
              </a:spcBef>
              <a:spcAft>
                <a:spcPct val="0"/>
              </a:spcAft>
            </a:pPr>
            <a:r>
              <a:rPr lang="zh-CN" altLang="en-US" sz="1200" dirty="0">
                <a:latin typeface="微软雅黑" panose="020B0503020204020204" pitchFamily="34" charset="-122"/>
                <a:ea typeface="微软雅黑" panose="020B0503020204020204" pitchFamily="34" charset="-122"/>
              </a:rPr>
              <a:t>抄送部门</a:t>
            </a:r>
          </a:p>
        </p:txBody>
      </p:sp>
      <p:cxnSp>
        <p:nvCxnSpPr>
          <p:cNvPr id="83" name="直接箭头连接符 82"/>
          <p:cNvCxnSpPr>
            <a:stCxn id="72" idx="2"/>
            <a:endCxn id="82" idx="0"/>
          </p:cNvCxnSpPr>
          <p:nvPr/>
        </p:nvCxnSpPr>
        <p:spPr bwMode="auto">
          <a:xfrm>
            <a:off x="4030789" y="5149450"/>
            <a:ext cx="0" cy="296892"/>
          </a:xfrm>
          <a:prstGeom prst="straightConnector1">
            <a:avLst/>
          </a:prstGeom>
          <a:solidFill>
            <a:schemeClr val="accent1"/>
          </a:solidFill>
          <a:ln w="28575" cap="flat" cmpd="sng" algn="ctr">
            <a:solidFill>
              <a:srgbClr val="C00000"/>
            </a:solidFill>
            <a:prstDash val="solid"/>
            <a:round/>
            <a:headEnd type="none" w="med" len="med"/>
            <a:tailEnd type="triangle"/>
          </a:ln>
        </p:spPr>
      </p:cxnSp>
      <p:sp>
        <p:nvSpPr>
          <p:cNvPr id="85" name="文本框 84"/>
          <p:cNvSpPr txBox="1"/>
          <p:nvPr/>
        </p:nvSpPr>
        <p:spPr>
          <a:xfrm>
            <a:off x="3206974" y="5148192"/>
            <a:ext cx="800219" cy="271722"/>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智能推荐</a:t>
            </a:r>
          </a:p>
        </p:txBody>
      </p:sp>
      <p:sp>
        <p:nvSpPr>
          <p:cNvPr id="86" name="矩形 85"/>
          <p:cNvSpPr/>
          <p:nvPr/>
        </p:nvSpPr>
        <p:spPr bwMode="auto">
          <a:xfrm>
            <a:off x="5218055" y="4417925"/>
            <a:ext cx="1768592" cy="730266"/>
          </a:xfrm>
          <a:prstGeom prst="rect">
            <a:avLst/>
          </a:prstGeom>
          <a:solidFill>
            <a:schemeClr val="bg1"/>
          </a:solidFill>
          <a:ln w="19050" cap="flat" cmpd="sng" algn="ctr">
            <a:solidFill>
              <a:srgbClr val="FFC000"/>
            </a:solidFill>
            <a:prstDash val="sysDot"/>
            <a:round/>
            <a:headEnd type="none" w="med" len="med"/>
            <a:tailEnd type="none" w="med" len="med"/>
          </a:ln>
        </p:spPr>
        <p:txBody>
          <a:bodyPr vert="horz" wrap="square" lIns="91440" tIns="45720" rIns="91440" bIns="45720" numCol="1" rtlCol="0" anchor="ctr" anchorCtr="1" compatLnSpc="1"/>
          <a:lstStyle/>
          <a:p>
            <a:pPr fontAlgn="base">
              <a:spcBef>
                <a:spcPct val="0"/>
              </a:spcBef>
              <a:spcAft>
                <a:spcPct val="0"/>
              </a:spcAft>
            </a:pPr>
            <a:r>
              <a:rPr lang="zh-CN" altLang="en-US" sz="1200">
                <a:latin typeface="微软雅黑" panose="020B0503020204020204" pitchFamily="34" charset="-122"/>
                <a:ea typeface="微软雅黑" panose="020B0503020204020204" pitchFamily="34" charset="-122"/>
              </a:rPr>
              <a:t>工单记录</a:t>
            </a:r>
            <a:endParaRPr lang="zh-CN" altLang="en-US" sz="1200" dirty="0">
              <a:latin typeface="微软雅黑" panose="020B0503020204020204" pitchFamily="34" charset="-122"/>
              <a:ea typeface="微软雅黑" panose="020B0503020204020204" pitchFamily="34" charset="-122"/>
            </a:endParaRPr>
          </a:p>
        </p:txBody>
      </p:sp>
      <p:sp>
        <p:nvSpPr>
          <p:cNvPr id="87" name="文本框 86"/>
          <p:cNvSpPr txBox="1"/>
          <p:nvPr/>
        </p:nvSpPr>
        <p:spPr>
          <a:xfrm>
            <a:off x="6078755" y="5150356"/>
            <a:ext cx="800219" cy="271722"/>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智能识别</a:t>
            </a:r>
          </a:p>
        </p:txBody>
      </p:sp>
      <p:sp>
        <p:nvSpPr>
          <p:cNvPr id="97" name="矩形 96"/>
          <p:cNvSpPr/>
          <p:nvPr/>
        </p:nvSpPr>
        <p:spPr bwMode="auto">
          <a:xfrm>
            <a:off x="5218055" y="5429817"/>
            <a:ext cx="1768592" cy="674571"/>
          </a:xfrm>
          <a:prstGeom prst="rect">
            <a:avLst/>
          </a:prstGeom>
          <a:solidFill>
            <a:schemeClr val="bg1"/>
          </a:solidFill>
          <a:ln w="19050" cap="flat" cmpd="sng" algn="ctr">
            <a:solidFill>
              <a:srgbClr val="FFC000"/>
            </a:solidFill>
            <a:prstDash val="sysDot"/>
            <a:round/>
            <a:headEnd type="none" w="med" len="med"/>
            <a:tailEnd type="none" w="med" len="med"/>
          </a:ln>
        </p:spPr>
        <p:txBody>
          <a:bodyPr vert="horz" wrap="square" lIns="91440" tIns="45720" rIns="91440" bIns="45720" numCol="1" rtlCol="0" anchor="ctr" anchorCtr="1" compatLnSpc="1"/>
          <a:lstStyle/>
          <a:p>
            <a:pPr fontAlgn="base">
              <a:spcBef>
                <a:spcPct val="0"/>
              </a:spcBef>
              <a:spcAft>
                <a:spcPct val="0"/>
              </a:spcAft>
            </a:pPr>
            <a:r>
              <a:rPr lang="zh-CN" altLang="en-US" sz="1200" dirty="0">
                <a:latin typeface="微软雅黑" panose="020B0503020204020204" pitchFamily="34" charset="-122"/>
                <a:ea typeface="微软雅黑" panose="020B0503020204020204" pitchFamily="34" charset="-122"/>
              </a:rPr>
              <a:t>工单知识库自动化智能化的更新</a:t>
            </a:r>
          </a:p>
        </p:txBody>
      </p:sp>
      <p:cxnSp>
        <p:nvCxnSpPr>
          <p:cNvPr id="99" name="直接箭头连接符 98"/>
          <p:cNvCxnSpPr>
            <a:stCxn id="86" idx="2"/>
            <a:endCxn id="97" idx="0"/>
          </p:cNvCxnSpPr>
          <p:nvPr/>
        </p:nvCxnSpPr>
        <p:spPr bwMode="auto">
          <a:xfrm>
            <a:off x="6102351" y="5148191"/>
            <a:ext cx="0" cy="281626"/>
          </a:xfrm>
          <a:prstGeom prst="straightConnector1">
            <a:avLst/>
          </a:prstGeom>
          <a:solidFill>
            <a:schemeClr val="accent1"/>
          </a:solidFill>
          <a:ln w="28575" cap="flat" cmpd="sng" algn="ctr">
            <a:solidFill>
              <a:srgbClr val="C00000"/>
            </a:solidFill>
            <a:prstDash val="solid"/>
            <a:round/>
            <a:headEnd type="none" w="med" len="med"/>
            <a:tailEnd type="triangle"/>
          </a:ln>
        </p:spPr>
      </p:cxnSp>
      <p:sp>
        <p:nvSpPr>
          <p:cNvPr id="100" name="文本框 99"/>
          <p:cNvSpPr txBox="1"/>
          <p:nvPr/>
        </p:nvSpPr>
        <p:spPr>
          <a:xfrm>
            <a:off x="5278536" y="5150355"/>
            <a:ext cx="800219" cy="271722"/>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数据挖掘</a:t>
            </a:r>
          </a:p>
        </p:txBody>
      </p:sp>
      <p:sp>
        <p:nvSpPr>
          <p:cNvPr id="108" name="文本框 107"/>
          <p:cNvSpPr txBox="1"/>
          <p:nvPr/>
        </p:nvSpPr>
        <p:spPr>
          <a:xfrm>
            <a:off x="9505039" y="3629828"/>
            <a:ext cx="543739" cy="174112"/>
          </a:xfrm>
          <a:prstGeom prst="rect">
            <a:avLst/>
          </a:prstGeom>
          <a:solidFill>
            <a:schemeClr val="bg1"/>
          </a:solidFill>
        </p:spPr>
        <p:txBody>
          <a:bodyPr wrap="none" rtlCol="0" anchor="ctr" anchorCtr="1">
            <a:noAutofit/>
          </a:bodyPr>
          <a:lstStyle/>
          <a:p>
            <a:r>
              <a:rPr lang="zh-CN" altLang="en-US" sz="1400" dirty="0">
                <a:latin typeface="微软雅黑" panose="020B0503020204020204" pitchFamily="34" charset="-122"/>
                <a:ea typeface="微软雅黑" panose="020B0503020204020204" pitchFamily="34" charset="-122"/>
              </a:rPr>
              <a:t>公众</a:t>
            </a:r>
          </a:p>
        </p:txBody>
      </p:sp>
      <p:sp>
        <p:nvSpPr>
          <p:cNvPr id="109" name="圆角矩形 108"/>
          <p:cNvSpPr/>
          <p:nvPr/>
        </p:nvSpPr>
        <p:spPr bwMode="auto">
          <a:xfrm>
            <a:off x="9302569" y="4145278"/>
            <a:ext cx="1947290" cy="2032238"/>
          </a:xfrm>
          <a:prstGeom prst="roundRect">
            <a:avLst>
              <a:gd name="adj" fmla="val 4305"/>
            </a:avLst>
          </a:prstGeom>
          <a:solidFill>
            <a:schemeClr val="tx2">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rPr>
              <a:t>工单知识库智慧更新</a:t>
            </a:r>
          </a:p>
        </p:txBody>
      </p:sp>
      <p:sp>
        <p:nvSpPr>
          <p:cNvPr id="105" name="圆角矩形 104"/>
          <p:cNvSpPr/>
          <p:nvPr/>
        </p:nvSpPr>
        <p:spPr bwMode="auto">
          <a:xfrm>
            <a:off x="7207866" y="4145279"/>
            <a:ext cx="1947290" cy="480280"/>
          </a:xfrm>
          <a:prstGeom prst="roundRect">
            <a:avLst>
              <a:gd name="adj" fmla="val 4305"/>
            </a:avLst>
          </a:prstGeom>
          <a:solidFill>
            <a:schemeClr val="tx2">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rPr>
              <a:t>  关键字</a:t>
            </a:r>
            <a:endParaRPr lang="en-US" altLang="zh-CN" sz="1200" b="1"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rPr>
              <a:t>分析应用</a:t>
            </a:r>
          </a:p>
        </p:txBody>
      </p:sp>
      <p:sp>
        <p:nvSpPr>
          <p:cNvPr id="110" name="圆角矩形 109"/>
          <p:cNvSpPr/>
          <p:nvPr/>
        </p:nvSpPr>
        <p:spPr bwMode="auto">
          <a:xfrm>
            <a:off x="7207866" y="4662598"/>
            <a:ext cx="1947290" cy="480280"/>
          </a:xfrm>
          <a:prstGeom prst="roundRect">
            <a:avLst>
              <a:gd name="adj" fmla="val 4305"/>
            </a:avLst>
          </a:prstGeom>
          <a:solidFill>
            <a:schemeClr val="tx2">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rPr>
              <a:t>热点分析</a:t>
            </a:r>
          </a:p>
        </p:txBody>
      </p:sp>
      <p:sp>
        <p:nvSpPr>
          <p:cNvPr id="111" name="圆角矩形 110"/>
          <p:cNvSpPr/>
          <p:nvPr/>
        </p:nvSpPr>
        <p:spPr bwMode="auto">
          <a:xfrm>
            <a:off x="7207866" y="5179917"/>
            <a:ext cx="1947290" cy="480280"/>
          </a:xfrm>
          <a:prstGeom prst="roundRect">
            <a:avLst>
              <a:gd name="adj" fmla="val 4305"/>
            </a:avLst>
          </a:prstGeom>
          <a:solidFill>
            <a:schemeClr val="tx2">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rPr>
              <a:t>   阀值</a:t>
            </a:r>
            <a:endParaRPr lang="en-US" altLang="zh-CN" sz="1200" b="1"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rPr>
              <a:t>预警应用</a:t>
            </a:r>
          </a:p>
        </p:txBody>
      </p:sp>
      <p:sp>
        <p:nvSpPr>
          <p:cNvPr id="112" name="圆角矩形 111"/>
          <p:cNvSpPr/>
          <p:nvPr/>
        </p:nvSpPr>
        <p:spPr bwMode="auto">
          <a:xfrm>
            <a:off x="7207866" y="5697236"/>
            <a:ext cx="1947290" cy="480280"/>
          </a:xfrm>
          <a:prstGeom prst="roundRect">
            <a:avLst>
              <a:gd name="adj" fmla="val 4305"/>
            </a:avLst>
          </a:prstGeom>
          <a:solidFill>
            <a:schemeClr val="tx2">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rPr>
              <a:t>   异常</a:t>
            </a:r>
            <a:endParaRPr lang="en-US" altLang="zh-CN" sz="1200" b="1"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rPr>
              <a:t>工单分析</a:t>
            </a:r>
          </a:p>
        </p:txBody>
      </p:sp>
      <p:pic>
        <p:nvPicPr>
          <p:cNvPr id="117" name="图片 11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87613" y="4212507"/>
            <a:ext cx="1113930" cy="335627"/>
          </a:xfrm>
          <a:prstGeom prst="rect">
            <a:avLst/>
          </a:prstGeom>
          <a:noFill/>
          <a:ln>
            <a:noFill/>
          </a:ln>
        </p:spPr>
      </p:pic>
      <p:pic>
        <p:nvPicPr>
          <p:cNvPr id="118" name="图片 11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7613" y="4700638"/>
            <a:ext cx="1113930" cy="390475"/>
          </a:xfrm>
          <a:prstGeom prst="rect">
            <a:avLst/>
          </a:prstGeom>
          <a:noFill/>
          <a:ln>
            <a:noFill/>
          </a:ln>
        </p:spPr>
      </p:pic>
      <p:pic>
        <p:nvPicPr>
          <p:cNvPr id="119" name="图片 11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7613" y="5205961"/>
            <a:ext cx="1113930" cy="423313"/>
          </a:xfrm>
          <a:prstGeom prst="rect">
            <a:avLst/>
          </a:prstGeom>
          <a:noFill/>
          <a:ln>
            <a:noFill/>
          </a:ln>
        </p:spPr>
      </p:pic>
      <p:pic>
        <p:nvPicPr>
          <p:cNvPr id="120" name="图片 11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87613" y="5714076"/>
            <a:ext cx="1113930" cy="434312"/>
          </a:xfrm>
          <a:prstGeom prst="rect">
            <a:avLst/>
          </a:prstGeom>
          <a:noFill/>
          <a:ln>
            <a:noFill/>
          </a:ln>
        </p:spPr>
      </p:pic>
      <p:sp>
        <p:nvSpPr>
          <p:cNvPr id="121" name="矩形 120"/>
          <p:cNvSpPr/>
          <p:nvPr/>
        </p:nvSpPr>
        <p:spPr bwMode="auto">
          <a:xfrm>
            <a:off x="9400608" y="4449544"/>
            <a:ext cx="1768592" cy="1654843"/>
          </a:xfrm>
          <a:prstGeom prst="rect">
            <a:avLst/>
          </a:prstGeom>
          <a:solidFill>
            <a:schemeClr val="bg1"/>
          </a:solidFill>
          <a:ln w="19050" cap="flat" cmpd="sng" algn="ctr">
            <a:solidFill>
              <a:schemeClr val="accent1">
                <a:lumMod val="75000"/>
              </a:schemeClr>
            </a:solidFill>
            <a:prstDash val="sysDot"/>
            <a:round/>
            <a:headEnd type="none" w="med" len="med"/>
            <a:tailEnd type="none" w="med" len="med"/>
          </a:ln>
        </p:spPr>
        <p:txBody>
          <a:bodyPr vert="horz" wrap="square" lIns="91440" tIns="45720" rIns="91440" bIns="45720" numCol="1" rtlCol="0" anchor="ctr" anchorCtr="1" compatLnSpc="1"/>
          <a:lstStyle/>
          <a:p>
            <a:pPr algn="just" fontAlgn="base">
              <a:spcBef>
                <a:spcPct val="0"/>
              </a:spcBef>
              <a:spcAft>
                <a:spcPct val="0"/>
              </a:spcAft>
            </a:pPr>
            <a:r>
              <a:rPr lang="zh-CN" altLang="en-US" sz="1200" dirty="0">
                <a:latin typeface="微软雅黑" panose="020B0503020204020204" pitchFamily="34" charset="-122"/>
                <a:ea typeface="微软雅黑" panose="020B0503020204020204" pitchFamily="34" charset="-122"/>
              </a:rPr>
              <a:t>       以社会关注点为导向，对于社会关注点进行总结、提炼，形成微信公众号的主题，对订阅者的困惑能第一时间的得到解答</a:t>
            </a:r>
          </a:p>
        </p:txBody>
      </p:sp>
      <p:grpSp>
        <p:nvGrpSpPr>
          <p:cNvPr id="96" name="组合 95">
            <a:extLst>
              <a:ext uri="{FF2B5EF4-FFF2-40B4-BE49-F238E27FC236}">
                <a16:creationId xmlns:a16="http://schemas.microsoft.com/office/drawing/2014/main" xmlns="" id="{9089D3C2-1984-4CAF-B750-C3B98CEEADE7}"/>
              </a:ext>
            </a:extLst>
          </p:cNvPr>
          <p:cNvGrpSpPr/>
          <p:nvPr/>
        </p:nvGrpSpPr>
        <p:grpSpPr>
          <a:xfrm>
            <a:off x="1221760" y="3845647"/>
            <a:ext cx="1671828" cy="2331869"/>
            <a:chOff x="946297" y="3845647"/>
            <a:chExt cx="1947291" cy="2331869"/>
          </a:xfrm>
        </p:grpSpPr>
        <p:sp>
          <p:nvSpPr>
            <p:cNvPr id="107" name="圆角矩形 66">
              <a:extLst>
                <a:ext uri="{FF2B5EF4-FFF2-40B4-BE49-F238E27FC236}">
                  <a16:creationId xmlns:a16="http://schemas.microsoft.com/office/drawing/2014/main" xmlns="" id="{8BF007B9-63A0-43B8-A8CC-A096B9DA5425}"/>
                </a:ext>
              </a:extLst>
            </p:cNvPr>
            <p:cNvSpPr/>
            <p:nvPr/>
          </p:nvSpPr>
          <p:spPr bwMode="auto">
            <a:xfrm>
              <a:off x="946297" y="3845647"/>
              <a:ext cx="1947291" cy="256596"/>
            </a:xfrm>
            <a:prstGeom prst="roundRect">
              <a:avLst/>
            </a:prstGeom>
            <a:solidFill>
              <a:schemeClr val="bg1">
                <a:lumMod val="95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algn="ctr"/>
              <a:r>
                <a:rPr lang="zh-CN" altLang="en-US" sz="1200" dirty="0">
                  <a:solidFill>
                    <a:prstClr val="black"/>
                  </a:solidFill>
                  <a:latin typeface="微软雅黑" panose="020B0503020204020204" pitchFamily="34" charset="-122"/>
                  <a:ea typeface="微软雅黑" panose="020B0503020204020204" pitchFamily="34" charset="-122"/>
                </a:rPr>
                <a:t>坐席调度</a:t>
              </a:r>
            </a:p>
          </p:txBody>
        </p:sp>
        <p:sp>
          <p:nvSpPr>
            <p:cNvPr id="113" name="圆角矩形 102">
              <a:extLst>
                <a:ext uri="{FF2B5EF4-FFF2-40B4-BE49-F238E27FC236}">
                  <a16:creationId xmlns:a16="http://schemas.microsoft.com/office/drawing/2014/main" xmlns="" id="{29D48196-BE7E-4A1F-A958-4B0A8E90BA60}"/>
                </a:ext>
              </a:extLst>
            </p:cNvPr>
            <p:cNvSpPr/>
            <p:nvPr/>
          </p:nvSpPr>
          <p:spPr bwMode="auto">
            <a:xfrm>
              <a:off x="946297" y="4145279"/>
              <a:ext cx="1945190" cy="2032237"/>
            </a:xfrm>
            <a:prstGeom prst="roundRect">
              <a:avLst>
                <a:gd name="adj" fmla="val 4305"/>
              </a:avLst>
            </a:prstGeom>
            <a:solidFill>
              <a:schemeClr val="bg1">
                <a:lumMod val="9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eaLnBrk="0" fontAlgn="base" hangingPunct="0">
                <a:spcBef>
                  <a:spcPct val="0"/>
                </a:spcBef>
                <a:spcAft>
                  <a:spcPct val="0"/>
                </a:spcAft>
              </a:pPr>
              <a:r>
                <a:rPr lang="zh-CN" altLang="en-US" sz="1200" b="1" dirty="0">
                  <a:latin typeface="微软雅黑" panose="020B0503020204020204" pitchFamily="34" charset="-122"/>
                  <a:ea typeface="微软雅黑" panose="020B0503020204020204" pitchFamily="34" charset="-122"/>
                </a:rPr>
                <a:t>坐席智能运营</a:t>
              </a:r>
              <a:endParaRPr kumimoji="0"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14" name="矩形 113">
              <a:extLst>
                <a:ext uri="{FF2B5EF4-FFF2-40B4-BE49-F238E27FC236}">
                  <a16:creationId xmlns:a16="http://schemas.microsoft.com/office/drawing/2014/main" xmlns="" id="{22667204-2BC2-434E-A0F7-33FDE0FD478B}"/>
                </a:ext>
              </a:extLst>
            </p:cNvPr>
            <p:cNvSpPr/>
            <p:nvPr/>
          </p:nvSpPr>
          <p:spPr bwMode="auto">
            <a:xfrm>
              <a:off x="1030464" y="4434449"/>
              <a:ext cx="1768592" cy="715001"/>
            </a:xfrm>
            <a:prstGeom prst="rect">
              <a:avLst/>
            </a:prstGeom>
            <a:solidFill>
              <a:schemeClr val="bg1"/>
            </a:solidFill>
            <a:ln w="19050" cap="flat" cmpd="sng" algn="ctr">
              <a:solidFill>
                <a:schemeClr val="tx1">
                  <a:lumMod val="50000"/>
                  <a:lumOff val="50000"/>
                </a:schemeClr>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15" name="文本框 114">
              <a:extLst>
                <a:ext uri="{FF2B5EF4-FFF2-40B4-BE49-F238E27FC236}">
                  <a16:creationId xmlns:a16="http://schemas.microsoft.com/office/drawing/2014/main" xmlns="" id="{26500372-110C-45EF-9A16-238CC97CAD38}"/>
                </a:ext>
              </a:extLst>
            </p:cNvPr>
            <p:cNvSpPr txBox="1"/>
            <p:nvPr/>
          </p:nvSpPr>
          <p:spPr>
            <a:xfrm>
              <a:off x="1891164" y="5148193"/>
              <a:ext cx="954107" cy="271722"/>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工单量预测</a:t>
              </a:r>
            </a:p>
          </p:txBody>
        </p:sp>
        <p:grpSp>
          <p:nvGrpSpPr>
            <p:cNvPr id="116" name="组合 115">
              <a:extLst>
                <a:ext uri="{FF2B5EF4-FFF2-40B4-BE49-F238E27FC236}">
                  <a16:creationId xmlns:a16="http://schemas.microsoft.com/office/drawing/2014/main" xmlns="" id="{763232CF-70C4-43BA-B477-B605DDF3EA7A}"/>
                </a:ext>
              </a:extLst>
            </p:cNvPr>
            <p:cNvGrpSpPr/>
            <p:nvPr/>
          </p:nvGrpSpPr>
          <p:grpSpPr>
            <a:xfrm>
              <a:off x="1437707" y="4449545"/>
              <a:ext cx="954107" cy="684809"/>
              <a:chOff x="1133147" y="4401301"/>
              <a:chExt cx="954107" cy="698109"/>
            </a:xfrm>
          </p:grpSpPr>
          <p:sp>
            <p:nvSpPr>
              <p:cNvPr id="124" name="文本框 123">
                <a:extLst>
                  <a:ext uri="{FF2B5EF4-FFF2-40B4-BE49-F238E27FC236}">
                    <a16:creationId xmlns:a16="http://schemas.microsoft.com/office/drawing/2014/main" xmlns="" id="{4CDB9BFF-DA76-4F83-85B5-AEBD902FF7CE}"/>
                  </a:ext>
                </a:extLst>
              </p:cNvPr>
              <p:cNvSpPr txBox="1"/>
              <p:nvPr/>
            </p:nvSpPr>
            <p:spPr>
              <a:xfrm>
                <a:off x="1133147" y="4401301"/>
                <a:ext cx="954107"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互联网热点</a:t>
                </a:r>
              </a:p>
            </p:txBody>
          </p:sp>
          <p:sp>
            <p:nvSpPr>
              <p:cNvPr id="125" name="文本框 124">
                <a:extLst>
                  <a:ext uri="{FF2B5EF4-FFF2-40B4-BE49-F238E27FC236}">
                    <a16:creationId xmlns:a16="http://schemas.microsoft.com/office/drawing/2014/main" xmlns="" id="{348DF78B-0E4C-43CC-8D85-80616B1FF48A}"/>
                  </a:ext>
                </a:extLst>
              </p:cNvPr>
              <p:cNvSpPr txBox="1"/>
              <p:nvPr/>
            </p:nvSpPr>
            <p:spPr>
              <a:xfrm>
                <a:off x="1210091" y="4822411"/>
                <a:ext cx="800219"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历史数据</a:t>
                </a:r>
              </a:p>
            </p:txBody>
          </p:sp>
          <p:sp>
            <p:nvSpPr>
              <p:cNvPr id="126" name="文本框 125">
                <a:extLst>
                  <a:ext uri="{FF2B5EF4-FFF2-40B4-BE49-F238E27FC236}">
                    <a16:creationId xmlns:a16="http://schemas.microsoft.com/office/drawing/2014/main" xmlns="" id="{0A30F005-9906-4575-8104-A9C342BD4782}"/>
                  </a:ext>
                </a:extLst>
              </p:cNvPr>
              <p:cNvSpPr txBox="1"/>
              <p:nvPr/>
            </p:nvSpPr>
            <p:spPr>
              <a:xfrm>
                <a:off x="1429702" y="458107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sp>
          <p:nvSpPr>
            <p:cNvPr id="122" name="矩形 121">
              <a:extLst>
                <a:ext uri="{FF2B5EF4-FFF2-40B4-BE49-F238E27FC236}">
                  <a16:creationId xmlns:a16="http://schemas.microsoft.com/office/drawing/2014/main" xmlns="" id="{69BDD50E-242E-4B56-976B-FBCA20034F5D}"/>
                </a:ext>
              </a:extLst>
            </p:cNvPr>
            <p:cNvSpPr/>
            <p:nvPr/>
          </p:nvSpPr>
          <p:spPr bwMode="auto">
            <a:xfrm>
              <a:off x="1030464" y="5446341"/>
              <a:ext cx="1768592" cy="674571"/>
            </a:xfrm>
            <a:prstGeom prst="rect">
              <a:avLst/>
            </a:prstGeom>
            <a:solidFill>
              <a:schemeClr val="bg1"/>
            </a:solidFill>
            <a:ln w="19050" cap="flat" cmpd="sng" algn="ctr">
              <a:solidFill>
                <a:schemeClr val="tx1">
                  <a:lumMod val="50000"/>
                  <a:lumOff val="50000"/>
                </a:schemeClr>
              </a:solidFill>
              <a:prstDash val="sysDot"/>
              <a:round/>
              <a:headEnd type="none" w="med" len="med"/>
              <a:tailEnd type="none" w="med" len="med"/>
            </a:ln>
          </p:spPr>
          <p:txBody>
            <a:bodyPr vert="horz" wrap="square" lIns="91440" tIns="45720" rIns="91440" bIns="45720" numCol="1" rtlCol="0" anchor="ctr" anchorCtr="1" compatLnSpc="1"/>
            <a:lstStyle/>
            <a:p>
              <a:pPr fontAlgn="base">
                <a:spcBef>
                  <a:spcPct val="0"/>
                </a:spcBef>
                <a:spcAft>
                  <a:spcPct val="0"/>
                </a:spcAft>
              </a:pPr>
              <a:r>
                <a:rPr lang="zh-CN" altLang="en-US" sz="1200" dirty="0">
                  <a:latin typeface="微软雅黑" panose="020B0503020204020204" pitchFamily="34" charset="-122"/>
                  <a:ea typeface="微软雅黑" panose="020B0503020204020204" pitchFamily="34" charset="-122"/>
                </a:rPr>
                <a:t>坐席灵活调度</a:t>
              </a:r>
            </a:p>
          </p:txBody>
        </p:sp>
        <p:cxnSp>
          <p:nvCxnSpPr>
            <p:cNvPr id="123" name="直接箭头连接符 122">
              <a:extLst>
                <a:ext uri="{FF2B5EF4-FFF2-40B4-BE49-F238E27FC236}">
                  <a16:creationId xmlns:a16="http://schemas.microsoft.com/office/drawing/2014/main" xmlns="" id="{145131C4-FA61-43FF-9EE3-6612AC6E7786}"/>
                </a:ext>
              </a:extLst>
            </p:cNvPr>
            <p:cNvCxnSpPr>
              <a:stCxn id="114" idx="2"/>
              <a:endCxn id="122" idx="0"/>
            </p:cNvCxnSpPr>
            <p:nvPr/>
          </p:nvCxnSpPr>
          <p:spPr bwMode="auto">
            <a:xfrm>
              <a:off x="1914760" y="5149450"/>
              <a:ext cx="0" cy="296892"/>
            </a:xfrm>
            <a:prstGeom prst="straightConnector1">
              <a:avLst/>
            </a:prstGeom>
            <a:solidFill>
              <a:schemeClr val="accent1"/>
            </a:solidFill>
            <a:ln w="28575" cap="flat" cmpd="sng" algn="ctr">
              <a:solidFill>
                <a:srgbClr val="C00000"/>
              </a:solidFill>
              <a:prstDash val="solid"/>
              <a:round/>
              <a:headEnd type="none" w="med" len="med"/>
              <a:tailEnd type="triangle"/>
            </a:ln>
          </p:spPr>
        </p:cxnSp>
      </p:grpSp>
      <p:sp>
        <p:nvSpPr>
          <p:cNvPr id="127" name="矩形 126">
            <a:extLst>
              <a:ext uri="{FF2B5EF4-FFF2-40B4-BE49-F238E27FC236}">
                <a16:creationId xmlns:a16="http://schemas.microsoft.com/office/drawing/2014/main" xmlns="" id="{2574527B-69CC-47A5-89C0-5BCD105F86D1}"/>
              </a:ext>
            </a:extLst>
          </p:cNvPr>
          <p:cNvSpPr/>
          <p:nvPr/>
        </p:nvSpPr>
        <p:spPr bwMode="auto">
          <a:xfrm>
            <a:off x="919992" y="3813406"/>
            <a:ext cx="2029056" cy="2400519"/>
          </a:xfrm>
          <a:prstGeom prst="rect">
            <a:avLst/>
          </a:prstGeom>
          <a:noFill/>
          <a:ln w="9525" cap="flat" cmpd="sng" algn="ctr">
            <a:solidFill>
              <a:schemeClr val="tx1">
                <a:lumMod val="50000"/>
                <a:lumOff val="50000"/>
              </a:schemeClr>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28" name="文本框 127">
            <a:extLst>
              <a:ext uri="{FF2B5EF4-FFF2-40B4-BE49-F238E27FC236}">
                <a16:creationId xmlns:a16="http://schemas.microsoft.com/office/drawing/2014/main" xmlns="" id="{33B4316F-1DFF-4F3A-A184-4C8E71C1A8B2}"/>
              </a:ext>
            </a:extLst>
          </p:cNvPr>
          <p:cNvSpPr txBox="1"/>
          <p:nvPr/>
        </p:nvSpPr>
        <p:spPr>
          <a:xfrm>
            <a:off x="878326" y="4826375"/>
            <a:ext cx="333932" cy="523220"/>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rPr>
              <a:t>号百</a:t>
            </a:r>
          </a:p>
        </p:txBody>
      </p:sp>
    </p:spTree>
    <p:extLst>
      <p:ext uri="{BB962C8B-B14F-4D97-AF65-F5344CB8AC3E}">
        <p14:creationId xmlns:p14="http://schemas.microsoft.com/office/powerpoint/2010/main" val="637434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职能部门被投诉对象画像分析</a:t>
            </a:r>
          </a:p>
        </p:txBody>
      </p:sp>
      <p:sp>
        <p:nvSpPr>
          <p:cNvPr id="3" name="右箭头 2"/>
          <p:cNvSpPr/>
          <p:nvPr/>
        </p:nvSpPr>
        <p:spPr bwMode="auto">
          <a:xfrm>
            <a:off x="715962" y="965200"/>
            <a:ext cx="10790237" cy="533400"/>
          </a:xfrm>
          <a:prstGeom prst="rightArrow">
            <a:avLst>
              <a:gd name="adj1" fmla="val 60126"/>
              <a:gd name="adj2" fmla="val 50000"/>
            </a:avLst>
          </a:prstGeom>
          <a:solidFill>
            <a:schemeClr val="accent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4" name="组合 3"/>
          <p:cNvGrpSpPr/>
          <p:nvPr/>
        </p:nvGrpSpPr>
        <p:grpSpPr>
          <a:xfrm>
            <a:off x="1776050" y="1129087"/>
            <a:ext cx="161925" cy="381491"/>
            <a:chOff x="2158999" y="1150938"/>
            <a:chExt cx="161925" cy="381491"/>
          </a:xfrm>
        </p:grpSpPr>
        <p:sp>
          <p:nvSpPr>
            <p:cNvPr id="5" name="椭圆 4"/>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6" name="组合 5"/>
            <p:cNvGrpSpPr/>
            <p:nvPr/>
          </p:nvGrpSpPr>
          <p:grpSpPr>
            <a:xfrm>
              <a:off x="2239962" y="1312863"/>
              <a:ext cx="0" cy="219566"/>
              <a:chOff x="2239962" y="1312863"/>
              <a:chExt cx="0" cy="219566"/>
            </a:xfrm>
          </p:grpSpPr>
          <p:cxnSp>
            <p:nvCxnSpPr>
              <p:cNvPr id="7" name="直接连接符 6"/>
              <p:cNvCxnSpPr>
                <a:stCxn id="5"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8" name="直接连接符 7"/>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sp>
        <p:nvSpPr>
          <p:cNvPr id="9" name="圆角矩形 8"/>
          <p:cNvSpPr/>
          <p:nvPr/>
        </p:nvSpPr>
        <p:spPr bwMode="auto">
          <a:xfrm>
            <a:off x="7159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投诉人</a:t>
            </a:r>
          </a:p>
        </p:txBody>
      </p:sp>
      <p:sp>
        <p:nvSpPr>
          <p:cNvPr id="10" name="圆角矩形 9"/>
          <p:cNvSpPr/>
          <p:nvPr/>
        </p:nvSpPr>
        <p:spPr bwMode="auto">
          <a:xfrm>
            <a:off x="3458805" y="1519966"/>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话务员</a:t>
            </a:r>
          </a:p>
        </p:txBody>
      </p:sp>
      <p:grpSp>
        <p:nvGrpSpPr>
          <p:cNvPr id="11" name="组合 10"/>
          <p:cNvGrpSpPr/>
          <p:nvPr/>
        </p:nvGrpSpPr>
        <p:grpSpPr>
          <a:xfrm>
            <a:off x="4520550" y="1129087"/>
            <a:ext cx="161925" cy="381491"/>
            <a:chOff x="2158999" y="1150938"/>
            <a:chExt cx="161925" cy="381491"/>
          </a:xfrm>
        </p:grpSpPr>
        <p:sp>
          <p:nvSpPr>
            <p:cNvPr id="12" name="椭圆 11"/>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3" name="组合 12"/>
            <p:cNvGrpSpPr/>
            <p:nvPr/>
          </p:nvGrpSpPr>
          <p:grpSpPr>
            <a:xfrm>
              <a:off x="2239962" y="1312863"/>
              <a:ext cx="0" cy="219566"/>
              <a:chOff x="2239962" y="1312863"/>
              <a:chExt cx="0" cy="219566"/>
            </a:xfrm>
          </p:grpSpPr>
          <p:cxnSp>
            <p:nvCxnSpPr>
              <p:cNvPr id="14" name="直接连接符 13"/>
              <p:cNvCxnSpPr>
                <a:stCxn id="12"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15" name="直接连接符 14"/>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grpSp>
        <p:nvGrpSpPr>
          <p:cNvPr id="16" name="组合 15"/>
          <p:cNvGrpSpPr/>
          <p:nvPr/>
        </p:nvGrpSpPr>
        <p:grpSpPr>
          <a:xfrm>
            <a:off x="7265050" y="1129087"/>
            <a:ext cx="161925" cy="381491"/>
            <a:chOff x="2158999" y="1150938"/>
            <a:chExt cx="161925" cy="381491"/>
          </a:xfrm>
        </p:grpSpPr>
        <p:sp>
          <p:nvSpPr>
            <p:cNvPr id="17" name="椭圆 16"/>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8" name="组合 17"/>
            <p:cNvGrpSpPr/>
            <p:nvPr/>
          </p:nvGrpSpPr>
          <p:grpSpPr>
            <a:xfrm>
              <a:off x="2239962" y="1312863"/>
              <a:ext cx="0" cy="219566"/>
              <a:chOff x="2239962" y="1312863"/>
              <a:chExt cx="0" cy="219566"/>
            </a:xfrm>
          </p:grpSpPr>
          <p:cxnSp>
            <p:nvCxnSpPr>
              <p:cNvPr id="19" name="直接连接符 18"/>
              <p:cNvCxnSpPr>
                <a:stCxn id="17"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20" name="直接连接符 19"/>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grpSp>
        <p:nvGrpSpPr>
          <p:cNvPr id="21" name="组合 20"/>
          <p:cNvGrpSpPr/>
          <p:nvPr/>
        </p:nvGrpSpPr>
        <p:grpSpPr>
          <a:xfrm>
            <a:off x="10009550" y="1129087"/>
            <a:ext cx="161925" cy="381491"/>
            <a:chOff x="2158999" y="1150938"/>
            <a:chExt cx="161925" cy="381491"/>
          </a:xfrm>
        </p:grpSpPr>
        <p:sp>
          <p:nvSpPr>
            <p:cNvPr id="22" name="椭圆 21"/>
            <p:cNvSpPr/>
            <p:nvPr/>
          </p:nvSpPr>
          <p:spPr bwMode="auto">
            <a:xfrm>
              <a:off x="2158999" y="1150938"/>
              <a:ext cx="161925" cy="161925"/>
            </a:xfrm>
            <a:prstGeom prst="ellipse">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23" name="组合 22"/>
            <p:cNvGrpSpPr/>
            <p:nvPr/>
          </p:nvGrpSpPr>
          <p:grpSpPr>
            <a:xfrm>
              <a:off x="2239962" y="1312863"/>
              <a:ext cx="0" cy="219566"/>
              <a:chOff x="2239962" y="1312863"/>
              <a:chExt cx="0" cy="219566"/>
            </a:xfrm>
          </p:grpSpPr>
          <p:cxnSp>
            <p:nvCxnSpPr>
              <p:cNvPr id="24" name="直接连接符 23"/>
              <p:cNvCxnSpPr>
                <a:stCxn id="22" idx="4"/>
              </p:cNvCxnSpPr>
              <p:nvPr/>
            </p:nvCxnSpPr>
            <p:spPr bwMode="auto">
              <a:xfrm>
                <a:off x="2239962" y="1312863"/>
                <a:ext cx="0" cy="219566"/>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p:spPr>
          </p:cxnSp>
          <p:cxnSp>
            <p:nvCxnSpPr>
              <p:cNvPr id="25" name="直接连接符 24"/>
              <p:cNvCxnSpPr/>
              <p:nvPr/>
            </p:nvCxnSpPr>
            <p:spPr bwMode="auto">
              <a:xfrm>
                <a:off x="2239962" y="1312863"/>
                <a:ext cx="0" cy="81597"/>
              </a:xfrm>
              <a:prstGeom prst="line">
                <a:avLst/>
              </a:prstGeom>
              <a:solidFill>
                <a:schemeClr val="accent1"/>
              </a:solidFill>
              <a:ln w="28575" cap="flat" cmpd="sng" algn="ctr">
                <a:solidFill>
                  <a:schemeClr val="bg1"/>
                </a:solidFill>
                <a:prstDash val="solid"/>
                <a:round/>
                <a:headEnd type="none" w="med" len="med"/>
                <a:tailEnd type="none" w="med" len="med"/>
              </a:ln>
            </p:spPr>
          </p:cxnSp>
        </p:grpSp>
      </p:grpSp>
      <p:sp>
        <p:nvSpPr>
          <p:cNvPr id="26" name="圆角矩形 25"/>
          <p:cNvSpPr/>
          <p:nvPr/>
        </p:nvSpPr>
        <p:spPr bwMode="auto">
          <a:xfrm>
            <a:off x="62049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热线办</a:t>
            </a:r>
          </a:p>
        </p:txBody>
      </p:sp>
      <p:sp>
        <p:nvSpPr>
          <p:cNvPr id="27" name="圆角矩形 26"/>
          <p:cNvSpPr/>
          <p:nvPr/>
        </p:nvSpPr>
        <p:spPr bwMode="auto">
          <a:xfrm>
            <a:off x="8949462" y="1532929"/>
            <a:ext cx="2282101" cy="615733"/>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96000" tIns="45720" rIns="91440" bIns="45720" numCol="1" rtlCol="0" anchor="ctr" anchorCtr="0" compatLnSpc="1"/>
          <a:lstStyle/>
          <a:p>
            <a:r>
              <a:rPr lang="zh-CN" altLang="en-US" sz="1600" b="1" dirty="0">
                <a:solidFill>
                  <a:prstClr val="black"/>
                </a:solidFill>
                <a:latin typeface="微软雅黑" panose="020B0503020204020204" pitchFamily="34" charset="-122"/>
                <a:ea typeface="微软雅黑" panose="020B0503020204020204" pitchFamily="34" charset="-122"/>
              </a:rPr>
              <a:t>职能部门</a:t>
            </a:r>
          </a:p>
        </p:txBody>
      </p:sp>
      <p:sp>
        <p:nvSpPr>
          <p:cNvPr id="28" name="KSO_Shape"/>
          <p:cNvSpPr>
            <a:spLocks/>
          </p:cNvSpPr>
          <p:nvPr/>
        </p:nvSpPr>
        <p:spPr bwMode="auto">
          <a:xfrm>
            <a:off x="1787721" y="1610281"/>
            <a:ext cx="688103" cy="461029"/>
          </a:xfrm>
          <a:custGeom>
            <a:avLst/>
            <a:gdLst>
              <a:gd name="T0" fmla="*/ 885340 w 6524"/>
              <a:gd name="T1" fmla="*/ 839496 h 4376"/>
              <a:gd name="T2" fmla="*/ 828693 w 6524"/>
              <a:gd name="T3" fmla="*/ 733209 h 4376"/>
              <a:gd name="T4" fmla="*/ 858184 w 6524"/>
              <a:gd name="T5" fmla="*/ 652033 h 4376"/>
              <a:gd name="T6" fmla="*/ 887676 w 6524"/>
              <a:gd name="T7" fmla="*/ 591881 h 4376"/>
              <a:gd name="T8" fmla="*/ 927096 w 6524"/>
              <a:gd name="T9" fmla="*/ 529102 h 4376"/>
              <a:gd name="T10" fmla="*/ 924176 w 6524"/>
              <a:gd name="T11" fmla="*/ 420186 h 4376"/>
              <a:gd name="T12" fmla="*/ 909576 w 6524"/>
              <a:gd name="T13" fmla="*/ 333754 h 4376"/>
              <a:gd name="T14" fmla="*/ 906948 w 6524"/>
              <a:gd name="T15" fmla="*/ 127603 h 4376"/>
              <a:gd name="T16" fmla="*/ 800661 w 6524"/>
              <a:gd name="T17" fmla="*/ 33872 h 4376"/>
              <a:gd name="T18" fmla="*/ 661085 w 6524"/>
              <a:gd name="T19" fmla="*/ 584 h 4376"/>
              <a:gd name="T20" fmla="*/ 510122 w 6524"/>
              <a:gd name="T21" fmla="*/ 41756 h 4376"/>
              <a:gd name="T22" fmla="*/ 417850 w 6524"/>
              <a:gd name="T23" fmla="*/ 149503 h 4376"/>
              <a:gd name="T24" fmla="*/ 409674 w 6524"/>
              <a:gd name="T25" fmla="*/ 359742 h 4376"/>
              <a:gd name="T26" fmla="*/ 397118 w 6524"/>
              <a:gd name="T27" fmla="*/ 436830 h 4376"/>
              <a:gd name="T28" fmla="*/ 420186 w 6524"/>
              <a:gd name="T29" fmla="*/ 571441 h 4376"/>
              <a:gd name="T30" fmla="*/ 465446 w 6524"/>
              <a:gd name="T31" fmla="*/ 597137 h 4376"/>
              <a:gd name="T32" fmla="*/ 510998 w 6524"/>
              <a:gd name="T33" fmla="*/ 762408 h 4376"/>
              <a:gd name="T34" fmla="*/ 427486 w 6524"/>
              <a:gd name="T35" fmla="*/ 869280 h 4376"/>
              <a:gd name="T36" fmla="*/ 56648 w 6524"/>
              <a:gd name="T37" fmla="*/ 1014695 h 4376"/>
              <a:gd name="T38" fmla="*/ 3212 w 6524"/>
              <a:gd name="T39" fmla="*/ 1073679 h 4376"/>
              <a:gd name="T40" fmla="*/ 1334726 w 6524"/>
              <a:gd name="T41" fmla="*/ 1073679 h 4376"/>
              <a:gd name="T42" fmla="*/ 1270779 w 6524"/>
              <a:gd name="T43" fmla="*/ 1009439 h 4376"/>
              <a:gd name="T44" fmla="*/ 1406850 w 6524"/>
              <a:gd name="T45" fmla="*/ 904612 h 4376"/>
              <a:gd name="T46" fmla="*/ 1298227 w 6524"/>
              <a:gd name="T47" fmla="*/ 822560 h 4376"/>
              <a:gd name="T48" fmla="*/ 1324506 w 6524"/>
              <a:gd name="T49" fmla="*/ 770292 h 4376"/>
              <a:gd name="T50" fmla="*/ 1336186 w 6524"/>
              <a:gd name="T51" fmla="*/ 705761 h 4376"/>
              <a:gd name="T52" fmla="*/ 1371518 w 6524"/>
              <a:gd name="T53" fmla="*/ 671305 h 4376"/>
              <a:gd name="T54" fmla="*/ 1378526 w 6524"/>
              <a:gd name="T55" fmla="*/ 581661 h 4376"/>
              <a:gd name="T56" fmla="*/ 1365094 w 6524"/>
              <a:gd name="T57" fmla="*/ 511582 h 4376"/>
              <a:gd name="T58" fmla="*/ 1359838 w 6524"/>
              <a:gd name="T59" fmla="*/ 353902 h 4376"/>
              <a:gd name="T60" fmla="*/ 1265815 w 6524"/>
              <a:gd name="T61" fmla="*/ 286743 h 4376"/>
              <a:gd name="T62" fmla="*/ 1161571 w 6524"/>
              <a:gd name="T63" fmla="*/ 277399 h 4376"/>
              <a:gd name="T64" fmla="*/ 1043896 w 6524"/>
              <a:gd name="T65" fmla="*/ 329374 h 4376"/>
              <a:gd name="T66" fmla="*/ 1002724 w 6524"/>
              <a:gd name="T67" fmla="*/ 442086 h 4376"/>
              <a:gd name="T68" fmla="*/ 1010316 w 6524"/>
              <a:gd name="T69" fmla="*/ 560345 h 4376"/>
              <a:gd name="T70" fmla="*/ 1008564 w 6524"/>
              <a:gd name="T71" fmla="*/ 660793 h 4376"/>
              <a:gd name="T72" fmla="*/ 1045648 w 6524"/>
              <a:gd name="T73" fmla="*/ 699337 h 4376"/>
              <a:gd name="T74" fmla="*/ 1076599 w 6524"/>
              <a:gd name="T75" fmla="*/ 806792 h 4376"/>
              <a:gd name="T76" fmla="*/ 1107551 w 6524"/>
              <a:gd name="T77" fmla="*/ 909284 h 4376"/>
              <a:gd name="T78" fmla="*/ 1318082 w 6524"/>
              <a:gd name="T79" fmla="*/ 999803 h 4376"/>
              <a:gd name="T80" fmla="*/ 1366846 w 6524"/>
              <a:gd name="T81" fmla="*/ 1068131 h 4376"/>
              <a:gd name="T82" fmla="*/ 1666145 w 6524"/>
              <a:gd name="T83" fmla="*/ 1034843 h 4376"/>
              <a:gd name="T84" fmla="*/ 1606285 w 6524"/>
              <a:gd name="T85" fmla="*/ 986663 h 4376"/>
              <a:gd name="T86" fmla="*/ 1881932 w 6524"/>
              <a:gd name="T87" fmla="*/ 971187 h 4376"/>
              <a:gd name="T88" fmla="*/ 1692425 w 6524"/>
              <a:gd name="T89" fmla="*/ 895852 h 4376"/>
              <a:gd name="T90" fmla="*/ 1646873 w 6524"/>
              <a:gd name="T91" fmla="*/ 837160 h 4376"/>
              <a:gd name="T92" fmla="*/ 1666145 w 6524"/>
              <a:gd name="T93" fmla="*/ 787812 h 4376"/>
              <a:gd name="T94" fmla="*/ 1689213 w 6524"/>
              <a:gd name="T95" fmla="*/ 752772 h 4376"/>
              <a:gd name="T96" fmla="*/ 1703813 w 6524"/>
              <a:gd name="T97" fmla="*/ 691161 h 4376"/>
              <a:gd name="T98" fmla="*/ 1691549 w 6524"/>
              <a:gd name="T99" fmla="*/ 638893 h 4376"/>
              <a:gd name="T100" fmla="*/ 1686877 w 6524"/>
              <a:gd name="T101" fmla="*/ 515962 h 4376"/>
              <a:gd name="T102" fmla="*/ 1612709 w 6524"/>
              <a:gd name="T103" fmla="*/ 468950 h 4376"/>
              <a:gd name="T104" fmla="*/ 1509926 w 6524"/>
              <a:gd name="T105" fmla="*/ 478002 h 4376"/>
              <a:gd name="T106" fmla="*/ 1453862 w 6524"/>
              <a:gd name="T107" fmla="*/ 522678 h 4376"/>
              <a:gd name="T108" fmla="*/ 1439554 w 6524"/>
              <a:gd name="T109" fmla="*/ 618161 h 4376"/>
              <a:gd name="T110" fmla="*/ 1437218 w 6524"/>
              <a:gd name="T111" fmla="*/ 679481 h 4376"/>
              <a:gd name="T112" fmla="*/ 1455322 w 6524"/>
              <a:gd name="T113" fmla="*/ 756276 h 4376"/>
              <a:gd name="T114" fmla="*/ 1485398 w 6524"/>
              <a:gd name="T115" fmla="*/ 828692 h 4376"/>
              <a:gd name="T116" fmla="*/ 1457074 w 6524"/>
              <a:gd name="T117" fmla="*/ 891180 h 4376"/>
              <a:gd name="T118" fmla="*/ 1654757 w 6524"/>
              <a:gd name="T119" fmla="*/ 974691 h 4376"/>
              <a:gd name="T120" fmla="*/ 1699725 w 6524"/>
              <a:gd name="T121" fmla="*/ 1038931 h 4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524" h="4376">
                <a:moveTo>
                  <a:pt x="4032" y="3336"/>
                </a:moveTo>
                <a:lnTo>
                  <a:pt x="4032" y="3336"/>
                </a:lnTo>
                <a:lnTo>
                  <a:pt x="3856" y="3260"/>
                </a:lnTo>
                <a:lnTo>
                  <a:pt x="3674" y="3182"/>
                </a:lnTo>
                <a:lnTo>
                  <a:pt x="3492" y="3105"/>
                </a:lnTo>
                <a:lnTo>
                  <a:pt x="3315" y="3031"/>
                </a:lnTo>
                <a:lnTo>
                  <a:pt x="3118" y="2977"/>
                </a:lnTo>
                <a:lnTo>
                  <a:pt x="3103" y="2966"/>
                </a:lnTo>
                <a:lnTo>
                  <a:pt x="3089" y="2952"/>
                </a:lnTo>
                <a:lnTo>
                  <a:pt x="3075" y="2934"/>
                </a:lnTo>
                <a:lnTo>
                  <a:pt x="3060" y="2916"/>
                </a:lnTo>
                <a:lnTo>
                  <a:pt x="3046" y="2896"/>
                </a:lnTo>
                <a:lnTo>
                  <a:pt x="3032" y="2875"/>
                </a:lnTo>
                <a:lnTo>
                  <a:pt x="3019" y="2852"/>
                </a:lnTo>
                <a:lnTo>
                  <a:pt x="3006" y="2829"/>
                </a:lnTo>
                <a:lnTo>
                  <a:pt x="2981" y="2781"/>
                </a:lnTo>
                <a:lnTo>
                  <a:pt x="2958" y="2735"/>
                </a:lnTo>
                <a:lnTo>
                  <a:pt x="2921" y="2655"/>
                </a:lnTo>
                <a:lnTo>
                  <a:pt x="2795" y="2636"/>
                </a:lnTo>
                <a:lnTo>
                  <a:pt x="2797" y="2612"/>
                </a:lnTo>
                <a:lnTo>
                  <a:pt x="2801" y="2591"/>
                </a:lnTo>
                <a:lnTo>
                  <a:pt x="2806" y="2571"/>
                </a:lnTo>
                <a:lnTo>
                  <a:pt x="2813" y="2554"/>
                </a:lnTo>
                <a:lnTo>
                  <a:pt x="2820" y="2538"/>
                </a:lnTo>
                <a:lnTo>
                  <a:pt x="2829" y="2525"/>
                </a:lnTo>
                <a:lnTo>
                  <a:pt x="2838" y="2511"/>
                </a:lnTo>
                <a:lnTo>
                  <a:pt x="2847" y="2498"/>
                </a:lnTo>
                <a:lnTo>
                  <a:pt x="2868" y="2475"/>
                </a:lnTo>
                <a:lnTo>
                  <a:pt x="2878" y="2463"/>
                </a:lnTo>
                <a:lnTo>
                  <a:pt x="2888" y="2450"/>
                </a:lnTo>
                <a:lnTo>
                  <a:pt x="2897" y="2436"/>
                </a:lnTo>
                <a:lnTo>
                  <a:pt x="2906" y="2421"/>
                </a:lnTo>
                <a:lnTo>
                  <a:pt x="2913" y="2404"/>
                </a:lnTo>
                <a:lnTo>
                  <a:pt x="2921" y="2386"/>
                </a:lnTo>
                <a:lnTo>
                  <a:pt x="2926" y="2367"/>
                </a:lnTo>
                <a:lnTo>
                  <a:pt x="2930" y="2349"/>
                </a:lnTo>
                <a:lnTo>
                  <a:pt x="2933" y="2331"/>
                </a:lnTo>
                <a:lnTo>
                  <a:pt x="2935" y="2312"/>
                </a:lnTo>
                <a:lnTo>
                  <a:pt x="2937" y="2272"/>
                </a:lnTo>
                <a:lnTo>
                  <a:pt x="2939" y="2233"/>
                </a:lnTo>
                <a:lnTo>
                  <a:pt x="2942" y="2194"/>
                </a:lnTo>
                <a:lnTo>
                  <a:pt x="2944" y="2175"/>
                </a:lnTo>
                <a:lnTo>
                  <a:pt x="2947" y="2155"/>
                </a:lnTo>
                <a:lnTo>
                  <a:pt x="2951" y="2137"/>
                </a:lnTo>
                <a:lnTo>
                  <a:pt x="2956" y="2119"/>
                </a:lnTo>
                <a:lnTo>
                  <a:pt x="2963" y="2102"/>
                </a:lnTo>
                <a:lnTo>
                  <a:pt x="2971" y="2085"/>
                </a:lnTo>
                <a:lnTo>
                  <a:pt x="2977" y="2074"/>
                </a:lnTo>
                <a:lnTo>
                  <a:pt x="2984" y="2065"/>
                </a:lnTo>
                <a:lnTo>
                  <a:pt x="2993" y="2057"/>
                </a:lnTo>
                <a:lnTo>
                  <a:pt x="3002" y="2050"/>
                </a:lnTo>
                <a:lnTo>
                  <a:pt x="3011" y="2043"/>
                </a:lnTo>
                <a:lnTo>
                  <a:pt x="3021" y="2038"/>
                </a:lnTo>
                <a:lnTo>
                  <a:pt x="3040" y="2027"/>
                </a:lnTo>
                <a:lnTo>
                  <a:pt x="3061" y="2015"/>
                </a:lnTo>
                <a:lnTo>
                  <a:pt x="3081" y="2004"/>
                </a:lnTo>
                <a:lnTo>
                  <a:pt x="3090" y="1998"/>
                </a:lnTo>
                <a:lnTo>
                  <a:pt x="3098" y="1991"/>
                </a:lnTo>
                <a:lnTo>
                  <a:pt x="3106" y="1983"/>
                </a:lnTo>
                <a:lnTo>
                  <a:pt x="3113" y="1974"/>
                </a:lnTo>
                <a:lnTo>
                  <a:pt x="3119" y="1965"/>
                </a:lnTo>
                <a:lnTo>
                  <a:pt x="3125" y="1955"/>
                </a:lnTo>
                <a:lnTo>
                  <a:pt x="3137" y="1933"/>
                </a:lnTo>
                <a:lnTo>
                  <a:pt x="3147" y="1910"/>
                </a:lnTo>
                <a:lnTo>
                  <a:pt x="3155" y="1886"/>
                </a:lnTo>
                <a:lnTo>
                  <a:pt x="3163" y="1860"/>
                </a:lnTo>
                <a:lnTo>
                  <a:pt x="3169" y="1836"/>
                </a:lnTo>
                <a:lnTo>
                  <a:pt x="3175" y="1812"/>
                </a:lnTo>
                <a:lnTo>
                  <a:pt x="3179" y="1789"/>
                </a:lnTo>
                <a:lnTo>
                  <a:pt x="3186" y="1749"/>
                </a:lnTo>
                <a:lnTo>
                  <a:pt x="3192" y="1705"/>
                </a:lnTo>
                <a:lnTo>
                  <a:pt x="3196" y="1659"/>
                </a:lnTo>
                <a:lnTo>
                  <a:pt x="3197" y="1637"/>
                </a:lnTo>
                <a:lnTo>
                  <a:pt x="3198" y="1614"/>
                </a:lnTo>
                <a:lnTo>
                  <a:pt x="3197" y="1590"/>
                </a:lnTo>
                <a:lnTo>
                  <a:pt x="3196" y="1568"/>
                </a:lnTo>
                <a:lnTo>
                  <a:pt x="3194" y="1545"/>
                </a:lnTo>
                <a:lnTo>
                  <a:pt x="3191" y="1522"/>
                </a:lnTo>
                <a:lnTo>
                  <a:pt x="3186" y="1501"/>
                </a:lnTo>
                <a:lnTo>
                  <a:pt x="3181" y="1480"/>
                </a:lnTo>
                <a:lnTo>
                  <a:pt x="3174" y="1459"/>
                </a:lnTo>
                <a:lnTo>
                  <a:pt x="3165" y="1439"/>
                </a:lnTo>
                <a:lnTo>
                  <a:pt x="3155" y="1419"/>
                </a:lnTo>
                <a:lnTo>
                  <a:pt x="3146" y="1403"/>
                </a:lnTo>
                <a:lnTo>
                  <a:pt x="3138" y="1389"/>
                </a:lnTo>
                <a:lnTo>
                  <a:pt x="3131" y="1375"/>
                </a:lnTo>
                <a:lnTo>
                  <a:pt x="3124" y="1361"/>
                </a:lnTo>
                <a:lnTo>
                  <a:pt x="3119" y="1345"/>
                </a:lnTo>
                <a:lnTo>
                  <a:pt x="3114" y="1326"/>
                </a:lnTo>
                <a:lnTo>
                  <a:pt x="3111" y="1302"/>
                </a:lnTo>
                <a:lnTo>
                  <a:pt x="3110" y="1283"/>
                </a:lnTo>
                <a:lnTo>
                  <a:pt x="3109" y="1261"/>
                </a:lnTo>
                <a:lnTo>
                  <a:pt x="3110" y="1234"/>
                </a:lnTo>
                <a:lnTo>
                  <a:pt x="3111" y="1206"/>
                </a:lnTo>
                <a:lnTo>
                  <a:pt x="3115" y="1143"/>
                </a:lnTo>
                <a:lnTo>
                  <a:pt x="3120" y="1075"/>
                </a:lnTo>
                <a:lnTo>
                  <a:pt x="3133" y="949"/>
                </a:lnTo>
                <a:lnTo>
                  <a:pt x="3137" y="901"/>
                </a:lnTo>
                <a:lnTo>
                  <a:pt x="3139" y="868"/>
                </a:lnTo>
                <a:lnTo>
                  <a:pt x="3140" y="809"/>
                </a:lnTo>
                <a:lnTo>
                  <a:pt x="3140" y="751"/>
                </a:lnTo>
                <a:lnTo>
                  <a:pt x="3138" y="694"/>
                </a:lnTo>
                <a:lnTo>
                  <a:pt x="3135" y="637"/>
                </a:lnTo>
                <a:lnTo>
                  <a:pt x="3130" y="580"/>
                </a:lnTo>
                <a:lnTo>
                  <a:pt x="3126" y="552"/>
                </a:lnTo>
                <a:lnTo>
                  <a:pt x="3122" y="523"/>
                </a:lnTo>
                <a:lnTo>
                  <a:pt x="3117" y="495"/>
                </a:lnTo>
                <a:lnTo>
                  <a:pt x="3112" y="465"/>
                </a:lnTo>
                <a:lnTo>
                  <a:pt x="3106" y="437"/>
                </a:lnTo>
                <a:lnTo>
                  <a:pt x="3099" y="408"/>
                </a:lnTo>
                <a:lnTo>
                  <a:pt x="3091" y="385"/>
                </a:lnTo>
                <a:lnTo>
                  <a:pt x="3081" y="361"/>
                </a:lnTo>
                <a:lnTo>
                  <a:pt x="3067" y="333"/>
                </a:lnTo>
                <a:lnTo>
                  <a:pt x="3058" y="317"/>
                </a:lnTo>
                <a:lnTo>
                  <a:pt x="3049" y="301"/>
                </a:lnTo>
                <a:lnTo>
                  <a:pt x="3039" y="286"/>
                </a:lnTo>
                <a:lnTo>
                  <a:pt x="3029" y="272"/>
                </a:lnTo>
                <a:lnTo>
                  <a:pt x="3017" y="258"/>
                </a:lnTo>
                <a:lnTo>
                  <a:pt x="3005" y="244"/>
                </a:lnTo>
                <a:lnTo>
                  <a:pt x="2993" y="234"/>
                </a:lnTo>
                <a:lnTo>
                  <a:pt x="2979" y="225"/>
                </a:lnTo>
                <a:lnTo>
                  <a:pt x="2832" y="200"/>
                </a:lnTo>
                <a:lnTo>
                  <a:pt x="2742" y="116"/>
                </a:lnTo>
                <a:lnTo>
                  <a:pt x="2707" y="95"/>
                </a:lnTo>
                <a:lnTo>
                  <a:pt x="2673" y="78"/>
                </a:lnTo>
                <a:lnTo>
                  <a:pt x="2638" y="62"/>
                </a:lnTo>
                <a:lnTo>
                  <a:pt x="2604" y="48"/>
                </a:lnTo>
                <a:lnTo>
                  <a:pt x="2568" y="36"/>
                </a:lnTo>
                <a:lnTo>
                  <a:pt x="2534" y="26"/>
                </a:lnTo>
                <a:lnTo>
                  <a:pt x="2500" y="18"/>
                </a:lnTo>
                <a:lnTo>
                  <a:pt x="2466" y="11"/>
                </a:lnTo>
                <a:lnTo>
                  <a:pt x="2432" y="6"/>
                </a:lnTo>
                <a:lnTo>
                  <a:pt x="2397" y="3"/>
                </a:lnTo>
                <a:lnTo>
                  <a:pt x="2364" y="1"/>
                </a:lnTo>
                <a:lnTo>
                  <a:pt x="2330" y="0"/>
                </a:lnTo>
                <a:lnTo>
                  <a:pt x="2297" y="0"/>
                </a:lnTo>
                <a:lnTo>
                  <a:pt x="2264" y="2"/>
                </a:lnTo>
                <a:lnTo>
                  <a:pt x="2232" y="4"/>
                </a:lnTo>
                <a:lnTo>
                  <a:pt x="2199" y="8"/>
                </a:lnTo>
                <a:lnTo>
                  <a:pt x="2168" y="13"/>
                </a:lnTo>
                <a:lnTo>
                  <a:pt x="2136" y="18"/>
                </a:lnTo>
                <a:lnTo>
                  <a:pt x="2106" y="24"/>
                </a:lnTo>
                <a:lnTo>
                  <a:pt x="2076" y="31"/>
                </a:lnTo>
                <a:lnTo>
                  <a:pt x="2047" y="38"/>
                </a:lnTo>
                <a:lnTo>
                  <a:pt x="2018" y="47"/>
                </a:lnTo>
                <a:lnTo>
                  <a:pt x="1963" y="63"/>
                </a:lnTo>
                <a:lnTo>
                  <a:pt x="1910" y="81"/>
                </a:lnTo>
                <a:lnTo>
                  <a:pt x="1861" y="98"/>
                </a:lnTo>
                <a:lnTo>
                  <a:pt x="1816" y="117"/>
                </a:lnTo>
                <a:lnTo>
                  <a:pt x="1774" y="133"/>
                </a:lnTo>
                <a:lnTo>
                  <a:pt x="1747" y="143"/>
                </a:lnTo>
                <a:lnTo>
                  <a:pt x="1719" y="155"/>
                </a:lnTo>
                <a:lnTo>
                  <a:pt x="1692" y="169"/>
                </a:lnTo>
                <a:lnTo>
                  <a:pt x="1667" y="186"/>
                </a:lnTo>
                <a:lnTo>
                  <a:pt x="1641" y="203"/>
                </a:lnTo>
                <a:lnTo>
                  <a:pt x="1618" y="222"/>
                </a:lnTo>
                <a:lnTo>
                  <a:pt x="1595" y="243"/>
                </a:lnTo>
                <a:lnTo>
                  <a:pt x="1572" y="267"/>
                </a:lnTo>
                <a:lnTo>
                  <a:pt x="1550" y="291"/>
                </a:lnTo>
                <a:lnTo>
                  <a:pt x="1530" y="318"/>
                </a:lnTo>
                <a:lnTo>
                  <a:pt x="1510" y="346"/>
                </a:lnTo>
                <a:lnTo>
                  <a:pt x="1492" y="376"/>
                </a:lnTo>
                <a:lnTo>
                  <a:pt x="1475" y="408"/>
                </a:lnTo>
                <a:lnTo>
                  <a:pt x="1460" y="441"/>
                </a:lnTo>
                <a:lnTo>
                  <a:pt x="1444" y="476"/>
                </a:lnTo>
                <a:lnTo>
                  <a:pt x="1431" y="512"/>
                </a:lnTo>
                <a:lnTo>
                  <a:pt x="1419" y="550"/>
                </a:lnTo>
                <a:lnTo>
                  <a:pt x="1408" y="589"/>
                </a:lnTo>
                <a:lnTo>
                  <a:pt x="1398" y="631"/>
                </a:lnTo>
                <a:lnTo>
                  <a:pt x="1390" y="673"/>
                </a:lnTo>
                <a:lnTo>
                  <a:pt x="1383" y="717"/>
                </a:lnTo>
                <a:lnTo>
                  <a:pt x="1377" y="763"/>
                </a:lnTo>
                <a:lnTo>
                  <a:pt x="1373" y="809"/>
                </a:lnTo>
                <a:lnTo>
                  <a:pt x="1371" y="857"/>
                </a:lnTo>
                <a:lnTo>
                  <a:pt x="1371" y="907"/>
                </a:lnTo>
                <a:lnTo>
                  <a:pt x="1372" y="958"/>
                </a:lnTo>
                <a:lnTo>
                  <a:pt x="1374" y="1010"/>
                </a:lnTo>
                <a:lnTo>
                  <a:pt x="1378" y="1064"/>
                </a:lnTo>
                <a:lnTo>
                  <a:pt x="1385" y="1119"/>
                </a:lnTo>
                <a:lnTo>
                  <a:pt x="1393" y="1176"/>
                </a:lnTo>
                <a:lnTo>
                  <a:pt x="1403" y="1232"/>
                </a:lnTo>
                <a:lnTo>
                  <a:pt x="1414" y="1291"/>
                </a:lnTo>
                <a:lnTo>
                  <a:pt x="1417" y="1311"/>
                </a:lnTo>
                <a:lnTo>
                  <a:pt x="1418" y="1330"/>
                </a:lnTo>
                <a:lnTo>
                  <a:pt x="1417" y="1346"/>
                </a:lnTo>
                <a:lnTo>
                  <a:pt x="1415" y="1362"/>
                </a:lnTo>
                <a:lnTo>
                  <a:pt x="1411" y="1377"/>
                </a:lnTo>
                <a:lnTo>
                  <a:pt x="1406" y="1392"/>
                </a:lnTo>
                <a:lnTo>
                  <a:pt x="1400" y="1405"/>
                </a:lnTo>
                <a:lnTo>
                  <a:pt x="1394" y="1418"/>
                </a:lnTo>
                <a:lnTo>
                  <a:pt x="1382" y="1441"/>
                </a:lnTo>
                <a:lnTo>
                  <a:pt x="1369" y="1464"/>
                </a:lnTo>
                <a:lnTo>
                  <a:pt x="1365" y="1474"/>
                </a:lnTo>
                <a:lnTo>
                  <a:pt x="1362" y="1485"/>
                </a:lnTo>
                <a:lnTo>
                  <a:pt x="1360" y="1496"/>
                </a:lnTo>
                <a:lnTo>
                  <a:pt x="1360" y="1507"/>
                </a:lnTo>
                <a:lnTo>
                  <a:pt x="1364" y="1563"/>
                </a:lnTo>
                <a:lnTo>
                  <a:pt x="1369" y="1631"/>
                </a:lnTo>
                <a:lnTo>
                  <a:pt x="1372" y="1668"/>
                </a:lnTo>
                <a:lnTo>
                  <a:pt x="1376" y="1706"/>
                </a:lnTo>
                <a:lnTo>
                  <a:pt x="1382" y="1746"/>
                </a:lnTo>
                <a:lnTo>
                  <a:pt x="1387" y="1784"/>
                </a:lnTo>
                <a:lnTo>
                  <a:pt x="1395" y="1823"/>
                </a:lnTo>
                <a:lnTo>
                  <a:pt x="1403" y="1859"/>
                </a:lnTo>
                <a:lnTo>
                  <a:pt x="1413" y="1895"/>
                </a:lnTo>
                <a:lnTo>
                  <a:pt x="1419" y="1911"/>
                </a:lnTo>
                <a:lnTo>
                  <a:pt x="1425" y="1927"/>
                </a:lnTo>
                <a:lnTo>
                  <a:pt x="1432" y="1942"/>
                </a:lnTo>
                <a:lnTo>
                  <a:pt x="1439" y="1957"/>
                </a:lnTo>
                <a:lnTo>
                  <a:pt x="1447" y="1971"/>
                </a:lnTo>
                <a:lnTo>
                  <a:pt x="1456" y="1983"/>
                </a:lnTo>
                <a:lnTo>
                  <a:pt x="1465" y="1994"/>
                </a:lnTo>
                <a:lnTo>
                  <a:pt x="1475" y="2005"/>
                </a:lnTo>
                <a:lnTo>
                  <a:pt x="1485" y="2014"/>
                </a:lnTo>
                <a:lnTo>
                  <a:pt x="1496" y="2022"/>
                </a:lnTo>
                <a:lnTo>
                  <a:pt x="1504" y="2026"/>
                </a:lnTo>
                <a:lnTo>
                  <a:pt x="1516" y="2030"/>
                </a:lnTo>
                <a:lnTo>
                  <a:pt x="1550" y="2038"/>
                </a:lnTo>
                <a:lnTo>
                  <a:pt x="1580" y="2045"/>
                </a:lnTo>
                <a:lnTo>
                  <a:pt x="1591" y="2046"/>
                </a:lnTo>
                <a:lnTo>
                  <a:pt x="1593" y="2046"/>
                </a:lnTo>
                <a:lnTo>
                  <a:pt x="1594" y="2045"/>
                </a:lnTo>
                <a:lnTo>
                  <a:pt x="1629" y="2421"/>
                </a:lnTo>
                <a:lnTo>
                  <a:pt x="1635" y="2436"/>
                </a:lnTo>
                <a:lnTo>
                  <a:pt x="1642" y="2450"/>
                </a:lnTo>
                <a:lnTo>
                  <a:pt x="1650" y="2462"/>
                </a:lnTo>
                <a:lnTo>
                  <a:pt x="1658" y="2473"/>
                </a:lnTo>
                <a:lnTo>
                  <a:pt x="1677" y="2493"/>
                </a:lnTo>
                <a:lnTo>
                  <a:pt x="1695" y="2514"/>
                </a:lnTo>
                <a:lnTo>
                  <a:pt x="1704" y="2524"/>
                </a:lnTo>
                <a:lnTo>
                  <a:pt x="1713" y="2536"/>
                </a:lnTo>
                <a:lnTo>
                  <a:pt x="1721" y="2548"/>
                </a:lnTo>
                <a:lnTo>
                  <a:pt x="1730" y="2561"/>
                </a:lnTo>
                <a:lnTo>
                  <a:pt x="1738" y="2575"/>
                </a:lnTo>
                <a:lnTo>
                  <a:pt x="1744" y="2593"/>
                </a:lnTo>
                <a:lnTo>
                  <a:pt x="1750" y="2611"/>
                </a:lnTo>
                <a:lnTo>
                  <a:pt x="1754" y="2631"/>
                </a:lnTo>
                <a:lnTo>
                  <a:pt x="1661" y="2655"/>
                </a:lnTo>
                <a:lnTo>
                  <a:pt x="1623" y="2735"/>
                </a:lnTo>
                <a:lnTo>
                  <a:pt x="1601" y="2781"/>
                </a:lnTo>
                <a:lnTo>
                  <a:pt x="1575" y="2829"/>
                </a:lnTo>
                <a:lnTo>
                  <a:pt x="1563" y="2852"/>
                </a:lnTo>
                <a:lnTo>
                  <a:pt x="1549" y="2875"/>
                </a:lnTo>
                <a:lnTo>
                  <a:pt x="1536" y="2896"/>
                </a:lnTo>
                <a:lnTo>
                  <a:pt x="1522" y="2916"/>
                </a:lnTo>
                <a:lnTo>
                  <a:pt x="1507" y="2934"/>
                </a:lnTo>
                <a:lnTo>
                  <a:pt x="1493" y="2952"/>
                </a:lnTo>
                <a:lnTo>
                  <a:pt x="1478" y="2966"/>
                </a:lnTo>
                <a:lnTo>
                  <a:pt x="1464" y="2977"/>
                </a:lnTo>
                <a:lnTo>
                  <a:pt x="1266" y="3031"/>
                </a:lnTo>
                <a:lnTo>
                  <a:pt x="1089" y="3105"/>
                </a:lnTo>
                <a:lnTo>
                  <a:pt x="908" y="3182"/>
                </a:lnTo>
                <a:lnTo>
                  <a:pt x="726" y="3260"/>
                </a:lnTo>
                <a:lnTo>
                  <a:pt x="549" y="3336"/>
                </a:lnTo>
                <a:lnTo>
                  <a:pt x="509" y="3352"/>
                </a:lnTo>
                <a:lnTo>
                  <a:pt x="469" y="3367"/>
                </a:lnTo>
                <a:lnTo>
                  <a:pt x="386" y="3396"/>
                </a:lnTo>
                <a:lnTo>
                  <a:pt x="346" y="3410"/>
                </a:lnTo>
                <a:lnTo>
                  <a:pt x="306" y="3424"/>
                </a:lnTo>
                <a:lnTo>
                  <a:pt x="267" y="3440"/>
                </a:lnTo>
                <a:lnTo>
                  <a:pt x="229" y="3457"/>
                </a:lnTo>
                <a:lnTo>
                  <a:pt x="194" y="3475"/>
                </a:lnTo>
                <a:lnTo>
                  <a:pt x="175" y="3485"/>
                </a:lnTo>
                <a:lnTo>
                  <a:pt x="159" y="3495"/>
                </a:lnTo>
                <a:lnTo>
                  <a:pt x="143" y="3507"/>
                </a:lnTo>
                <a:lnTo>
                  <a:pt x="127" y="3518"/>
                </a:lnTo>
                <a:lnTo>
                  <a:pt x="111" y="3530"/>
                </a:lnTo>
                <a:lnTo>
                  <a:pt x="97" y="3543"/>
                </a:lnTo>
                <a:lnTo>
                  <a:pt x="83" y="3556"/>
                </a:lnTo>
                <a:lnTo>
                  <a:pt x="71" y="3571"/>
                </a:lnTo>
                <a:lnTo>
                  <a:pt x="59" y="3586"/>
                </a:lnTo>
                <a:lnTo>
                  <a:pt x="46" y="3602"/>
                </a:lnTo>
                <a:lnTo>
                  <a:pt x="36" y="3619"/>
                </a:lnTo>
                <a:lnTo>
                  <a:pt x="27" y="3637"/>
                </a:lnTo>
                <a:lnTo>
                  <a:pt x="18" y="3657"/>
                </a:lnTo>
                <a:lnTo>
                  <a:pt x="11" y="3677"/>
                </a:lnTo>
                <a:lnTo>
                  <a:pt x="10" y="3742"/>
                </a:lnTo>
                <a:lnTo>
                  <a:pt x="9" y="3821"/>
                </a:lnTo>
                <a:lnTo>
                  <a:pt x="4" y="4009"/>
                </a:lnTo>
                <a:lnTo>
                  <a:pt x="1" y="4204"/>
                </a:lnTo>
                <a:lnTo>
                  <a:pt x="0" y="4296"/>
                </a:lnTo>
                <a:lnTo>
                  <a:pt x="1" y="4376"/>
                </a:lnTo>
                <a:lnTo>
                  <a:pt x="4581" y="4376"/>
                </a:lnTo>
                <a:lnTo>
                  <a:pt x="4581" y="4296"/>
                </a:lnTo>
                <a:lnTo>
                  <a:pt x="4581" y="4204"/>
                </a:lnTo>
                <a:lnTo>
                  <a:pt x="4577" y="4009"/>
                </a:lnTo>
                <a:lnTo>
                  <a:pt x="4573" y="3821"/>
                </a:lnTo>
                <a:lnTo>
                  <a:pt x="4571" y="3742"/>
                </a:lnTo>
                <a:lnTo>
                  <a:pt x="4571" y="3677"/>
                </a:lnTo>
                <a:lnTo>
                  <a:pt x="4563" y="3657"/>
                </a:lnTo>
                <a:lnTo>
                  <a:pt x="4555" y="3637"/>
                </a:lnTo>
                <a:lnTo>
                  <a:pt x="4545" y="3619"/>
                </a:lnTo>
                <a:lnTo>
                  <a:pt x="4535" y="3602"/>
                </a:lnTo>
                <a:lnTo>
                  <a:pt x="4523" y="3586"/>
                </a:lnTo>
                <a:lnTo>
                  <a:pt x="4511" y="3571"/>
                </a:lnTo>
                <a:lnTo>
                  <a:pt x="4498" y="3556"/>
                </a:lnTo>
                <a:lnTo>
                  <a:pt x="4484" y="3543"/>
                </a:lnTo>
                <a:lnTo>
                  <a:pt x="4470" y="3530"/>
                </a:lnTo>
                <a:lnTo>
                  <a:pt x="4454" y="3518"/>
                </a:lnTo>
                <a:lnTo>
                  <a:pt x="4439" y="3507"/>
                </a:lnTo>
                <a:lnTo>
                  <a:pt x="4423" y="3495"/>
                </a:lnTo>
                <a:lnTo>
                  <a:pt x="4406" y="3485"/>
                </a:lnTo>
                <a:lnTo>
                  <a:pt x="4388" y="3475"/>
                </a:lnTo>
                <a:lnTo>
                  <a:pt x="4352" y="3457"/>
                </a:lnTo>
                <a:lnTo>
                  <a:pt x="4314" y="3440"/>
                </a:lnTo>
                <a:lnTo>
                  <a:pt x="4275" y="3424"/>
                </a:lnTo>
                <a:lnTo>
                  <a:pt x="4235" y="3410"/>
                </a:lnTo>
                <a:lnTo>
                  <a:pt x="4195" y="3396"/>
                </a:lnTo>
                <a:lnTo>
                  <a:pt x="4113" y="3367"/>
                </a:lnTo>
                <a:lnTo>
                  <a:pt x="4073" y="3352"/>
                </a:lnTo>
                <a:lnTo>
                  <a:pt x="4032" y="3336"/>
                </a:lnTo>
                <a:close/>
                <a:moveTo>
                  <a:pt x="5329" y="3316"/>
                </a:moveTo>
                <a:lnTo>
                  <a:pt x="5329" y="3316"/>
                </a:lnTo>
                <a:lnTo>
                  <a:pt x="5202" y="3262"/>
                </a:lnTo>
                <a:lnTo>
                  <a:pt x="5073" y="3206"/>
                </a:lnTo>
                <a:lnTo>
                  <a:pt x="4943" y="3151"/>
                </a:lnTo>
                <a:lnTo>
                  <a:pt x="4818" y="3098"/>
                </a:lnTo>
                <a:lnTo>
                  <a:pt x="4677" y="3060"/>
                </a:lnTo>
                <a:lnTo>
                  <a:pt x="4666" y="3052"/>
                </a:lnTo>
                <a:lnTo>
                  <a:pt x="4656" y="3042"/>
                </a:lnTo>
                <a:lnTo>
                  <a:pt x="4645" y="3030"/>
                </a:lnTo>
                <a:lnTo>
                  <a:pt x="4635" y="3017"/>
                </a:lnTo>
                <a:lnTo>
                  <a:pt x="4625" y="3002"/>
                </a:lnTo>
                <a:lnTo>
                  <a:pt x="4616" y="2987"/>
                </a:lnTo>
                <a:lnTo>
                  <a:pt x="4596" y="2955"/>
                </a:lnTo>
                <a:lnTo>
                  <a:pt x="4579" y="2920"/>
                </a:lnTo>
                <a:lnTo>
                  <a:pt x="4563" y="2887"/>
                </a:lnTo>
                <a:lnTo>
                  <a:pt x="4536" y="2830"/>
                </a:lnTo>
                <a:lnTo>
                  <a:pt x="4446" y="2817"/>
                </a:lnTo>
                <a:lnTo>
                  <a:pt x="4448" y="2800"/>
                </a:lnTo>
                <a:lnTo>
                  <a:pt x="4450" y="2784"/>
                </a:lnTo>
                <a:lnTo>
                  <a:pt x="4454" y="2770"/>
                </a:lnTo>
                <a:lnTo>
                  <a:pt x="4459" y="2758"/>
                </a:lnTo>
                <a:lnTo>
                  <a:pt x="4465" y="2747"/>
                </a:lnTo>
                <a:lnTo>
                  <a:pt x="4471" y="2737"/>
                </a:lnTo>
                <a:lnTo>
                  <a:pt x="4477" y="2728"/>
                </a:lnTo>
                <a:lnTo>
                  <a:pt x="4484" y="2718"/>
                </a:lnTo>
                <a:lnTo>
                  <a:pt x="4498" y="2702"/>
                </a:lnTo>
                <a:lnTo>
                  <a:pt x="4512" y="2684"/>
                </a:lnTo>
                <a:lnTo>
                  <a:pt x="4519" y="2674"/>
                </a:lnTo>
                <a:lnTo>
                  <a:pt x="4525" y="2664"/>
                </a:lnTo>
                <a:lnTo>
                  <a:pt x="4532" y="2651"/>
                </a:lnTo>
                <a:lnTo>
                  <a:pt x="4536" y="2638"/>
                </a:lnTo>
                <a:lnTo>
                  <a:pt x="4540" y="2625"/>
                </a:lnTo>
                <a:lnTo>
                  <a:pt x="4543" y="2612"/>
                </a:lnTo>
                <a:lnTo>
                  <a:pt x="4545" y="2599"/>
                </a:lnTo>
                <a:lnTo>
                  <a:pt x="4546" y="2586"/>
                </a:lnTo>
                <a:lnTo>
                  <a:pt x="4548" y="2557"/>
                </a:lnTo>
                <a:lnTo>
                  <a:pt x="4549" y="2530"/>
                </a:lnTo>
                <a:lnTo>
                  <a:pt x="4551" y="2501"/>
                </a:lnTo>
                <a:lnTo>
                  <a:pt x="4553" y="2488"/>
                </a:lnTo>
                <a:lnTo>
                  <a:pt x="4555" y="2474"/>
                </a:lnTo>
                <a:lnTo>
                  <a:pt x="4558" y="2461"/>
                </a:lnTo>
                <a:lnTo>
                  <a:pt x="4562" y="2449"/>
                </a:lnTo>
                <a:lnTo>
                  <a:pt x="4566" y="2436"/>
                </a:lnTo>
                <a:lnTo>
                  <a:pt x="4572" y="2424"/>
                </a:lnTo>
                <a:lnTo>
                  <a:pt x="4576" y="2417"/>
                </a:lnTo>
                <a:lnTo>
                  <a:pt x="4581" y="2410"/>
                </a:lnTo>
                <a:lnTo>
                  <a:pt x="4587" y="2404"/>
                </a:lnTo>
                <a:lnTo>
                  <a:pt x="4593" y="2399"/>
                </a:lnTo>
                <a:lnTo>
                  <a:pt x="4608" y="2390"/>
                </a:lnTo>
                <a:lnTo>
                  <a:pt x="4622" y="2383"/>
                </a:lnTo>
                <a:lnTo>
                  <a:pt x="4636" y="2375"/>
                </a:lnTo>
                <a:lnTo>
                  <a:pt x="4650" y="2366"/>
                </a:lnTo>
                <a:lnTo>
                  <a:pt x="4656" y="2362"/>
                </a:lnTo>
                <a:lnTo>
                  <a:pt x="4662" y="2357"/>
                </a:lnTo>
                <a:lnTo>
                  <a:pt x="4668" y="2351"/>
                </a:lnTo>
                <a:lnTo>
                  <a:pt x="4674" y="2345"/>
                </a:lnTo>
                <a:lnTo>
                  <a:pt x="4682" y="2331"/>
                </a:lnTo>
                <a:lnTo>
                  <a:pt x="4690" y="2316"/>
                </a:lnTo>
                <a:lnTo>
                  <a:pt x="4697" y="2299"/>
                </a:lnTo>
                <a:lnTo>
                  <a:pt x="4703" y="2281"/>
                </a:lnTo>
                <a:lnTo>
                  <a:pt x="4709" y="2264"/>
                </a:lnTo>
                <a:lnTo>
                  <a:pt x="4713" y="2246"/>
                </a:lnTo>
                <a:lnTo>
                  <a:pt x="4720" y="2213"/>
                </a:lnTo>
                <a:lnTo>
                  <a:pt x="4725" y="2184"/>
                </a:lnTo>
                <a:lnTo>
                  <a:pt x="4729" y="2153"/>
                </a:lnTo>
                <a:lnTo>
                  <a:pt x="4732" y="2121"/>
                </a:lnTo>
                <a:lnTo>
                  <a:pt x="4733" y="2088"/>
                </a:lnTo>
                <a:lnTo>
                  <a:pt x="4733" y="2071"/>
                </a:lnTo>
                <a:lnTo>
                  <a:pt x="4732" y="2055"/>
                </a:lnTo>
                <a:lnTo>
                  <a:pt x="4731" y="2039"/>
                </a:lnTo>
                <a:lnTo>
                  <a:pt x="4728" y="2024"/>
                </a:lnTo>
                <a:lnTo>
                  <a:pt x="4725" y="2007"/>
                </a:lnTo>
                <a:lnTo>
                  <a:pt x="4721" y="1992"/>
                </a:lnTo>
                <a:lnTo>
                  <a:pt x="4716" y="1978"/>
                </a:lnTo>
                <a:lnTo>
                  <a:pt x="4710" y="1964"/>
                </a:lnTo>
                <a:lnTo>
                  <a:pt x="4703" y="1950"/>
                </a:lnTo>
                <a:lnTo>
                  <a:pt x="4697" y="1937"/>
                </a:lnTo>
                <a:lnTo>
                  <a:pt x="4686" y="1918"/>
                </a:lnTo>
                <a:lnTo>
                  <a:pt x="4682" y="1908"/>
                </a:lnTo>
                <a:lnTo>
                  <a:pt x="4678" y="1897"/>
                </a:lnTo>
                <a:lnTo>
                  <a:pt x="4675" y="1883"/>
                </a:lnTo>
                <a:lnTo>
                  <a:pt x="4672" y="1865"/>
                </a:lnTo>
                <a:lnTo>
                  <a:pt x="4671" y="1852"/>
                </a:lnTo>
                <a:lnTo>
                  <a:pt x="4671" y="1836"/>
                </a:lnTo>
                <a:lnTo>
                  <a:pt x="4672" y="1797"/>
                </a:lnTo>
                <a:lnTo>
                  <a:pt x="4675" y="1752"/>
                </a:lnTo>
                <a:lnTo>
                  <a:pt x="4679" y="1704"/>
                </a:lnTo>
                <a:lnTo>
                  <a:pt x="4687" y="1615"/>
                </a:lnTo>
                <a:lnTo>
                  <a:pt x="4690" y="1580"/>
                </a:lnTo>
                <a:lnTo>
                  <a:pt x="4691" y="1557"/>
                </a:lnTo>
                <a:lnTo>
                  <a:pt x="4692" y="1514"/>
                </a:lnTo>
                <a:lnTo>
                  <a:pt x="4692" y="1473"/>
                </a:lnTo>
                <a:lnTo>
                  <a:pt x="4691" y="1432"/>
                </a:lnTo>
                <a:lnTo>
                  <a:pt x="4689" y="1392"/>
                </a:lnTo>
                <a:lnTo>
                  <a:pt x="4685" y="1351"/>
                </a:lnTo>
                <a:lnTo>
                  <a:pt x="4680" y="1310"/>
                </a:lnTo>
                <a:lnTo>
                  <a:pt x="4673" y="1270"/>
                </a:lnTo>
                <a:lnTo>
                  <a:pt x="4663" y="1228"/>
                </a:lnTo>
                <a:lnTo>
                  <a:pt x="4657" y="1212"/>
                </a:lnTo>
                <a:lnTo>
                  <a:pt x="4650" y="1195"/>
                </a:lnTo>
                <a:lnTo>
                  <a:pt x="4640" y="1175"/>
                </a:lnTo>
                <a:lnTo>
                  <a:pt x="4628" y="1152"/>
                </a:lnTo>
                <a:lnTo>
                  <a:pt x="4621" y="1142"/>
                </a:lnTo>
                <a:lnTo>
                  <a:pt x="4613" y="1131"/>
                </a:lnTo>
                <a:lnTo>
                  <a:pt x="4605" y="1121"/>
                </a:lnTo>
                <a:lnTo>
                  <a:pt x="4596" y="1112"/>
                </a:lnTo>
                <a:lnTo>
                  <a:pt x="4587" y="1105"/>
                </a:lnTo>
                <a:lnTo>
                  <a:pt x="4577" y="1097"/>
                </a:lnTo>
                <a:lnTo>
                  <a:pt x="4473" y="1080"/>
                </a:lnTo>
                <a:lnTo>
                  <a:pt x="4408" y="1020"/>
                </a:lnTo>
                <a:lnTo>
                  <a:pt x="4383" y="1006"/>
                </a:lnTo>
                <a:lnTo>
                  <a:pt x="4359" y="993"/>
                </a:lnTo>
                <a:lnTo>
                  <a:pt x="4335" y="982"/>
                </a:lnTo>
                <a:lnTo>
                  <a:pt x="4310" y="972"/>
                </a:lnTo>
                <a:lnTo>
                  <a:pt x="4285" y="964"/>
                </a:lnTo>
                <a:lnTo>
                  <a:pt x="4261" y="956"/>
                </a:lnTo>
                <a:lnTo>
                  <a:pt x="4236" y="950"/>
                </a:lnTo>
                <a:lnTo>
                  <a:pt x="4212" y="946"/>
                </a:lnTo>
                <a:lnTo>
                  <a:pt x="4188" y="942"/>
                </a:lnTo>
                <a:lnTo>
                  <a:pt x="4163" y="940"/>
                </a:lnTo>
                <a:lnTo>
                  <a:pt x="4139" y="938"/>
                </a:lnTo>
                <a:lnTo>
                  <a:pt x="4115" y="937"/>
                </a:lnTo>
                <a:lnTo>
                  <a:pt x="4091" y="938"/>
                </a:lnTo>
                <a:lnTo>
                  <a:pt x="4068" y="939"/>
                </a:lnTo>
                <a:lnTo>
                  <a:pt x="4045" y="941"/>
                </a:lnTo>
                <a:lnTo>
                  <a:pt x="4022" y="943"/>
                </a:lnTo>
                <a:lnTo>
                  <a:pt x="3999" y="946"/>
                </a:lnTo>
                <a:lnTo>
                  <a:pt x="3978" y="950"/>
                </a:lnTo>
                <a:lnTo>
                  <a:pt x="3934" y="959"/>
                </a:lnTo>
                <a:lnTo>
                  <a:pt x="3892" y="971"/>
                </a:lnTo>
                <a:lnTo>
                  <a:pt x="3853" y="983"/>
                </a:lnTo>
                <a:lnTo>
                  <a:pt x="3815" y="995"/>
                </a:lnTo>
                <a:lnTo>
                  <a:pt x="3781" y="1008"/>
                </a:lnTo>
                <a:lnTo>
                  <a:pt x="3719" y="1033"/>
                </a:lnTo>
                <a:lnTo>
                  <a:pt x="3699" y="1040"/>
                </a:lnTo>
                <a:lnTo>
                  <a:pt x="3679" y="1049"/>
                </a:lnTo>
                <a:lnTo>
                  <a:pt x="3661" y="1059"/>
                </a:lnTo>
                <a:lnTo>
                  <a:pt x="3642" y="1070"/>
                </a:lnTo>
                <a:lnTo>
                  <a:pt x="3625" y="1082"/>
                </a:lnTo>
                <a:lnTo>
                  <a:pt x="3607" y="1096"/>
                </a:lnTo>
                <a:lnTo>
                  <a:pt x="3590" y="1112"/>
                </a:lnTo>
                <a:lnTo>
                  <a:pt x="3575" y="1128"/>
                </a:lnTo>
                <a:lnTo>
                  <a:pt x="3560" y="1145"/>
                </a:lnTo>
                <a:lnTo>
                  <a:pt x="3544" y="1164"/>
                </a:lnTo>
                <a:lnTo>
                  <a:pt x="3531" y="1185"/>
                </a:lnTo>
                <a:lnTo>
                  <a:pt x="3518" y="1206"/>
                </a:lnTo>
                <a:lnTo>
                  <a:pt x="3506" y="1228"/>
                </a:lnTo>
                <a:lnTo>
                  <a:pt x="3495" y="1252"/>
                </a:lnTo>
                <a:lnTo>
                  <a:pt x="3484" y="1277"/>
                </a:lnTo>
                <a:lnTo>
                  <a:pt x="3474" y="1302"/>
                </a:lnTo>
                <a:lnTo>
                  <a:pt x="3465" y="1330"/>
                </a:lnTo>
                <a:lnTo>
                  <a:pt x="3457" y="1358"/>
                </a:lnTo>
                <a:lnTo>
                  <a:pt x="3451" y="1388"/>
                </a:lnTo>
                <a:lnTo>
                  <a:pt x="3445" y="1417"/>
                </a:lnTo>
                <a:lnTo>
                  <a:pt x="3440" y="1448"/>
                </a:lnTo>
                <a:lnTo>
                  <a:pt x="3436" y="1481"/>
                </a:lnTo>
                <a:lnTo>
                  <a:pt x="3434" y="1514"/>
                </a:lnTo>
                <a:lnTo>
                  <a:pt x="3432" y="1549"/>
                </a:lnTo>
                <a:lnTo>
                  <a:pt x="3432" y="1584"/>
                </a:lnTo>
                <a:lnTo>
                  <a:pt x="3432" y="1621"/>
                </a:lnTo>
                <a:lnTo>
                  <a:pt x="3434" y="1658"/>
                </a:lnTo>
                <a:lnTo>
                  <a:pt x="3437" y="1696"/>
                </a:lnTo>
                <a:lnTo>
                  <a:pt x="3442" y="1735"/>
                </a:lnTo>
                <a:lnTo>
                  <a:pt x="3447" y="1775"/>
                </a:lnTo>
                <a:lnTo>
                  <a:pt x="3454" y="1817"/>
                </a:lnTo>
                <a:lnTo>
                  <a:pt x="3462" y="1858"/>
                </a:lnTo>
                <a:lnTo>
                  <a:pt x="3464" y="1872"/>
                </a:lnTo>
                <a:lnTo>
                  <a:pt x="3465" y="1886"/>
                </a:lnTo>
                <a:lnTo>
                  <a:pt x="3464" y="1898"/>
                </a:lnTo>
                <a:lnTo>
                  <a:pt x="3462" y="1909"/>
                </a:lnTo>
                <a:lnTo>
                  <a:pt x="3460" y="1919"/>
                </a:lnTo>
                <a:lnTo>
                  <a:pt x="3456" y="1929"/>
                </a:lnTo>
                <a:lnTo>
                  <a:pt x="3448" y="1949"/>
                </a:lnTo>
                <a:lnTo>
                  <a:pt x="3439" y="1965"/>
                </a:lnTo>
                <a:lnTo>
                  <a:pt x="3431" y="1981"/>
                </a:lnTo>
                <a:lnTo>
                  <a:pt x="3428" y="1988"/>
                </a:lnTo>
                <a:lnTo>
                  <a:pt x="3425" y="1996"/>
                </a:lnTo>
                <a:lnTo>
                  <a:pt x="3424" y="2004"/>
                </a:lnTo>
                <a:lnTo>
                  <a:pt x="3424" y="2011"/>
                </a:lnTo>
                <a:lnTo>
                  <a:pt x="3431" y="2101"/>
                </a:lnTo>
                <a:lnTo>
                  <a:pt x="3435" y="2153"/>
                </a:lnTo>
                <a:lnTo>
                  <a:pt x="3439" y="2182"/>
                </a:lnTo>
                <a:lnTo>
                  <a:pt x="3443" y="2209"/>
                </a:lnTo>
                <a:lnTo>
                  <a:pt x="3448" y="2237"/>
                </a:lnTo>
                <a:lnTo>
                  <a:pt x="3454" y="2263"/>
                </a:lnTo>
                <a:lnTo>
                  <a:pt x="3461" y="2288"/>
                </a:lnTo>
                <a:lnTo>
                  <a:pt x="3470" y="2312"/>
                </a:lnTo>
                <a:lnTo>
                  <a:pt x="3475" y="2323"/>
                </a:lnTo>
                <a:lnTo>
                  <a:pt x="3481" y="2333"/>
                </a:lnTo>
                <a:lnTo>
                  <a:pt x="3486" y="2342"/>
                </a:lnTo>
                <a:lnTo>
                  <a:pt x="3492" y="2351"/>
                </a:lnTo>
                <a:lnTo>
                  <a:pt x="3499" y="2359"/>
                </a:lnTo>
                <a:lnTo>
                  <a:pt x="3506" y="2366"/>
                </a:lnTo>
                <a:lnTo>
                  <a:pt x="3513" y="2374"/>
                </a:lnTo>
                <a:lnTo>
                  <a:pt x="3521" y="2379"/>
                </a:lnTo>
                <a:lnTo>
                  <a:pt x="3526" y="2382"/>
                </a:lnTo>
                <a:lnTo>
                  <a:pt x="3535" y="2384"/>
                </a:lnTo>
                <a:lnTo>
                  <a:pt x="3559" y="2391"/>
                </a:lnTo>
                <a:lnTo>
                  <a:pt x="3581" y="2395"/>
                </a:lnTo>
                <a:lnTo>
                  <a:pt x="3588" y="2396"/>
                </a:lnTo>
                <a:lnTo>
                  <a:pt x="3589" y="2396"/>
                </a:lnTo>
                <a:lnTo>
                  <a:pt x="3590" y="2395"/>
                </a:lnTo>
                <a:lnTo>
                  <a:pt x="3615" y="2664"/>
                </a:lnTo>
                <a:lnTo>
                  <a:pt x="3621" y="2674"/>
                </a:lnTo>
                <a:lnTo>
                  <a:pt x="3625" y="2684"/>
                </a:lnTo>
                <a:lnTo>
                  <a:pt x="3631" y="2692"/>
                </a:lnTo>
                <a:lnTo>
                  <a:pt x="3637" y="2700"/>
                </a:lnTo>
                <a:lnTo>
                  <a:pt x="3649" y="2715"/>
                </a:lnTo>
                <a:lnTo>
                  <a:pt x="3662" y="2730"/>
                </a:lnTo>
                <a:lnTo>
                  <a:pt x="3675" y="2745"/>
                </a:lnTo>
                <a:lnTo>
                  <a:pt x="3681" y="2754"/>
                </a:lnTo>
                <a:lnTo>
                  <a:pt x="3687" y="2763"/>
                </a:lnTo>
                <a:lnTo>
                  <a:pt x="3693" y="2773"/>
                </a:lnTo>
                <a:lnTo>
                  <a:pt x="3698" y="2785"/>
                </a:lnTo>
                <a:lnTo>
                  <a:pt x="3702" y="2799"/>
                </a:lnTo>
                <a:lnTo>
                  <a:pt x="3705" y="2814"/>
                </a:lnTo>
                <a:lnTo>
                  <a:pt x="3638" y="2830"/>
                </a:lnTo>
                <a:lnTo>
                  <a:pt x="3619" y="2869"/>
                </a:lnTo>
                <a:lnTo>
                  <a:pt x="3597" y="2915"/>
                </a:lnTo>
                <a:lnTo>
                  <a:pt x="3585" y="2940"/>
                </a:lnTo>
                <a:lnTo>
                  <a:pt x="3572" y="2963"/>
                </a:lnTo>
                <a:lnTo>
                  <a:pt x="3559" y="2986"/>
                </a:lnTo>
                <a:lnTo>
                  <a:pt x="3544" y="3008"/>
                </a:lnTo>
                <a:lnTo>
                  <a:pt x="3793" y="3114"/>
                </a:lnTo>
                <a:lnTo>
                  <a:pt x="3936" y="3176"/>
                </a:lnTo>
                <a:lnTo>
                  <a:pt x="4076" y="3235"/>
                </a:lnTo>
                <a:lnTo>
                  <a:pt x="4109" y="3248"/>
                </a:lnTo>
                <a:lnTo>
                  <a:pt x="4143" y="3261"/>
                </a:lnTo>
                <a:lnTo>
                  <a:pt x="4214" y="3285"/>
                </a:lnTo>
                <a:lnTo>
                  <a:pt x="4282" y="3310"/>
                </a:lnTo>
                <a:lnTo>
                  <a:pt x="4316" y="3323"/>
                </a:lnTo>
                <a:lnTo>
                  <a:pt x="4351" y="3336"/>
                </a:lnTo>
                <a:lnTo>
                  <a:pt x="4385" y="3351"/>
                </a:lnTo>
                <a:lnTo>
                  <a:pt x="4419" y="3368"/>
                </a:lnTo>
                <a:lnTo>
                  <a:pt x="4451" y="3385"/>
                </a:lnTo>
                <a:lnTo>
                  <a:pt x="4483" y="3404"/>
                </a:lnTo>
                <a:lnTo>
                  <a:pt x="4514" y="3424"/>
                </a:lnTo>
                <a:lnTo>
                  <a:pt x="4528" y="3436"/>
                </a:lnTo>
                <a:lnTo>
                  <a:pt x="4543" y="3448"/>
                </a:lnTo>
                <a:lnTo>
                  <a:pt x="4557" y="3460"/>
                </a:lnTo>
                <a:lnTo>
                  <a:pt x="4570" y="3473"/>
                </a:lnTo>
                <a:lnTo>
                  <a:pt x="4583" y="3486"/>
                </a:lnTo>
                <a:lnTo>
                  <a:pt x="4596" y="3501"/>
                </a:lnTo>
                <a:lnTo>
                  <a:pt x="4609" y="3516"/>
                </a:lnTo>
                <a:lnTo>
                  <a:pt x="4620" y="3531"/>
                </a:lnTo>
                <a:lnTo>
                  <a:pt x="4631" y="3547"/>
                </a:lnTo>
                <a:lnTo>
                  <a:pt x="4641" y="3564"/>
                </a:lnTo>
                <a:lnTo>
                  <a:pt x="4650" y="3583"/>
                </a:lnTo>
                <a:lnTo>
                  <a:pt x="4659" y="3601"/>
                </a:lnTo>
                <a:lnTo>
                  <a:pt x="4667" y="3620"/>
                </a:lnTo>
                <a:lnTo>
                  <a:pt x="4676" y="3640"/>
                </a:lnTo>
                <a:lnTo>
                  <a:pt x="4681" y="3658"/>
                </a:lnTo>
                <a:lnTo>
                  <a:pt x="4681" y="3677"/>
                </a:lnTo>
                <a:lnTo>
                  <a:pt x="4683" y="3786"/>
                </a:lnTo>
                <a:lnTo>
                  <a:pt x="4686" y="3924"/>
                </a:lnTo>
                <a:lnTo>
                  <a:pt x="4689" y="4056"/>
                </a:lnTo>
                <a:lnTo>
                  <a:pt x="5719" y="4056"/>
                </a:lnTo>
                <a:lnTo>
                  <a:pt x="5719" y="4000"/>
                </a:lnTo>
                <a:lnTo>
                  <a:pt x="5719" y="3935"/>
                </a:lnTo>
                <a:lnTo>
                  <a:pt x="5716" y="3796"/>
                </a:lnTo>
                <a:lnTo>
                  <a:pt x="5713" y="3662"/>
                </a:lnTo>
                <a:lnTo>
                  <a:pt x="5712" y="3558"/>
                </a:lnTo>
                <a:lnTo>
                  <a:pt x="5706" y="3544"/>
                </a:lnTo>
                <a:lnTo>
                  <a:pt x="5700" y="3531"/>
                </a:lnTo>
                <a:lnTo>
                  <a:pt x="5694" y="3518"/>
                </a:lnTo>
                <a:lnTo>
                  <a:pt x="5686" y="3506"/>
                </a:lnTo>
                <a:lnTo>
                  <a:pt x="5678" y="3494"/>
                </a:lnTo>
                <a:lnTo>
                  <a:pt x="5670" y="3483"/>
                </a:lnTo>
                <a:lnTo>
                  <a:pt x="5661" y="3473"/>
                </a:lnTo>
                <a:lnTo>
                  <a:pt x="5650" y="3463"/>
                </a:lnTo>
                <a:lnTo>
                  <a:pt x="5640" y="3454"/>
                </a:lnTo>
                <a:lnTo>
                  <a:pt x="5629" y="3445"/>
                </a:lnTo>
                <a:lnTo>
                  <a:pt x="5618" y="3437"/>
                </a:lnTo>
                <a:lnTo>
                  <a:pt x="5607" y="3430"/>
                </a:lnTo>
                <a:lnTo>
                  <a:pt x="5583" y="3414"/>
                </a:lnTo>
                <a:lnTo>
                  <a:pt x="5556" y="3402"/>
                </a:lnTo>
                <a:lnTo>
                  <a:pt x="5530" y="3390"/>
                </a:lnTo>
                <a:lnTo>
                  <a:pt x="5501" y="3379"/>
                </a:lnTo>
                <a:lnTo>
                  <a:pt x="5445" y="3358"/>
                </a:lnTo>
                <a:lnTo>
                  <a:pt x="5386" y="3337"/>
                </a:lnTo>
                <a:lnTo>
                  <a:pt x="5357" y="3327"/>
                </a:lnTo>
                <a:lnTo>
                  <a:pt x="5329" y="3316"/>
                </a:lnTo>
                <a:close/>
                <a:moveTo>
                  <a:pt x="6518" y="3416"/>
                </a:moveTo>
                <a:lnTo>
                  <a:pt x="6518" y="3416"/>
                </a:lnTo>
                <a:lnTo>
                  <a:pt x="6515" y="3406"/>
                </a:lnTo>
                <a:lnTo>
                  <a:pt x="6510" y="3397"/>
                </a:lnTo>
                <a:lnTo>
                  <a:pt x="6506" y="3388"/>
                </a:lnTo>
                <a:lnTo>
                  <a:pt x="6501" y="3380"/>
                </a:lnTo>
                <a:lnTo>
                  <a:pt x="6488" y="3364"/>
                </a:lnTo>
                <a:lnTo>
                  <a:pt x="6475" y="3350"/>
                </a:lnTo>
                <a:lnTo>
                  <a:pt x="6460" y="3337"/>
                </a:lnTo>
                <a:lnTo>
                  <a:pt x="6445" y="3326"/>
                </a:lnTo>
                <a:lnTo>
                  <a:pt x="6428" y="3316"/>
                </a:lnTo>
                <a:lnTo>
                  <a:pt x="6409" y="3307"/>
                </a:lnTo>
                <a:lnTo>
                  <a:pt x="6391" y="3299"/>
                </a:lnTo>
                <a:lnTo>
                  <a:pt x="6372" y="3292"/>
                </a:lnTo>
                <a:lnTo>
                  <a:pt x="6331" y="3276"/>
                </a:lnTo>
                <a:lnTo>
                  <a:pt x="6291" y="3262"/>
                </a:lnTo>
                <a:lnTo>
                  <a:pt x="6270" y="3255"/>
                </a:lnTo>
                <a:lnTo>
                  <a:pt x="6251" y="3247"/>
                </a:lnTo>
                <a:lnTo>
                  <a:pt x="6073" y="3171"/>
                </a:lnTo>
                <a:lnTo>
                  <a:pt x="5982" y="3132"/>
                </a:lnTo>
                <a:lnTo>
                  <a:pt x="5894" y="3096"/>
                </a:lnTo>
                <a:lnTo>
                  <a:pt x="5796" y="3068"/>
                </a:lnTo>
                <a:lnTo>
                  <a:pt x="5788" y="3063"/>
                </a:lnTo>
                <a:lnTo>
                  <a:pt x="5781" y="3056"/>
                </a:lnTo>
                <a:lnTo>
                  <a:pt x="5774" y="3048"/>
                </a:lnTo>
                <a:lnTo>
                  <a:pt x="5767" y="3039"/>
                </a:lnTo>
                <a:lnTo>
                  <a:pt x="5753" y="3018"/>
                </a:lnTo>
                <a:lnTo>
                  <a:pt x="5740" y="2995"/>
                </a:lnTo>
                <a:lnTo>
                  <a:pt x="5728" y="2971"/>
                </a:lnTo>
                <a:lnTo>
                  <a:pt x="5716" y="2948"/>
                </a:lnTo>
                <a:lnTo>
                  <a:pt x="5697" y="2908"/>
                </a:lnTo>
                <a:lnTo>
                  <a:pt x="5635" y="2899"/>
                </a:lnTo>
                <a:lnTo>
                  <a:pt x="5636" y="2887"/>
                </a:lnTo>
                <a:lnTo>
                  <a:pt x="5638" y="2877"/>
                </a:lnTo>
                <a:lnTo>
                  <a:pt x="5640" y="2867"/>
                </a:lnTo>
                <a:lnTo>
                  <a:pt x="5643" y="2858"/>
                </a:lnTo>
                <a:lnTo>
                  <a:pt x="5647" y="2850"/>
                </a:lnTo>
                <a:lnTo>
                  <a:pt x="5652" y="2843"/>
                </a:lnTo>
                <a:lnTo>
                  <a:pt x="5662" y="2831"/>
                </a:lnTo>
                <a:lnTo>
                  <a:pt x="5671" y="2819"/>
                </a:lnTo>
                <a:lnTo>
                  <a:pt x="5681" y="2807"/>
                </a:lnTo>
                <a:lnTo>
                  <a:pt x="5686" y="2800"/>
                </a:lnTo>
                <a:lnTo>
                  <a:pt x="5690" y="2792"/>
                </a:lnTo>
                <a:lnTo>
                  <a:pt x="5694" y="2783"/>
                </a:lnTo>
                <a:lnTo>
                  <a:pt x="5697" y="2774"/>
                </a:lnTo>
                <a:lnTo>
                  <a:pt x="5700" y="2765"/>
                </a:lnTo>
                <a:lnTo>
                  <a:pt x="5702" y="2756"/>
                </a:lnTo>
                <a:lnTo>
                  <a:pt x="5704" y="2738"/>
                </a:lnTo>
                <a:lnTo>
                  <a:pt x="5706" y="2698"/>
                </a:lnTo>
                <a:lnTo>
                  <a:pt x="5708" y="2679"/>
                </a:lnTo>
                <a:lnTo>
                  <a:pt x="5710" y="2660"/>
                </a:lnTo>
                <a:lnTo>
                  <a:pt x="5712" y="2650"/>
                </a:lnTo>
                <a:lnTo>
                  <a:pt x="5715" y="2642"/>
                </a:lnTo>
                <a:lnTo>
                  <a:pt x="5718" y="2633"/>
                </a:lnTo>
                <a:lnTo>
                  <a:pt x="5723" y="2625"/>
                </a:lnTo>
                <a:lnTo>
                  <a:pt x="5726" y="2620"/>
                </a:lnTo>
                <a:lnTo>
                  <a:pt x="5730" y="2615"/>
                </a:lnTo>
                <a:lnTo>
                  <a:pt x="5738" y="2608"/>
                </a:lnTo>
                <a:lnTo>
                  <a:pt x="5747" y="2601"/>
                </a:lnTo>
                <a:lnTo>
                  <a:pt x="5757" y="2596"/>
                </a:lnTo>
                <a:lnTo>
                  <a:pt x="5767" y="2591"/>
                </a:lnTo>
                <a:lnTo>
                  <a:pt x="5777" y="2585"/>
                </a:lnTo>
                <a:lnTo>
                  <a:pt x="5785" y="2578"/>
                </a:lnTo>
                <a:lnTo>
                  <a:pt x="5789" y="2574"/>
                </a:lnTo>
                <a:lnTo>
                  <a:pt x="5794" y="2569"/>
                </a:lnTo>
                <a:lnTo>
                  <a:pt x="5800" y="2560"/>
                </a:lnTo>
                <a:lnTo>
                  <a:pt x="5805" y="2549"/>
                </a:lnTo>
                <a:lnTo>
                  <a:pt x="5810" y="2538"/>
                </a:lnTo>
                <a:lnTo>
                  <a:pt x="5814" y="2526"/>
                </a:lnTo>
                <a:lnTo>
                  <a:pt x="5821" y="2500"/>
                </a:lnTo>
                <a:lnTo>
                  <a:pt x="5826" y="2478"/>
                </a:lnTo>
                <a:lnTo>
                  <a:pt x="5830" y="2458"/>
                </a:lnTo>
                <a:lnTo>
                  <a:pt x="5832" y="2435"/>
                </a:lnTo>
                <a:lnTo>
                  <a:pt x="5835" y="2413"/>
                </a:lnTo>
                <a:lnTo>
                  <a:pt x="5835" y="2391"/>
                </a:lnTo>
                <a:lnTo>
                  <a:pt x="5835" y="2367"/>
                </a:lnTo>
                <a:lnTo>
                  <a:pt x="5832" y="2345"/>
                </a:lnTo>
                <a:lnTo>
                  <a:pt x="5830" y="2334"/>
                </a:lnTo>
                <a:lnTo>
                  <a:pt x="5827" y="2324"/>
                </a:lnTo>
                <a:lnTo>
                  <a:pt x="5823" y="2314"/>
                </a:lnTo>
                <a:lnTo>
                  <a:pt x="5819" y="2304"/>
                </a:lnTo>
                <a:lnTo>
                  <a:pt x="5810" y="2285"/>
                </a:lnTo>
                <a:lnTo>
                  <a:pt x="5802" y="2272"/>
                </a:lnTo>
                <a:lnTo>
                  <a:pt x="5799" y="2265"/>
                </a:lnTo>
                <a:lnTo>
                  <a:pt x="5797" y="2257"/>
                </a:lnTo>
                <a:lnTo>
                  <a:pt x="5794" y="2248"/>
                </a:lnTo>
                <a:lnTo>
                  <a:pt x="5793" y="2236"/>
                </a:lnTo>
                <a:lnTo>
                  <a:pt x="5792" y="2215"/>
                </a:lnTo>
                <a:lnTo>
                  <a:pt x="5793" y="2188"/>
                </a:lnTo>
                <a:lnTo>
                  <a:pt x="5795" y="2156"/>
                </a:lnTo>
                <a:lnTo>
                  <a:pt x="5797" y="2123"/>
                </a:lnTo>
                <a:lnTo>
                  <a:pt x="5803" y="2060"/>
                </a:lnTo>
                <a:lnTo>
                  <a:pt x="5806" y="2020"/>
                </a:lnTo>
                <a:lnTo>
                  <a:pt x="5807" y="1961"/>
                </a:lnTo>
                <a:lnTo>
                  <a:pt x="5806" y="1932"/>
                </a:lnTo>
                <a:lnTo>
                  <a:pt x="5804" y="1904"/>
                </a:lnTo>
                <a:lnTo>
                  <a:pt x="5802" y="1876"/>
                </a:lnTo>
                <a:lnTo>
                  <a:pt x="5798" y="1848"/>
                </a:lnTo>
                <a:lnTo>
                  <a:pt x="5793" y="1820"/>
                </a:lnTo>
                <a:lnTo>
                  <a:pt x="5786" y="1790"/>
                </a:lnTo>
                <a:lnTo>
                  <a:pt x="5782" y="1779"/>
                </a:lnTo>
                <a:lnTo>
                  <a:pt x="5777" y="1767"/>
                </a:lnTo>
                <a:lnTo>
                  <a:pt x="5770" y="1753"/>
                </a:lnTo>
                <a:lnTo>
                  <a:pt x="5761" y="1738"/>
                </a:lnTo>
                <a:lnTo>
                  <a:pt x="5751" y="1722"/>
                </a:lnTo>
                <a:lnTo>
                  <a:pt x="5746" y="1716"/>
                </a:lnTo>
                <a:lnTo>
                  <a:pt x="5740" y="1709"/>
                </a:lnTo>
                <a:lnTo>
                  <a:pt x="5733" y="1704"/>
                </a:lnTo>
                <a:lnTo>
                  <a:pt x="5727" y="1700"/>
                </a:lnTo>
                <a:lnTo>
                  <a:pt x="5654" y="1687"/>
                </a:lnTo>
                <a:lnTo>
                  <a:pt x="5609" y="1645"/>
                </a:lnTo>
                <a:lnTo>
                  <a:pt x="5592" y="1635"/>
                </a:lnTo>
                <a:lnTo>
                  <a:pt x="5574" y="1626"/>
                </a:lnTo>
                <a:lnTo>
                  <a:pt x="5557" y="1619"/>
                </a:lnTo>
                <a:lnTo>
                  <a:pt x="5540" y="1612"/>
                </a:lnTo>
                <a:lnTo>
                  <a:pt x="5523" y="1606"/>
                </a:lnTo>
                <a:lnTo>
                  <a:pt x="5505" y="1601"/>
                </a:lnTo>
                <a:lnTo>
                  <a:pt x="5488" y="1597"/>
                </a:lnTo>
                <a:lnTo>
                  <a:pt x="5471" y="1593"/>
                </a:lnTo>
                <a:lnTo>
                  <a:pt x="5454" y="1590"/>
                </a:lnTo>
                <a:lnTo>
                  <a:pt x="5437" y="1589"/>
                </a:lnTo>
                <a:lnTo>
                  <a:pt x="5420" y="1588"/>
                </a:lnTo>
                <a:lnTo>
                  <a:pt x="5404" y="1587"/>
                </a:lnTo>
                <a:lnTo>
                  <a:pt x="5371" y="1588"/>
                </a:lnTo>
                <a:lnTo>
                  <a:pt x="5339" y="1591"/>
                </a:lnTo>
                <a:lnTo>
                  <a:pt x="5308" y="1597"/>
                </a:lnTo>
                <a:lnTo>
                  <a:pt x="5277" y="1603"/>
                </a:lnTo>
                <a:lnTo>
                  <a:pt x="5249" y="1611"/>
                </a:lnTo>
                <a:lnTo>
                  <a:pt x="5221" y="1619"/>
                </a:lnTo>
                <a:lnTo>
                  <a:pt x="5195" y="1628"/>
                </a:lnTo>
                <a:lnTo>
                  <a:pt x="5171" y="1637"/>
                </a:lnTo>
                <a:lnTo>
                  <a:pt x="5127" y="1654"/>
                </a:lnTo>
                <a:lnTo>
                  <a:pt x="5114" y="1659"/>
                </a:lnTo>
                <a:lnTo>
                  <a:pt x="5100" y="1665"/>
                </a:lnTo>
                <a:lnTo>
                  <a:pt x="5086" y="1672"/>
                </a:lnTo>
                <a:lnTo>
                  <a:pt x="5073" y="1680"/>
                </a:lnTo>
                <a:lnTo>
                  <a:pt x="5061" y="1689"/>
                </a:lnTo>
                <a:lnTo>
                  <a:pt x="5049" y="1698"/>
                </a:lnTo>
                <a:lnTo>
                  <a:pt x="5038" y="1709"/>
                </a:lnTo>
                <a:lnTo>
                  <a:pt x="5027" y="1720"/>
                </a:lnTo>
                <a:lnTo>
                  <a:pt x="5015" y="1732"/>
                </a:lnTo>
                <a:lnTo>
                  <a:pt x="5005" y="1746"/>
                </a:lnTo>
                <a:lnTo>
                  <a:pt x="4996" y="1760"/>
                </a:lnTo>
                <a:lnTo>
                  <a:pt x="4987" y="1775"/>
                </a:lnTo>
                <a:lnTo>
                  <a:pt x="4979" y="1790"/>
                </a:lnTo>
                <a:lnTo>
                  <a:pt x="4971" y="1806"/>
                </a:lnTo>
                <a:lnTo>
                  <a:pt x="4963" y="1825"/>
                </a:lnTo>
                <a:lnTo>
                  <a:pt x="4957" y="1842"/>
                </a:lnTo>
                <a:lnTo>
                  <a:pt x="4951" y="1861"/>
                </a:lnTo>
                <a:lnTo>
                  <a:pt x="4944" y="1881"/>
                </a:lnTo>
                <a:lnTo>
                  <a:pt x="4940" y="1901"/>
                </a:lnTo>
                <a:lnTo>
                  <a:pt x="4936" y="1922"/>
                </a:lnTo>
                <a:lnTo>
                  <a:pt x="4932" y="1944"/>
                </a:lnTo>
                <a:lnTo>
                  <a:pt x="4930" y="1967"/>
                </a:lnTo>
                <a:lnTo>
                  <a:pt x="4928" y="1990"/>
                </a:lnTo>
                <a:lnTo>
                  <a:pt x="4927" y="2014"/>
                </a:lnTo>
                <a:lnTo>
                  <a:pt x="4927" y="2039"/>
                </a:lnTo>
                <a:lnTo>
                  <a:pt x="4927" y="2064"/>
                </a:lnTo>
                <a:lnTo>
                  <a:pt x="4928" y="2091"/>
                </a:lnTo>
                <a:lnTo>
                  <a:pt x="4930" y="2117"/>
                </a:lnTo>
                <a:lnTo>
                  <a:pt x="4933" y="2144"/>
                </a:lnTo>
                <a:lnTo>
                  <a:pt x="4937" y="2173"/>
                </a:lnTo>
                <a:lnTo>
                  <a:pt x="4942" y="2201"/>
                </a:lnTo>
                <a:lnTo>
                  <a:pt x="4948" y="2231"/>
                </a:lnTo>
                <a:lnTo>
                  <a:pt x="4949" y="2240"/>
                </a:lnTo>
                <a:lnTo>
                  <a:pt x="4951" y="2249"/>
                </a:lnTo>
                <a:lnTo>
                  <a:pt x="4949" y="2258"/>
                </a:lnTo>
                <a:lnTo>
                  <a:pt x="4948" y="2265"/>
                </a:lnTo>
                <a:lnTo>
                  <a:pt x="4946" y="2273"/>
                </a:lnTo>
                <a:lnTo>
                  <a:pt x="4944" y="2280"/>
                </a:lnTo>
                <a:lnTo>
                  <a:pt x="4938" y="2292"/>
                </a:lnTo>
                <a:lnTo>
                  <a:pt x="4931" y="2305"/>
                </a:lnTo>
                <a:lnTo>
                  <a:pt x="4926" y="2316"/>
                </a:lnTo>
                <a:lnTo>
                  <a:pt x="4922" y="2327"/>
                </a:lnTo>
                <a:lnTo>
                  <a:pt x="4921" y="2332"/>
                </a:lnTo>
                <a:lnTo>
                  <a:pt x="4921" y="2337"/>
                </a:lnTo>
                <a:lnTo>
                  <a:pt x="4926" y="2399"/>
                </a:lnTo>
                <a:lnTo>
                  <a:pt x="4929" y="2436"/>
                </a:lnTo>
                <a:lnTo>
                  <a:pt x="4934" y="2475"/>
                </a:lnTo>
                <a:lnTo>
                  <a:pt x="4938" y="2494"/>
                </a:lnTo>
                <a:lnTo>
                  <a:pt x="4942" y="2513"/>
                </a:lnTo>
                <a:lnTo>
                  <a:pt x="4947" y="2530"/>
                </a:lnTo>
                <a:lnTo>
                  <a:pt x="4954" y="2546"/>
                </a:lnTo>
                <a:lnTo>
                  <a:pt x="4961" y="2561"/>
                </a:lnTo>
                <a:lnTo>
                  <a:pt x="4969" y="2574"/>
                </a:lnTo>
                <a:lnTo>
                  <a:pt x="4974" y="2579"/>
                </a:lnTo>
                <a:lnTo>
                  <a:pt x="4978" y="2585"/>
                </a:lnTo>
                <a:lnTo>
                  <a:pt x="4984" y="2590"/>
                </a:lnTo>
                <a:lnTo>
                  <a:pt x="4989" y="2594"/>
                </a:lnTo>
                <a:lnTo>
                  <a:pt x="4999" y="2597"/>
                </a:lnTo>
                <a:lnTo>
                  <a:pt x="5015" y="2602"/>
                </a:lnTo>
                <a:lnTo>
                  <a:pt x="5031" y="2605"/>
                </a:lnTo>
                <a:lnTo>
                  <a:pt x="5036" y="2606"/>
                </a:lnTo>
                <a:lnTo>
                  <a:pt x="5038" y="2605"/>
                </a:lnTo>
                <a:lnTo>
                  <a:pt x="5055" y="2792"/>
                </a:lnTo>
                <a:lnTo>
                  <a:pt x="5058" y="2800"/>
                </a:lnTo>
                <a:lnTo>
                  <a:pt x="5062" y="2806"/>
                </a:lnTo>
                <a:lnTo>
                  <a:pt x="5070" y="2818"/>
                </a:lnTo>
                <a:lnTo>
                  <a:pt x="5078" y="2828"/>
                </a:lnTo>
                <a:lnTo>
                  <a:pt x="5087" y="2838"/>
                </a:lnTo>
                <a:lnTo>
                  <a:pt x="5097" y="2849"/>
                </a:lnTo>
                <a:lnTo>
                  <a:pt x="5105" y="2861"/>
                </a:lnTo>
                <a:lnTo>
                  <a:pt x="5109" y="2869"/>
                </a:lnTo>
                <a:lnTo>
                  <a:pt x="5112" y="2877"/>
                </a:lnTo>
                <a:lnTo>
                  <a:pt x="5115" y="2887"/>
                </a:lnTo>
                <a:lnTo>
                  <a:pt x="5117" y="2897"/>
                </a:lnTo>
                <a:lnTo>
                  <a:pt x="5071" y="2908"/>
                </a:lnTo>
                <a:lnTo>
                  <a:pt x="5055" y="2942"/>
                </a:lnTo>
                <a:lnTo>
                  <a:pt x="5036" y="2980"/>
                </a:lnTo>
                <a:lnTo>
                  <a:pt x="5026" y="3000"/>
                </a:lnTo>
                <a:lnTo>
                  <a:pt x="5014" y="3020"/>
                </a:lnTo>
                <a:lnTo>
                  <a:pt x="5002" y="3037"/>
                </a:lnTo>
                <a:lnTo>
                  <a:pt x="4990" y="3052"/>
                </a:lnTo>
                <a:lnTo>
                  <a:pt x="5169" y="3128"/>
                </a:lnTo>
                <a:lnTo>
                  <a:pt x="5371" y="3214"/>
                </a:lnTo>
                <a:lnTo>
                  <a:pt x="5394" y="3224"/>
                </a:lnTo>
                <a:lnTo>
                  <a:pt x="5417" y="3233"/>
                </a:lnTo>
                <a:lnTo>
                  <a:pt x="5467" y="3250"/>
                </a:lnTo>
                <a:lnTo>
                  <a:pt x="5517" y="3267"/>
                </a:lnTo>
                <a:lnTo>
                  <a:pt x="5542" y="3277"/>
                </a:lnTo>
                <a:lnTo>
                  <a:pt x="5567" y="3287"/>
                </a:lnTo>
                <a:lnTo>
                  <a:pt x="5593" y="3299"/>
                </a:lnTo>
                <a:lnTo>
                  <a:pt x="5618" y="3311"/>
                </a:lnTo>
                <a:lnTo>
                  <a:pt x="5642" y="3324"/>
                </a:lnTo>
                <a:lnTo>
                  <a:pt x="5667" y="3338"/>
                </a:lnTo>
                <a:lnTo>
                  <a:pt x="5690" y="3354"/>
                </a:lnTo>
                <a:lnTo>
                  <a:pt x="5712" y="3373"/>
                </a:lnTo>
                <a:lnTo>
                  <a:pt x="5734" y="3392"/>
                </a:lnTo>
                <a:lnTo>
                  <a:pt x="5744" y="3402"/>
                </a:lnTo>
                <a:lnTo>
                  <a:pt x="5754" y="3413"/>
                </a:lnTo>
                <a:lnTo>
                  <a:pt x="5763" y="3425"/>
                </a:lnTo>
                <a:lnTo>
                  <a:pt x="5772" y="3438"/>
                </a:lnTo>
                <a:lnTo>
                  <a:pt x="5780" y="3450"/>
                </a:lnTo>
                <a:lnTo>
                  <a:pt x="5788" y="3463"/>
                </a:lnTo>
                <a:lnTo>
                  <a:pt x="5796" y="3477"/>
                </a:lnTo>
                <a:lnTo>
                  <a:pt x="5803" y="3491"/>
                </a:lnTo>
                <a:lnTo>
                  <a:pt x="5810" y="3507"/>
                </a:lnTo>
                <a:lnTo>
                  <a:pt x="5815" y="3523"/>
                </a:lnTo>
                <a:lnTo>
                  <a:pt x="5821" y="3540"/>
                </a:lnTo>
                <a:lnTo>
                  <a:pt x="5821" y="3558"/>
                </a:lnTo>
                <a:lnTo>
                  <a:pt x="5822" y="3635"/>
                </a:lnTo>
                <a:lnTo>
                  <a:pt x="5824" y="3733"/>
                </a:lnTo>
                <a:lnTo>
                  <a:pt x="5825" y="3764"/>
                </a:lnTo>
                <a:lnTo>
                  <a:pt x="6523" y="3764"/>
                </a:lnTo>
                <a:lnTo>
                  <a:pt x="6524" y="3725"/>
                </a:lnTo>
                <a:lnTo>
                  <a:pt x="6524" y="3679"/>
                </a:lnTo>
                <a:lnTo>
                  <a:pt x="6522" y="3582"/>
                </a:lnTo>
                <a:lnTo>
                  <a:pt x="6519" y="3488"/>
                </a:lnTo>
                <a:lnTo>
                  <a:pt x="6518" y="34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KSO_Shape"/>
          <p:cNvSpPr>
            <a:spLocks/>
          </p:cNvSpPr>
          <p:nvPr/>
        </p:nvSpPr>
        <p:spPr bwMode="auto">
          <a:xfrm>
            <a:off x="4690599" y="1571604"/>
            <a:ext cx="587043" cy="538382"/>
          </a:xfrm>
          <a:custGeom>
            <a:avLst/>
            <a:gdLst>
              <a:gd name="T0" fmla="*/ 714858487 w 3746"/>
              <a:gd name="T1" fmla="*/ 582812132 h 3435"/>
              <a:gd name="T2" fmla="*/ 578584914 w 3746"/>
              <a:gd name="T3" fmla="*/ 702469979 h 3435"/>
              <a:gd name="T4" fmla="*/ 297492227 w 3746"/>
              <a:gd name="T5" fmla="*/ 712865271 h 3435"/>
              <a:gd name="T6" fmla="*/ 175538758 w 3746"/>
              <a:gd name="T7" fmla="*/ 461075515 h 3435"/>
              <a:gd name="T8" fmla="*/ 434689460 w 3746"/>
              <a:gd name="T9" fmla="*/ 74612703 h 3435"/>
              <a:gd name="T10" fmla="*/ 692454191 w 3746"/>
              <a:gd name="T11" fmla="*/ 442364662 h 3435"/>
              <a:gd name="T12" fmla="*/ 729872055 w 3746"/>
              <a:gd name="T13" fmla="*/ 485099367 h 3435"/>
              <a:gd name="T14" fmla="*/ 738417598 w 3746"/>
              <a:gd name="T15" fmla="*/ 354815521 h 3435"/>
              <a:gd name="T16" fmla="*/ 738879909 w 3746"/>
              <a:gd name="T17" fmla="*/ 235157674 h 3435"/>
              <a:gd name="T18" fmla="*/ 433534644 w 3746"/>
              <a:gd name="T19" fmla="*/ 32109186 h 3435"/>
              <a:gd name="T20" fmla="*/ 431917998 w 3746"/>
              <a:gd name="T21" fmla="*/ 32109186 h 3435"/>
              <a:gd name="T22" fmla="*/ 236977563 w 3746"/>
              <a:gd name="T23" fmla="*/ 89859100 h 3435"/>
              <a:gd name="T24" fmla="*/ 217575886 w 3746"/>
              <a:gd name="T25" fmla="*/ 103950036 h 3435"/>
              <a:gd name="T26" fmla="*/ 199559699 w 3746"/>
              <a:gd name="T27" fmla="*/ 119657847 h 3435"/>
              <a:gd name="T28" fmla="*/ 182929964 w 3746"/>
              <a:gd name="T29" fmla="*/ 136289930 h 3435"/>
              <a:gd name="T30" fmla="*/ 168147551 w 3746"/>
              <a:gd name="T31" fmla="*/ 154076992 h 3435"/>
              <a:gd name="T32" fmla="*/ 154982264 w 3746"/>
              <a:gd name="T33" fmla="*/ 173019032 h 3435"/>
              <a:gd name="T34" fmla="*/ 143433624 w 3746"/>
              <a:gd name="T35" fmla="*/ 192884864 h 3435"/>
              <a:gd name="T36" fmla="*/ 133963940 w 3746"/>
              <a:gd name="T37" fmla="*/ 213443779 h 3435"/>
              <a:gd name="T38" fmla="*/ 146898072 w 3746"/>
              <a:gd name="T39" fmla="*/ 242549924 h 3435"/>
              <a:gd name="T40" fmla="*/ 151055986 w 3746"/>
              <a:gd name="T41" fmla="*/ 477938305 h 3435"/>
              <a:gd name="T42" fmla="*/ 0 w 3746"/>
              <a:gd name="T43" fmla="*/ 361514688 h 3435"/>
              <a:gd name="T44" fmla="*/ 432148673 w 3746"/>
              <a:gd name="T45" fmla="*/ 0 h 3435"/>
              <a:gd name="T46" fmla="*/ 433303489 w 3746"/>
              <a:gd name="T47" fmla="*/ 0 h 3435"/>
              <a:gd name="T48" fmla="*/ 865221487 w 3746"/>
              <a:gd name="T49" fmla="*/ 361514688 h 3435"/>
              <a:gd name="T50" fmla="*/ 664737647 w 3746"/>
              <a:gd name="T51" fmla="*/ 377915582 h 3435"/>
              <a:gd name="T52" fmla="*/ 649031573 w 3746"/>
              <a:gd name="T53" fmla="*/ 372833771 h 3435"/>
              <a:gd name="T54" fmla="*/ 633325499 w 3746"/>
              <a:gd name="T55" fmla="*/ 366365792 h 3435"/>
              <a:gd name="T56" fmla="*/ 612537850 w 3746"/>
              <a:gd name="T57" fmla="*/ 355277416 h 3435"/>
              <a:gd name="T58" fmla="*/ 594522144 w 3746"/>
              <a:gd name="T59" fmla="*/ 343727626 h 3435"/>
              <a:gd name="T60" fmla="*/ 572579679 w 3746"/>
              <a:gd name="T61" fmla="*/ 325247481 h 3435"/>
              <a:gd name="T62" fmla="*/ 555488114 w 3746"/>
              <a:gd name="T63" fmla="*/ 306767816 h 3435"/>
              <a:gd name="T64" fmla="*/ 536317111 w 3746"/>
              <a:gd name="T65" fmla="*/ 278585462 h 3435"/>
              <a:gd name="T66" fmla="*/ 373943640 w 3746"/>
              <a:gd name="T67" fmla="*/ 395240748 h 3435"/>
              <a:gd name="T68" fmla="*/ 398888723 w 3746"/>
              <a:gd name="T69" fmla="*/ 252944735 h 3435"/>
              <a:gd name="T70" fmla="*/ 385030451 w 3746"/>
              <a:gd name="T71" fmla="*/ 276044797 h 3435"/>
              <a:gd name="T72" fmla="*/ 369093221 w 3746"/>
              <a:gd name="T73" fmla="*/ 298682482 h 3435"/>
              <a:gd name="T74" fmla="*/ 331675838 w 3746"/>
              <a:gd name="T75" fmla="*/ 341648375 h 3435"/>
              <a:gd name="T76" fmla="*/ 314121962 w 3746"/>
              <a:gd name="T77" fmla="*/ 358280458 h 3435"/>
              <a:gd name="T78" fmla="*/ 295644426 w 3746"/>
              <a:gd name="T79" fmla="*/ 374219457 h 3435"/>
              <a:gd name="T80" fmla="*/ 275087932 w 3746"/>
              <a:gd name="T81" fmla="*/ 390620352 h 3435"/>
              <a:gd name="T82" fmla="*/ 259150703 w 3746"/>
              <a:gd name="T83" fmla="*/ 401939435 h 3435"/>
              <a:gd name="T84" fmla="*/ 244137614 w 3746"/>
              <a:gd name="T85" fmla="*/ 412103539 h 3435"/>
              <a:gd name="T86" fmla="*/ 230510017 w 3746"/>
              <a:gd name="T87" fmla="*/ 420650287 h 3435"/>
              <a:gd name="T88" fmla="*/ 220347348 w 3746"/>
              <a:gd name="T89" fmla="*/ 426656371 h 3435"/>
              <a:gd name="T90" fmla="*/ 434227630 w 3746"/>
              <a:gd name="T91" fmla="*/ 745436353 h 3435"/>
              <a:gd name="T92" fmla="*/ 509524227 w 3746"/>
              <a:gd name="T93" fmla="*/ 663893295 h 3435"/>
              <a:gd name="T94" fmla="*/ 426143437 w 3746"/>
              <a:gd name="T95" fmla="*/ 644951254 h 3435"/>
              <a:gd name="T96" fmla="*/ 511372029 w 3746"/>
              <a:gd name="T97" fmla="*/ 630629130 h 3435"/>
              <a:gd name="T98" fmla="*/ 664737647 w 3746"/>
              <a:gd name="T99" fmla="*/ 377915582 h 3435"/>
              <a:gd name="T100" fmla="*/ 612769005 w 3746"/>
              <a:gd name="T101" fmla="*/ 487640514 h 3435"/>
              <a:gd name="T102" fmla="*/ 537010097 w 3746"/>
              <a:gd name="T103" fmla="*/ 437975454 h 3435"/>
              <a:gd name="T104" fmla="*/ 414825952 w 3746"/>
              <a:gd name="T105" fmla="*/ 487640514 h 3435"/>
              <a:gd name="T106" fmla="*/ 339067044 w 3746"/>
              <a:gd name="T107" fmla="*/ 437975454 h 343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746" h="3435">
                <a:moveTo>
                  <a:pt x="3292" y="2123"/>
                </a:moveTo>
                <a:cubicBezTo>
                  <a:pt x="3263" y="2291"/>
                  <a:pt x="3190" y="2422"/>
                  <a:pt x="3095" y="2523"/>
                </a:cubicBezTo>
                <a:cubicBezTo>
                  <a:pt x="3200" y="3020"/>
                  <a:pt x="3325" y="3140"/>
                  <a:pt x="3443" y="3168"/>
                </a:cubicBezTo>
                <a:cubicBezTo>
                  <a:pt x="3414" y="3215"/>
                  <a:pt x="2780" y="3404"/>
                  <a:pt x="2505" y="3041"/>
                </a:cubicBezTo>
                <a:cubicBezTo>
                  <a:pt x="2317" y="3280"/>
                  <a:pt x="2098" y="3435"/>
                  <a:pt x="1882" y="3435"/>
                </a:cubicBezTo>
                <a:cubicBezTo>
                  <a:pt x="1680" y="3435"/>
                  <a:pt x="1472" y="3299"/>
                  <a:pt x="1288" y="3086"/>
                </a:cubicBezTo>
                <a:cubicBezTo>
                  <a:pt x="994" y="3383"/>
                  <a:pt x="389" y="3168"/>
                  <a:pt x="389" y="3168"/>
                </a:cubicBezTo>
                <a:cubicBezTo>
                  <a:pt x="389" y="3168"/>
                  <a:pt x="656" y="3041"/>
                  <a:pt x="760" y="1996"/>
                </a:cubicBezTo>
                <a:cubicBezTo>
                  <a:pt x="722" y="1830"/>
                  <a:pt x="701" y="1664"/>
                  <a:pt x="701" y="1504"/>
                </a:cubicBezTo>
                <a:cubicBezTo>
                  <a:pt x="701" y="645"/>
                  <a:pt x="1313" y="323"/>
                  <a:pt x="1882" y="323"/>
                </a:cubicBezTo>
                <a:cubicBezTo>
                  <a:pt x="2451" y="323"/>
                  <a:pt x="3038" y="645"/>
                  <a:pt x="3038" y="1504"/>
                </a:cubicBezTo>
                <a:cubicBezTo>
                  <a:pt x="3038" y="1637"/>
                  <a:pt x="3024" y="1776"/>
                  <a:pt x="2998" y="1915"/>
                </a:cubicBezTo>
                <a:cubicBezTo>
                  <a:pt x="3017" y="2069"/>
                  <a:pt x="3036" y="2203"/>
                  <a:pt x="3056" y="2322"/>
                </a:cubicBezTo>
                <a:cubicBezTo>
                  <a:pt x="3098" y="2258"/>
                  <a:pt x="3134" y="2185"/>
                  <a:pt x="3160" y="2100"/>
                </a:cubicBezTo>
                <a:cubicBezTo>
                  <a:pt x="3137" y="2091"/>
                  <a:pt x="3114" y="2082"/>
                  <a:pt x="3093" y="2069"/>
                </a:cubicBezTo>
                <a:cubicBezTo>
                  <a:pt x="3159" y="1904"/>
                  <a:pt x="3197" y="1724"/>
                  <a:pt x="3197" y="1536"/>
                </a:cubicBezTo>
                <a:cubicBezTo>
                  <a:pt x="3197" y="1365"/>
                  <a:pt x="3165" y="1202"/>
                  <a:pt x="3110" y="1050"/>
                </a:cubicBezTo>
                <a:cubicBezTo>
                  <a:pt x="3139" y="1036"/>
                  <a:pt x="3169" y="1025"/>
                  <a:pt x="3199" y="1018"/>
                </a:cubicBezTo>
                <a:cubicBezTo>
                  <a:pt x="3049" y="513"/>
                  <a:pt x="2515" y="139"/>
                  <a:pt x="1877" y="139"/>
                </a:cubicBezTo>
                <a:cubicBezTo>
                  <a:pt x="1877" y="139"/>
                  <a:pt x="1877" y="139"/>
                  <a:pt x="1877" y="139"/>
                </a:cubicBezTo>
                <a:cubicBezTo>
                  <a:pt x="1876" y="139"/>
                  <a:pt x="1874" y="139"/>
                  <a:pt x="1873" y="139"/>
                </a:cubicBezTo>
                <a:cubicBezTo>
                  <a:pt x="1872" y="139"/>
                  <a:pt x="1871" y="139"/>
                  <a:pt x="1870" y="139"/>
                </a:cubicBezTo>
                <a:cubicBezTo>
                  <a:pt x="1870" y="139"/>
                  <a:pt x="1870" y="139"/>
                  <a:pt x="1870" y="139"/>
                </a:cubicBezTo>
                <a:cubicBezTo>
                  <a:pt x="1551" y="139"/>
                  <a:pt x="1258" y="232"/>
                  <a:pt x="1026" y="389"/>
                </a:cubicBezTo>
                <a:cubicBezTo>
                  <a:pt x="1024" y="390"/>
                  <a:pt x="1022" y="391"/>
                  <a:pt x="1021" y="392"/>
                </a:cubicBezTo>
                <a:cubicBezTo>
                  <a:pt x="994" y="411"/>
                  <a:pt x="967" y="430"/>
                  <a:pt x="942" y="450"/>
                </a:cubicBezTo>
                <a:cubicBezTo>
                  <a:pt x="938" y="453"/>
                  <a:pt x="935" y="457"/>
                  <a:pt x="931" y="459"/>
                </a:cubicBezTo>
                <a:cubicBezTo>
                  <a:pt x="908" y="478"/>
                  <a:pt x="885" y="497"/>
                  <a:pt x="864" y="518"/>
                </a:cubicBezTo>
                <a:cubicBezTo>
                  <a:pt x="858" y="522"/>
                  <a:pt x="854" y="528"/>
                  <a:pt x="848" y="533"/>
                </a:cubicBezTo>
                <a:cubicBezTo>
                  <a:pt x="829" y="552"/>
                  <a:pt x="810" y="570"/>
                  <a:pt x="792" y="590"/>
                </a:cubicBezTo>
                <a:cubicBezTo>
                  <a:pt x="785" y="598"/>
                  <a:pt x="779" y="606"/>
                  <a:pt x="773" y="613"/>
                </a:cubicBezTo>
                <a:cubicBezTo>
                  <a:pt x="757" y="631"/>
                  <a:pt x="742" y="649"/>
                  <a:pt x="728" y="667"/>
                </a:cubicBezTo>
                <a:cubicBezTo>
                  <a:pt x="720" y="678"/>
                  <a:pt x="713" y="689"/>
                  <a:pt x="705" y="699"/>
                </a:cubicBezTo>
                <a:cubicBezTo>
                  <a:pt x="693" y="716"/>
                  <a:pt x="681" y="732"/>
                  <a:pt x="671" y="749"/>
                </a:cubicBezTo>
                <a:cubicBezTo>
                  <a:pt x="662" y="763"/>
                  <a:pt x="654" y="777"/>
                  <a:pt x="646" y="792"/>
                </a:cubicBezTo>
                <a:cubicBezTo>
                  <a:pt x="638" y="806"/>
                  <a:pt x="629" y="820"/>
                  <a:pt x="621" y="835"/>
                </a:cubicBezTo>
                <a:cubicBezTo>
                  <a:pt x="612" y="853"/>
                  <a:pt x="603" y="872"/>
                  <a:pt x="595" y="891"/>
                </a:cubicBezTo>
                <a:cubicBezTo>
                  <a:pt x="590" y="902"/>
                  <a:pt x="585" y="913"/>
                  <a:pt x="580" y="924"/>
                </a:cubicBezTo>
                <a:cubicBezTo>
                  <a:pt x="568" y="955"/>
                  <a:pt x="557" y="986"/>
                  <a:pt x="547" y="1018"/>
                </a:cubicBezTo>
                <a:cubicBezTo>
                  <a:pt x="578" y="1025"/>
                  <a:pt x="608" y="1036"/>
                  <a:pt x="636" y="1050"/>
                </a:cubicBezTo>
                <a:cubicBezTo>
                  <a:pt x="581" y="1202"/>
                  <a:pt x="550" y="1365"/>
                  <a:pt x="550" y="1536"/>
                </a:cubicBezTo>
                <a:cubicBezTo>
                  <a:pt x="550" y="1724"/>
                  <a:pt x="587" y="1904"/>
                  <a:pt x="654" y="2069"/>
                </a:cubicBezTo>
                <a:cubicBezTo>
                  <a:pt x="595" y="2104"/>
                  <a:pt x="528" y="2123"/>
                  <a:pt x="458" y="2123"/>
                </a:cubicBezTo>
                <a:cubicBezTo>
                  <a:pt x="205" y="2123"/>
                  <a:pt x="0" y="1873"/>
                  <a:pt x="0" y="1565"/>
                </a:cubicBezTo>
                <a:cubicBezTo>
                  <a:pt x="0" y="1289"/>
                  <a:pt x="165" y="1061"/>
                  <a:pt x="380" y="1016"/>
                </a:cubicBezTo>
                <a:cubicBezTo>
                  <a:pt x="535" y="435"/>
                  <a:pt x="1143" y="0"/>
                  <a:pt x="1871" y="0"/>
                </a:cubicBezTo>
                <a:cubicBezTo>
                  <a:pt x="1872" y="0"/>
                  <a:pt x="1872" y="0"/>
                  <a:pt x="1873" y="0"/>
                </a:cubicBezTo>
                <a:cubicBezTo>
                  <a:pt x="1874" y="0"/>
                  <a:pt x="1875" y="0"/>
                  <a:pt x="1876" y="0"/>
                </a:cubicBezTo>
                <a:cubicBezTo>
                  <a:pt x="2604" y="0"/>
                  <a:pt x="3212" y="435"/>
                  <a:pt x="3366" y="1016"/>
                </a:cubicBezTo>
                <a:cubicBezTo>
                  <a:pt x="3582" y="1061"/>
                  <a:pt x="3746" y="1289"/>
                  <a:pt x="3746" y="1565"/>
                </a:cubicBezTo>
                <a:cubicBezTo>
                  <a:pt x="3746" y="1872"/>
                  <a:pt x="3543" y="2120"/>
                  <a:pt x="3292" y="2123"/>
                </a:cubicBezTo>
                <a:close/>
                <a:moveTo>
                  <a:pt x="2878" y="1636"/>
                </a:moveTo>
                <a:cubicBezTo>
                  <a:pt x="2862" y="1631"/>
                  <a:pt x="2843" y="1625"/>
                  <a:pt x="2823" y="1618"/>
                </a:cubicBezTo>
                <a:cubicBezTo>
                  <a:pt x="2819" y="1616"/>
                  <a:pt x="2815" y="1615"/>
                  <a:pt x="2810" y="1614"/>
                </a:cubicBezTo>
                <a:cubicBezTo>
                  <a:pt x="2791" y="1606"/>
                  <a:pt x="2771" y="1599"/>
                  <a:pt x="2749" y="1589"/>
                </a:cubicBezTo>
                <a:cubicBezTo>
                  <a:pt x="2747" y="1588"/>
                  <a:pt x="2745" y="1587"/>
                  <a:pt x="2742" y="1586"/>
                </a:cubicBezTo>
                <a:cubicBezTo>
                  <a:pt x="2719" y="1575"/>
                  <a:pt x="2695" y="1563"/>
                  <a:pt x="2671" y="1549"/>
                </a:cubicBezTo>
                <a:cubicBezTo>
                  <a:pt x="2665" y="1546"/>
                  <a:pt x="2658" y="1542"/>
                  <a:pt x="2652" y="1538"/>
                </a:cubicBezTo>
                <a:cubicBezTo>
                  <a:pt x="2629" y="1525"/>
                  <a:pt x="2606" y="1510"/>
                  <a:pt x="2582" y="1493"/>
                </a:cubicBezTo>
                <a:cubicBezTo>
                  <a:pt x="2580" y="1491"/>
                  <a:pt x="2577" y="1490"/>
                  <a:pt x="2574" y="1488"/>
                </a:cubicBezTo>
                <a:cubicBezTo>
                  <a:pt x="2549" y="1469"/>
                  <a:pt x="2524" y="1448"/>
                  <a:pt x="2499" y="1426"/>
                </a:cubicBezTo>
                <a:cubicBezTo>
                  <a:pt x="2492" y="1420"/>
                  <a:pt x="2486" y="1414"/>
                  <a:pt x="2479" y="1408"/>
                </a:cubicBezTo>
                <a:cubicBezTo>
                  <a:pt x="2455" y="1385"/>
                  <a:pt x="2432" y="1360"/>
                  <a:pt x="2409" y="1332"/>
                </a:cubicBezTo>
                <a:cubicBezTo>
                  <a:pt x="2408" y="1331"/>
                  <a:pt x="2406" y="1329"/>
                  <a:pt x="2405" y="1328"/>
                </a:cubicBezTo>
                <a:cubicBezTo>
                  <a:pt x="2381" y="1299"/>
                  <a:pt x="2359" y="1267"/>
                  <a:pt x="2338" y="1232"/>
                </a:cubicBezTo>
                <a:cubicBezTo>
                  <a:pt x="2333" y="1224"/>
                  <a:pt x="2327" y="1215"/>
                  <a:pt x="2322" y="1206"/>
                </a:cubicBezTo>
                <a:cubicBezTo>
                  <a:pt x="2302" y="1170"/>
                  <a:pt x="2282" y="1132"/>
                  <a:pt x="2264" y="1090"/>
                </a:cubicBezTo>
                <a:cubicBezTo>
                  <a:pt x="2060" y="1680"/>
                  <a:pt x="1619" y="1711"/>
                  <a:pt x="1619" y="1711"/>
                </a:cubicBezTo>
                <a:cubicBezTo>
                  <a:pt x="1619" y="1711"/>
                  <a:pt x="1819" y="1458"/>
                  <a:pt x="1780" y="990"/>
                </a:cubicBezTo>
                <a:cubicBezTo>
                  <a:pt x="1763" y="1027"/>
                  <a:pt x="1745" y="1061"/>
                  <a:pt x="1727" y="1095"/>
                </a:cubicBezTo>
                <a:cubicBezTo>
                  <a:pt x="1721" y="1106"/>
                  <a:pt x="1715" y="1116"/>
                  <a:pt x="1709" y="1126"/>
                </a:cubicBezTo>
                <a:cubicBezTo>
                  <a:pt x="1695" y="1150"/>
                  <a:pt x="1681" y="1173"/>
                  <a:pt x="1667" y="1195"/>
                </a:cubicBezTo>
                <a:cubicBezTo>
                  <a:pt x="1660" y="1206"/>
                  <a:pt x="1653" y="1216"/>
                  <a:pt x="1646" y="1226"/>
                </a:cubicBezTo>
                <a:cubicBezTo>
                  <a:pt x="1630" y="1249"/>
                  <a:pt x="1614" y="1271"/>
                  <a:pt x="1598" y="1293"/>
                </a:cubicBezTo>
                <a:cubicBezTo>
                  <a:pt x="1592" y="1301"/>
                  <a:pt x="1586" y="1309"/>
                  <a:pt x="1580" y="1317"/>
                </a:cubicBezTo>
                <a:cubicBezTo>
                  <a:pt x="1534" y="1375"/>
                  <a:pt x="1485" y="1429"/>
                  <a:pt x="1436" y="1479"/>
                </a:cubicBezTo>
                <a:cubicBezTo>
                  <a:pt x="1429" y="1485"/>
                  <a:pt x="1423" y="1492"/>
                  <a:pt x="1417" y="1498"/>
                </a:cubicBezTo>
                <a:cubicBezTo>
                  <a:pt x="1398" y="1516"/>
                  <a:pt x="1379" y="1534"/>
                  <a:pt x="1360" y="1551"/>
                </a:cubicBezTo>
                <a:cubicBezTo>
                  <a:pt x="1353" y="1558"/>
                  <a:pt x="1346" y="1564"/>
                  <a:pt x="1339" y="1570"/>
                </a:cubicBezTo>
                <a:cubicBezTo>
                  <a:pt x="1319" y="1588"/>
                  <a:pt x="1300" y="1604"/>
                  <a:pt x="1280" y="1620"/>
                </a:cubicBezTo>
                <a:cubicBezTo>
                  <a:pt x="1275" y="1625"/>
                  <a:pt x="1270" y="1629"/>
                  <a:pt x="1264" y="1634"/>
                </a:cubicBezTo>
                <a:cubicBezTo>
                  <a:pt x="1240" y="1654"/>
                  <a:pt x="1215" y="1673"/>
                  <a:pt x="1191" y="1691"/>
                </a:cubicBezTo>
                <a:cubicBezTo>
                  <a:pt x="1189" y="1692"/>
                  <a:pt x="1188" y="1693"/>
                  <a:pt x="1186" y="1695"/>
                </a:cubicBezTo>
                <a:cubicBezTo>
                  <a:pt x="1164" y="1711"/>
                  <a:pt x="1143" y="1726"/>
                  <a:pt x="1122" y="1740"/>
                </a:cubicBezTo>
                <a:cubicBezTo>
                  <a:pt x="1114" y="1746"/>
                  <a:pt x="1107" y="1751"/>
                  <a:pt x="1100" y="1756"/>
                </a:cubicBezTo>
                <a:cubicBezTo>
                  <a:pt x="1085" y="1765"/>
                  <a:pt x="1071" y="1775"/>
                  <a:pt x="1057" y="1784"/>
                </a:cubicBezTo>
                <a:cubicBezTo>
                  <a:pt x="1049" y="1789"/>
                  <a:pt x="1041" y="1794"/>
                  <a:pt x="1032" y="1800"/>
                </a:cubicBezTo>
                <a:cubicBezTo>
                  <a:pt x="1021" y="1807"/>
                  <a:pt x="1009" y="1814"/>
                  <a:pt x="998" y="1821"/>
                </a:cubicBezTo>
                <a:cubicBezTo>
                  <a:pt x="990" y="1826"/>
                  <a:pt x="981" y="1831"/>
                  <a:pt x="973" y="1836"/>
                </a:cubicBezTo>
                <a:cubicBezTo>
                  <a:pt x="966" y="1840"/>
                  <a:pt x="960" y="1843"/>
                  <a:pt x="954" y="1847"/>
                </a:cubicBezTo>
                <a:cubicBezTo>
                  <a:pt x="930" y="1861"/>
                  <a:pt x="908" y="1872"/>
                  <a:pt x="890" y="1882"/>
                </a:cubicBezTo>
                <a:cubicBezTo>
                  <a:pt x="1010" y="2545"/>
                  <a:pt x="1458" y="3227"/>
                  <a:pt x="1880" y="3227"/>
                </a:cubicBezTo>
                <a:cubicBezTo>
                  <a:pt x="2080" y="3227"/>
                  <a:pt x="2282" y="3073"/>
                  <a:pt x="2451" y="2842"/>
                </a:cubicBezTo>
                <a:cubicBezTo>
                  <a:pt x="2354" y="2861"/>
                  <a:pt x="2268" y="2870"/>
                  <a:pt x="2206" y="2874"/>
                </a:cubicBezTo>
                <a:cubicBezTo>
                  <a:pt x="2175" y="2938"/>
                  <a:pt x="2111" y="2982"/>
                  <a:pt x="2035" y="2982"/>
                </a:cubicBezTo>
                <a:cubicBezTo>
                  <a:pt x="1930" y="2982"/>
                  <a:pt x="1845" y="2897"/>
                  <a:pt x="1845" y="2792"/>
                </a:cubicBezTo>
                <a:cubicBezTo>
                  <a:pt x="1845" y="2687"/>
                  <a:pt x="1930" y="2602"/>
                  <a:pt x="2035" y="2602"/>
                </a:cubicBezTo>
                <a:cubicBezTo>
                  <a:pt x="2118" y="2602"/>
                  <a:pt x="2188" y="2656"/>
                  <a:pt x="2214" y="2730"/>
                </a:cubicBezTo>
                <a:cubicBezTo>
                  <a:pt x="2305" y="2726"/>
                  <a:pt x="2430" y="2712"/>
                  <a:pt x="2563" y="2671"/>
                </a:cubicBezTo>
                <a:cubicBezTo>
                  <a:pt x="2739" y="2370"/>
                  <a:pt x="2862" y="1987"/>
                  <a:pt x="2878" y="1636"/>
                </a:cubicBezTo>
                <a:close/>
                <a:moveTo>
                  <a:pt x="2325" y="1896"/>
                </a:moveTo>
                <a:cubicBezTo>
                  <a:pt x="2489" y="1896"/>
                  <a:pt x="2625" y="1989"/>
                  <a:pt x="2653" y="2111"/>
                </a:cubicBezTo>
                <a:cubicBezTo>
                  <a:pt x="1997" y="2111"/>
                  <a:pt x="1997" y="2111"/>
                  <a:pt x="1997" y="2111"/>
                </a:cubicBezTo>
                <a:cubicBezTo>
                  <a:pt x="2025" y="1989"/>
                  <a:pt x="2161" y="1896"/>
                  <a:pt x="2325" y="1896"/>
                </a:cubicBezTo>
                <a:close/>
                <a:moveTo>
                  <a:pt x="1468" y="1896"/>
                </a:moveTo>
                <a:cubicBezTo>
                  <a:pt x="1632" y="1896"/>
                  <a:pt x="1768" y="1989"/>
                  <a:pt x="1796" y="2111"/>
                </a:cubicBezTo>
                <a:cubicBezTo>
                  <a:pt x="1140" y="2111"/>
                  <a:pt x="1140" y="2111"/>
                  <a:pt x="1140" y="2111"/>
                </a:cubicBezTo>
                <a:cubicBezTo>
                  <a:pt x="1168" y="1989"/>
                  <a:pt x="1303" y="1896"/>
                  <a:pt x="1468" y="18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 name="KSO_Shape"/>
          <p:cNvSpPr>
            <a:spLocks/>
          </p:cNvSpPr>
          <p:nvPr/>
        </p:nvSpPr>
        <p:spPr bwMode="auto">
          <a:xfrm>
            <a:off x="7435099" y="1599959"/>
            <a:ext cx="650257" cy="481672"/>
          </a:xfrm>
          <a:custGeom>
            <a:avLst/>
            <a:gdLst>
              <a:gd name="T0" fmla="*/ 186223 w 4950"/>
              <a:gd name="T1" fmla="*/ 870396 h 3662"/>
              <a:gd name="T2" fmla="*/ 534663 w 4950"/>
              <a:gd name="T3" fmla="*/ 870396 h 3662"/>
              <a:gd name="T4" fmla="*/ 74926 w 4950"/>
              <a:gd name="T5" fmla="*/ 586935 h 3662"/>
              <a:gd name="T6" fmla="*/ 1246820 w 4950"/>
              <a:gd name="T7" fmla="*/ 965004 h 3662"/>
              <a:gd name="T8" fmla="*/ 1479235 w 4950"/>
              <a:gd name="T9" fmla="*/ 1007578 h 3662"/>
              <a:gd name="T10" fmla="*/ 1651637 w 4950"/>
              <a:gd name="T11" fmla="*/ 896595 h 3662"/>
              <a:gd name="T12" fmla="*/ 1800397 w 4950"/>
              <a:gd name="T13" fmla="*/ 1147671 h 3662"/>
              <a:gd name="T14" fmla="*/ 1397763 w 4950"/>
              <a:gd name="T15" fmla="*/ 1332521 h 3662"/>
              <a:gd name="T16" fmla="*/ 446644 w 4950"/>
              <a:gd name="T17" fmla="*/ 1137119 h 3662"/>
              <a:gd name="T18" fmla="*/ 63650 w 4950"/>
              <a:gd name="T19" fmla="*/ 955907 h 3662"/>
              <a:gd name="T20" fmla="*/ 420093 w 4950"/>
              <a:gd name="T21" fmla="*/ 955907 h 3662"/>
              <a:gd name="T22" fmla="*/ 542665 w 4950"/>
              <a:gd name="T23" fmla="*/ 997026 h 3662"/>
              <a:gd name="T24" fmla="*/ 863827 w 4950"/>
              <a:gd name="T25" fmla="*/ 1099639 h 3662"/>
              <a:gd name="T26" fmla="*/ 872920 w 4950"/>
              <a:gd name="T27" fmla="*/ 950813 h 3662"/>
              <a:gd name="T28" fmla="*/ 974397 w 4950"/>
              <a:gd name="T29" fmla="*/ 910423 h 3662"/>
              <a:gd name="T30" fmla="*/ 976943 w 4950"/>
              <a:gd name="T31" fmla="*/ 985745 h 3662"/>
              <a:gd name="T32" fmla="*/ 1150435 w 4950"/>
              <a:gd name="T33" fmla="*/ 914789 h 3662"/>
              <a:gd name="T34" fmla="*/ 1706194 w 4950"/>
              <a:gd name="T35" fmla="*/ 590210 h 3662"/>
              <a:gd name="T36" fmla="*/ 1343205 w 4950"/>
              <a:gd name="T37" fmla="*/ 590210 h 3662"/>
              <a:gd name="T38" fmla="*/ 1337386 w 4950"/>
              <a:gd name="T39" fmla="*/ 639697 h 3662"/>
              <a:gd name="T40" fmla="*/ 1369029 w 4950"/>
              <a:gd name="T41" fmla="*/ 783793 h 3662"/>
              <a:gd name="T42" fmla="*/ 1376303 w 4950"/>
              <a:gd name="T43" fmla="*/ 799440 h 3662"/>
              <a:gd name="T44" fmla="*/ 1678552 w 4950"/>
              <a:gd name="T45" fmla="*/ 793982 h 3662"/>
              <a:gd name="T46" fmla="*/ 1688736 w 4950"/>
              <a:gd name="T47" fmla="*/ 657891 h 3662"/>
              <a:gd name="T48" fmla="*/ 1706558 w 4950"/>
              <a:gd name="T49" fmla="*/ 594577 h 3662"/>
              <a:gd name="T50" fmla="*/ 1215904 w 4950"/>
              <a:gd name="T51" fmla="*/ 467583 h 3662"/>
              <a:gd name="T52" fmla="*/ 627411 w 4950"/>
              <a:gd name="T53" fmla="*/ 270725 h 3662"/>
              <a:gd name="T54" fmla="*/ 693244 w 4950"/>
              <a:gd name="T55" fmla="*/ 640425 h 3662"/>
              <a:gd name="T56" fmla="*/ 804541 w 4950"/>
              <a:gd name="T57" fmla="*/ 842014 h 3662"/>
              <a:gd name="T58" fmla="*/ 934388 w 4950"/>
              <a:gd name="T59" fmla="*/ 851838 h 3662"/>
              <a:gd name="T60" fmla="*/ 1064235 w 4950"/>
              <a:gd name="T61" fmla="*/ 842014 h 3662"/>
              <a:gd name="T62" fmla="*/ 1179533 w 4950"/>
              <a:gd name="T63" fmla="*/ 647339 h 36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50" h="3662">
                <a:moveTo>
                  <a:pt x="134" y="2392"/>
                </a:moveTo>
                <a:cubicBezTo>
                  <a:pt x="512" y="2392"/>
                  <a:pt x="512" y="2392"/>
                  <a:pt x="512" y="2392"/>
                </a:cubicBezTo>
                <a:cubicBezTo>
                  <a:pt x="677" y="2556"/>
                  <a:pt x="901" y="2556"/>
                  <a:pt x="1065" y="2392"/>
                </a:cubicBezTo>
                <a:cubicBezTo>
                  <a:pt x="1470" y="2392"/>
                  <a:pt x="1470" y="2392"/>
                  <a:pt x="1470" y="2392"/>
                </a:cubicBezTo>
                <a:cubicBezTo>
                  <a:pt x="1436" y="2126"/>
                  <a:pt x="1402" y="1861"/>
                  <a:pt x="1368" y="1595"/>
                </a:cubicBezTo>
                <a:cubicBezTo>
                  <a:pt x="1161" y="1029"/>
                  <a:pt x="375" y="1059"/>
                  <a:pt x="206" y="1613"/>
                </a:cubicBezTo>
                <a:cubicBezTo>
                  <a:pt x="134" y="2392"/>
                  <a:pt x="134" y="2392"/>
                  <a:pt x="134" y="2392"/>
                </a:cubicBezTo>
                <a:close/>
                <a:moveTo>
                  <a:pt x="3428" y="2652"/>
                </a:moveTo>
                <a:cubicBezTo>
                  <a:pt x="3827" y="2460"/>
                  <a:pt x="3827" y="2460"/>
                  <a:pt x="3827" y="2460"/>
                </a:cubicBezTo>
                <a:cubicBezTo>
                  <a:pt x="4067" y="2769"/>
                  <a:pt x="4067" y="2769"/>
                  <a:pt x="4067" y="2769"/>
                </a:cubicBezTo>
                <a:cubicBezTo>
                  <a:pt x="4312" y="2773"/>
                  <a:pt x="4312" y="2773"/>
                  <a:pt x="4312" y="2773"/>
                </a:cubicBezTo>
                <a:cubicBezTo>
                  <a:pt x="4541" y="2464"/>
                  <a:pt x="4541" y="2464"/>
                  <a:pt x="4541" y="2464"/>
                </a:cubicBezTo>
                <a:cubicBezTo>
                  <a:pt x="4950" y="2676"/>
                  <a:pt x="4950" y="2676"/>
                  <a:pt x="4950" y="2676"/>
                </a:cubicBezTo>
                <a:cubicBezTo>
                  <a:pt x="4950" y="3154"/>
                  <a:pt x="4950" y="3154"/>
                  <a:pt x="4950" y="3154"/>
                </a:cubicBezTo>
                <a:cubicBezTo>
                  <a:pt x="3843" y="3154"/>
                  <a:pt x="3843" y="3154"/>
                  <a:pt x="3843" y="3154"/>
                </a:cubicBezTo>
                <a:cubicBezTo>
                  <a:pt x="3843" y="3662"/>
                  <a:pt x="3843" y="3662"/>
                  <a:pt x="3843" y="3662"/>
                </a:cubicBezTo>
                <a:cubicBezTo>
                  <a:pt x="1228" y="3662"/>
                  <a:pt x="1228" y="3662"/>
                  <a:pt x="1228" y="3662"/>
                </a:cubicBezTo>
                <a:cubicBezTo>
                  <a:pt x="1228" y="3125"/>
                  <a:pt x="1228" y="3125"/>
                  <a:pt x="1228" y="3125"/>
                </a:cubicBezTo>
                <a:cubicBezTo>
                  <a:pt x="0" y="3125"/>
                  <a:pt x="0" y="3125"/>
                  <a:pt x="0" y="3125"/>
                </a:cubicBezTo>
                <a:cubicBezTo>
                  <a:pt x="2" y="2943"/>
                  <a:pt x="57" y="2776"/>
                  <a:pt x="175" y="2627"/>
                </a:cubicBezTo>
                <a:cubicBezTo>
                  <a:pt x="263" y="2627"/>
                  <a:pt x="350" y="2627"/>
                  <a:pt x="437" y="2627"/>
                </a:cubicBezTo>
                <a:cubicBezTo>
                  <a:pt x="677" y="2890"/>
                  <a:pt x="916" y="2884"/>
                  <a:pt x="1155" y="2627"/>
                </a:cubicBezTo>
                <a:cubicBezTo>
                  <a:pt x="1240" y="2627"/>
                  <a:pt x="1325" y="2627"/>
                  <a:pt x="1409" y="2627"/>
                </a:cubicBezTo>
                <a:cubicBezTo>
                  <a:pt x="1441" y="2663"/>
                  <a:pt x="1469" y="2701"/>
                  <a:pt x="1492" y="2740"/>
                </a:cubicBezTo>
                <a:cubicBezTo>
                  <a:pt x="1975" y="2508"/>
                  <a:pt x="1975" y="2508"/>
                  <a:pt x="1975" y="2508"/>
                </a:cubicBezTo>
                <a:cubicBezTo>
                  <a:pt x="2375" y="3022"/>
                  <a:pt x="2375" y="3022"/>
                  <a:pt x="2375" y="3022"/>
                </a:cubicBezTo>
                <a:cubicBezTo>
                  <a:pt x="2477" y="2709"/>
                  <a:pt x="2477" y="2709"/>
                  <a:pt x="2477" y="2709"/>
                </a:cubicBezTo>
                <a:cubicBezTo>
                  <a:pt x="2400" y="2613"/>
                  <a:pt x="2400" y="2613"/>
                  <a:pt x="2400" y="2613"/>
                </a:cubicBezTo>
                <a:cubicBezTo>
                  <a:pt x="2485" y="2502"/>
                  <a:pt x="2485" y="2502"/>
                  <a:pt x="2485" y="2502"/>
                </a:cubicBezTo>
                <a:cubicBezTo>
                  <a:pt x="2679" y="2502"/>
                  <a:pt x="2679" y="2502"/>
                  <a:pt x="2679" y="2502"/>
                </a:cubicBezTo>
                <a:cubicBezTo>
                  <a:pt x="2763" y="2613"/>
                  <a:pt x="2763" y="2613"/>
                  <a:pt x="2763" y="2613"/>
                </a:cubicBezTo>
                <a:cubicBezTo>
                  <a:pt x="2686" y="2709"/>
                  <a:pt x="2686" y="2709"/>
                  <a:pt x="2686" y="2709"/>
                </a:cubicBezTo>
                <a:cubicBezTo>
                  <a:pt x="2782" y="3000"/>
                  <a:pt x="2782" y="3000"/>
                  <a:pt x="2782" y="3000"/>
                </a:cubicBezTo>
                <a:cubicBezTo>
                  <a:pt x="3163" y="2514"/>
                  <a:pt x="3163" y="2514"/>
                  <a:pt x="3163" y="2514"/>
                </a:cubicBezTo>
                <a:cubicBezTo>
                  <a:pt x="3428" y="2652"/>
                  <a:pt x="3428" y="2652"/>
                  <a:pt x="3428" y="2652"/>
                </a:cubicBezTo>
                <a:close/>
                <a:moveTo>
                  <a:pt x="4691" y="1622"/>
                </a:moveTo>
                <a:cubicBezTo>
                  <a:pt x="4686" y="1278"/>
                  <a:pt x="4503" y="1107"/>
                  <a:pt x="4175" y="1103"/>
                </a:cubicBezTo>
                <a:cubicBezTo>
                  <a:pt x="3896" y="1099"/>
                  <a:pt x="3687" y="1274"/>
                  <a:pt x="3693" y="1622"/>
                </a:cubicBezTo>
                <a:cubicBezTo>
                  <a:pt x="3674" y="1622"/>
                  <a:pt x="3674" y="1622"/>
                  <a:pt x="3674" y="1622"/>
                </a:cubicBezTo>
                <a:cubicBezTo>
                  <a:pt x="3672" y="1669"/>
                  <a:pt x="3671" y="1736"/>
                  <a:pt x="3677" y="1758"/>
                </a:cubicBezTo>
                <a:cubicBezTo>
                  <a:pt x="3681" y="1773"/>
                  <a:pt x="3701" y="1792"/>
                  <a:pt x="3722" y="1808"/>
                </a:cubicBezTo>
                <a:cubicBezTo>
                  <a:pt x="3764" y="2154"/>
                  <a:pt x="3764" y="2154"/>
                  <a:pt x="3764" y="2154"/>
                </a:cubicBezTo>
                <a:cubicBezTo>
                  <a:pt x="3764" y="2180"/>
                  <a:pt x="3764" y="2180"/>
                  <a:pt x="3764" y="2180"/>
                </a:cubicBezTo>
                <a:cubicBezTo>
                  <a:pt x="3784" y="2197"/>
                  <a:pt x="3784" y="2197"/>
                  <a:pt x="3784" y="2197"/>
                </a:cubicBezTo>
                <a:cubicBezTo>
                  <a:pt x="4074" y="2430"/>
                  <a:pt x="4297" y="2414"/>
                  <a:pt x="4593" y="2198"/>
                </a:cubicBezTo>
                <a:cubicBezTo>
                  <a:pt x="4615" y="2182"/>
                  <a:pt x="4615" y="2182"/>
                  <a:pt x="4615" y="2182"/>
                </a:cubicBezTo>
                <a:cubicBezTo>
                  <a:pt x="4615" y="2154"/>
                  <a:pt x="4615" y="2154"/>
                  <a:pt x="4615" y="2154"/>
                </a:cubicBezTo>
                <a:cubicBezTo>
                  <a:pt x="4643" y="1808"/>
                  <a:pt x="4643" y="1808"/>
                  <a:pt x="4643" y="1808"/>
                </a:cubicBezTo>
                <a:cubicBezTo>
                  <a:pt x="4664" y="1792"/>
                  <a:pt x="4685" y="1773"/>
                  <a:pt x="4689" y="1758"/>
                </a:cubicBezTo>
                <a:cubicBezTo>
                  <a:pt x="4694" y="1738"/>
                  <a:pt x="4693" y="1680"/>
                  <a:pt x="4692" y="1634"/>
                </a:cubicBezTo>
                <a:cubicBezTo>
                  <a:pt x="4691" y="1622"/>
                  <a:pt x="4691" y="1622"/>
                  <a:pt x="4691" y="1622"/>
                </a:cubicBezTo>
                <a:close/>
                <a:moveTo>
                  <a:pt x="3343" y="1285"/>
                </a:moveTo>
                <a:cubicBezTo>
                  <a:pt x="3468" y="744"/>
                  <a:pt x="3468" y="744"/>
                  <a:pt x="3468" y="744"/>
                </a:cubicBezTo>
                <a:cubicBezTo>
                  <a:pt x="3122" y="701"/>
                  <a:pt x="2501" y="0"/>
                  <a:pt x="1725" y="744"/>
                </a:cubicBezTo>
                <a:cubicBezTo>
                  <a:pt x="1825" y="1266"/>
                  <a:pt x="1825" y="1266"/>
                  <a:pt x="1825" y="1266"/>
                </a:cubicBezTo>
                <a:cubicBezTo>
                  <a:pt x="1838" y="1443"/>
                  <a:pt x="1864" y="1609"/>
                  <a:pt x="1906" y="1760"/>
                </a:cubicBezTo>
                <a:cubicBezTo>
                  <a:pt x="1965" y="1970"/>
                  <a:pt x="2055" y="2150"/>
                  <a:pt x="2190" y="2291"/>
                </a:cubicBezTo>
                <a:cubicBezTo>
                  <a:pt x="2212" y="2314"/>
                  <a:pt x="2212" y="2314"/>
                  <a:pt x="2212" y="2314"/>
                </a:cubicBezTo>
                <a:cubicBezTo>
                  <a:pt x="2244" y="2318"/>
                  <a:pt x="2244" y="2318"/>
                  <a:pt x="2244" y="2318"/>
                </a:cubicBezTo>
                <a:cubicBezTo>
                  <a:pt x="2354" y="2334"/>
                  <a:pt x="2462" y="2341"/>
                  <a:pt x="2569" y="2341"/>
                </a:cubicBezTo>
                <a:cubicBezTo>
                  <a:pt x="2677" y="2341"/>
                  <a:pt x="2784" y="2334"/>
                  <a:pt x="2895" y="2318"/>
                </a:cubicBezTo>
                <a:cubicBezTo>
                  <a:pt x="2926" y="2314"/>
                  <a:pt x="2926" y="2314"/>
                  <a:pt x="2926" y="2314"/>
                </a:cubicBezTo>
                <a:cubicBezTo>
                  <a:pt x="2948" y="2291"/>
                  <a:pt x="2948" y="2291"/>
                  <a:pt x="2948" y="2291"/>
                </a:cubicBezTo>
                <a:cubicBezTo>
                  <a:pt x="3078" y="2155"/>
                  <a:pt x="3176" y="1981"/>
                  <a:pt x="3243" y="1779"/>
                </a:cubicBezTo>
                <a:cubicBezTo>
                  <a:pt x="3292" y="1629"/>
                  <a:pt x="3326" y="1462"/>
                  <a:pt x="3343" y="12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 name="KSO_Shape"/>
          <p:cNvSpPr>
            <a:spLocks/>
          </p:cNvSpPr>
          <p:nvPr/>
        </p:nvSpPr>
        <p:spPr bwMode="auto">
          <a:xfrm>
            <a:off x="10360222" y="1587924"/>
            <a:ext cx="434938" cy="505742"/>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4" name="任意多边形 33"/>
          <p:cNvSpPr/>
          <p:nvPr/>
        </p:nvSpPr>
        <p:spPr bwMode="auto">
          <a:xfrm>
            <a:off x="715962" y="2201556"/>
            <a:ext cx="10790236" cy="4195618"/>
          </a:xfrm>
          <a:custGeom>
            <a:avLst/>
            <a:gdLst>
              <a:gd name="connsiteX0" fmla="*/ 9374550 w 10790236"/>
              <a:gd name="connsiteY0" fmla="*/ 0 h 4195618"/>
              <a:gd name="connsiteX1" fmla="*/ 9467725 w 10790236"/>
              <a:gd name="connsiteY1" fmla="*/ 160646 h 4195618"/>
              <a:gd name="connsiteX2" fmla="*/ 10700539 w 10790236"/>
              <a:gd name="connsiteY2" fmla="*/ 160646 h 4195618"/>
              <a:gd name="connsiteX3" fmla="*/ 10790236 w 10790236"/>
              <a:gd name="connsiteY3" fmla="*/ 250343 h 4195618"/>
              <a:gd name="connsiteX4" fmla="*/ 10790236 w 10790236"/>
              <a:gd name="connsiteY4" fmla="*/ 4105921 h 4195618"/>
              <a:gd name="connsiteX5" fmla="*/ 10700539 w 10790236"/>
              <a:gd name="connsiteY5" fmla="*/ 4195618 h 4195618"/>
              <a:gd name="connsiteX6" fmla="*/ 89697 w 10790236"/>
              <a:gd name="connsiteY6" fmla="*/ 4195618 h 4195618"/>
              <a:gd name="connsiteX7" fmla="*/ 0 w 10790236"/>
              <a:gd name="connsiteY7" fmla="*/ 4105921 h 4195618"/>
              <a:gd name="connsiteX8" fmla="*/ 0 w 10790236"/>
              <a:gd name="connsiteY8" fmla="*/ 250343 h 4195618"/>
              <a:gd name="connsiteX9" fmla="*/ 89697 w 10790236"/>
              <a:gd name="connsiteY9" fmla="*/ 160646 h 4195618"/>
              <a:gd name="connsiteX10" fmla="*/ 1048767 w 10790236"/>
              <a:gd name="connsiteY10" fmla="*/ 160646 h 4195618"/>
              <a:gd name="connsiteX11" fmla="*/ 1233333 w 10790236"/>
              <a:gd name="connsiteY11" fmla="*/ 160646 h 4195618"/>
              <a:gd name="connsiteX12" fmla="*/ 3783772 w 10790236"/>
              <a:gd name="connsiteY12" fmla="*/ 160646 h 4195618"/>
              <a:gd name="connsiteX13" fmla="*/ 3984014 w 10790236"/>
              <a:gd name="connsiteY13" fmla="*/ 160646 h 4195618"/>
              <a:gd name="connsiteX14" fmla="*/ 9281375 w 10790236"/>
              <a:gd name="connsiteY14" fmla="*/ 160646 h 419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0236" h="4195618">
                <a:moveTo>
                  <a:pt x="9374550" y="0"/>
                </a:moveTo>
                <a:lnTo>
                  <a:pt x="9467725" y="160646"/>
                </a:lnTo>
                <a:lnTo>
                  <a:pt x="10700539" y="160646"/>
                </a:lnTo>
                <a:cubicBezTo>
                  <a:pt x="10750077" y="160646"/>
                  <a:pt x="10790236" y="200805"/>
                  <a:pt x="10790236" y="250343"/>
                </a:cubicBezTo>
                <a:lnTo>
                  <a:pt x="10790236" y="4105921"/>
                </a:lnTo>
                <a:cubicBezTo>
                  <a:pt x="10790236" y="4155459"/>
                  <a:pt x="10750077" y="4195618"/>
                  <a:pt x="10700539" y="4195618"/>
                </a:cubicBezTo>
                <a:lnTo>
                  <a:pt x="89697" y="4195618"/>
                </a:lnTo>
                <a:cubicBezTo>
                  <a:pt x="40159" y="4195618"/>
                  <a:pt x="0" y="4155459"/>
                  <a:pt x="0" y="4105921"/>
                </a:cubicBezTo>
                <a:lnTo>
                  <a:pt x="0" y="250343"/>
                </a:lnTo>
                <a:cubicBezTo>
                  <a:pt x="0" y="200805"/>
                  <a:pt x="40159" y="160646"/>
                  <a:pt x="89697" y="160646"/>
                </a:cubicBezTo>
                <a:lnTo>
                  <a:pt x="1048767" y="160646"/>
                </a:lnTo>
                <a:lnTo>
                  <a:pt x="1233333" y="160646"/>
                </a:lnTo>
                <a:lnTo>
                  <a:pt x="3783772" y="160646"/>
                </a:lnTo>
                <a:lnTo>
                  <a:pt x="3984014" y="160646"/>
                </a:lnTo>
                <a:lnTo>
                  <a:pt x="9281375" y="160646"/>
                </a:lnTo>
                <a:close/>
              </a:path>
            </a:pathLst>
          </a:custGeom>
          <a:solidFill>
            <a:schemeClr val="accent1">
              <a:lumMod val="20000"/>
              <a:lumOff val="80000"/>
            </a:schemeClr>
          </a:solidFill>
          <a:ln w="28575" cap="flat" cmpd="sng" algn="ctr">
            <a:solidFill>
              <a:schemeClr val="accent1">
                <a:lumMod val="40000"/>
                <a:lumOff val="60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70" name="组合 69"/>
          <p:cNvGrpSpPr/>
          <p:nvPr/>
        </p:nvGrpSpPr>
        <p:grpSpPr>
          <a:xfrm>
            <a:off x="1207531" y="2471057"/>
            <a:ext cx="9776938" cy="3799114"/>
            <a:chOff x="1095153" y="2471057"/>
            <a:chExt cx="9776938" cy="3799114"/>
          </a:xfrm>
        </p:grpSpPr>
        <p:sp>
          <p:nvSpPr>
            <p:cNvPr id="35" name="圆角矩形 34"/>
            <p:cNvSpPr/>
            <p:nvPr/>
          </p:nvSpPr>
          <p:spPr bwMode="auto">
            <a:xfrm>
              <a:off x="1095153" y="2471057"/>
              <a:ext cx="3297600" cy="3799114"/>
            </a:xfrm>
            <a:prstGeom prst="roundRect">
              <a:avLst>
                <a:gd name="adj" fmla="val 2019"/>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b="1">
                  <a:solidFill>
                    <a:prstClr val="black"/>
                  </a:solidFill>
                  <a:latin typeface="微软雅黑" panose="020B0503020204020204" pitchFamily="34" charset="-122"/>
                  <a:ea typeface="微软雅黑" panose="020B0503020204020204" pitchFamily="34" charset="-122"/>
                </a:rPr>
                <a:t>现有流程</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4560467" y="2471057"/>
              <a:ext cx="6311624" cy="3799114"/>
            </a:xfrm>
            <a:prstGeom prst="roundRect">
              <a:avLst>
                <a:gd name="adj" fmla="val 2019"/>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b="1" dirty="0">
                  <a:solidFill>
                    <a:prstClr val="black"/>
                  </a:solidFill>
                  <a:latin typeface="微软雅黑" panose="020B0503020204020204" pitchFamily="34" charset="-122"/>
                  <a:ea typeface="微软雅黑" panose="020B0503020204020204" pitchFamily="34" charset="-122"/>
                </a:rPr>
                <a:t>大数据服务改善</a:t>
              </a:r>
            </a:p>
          </p:txBody>
        </p:sp>
        <p:cxnSp>
          <p:nvCxnSpPr>
            <p:cNvPr id="38" name="肘形连接符 37"/>
            <p:cNvCxnSpPr>
              <a:stCxn id="44" idx="2"/>
              <a:endCxn id="42" idx="0"/>
            </p:cNvCxnSpPr>
            <p:nvPr/>
          </p:nvCxnSpPr>
          <p:spPr bwMode="auto">
            <a:xfrm rot="16200000" flipH="1">
              <a:off x="2593257" y="3887075"/>
              <a:ext cx="301392" cy="1"/>
            </a:xfrm>
            <a:prstGeom prst="bentConnector3">
              <a:avLst>
                <a:gd name="adj1" fmla="val 50000"/>
              </a:avLst>
            </a:prstGeom>
            <a:solidFill>
              <a:schemeClr val="accent1"/>
            </a:solidFill>
            <a:ln w="38100" cap="flat" cmpd="sng" algn="ctr">
              <a:solidFill>
                <a:schemeClr val="accent5">
                  <a:lumMod val="75000"/>
                </a:schemeClr>
              </a:solidFill>
              <a:prstDash val="solid"/>
              <a:round/>
              <a:headEnd type="none" w="med" len="med"/>
              <a:tailEnd type="triangle"/>
            </a:ln>
          </p:spPr>
        </p:cxnSp>
        <p:sp>
          <p:nvSpPr>
            <p:cNvPr id="44" name="圆角矩形 43"/>
            <p:cNvSpPr/>
            <p:nvPr/>
          </p:nvSpPr>
          <p:spPr bwMode="auto">
            <a:xfrm>
              <a:off x="2252508" y="2885839"/>
              <a:ext cx="982890" cy="850541"/>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5720" rIns="91440" bIns="45720" numCol="1" rtlCol="0" anchor="b" anchorCtr="1" compatLnSpc="1"/>
            <a:lstStyle/>
            <a:p>
              <a:r>
                <a:rPr lang="zh-CN" altLang="en-US" sz="1200" b="1" dirty="0">
                  <a:solidFill>
                    <a:prstClr val="black"/>
                  </a:solidFill>
                  <a:latin typeface="微软雅黑" panose="020B0503020204020204" pitchFamily="34" charset="-122"/>
                  <a:ea typeface="微软雅黑" panose="020B0503020204020204" pitchFamily="34" charset="-122"/>
                </a:rPr>
                <a:t>话务员</a:t>
              </a:r>
            </a:p>
          </p:txBody>
        </p:sp>
        <p:sp>
          <p:nvSpPr>
            <p:cNvPr id="42" name="圆角矩形 41"/>
            <p:cNvSpPr/>
            <p:nvPr/>
          </p:nvSpPr>
          <p:spPr bwMode="auto">
            <a:xfrm>
              <a:off x="1265157" y="4037772"/>
              <a:ext cx="2957594" cy="779516"/>
            </a:xfrm>
            <a:prstGeom prst="roundRect">
              <a:avLst>
                <a:gd name="adj" fmla="val 795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5720" rIns="91440" bIns="45720" numCol="1" rtlCol="0" anchor="ctr" anchorCtr="1" compatLnSpc="1"/>
            <a:lstStyle/>
            <a:p>
              <a:pPr algn="ctr"/>
              <a:r>
                <a:rPr lang="zh-CN" altLang="en-US" sz="1200" b="1" dirty="0">
                  <a:solidFill>
                    <a:prstClr val="black"/>
                  </a:solidFill>
                  <a:latin typeface="微软雅黑" panose="020B0503020204020204" pitchFamily="34" charset="-122"/>
                  <a:ea typeface="微软雅黑" panose="020B0503020204020204" pitchFamily="34" charset="-122"/>
                </a:rPr>
                <a:t>根据转派过来的工单内容描述来处理投诉，其他相关信息需要时间核实与确认</a:t>
              </a:r>
            </a:p>
          </p:txBody>
        </p:sp>
        <p:sp>
          <p:nvSpPr>
            <p:cNvPr id="46" name="圆角矩形 45"/>
            <p:cNvSpPr/>
            <p:nvPr/>
          </p:nvSpPr>
          <p:spPr bwMode="auto">
            <a:xfrm>
              <a:off x="1176552" y="3956617"/>
              <a:ext cx="3141448" cy="941482"/>
            </a:xfrm>
            <a:prstGeom prst="roundRect">
              <a:avLst>
                <a:gd name="adj" fmla="val 6158"/>
              </a:avLst>
            </a:prstGeom>
            <a:solidFill>
              <a:srgbClr val="FFC000">
                <a:alpha val="15000"/>
              </a:srgbClr>
            </a:solidFill>
            <a:ln w="28575" cap="flat" cmpd="sng" algn="ctr">
              <a:solidFill>
                <a:srgbClr val="FF0000"/>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7" name="圆角矩形标注 46"/>
            <p:cNvSpPr/>
            <p:nvPr/>
          </p:nvSpPr>
          <p:spPr bwMode="auto">
            <a:xfrm>
              <a:off x="1176553" y="5060888"/>
              <a:ext cx="3136194" cy="882712"/>
            </a:xfrm>
            <a:prstGeom prst="wedgeRoundRectCallout">
              <a:avLst>
                <a:gd name="adj1" fmla="val -3040"/>
                <a:gd name="adj2" fmla="val -66748"/>
                <a:gd name="adj3" fmla="val 16667"/>
              </a:avLst>
            </a:prstGeom>
            <a:solidFill>
              <a:schemeClr val="accent4">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algn="just" eaLnBrk="0" fontAlgn="base" hangingPunct="0">
                <a:lnSpc>
                  <a:spcPct val="120000"/>
                </a:lnSpc>
                <a:spcBef>
                  <a:spcPct val="0"/>
                </a:spcBef>
                <a:spcAft>
                  <a:spcPct val="0"/>
                </a:spcAft>
                <a:buFont typeface="Arial" pitchFamily="34" charset="0"/>
                <a:buNone/>
              </a:pPr>
              <a:r>
                <a:rPr lang="zh-CN" altLang="en-US" sz="1400" dirty="0">
                  <a:solidFill>
                    <a:prstClr val="black"/>
                  </a:solidFill>
                  <a:latin typeface="微软雅黑" panose="020B0503020204020204" pitchFamily="34" charset="-122"/>
                  <a:ea typeface="微软雅黑" panose="020B0503020204020204" pitchFamily="34" charset="-122"/>
                </a:rPr>
                <a:t>根据转派过来的工单内容描述来处理投诉，其他相关信息需要时间核实与确认</a:t>
              </a:r>
            </a:p>
          </p:txBody>
        </p:sp>
        <p:sp>
          <p:nvSpPr>
            <p:cNvPr id="48" name="下箭头 47"/>
            <p:cNvSpPr/>
            <p:nvPr/>
          </p:nvSpPr>
          <p:spPr bwMode="auto">
            <a:xfrm rot="16200000" flipH="1">
              <a:off x="4265134" y="4206896"/>
              <a:ext cx="536152" cy="440926"/>
            </a:xfrm>
            <a:prstGeom prst="downArrow">
              <a:avLst/>
            </a:prstGeom>
            <a:solidFill>
              <a:schemeClr val="accent4"/>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eaLnBrk="0" fontAlgn="base" hangingPunct="0">
                <a:spcBef>
                  <a:spcPct val="0"/>
                </a:spcBef>
                <a:spcAft>
                  <a:spcPct val="0"/>
                </a:spcAft>
                <a:buFont typeface="Arial" pitchFamily="34" charset="0"/>
                <a:buNone/>
              </a:pPr>
              <a:endParaRPr lang="zh-CN" altLang="en-US">
                <a:solidFill>
                  <a:prstClr val="black"/>
                </a:solidFill>
              </a:endParaRPr>
            </a:p>
          </p:txBody>
        </p:sp>
        <p:sp>
          <p:nvSpPr>
            <p:cNvPr id="49" name="圆角矩形 48"/>
            <p:cNvSpPr/>
            <p:nvPr/>
          </p:nvSpPr>
          <p:spPr bwMode="auto">
            <a:xfrm>
              <a:off x="4839319" y="2925381"/>
              <a:ext cx="5794742" cy="3183319"/>
            </a:xfrm>
            <a:prstGeom prst="roundRect">
              <a:avLst>
                <a:gd name="adj" fmla="val 2019"/>
              </a:avLst>
            </a:prstGeom>
            <a:solidFill>
              <a:schemeClr val="accent4">
                <a:lumMod val="20000"/>
                <a:lumOff val="8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a:r>
                <a:rPr lang="zh-CN" altLang="en-US" sz="1600" b="1" dirty="0">
                  <a:solidFill>
                    <a:prstClr val="black"/>
                  </a:solidFill>
                  <a:latin typeface="微软雅黑" panose="020B0503020204020204" pitchFamily="34" charset="-122"/>
                  <a:ea typeface="微软雅黑" panose="020B0503020204020204" pitchFamily="34" charset="-122"/>
                </a:rPr>
                <a:t>被投诉客体画像分析</a:t>
              </a:r>
            </a:p>
          </p:txBody>
        </p:sp>
        <p:sp>
          <p:nvSpPr>
            <p:cNvPr id="63" name="KSO_Shape"/>
            <p:cNvSpPr>
              <a:spLocks/>
            </p:cNvSpPr>
            <p:nvPr/>
          </p:nvSpPr>
          <p:spPr bwMode="auto">
            <a:xfrm>
              <a:off x="2653941" y="2949881"/>
              <a:ext cx="434938" cy="505742"/>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圆角矩形 51"/>
            <p:cNvSpPr/>
            <p:nvPr/>
          </p:nvSpPr>
          <p:spPr bwMode="auto">
            <a:xfrm>
              <a:off x="7314730" y="3305573"/>
              <a:ext cx="3157537" cy="2703209"/>
            </a:xfrm>
            <a:prstGeom prst="roundRect">
              <a:avLst>
                <a:gd name="adj" fmla="val 5645"/>
              </a:avLst>
            </a:prstGeom>
            <a:ln>
              <a:solidFill>
                <a:srgbClr val="FFC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1" compatLnSpc="1"/>
            <a:lstStyle/>
            <a:p>
              <a:pPr marL="285750" indent="-285750">
                <a:lnSpc>
                  <a:spcPct val="120000"/>
                </a:lnSpc>
                <a:buClr>
                  <a:srgbClr val="FFC000"/>
                </a:buClr>
                <a:buSzPct val="60000"/>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提供以被投诉人为主线的工单集，并对被投诉人进行画像分析，以企业法人为例，重点描述企业基本信息，历史上核实的投诉情况，同类案件的处理结果等，作为委办部门的后续处理参考</a:t>
              </a:r>
            </a:p>
          </p:txBody>
        </p:sp>
        <p:pic>
          <p:nvPicPr>
            <p:cNvPr id="66" name="图片 6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1114" y="3305573"/>
              <a:ext cx="2171078" cy="2703209"/>
            </a:xfrm>
            <a:prstGeom prst="rect">
              <a:avLst/>
            </a:prstGeom>
            <a:noFill/>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1601763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3669596" y="1185717"/>
            <a:ext cx="50531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2648158" y="2506857"/>
            <a:ext cx="6662700" cy="1015663"/>
          </a:xfrm>
          <a:prstGeom prst="rect">
            <a:avLst/>
          </a:prstGeom>
          <a:noFill/>
        </p:spPr>
        <p:txBody>
          <a:bodyPr wrap="square" rtlCol="0">
            <a:spAutoFit/>
          </a:bodyPr>
          <a:lstStyle/>
          <a:p>
            <a:pPr algn="dist"/>
            <a:r>
              <a:rPr lang="zh-CN" altLang="en-US" sz="6000" b="1" dirty="0" smtClean="0">
                <a:solidFill>
                  <a:srgbClr val="000000"/>
                </a:solidFill>
                <a:latin typeface="微软雅黑" panose="020B0503020204020204" pitchFamily="34" charset="-122"/>
                <a:ea typeface="微软雅黑" panose="020B0503020204020204" pitchFamily="34" charset="-122"/>
              </a:rPr>
              <a:t>智能化应用方</a:t>
            </a:r>
            <a:r>
              <a:rPr lang="zh-CN" altLang="en-US" sz="6000" b="1" dirty="0">
                <a:solidFill>
                  <a:srgbClr val="000000"/>
                </a:solidFill>
                <a:latin typeface="微软雅黑" panose="020B0503020204020204" pitchFamily="34" charset="-122"/>
                <a:ea typeface="微软雅黑" panose="020B0503020204020204" pitchFamily="34" charset="-122"/>
              </a:rPr>
              <a:t>案</a:t>
            </a:r>
          </a:p>
        </p:txBody>
      </p:sp>
    </p:spTree>
    <p:extLst>
      <p:ext uri="{BB962C8B-B14F-4D97-AF65-F5344CB8AC3E}">
        <p14:creationId xmlns:p14="http://schemas.microsoft.com/office/powerpoint/2010/main" val="1951362912"/>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418656" y="3661203"/>
            <a:ext cx="6958172" cy="621458"/>
          </a:xfrm>
          <a:prstGeom prst="rect">
            <a:avLst/>
          </a:prstGeom>
          <a:solidFill>
            <a:schemeClr val="bg1">
              <a:lumMod val="85000"/>
              <a:alpha val="2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右箭头 2"/>
          <p:cNvSpPr/>
          <p:nvPr/>
        </p:nvSpPr>
        <p:spPr>
          <a:xfrm>
            <a:off x="1157145" y="3539613"/>
            <a:ext cx="7864123" cy="8693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FFFFFF"/>
              </a:solidFill>
              <a:latin typeface="Franklin Gothic Book"/>
              <a:ea typeface="华文隶书"/>
            </a:endParaRPr>
          </a:p>
        </p:txBody>
      </p:sp>
      <p:sp>
        <p:nvSpPr>
          <p:cNvPr id="54" name="文本框 53"/>
          <p:cNvSpPr txBox="1"/>
          <p:nvPr/>
        </p:nvSpPr>
        <p:spPr>
          <a:xfrm>
            <a:off x="939451" y="1667494"/>
            <a:ext cx="3570208" cy="461665"/>
          </a:xfrm>
          <a:prstGeom prst="rect">
            <a:avLst/>
          </a:prstGeom>
          <a:noFill/>
        </p:spPr>
        <p:txBody>
          <a:bodyPr wrap="none" rtlCol="0">
            <a:spAutoFit/>
          </a:bodyPr>
          <a:lstStyle/>
          <a:p>
            <a:pPr algn="just">
              <a:defRPr/>
            </a:pPr>
            <a:r>
              <a:rPr lang="zh-CN" altLang="en-US" sz="2400" b="1" kern="0" dirty="0" smtClean="0">
                <a:latin typeface="微软雅黑"/>
                <a:ea typeface="微软雅黑"/>
                <a:cs typeface="微软雅黑"/>
              </a:rPr>
              <a:t>多渠道互动，全流程穿引</a:t>
            </a:r>
            <a:endParaRPr lang="zh-CN" altLang="en-US" sz="2400" b="1" kern="0" dirty="0">
              <a:latin typeface="微软雅黑"/>
              <a:ea typeface="微软雅黑"/>
              <a:cs typeface="微软雅黑"/>
            </a:endParaRPr>
          </a:p>
        </p:txBody>
      </p:sp>
      <p:sp>
        <p:nvSpPr>
          <p:cNvPr id="55" name="文本框 54"/>
          <p:cNvSpPr txBox="1"/>
          <p:nvPr/>
        </p:nvSpPr>
        <p:spPr>
          <a:xfrm>
            <a:off x="1139755" y="3694331"/>
            <a:ext cx="7255175" cy="523220"/>
          </a:xfrm>
          <a:prstGeom prst="rect">
            <a:avLst/>
          </a:prstGeom>
          <a:noFill/>
        </p:spPr>
        <p:txBody>
          <a:bodyPr wrap="square" rtlCol="0">
            <a:spAutoFit/>
          </a:bodyPr>
          <a:lstStyle/>
          <a:p>
            <a:pPr algn="ctr"/>
            <a:r>
              <a:rPr kumimoji="1" lang="zh-CN" altLang="en-US" sz="2800" dirty="0" smtClean="0">
                <a:solidFill>
                  <a:srgbClr val="FFFFFF"/>
                </a:solidFill>
                <a:latin typeface="微软雅黑"/>
                <a:ea typeface="微软雅黑"/>
              </a:rPr>
              <a:t>全面提升服务能力，完成省两建考核任务</a:t>
            </a:r>
            <a:endParaRPr kumimoji="1" lang="zh-CN" altLang="en-US" sz="2800" dirty="0">
              <a:solidFill>
                <a:srgbClr val="FFFFFF"/>
              </a:solidFill>
              <a:latin typeface="微软雅黑"/>
              <a:ea typeface="微软雅黑"/>
            </a:endParaRPr>
          </a:p>
        </p:txBody>
      </p:sp>
      <p:sp>
        <p:nvSpPr>
          <p:cNvPr id="102" name="矩形 101"/>
          <p:cNvSpPr/>
          <p:nvPr/>
        </p:nvSpPr>
        <p:spPr>
          <a:xfrm>
            <a:off x="2617582" y="2167803"/>
            <a:ext cx="1107996" cy="461665"/>
          </a:xfrm>
          <a:prstGeom prst="rect">
            <a:avLst/>
          </a:prstGeom>
          <a:solidFill>
            <a:schemeClr val="accent2">
              <a:lumMod val="60000"/>
              <a:lumOff val="40000"/>
            </a:schemeClr>
          </a:solidFill>
        </p:spPr>
        <p:txBody>
          <a:bodyPr wrap="none">
            <a:spAutoFit/>
          </a:bodyPr>
          <a:lstStyle/>
          <a:p>
            <a:pPr algn="ctr"/>
            <a:r>
              <a:rPr kumimoji="1" lang="zh-CN" altLang="en-US" sz="2400" dirty="0" smtClean="0">
                <a:solidFill>
                  <a:srgbClr val="FFFFFF"/>
                </a:solidFill>
                <a:latin typeface="微软雅黑"/>
                <a:ea typeface="微软雅黑"/>
                <a:cs typeface="微软雅黑"/>
              </a:rPr>
              <a:t>多样化</a:t>
            </a:r>
            <a:endParaRPr kumimoji="1" lang="zh-CN" altLang="en-US" sz="2400" dirty="0">
              <a:solidFill>
                <a:srgbClr val="FFFFFF"/>
              </a:solidFill>
              <a:latin typeface="微软雅黑"/>
              <a:ea typeface="微软雅黑"/>
              <a:cs typeface="微软雅黑"/>
            </a:endParaRPr>
          </a:p>
        </p:txBody>
      </p:sp>
      <p:sp>
        <p:nvSpPr>
          <p:cNvPr id="103" name="矩形 102"/>
          <p:cNvSpPr/>
          <p:nvPr/>
        </p:nvSpPr>
        <p:spPr>
          <a:xfrm>
            <a:off x="2617582" y="5356650"/>
            <a:ext cx="1107996" cy="461665"/>
          </a:xfrm>
          <a:prstGeom prst="rect">
            <a:avLst/>
          </a:prstGeom>
          <a:solidFill>
            <a:srgbClr val="FF6600"/>
          </a:solidFill>
        </p:spPr>
        <p:txBody>
          <a:bodyPr wrap="none">
            <a:spAutoFit/>
          </a:bodyPr>
          <a:lstStyle/>
          <a:p>
            <a:pPr algn="ctr"/>
            <a:r>
              <a:rPr kumimoji="1" lang="zh-CN" altLang="en-US" sz="2400" dirty="0" smtClean="0">
                <a:solidFill>
                  <a:srgbClr val="FFFFFF"/>
                </a:solidFill>
                <a:latin typeface="微软雅黑"/>
                <a:ea typeface="微软雅黑"/>
                <a:cs typeface="微软雅黑"/>
              </a:rPr>
              <a:t>自动化</a:t>
            </a:r>
            <a:endParaRPr kumimoji="1" lang="zh-CN" altLang="en-US" sz="2400" dirty="0">
              <a:solidFill>
                <a:srgbClr val="FFFFFF"/>
              </a:solidFill>
              <a:latin typeface="微软雅黑"/>
              <a:ea typeface="微软雅黑"/>
              <a:cs typeface="微软雅黑"/>
            </a:endParaRPr>
          </a:p>
        </p:txBody>
      </p:sp>
      <p:sp>
        <p:nvSpPr>
          <p:cNvPr id="104" name="文本框 103"/>
          <p:cNvSpPr txBox="1"/>
          <p:nvPr/>
        </p:nvSpPr>
        <p:spPr>
          <a:xfrm>
            <a:off x="1078700" y="5857821"/>
            <a:ext cx="2954655" cy="461665"/>
          </a:xfrm>
          <a:prstGeom prst="rect">
            <a:avLst/>
          </a:prstGeom>
          <a:noFill/>
        </p:spPr>
        <p:txBody>
          <a:bodyPr wrap="none" rtlCol="0">
            <a:spAutoFit/>
          </a:bodyPr>
          <a:lstStyle/>
          <a:p>
            <a:r>
              <a:rPr kumimoji="1" lang="zh-CN" altLang="en-US" sz="2400" b="1" dirty="0" smtClean="0">
                <a:solidFill>
                  <a:srgbClr val="000000"/>
                </a:solidFill>
                <a:latin typeface="微软雅黑"/>
                <a:ea typeface="微软雅黑"/>
              </a:rPr>
              <a:t>定位派单，一派到底</a:t>
            </a:r>
            <a:endParaRPr kumimoji="1" lang="zh-CN" altLang="en-US" sz="2400" b="1" dirty="0">
              <a:solidFill>
                <a:srgbClr val="000000"/>
              </a:solidFill>
              <a:latin typeface="微软雅黑"/>
              <a:ea typeface="微软雅黑"/>
            </a:endParaRPr>
          </a:p>
        </p:txBody>
      </p:sp>
      <p:sp>
        <p:nvSpPr>
          <p:cNvPr id="105" name="文本框 104"/>
          <p:cNvSpPr txBox="1"/>
          <p:nvPr/>
        </p:nvSpPr>
        <p:spPr>
          <a:xfrm>
            <a:off x="1448611" y="2714968"/>
            <a:ext cx="2339102" cy="307777"/>
          </a:xfrm>
          <a:prstGeom prst="rect">
            <a:avLst/>
          </a:prstGeom>
          <a:noFill/>
        </p:spPr>
        <p:txBody>
          <a:bodyPr wrap="none" rtlCol="0">
            <a:spAutoFit/>
          </a:bodyPr>
          <a:lstStyle/>
          <a:p>
            <a:r>
              <a:rPr kumimoji="1" lang="zh-CN" altLang="en-US" sz="1400" dirty="0" smtClean="0">
                <a:solidFill>
                  <a:srgbClr val="000000"/>
                </a:solidFill>
                <a:latin typeface="微软雅黑"/>
                <a:ea typeface="微软雅黑"/>
              </a:rPr>
              <a:t>邮件、文字、语音、视频等</a:t>
            </a:r>
            <a:endParaRPr kumimoji="1" lang="zh-CN" altLang="en-US" sz="1400" dirty="0">
              <a:solidFill>
                <a:srgbClr val="000000"/>
              </a:solidFill>
              <a:latin typeface="微软雅黑"/>
              <a:ea typeface="微软雅黑"/>
            </a:endParaRPr>
          </a:p>
        </p:txBody>
      </p:sp>
      <p:sp>
        <p:nvSpPr>
          <p:cNvPr id="106" name="文本框 105"/>
          <p:cNvSpPr txBox="1"/>
          <p:nvPr/>
        </p:nvSpPr>
        <p:spPr>
          <a:xfrm>
            <a:off x="1618921" y="3268474"/>
            <a:ext cx="1800493" cy="307777"/>
          </a:xfrm>
          <a:prstGeom prst="rect">
            <a:avLst/>
          </a:prstGeom>
          <a:noFill/>
        </p:spPr>
        <p:txBody>
          <a:bodyPr wrap="none" rtlCol="0">
            <a:spAutoFit/>
          </a:bodyPr>
          <a:lstStyle/>
          <a:p>
            <a:r>
              <a:rPr kumimoji="1" lang="zh-CN" altLang="en-US" sz="1400" dirty="0" smtClean="0">
                <a:solidFill>
                  <a:srgbClr val="000000"/>
                </a:solidFill>
                <a:latin typeface="微软雅黑"/>
                <a:ea typeface="微软雅黑"/>
              </a:rPr>
              <a:t>无需到厅、无需排队</a:t>
            </a:r>
            <a:endParaRPr kumimoji="1" lang="zh-CN" altLang="en-US" sz="1400" dirty="0">
              <a:solidFill>
                <a:srgbClr val="000000"/>
              </a:solidFill>
              <a:latin typeface="微软雅黑"/>
              <a:ea typeface="微软雅黑"/>
            </a:endParaRPr>
          </a:p>
        </p:txBody>
      </p:sp>
      <p:sp>
        <p:nvSpPr>
          <p:cNvPr id="107" name="文本框 106"/>
          <p:cNvSpPr txBox="1"/>
          <p:nvPr/>
        </p:nvSpPr>
        <p:spPr>
          <a:xfrm>
            <a:off x="1281494" y="4969853"/>
            <a:ext cx="2159566" cy="307777"/>
          </a:xfrm>
          <a:prstGeom prst="rect">
            <a:avLst/>
          </a:prstGeom>
          <a:noFill/>
        </p:spPr>
        <p:txBody>
          <a:bodyPr wrap="none" rtlCol="0">
            <a:spAutoFit/>
          </a:bodyPr>
          <a:lstStyle/>
          <a:p>
            <a:r>
              <a:rPr kumimoji="1" lang="zh-CN" altLang="en-US" sz="1400" dirty="0" smtClean="0">
                <a:solidFill>
                  <a:srgbClr val="000000"/>
                </a:solidFill>
                <a:latin typeface="微软雅黑"/>
                <a:ea typeface="微软雅黑"/>
              </a:rPr>
              <a:t>全过程监管，红黄牌考核</a:t>
            </a:r>
            <a:endParaRPr kumimoji="1" lang="zh-CN" altLang="en-US" sz="1400" dirty="0">
              <a:solidFill>
                <a:srgbClr val="000000"/>
              </a:solidFill>
              <a:latin typeface="微软雅黑"/>
              <a:ea typeface="微软雅黑"/>
            </a:endParaRPr>
          </a:p>
        </p:txBody>
      </p:sp>
      <p:sp>
        <p:nvSpPr>
          <p:cNvPr id="108" name="文本框 107"/>
          <p:cNvSpPr txBox="1"/>
          <p:nvPr/>
        </p:nvSpPr>
        <p:spPr>
          <a:xfrm>
            <a:off x="1824308" y="4417770"/>
            <a:ext cx="1800493" cy="307777"/>
          </a:xfrm>
          <a:prstGeom prst="rect">
            <a:avLst/>
          </a:prstGeom>
          <a:noFill/>
        </p:spPr>
        <p:txBody>
          <a:bodyPr wrap="none" rtlCol="0">
            <a:spAutoFit/>
          </a:bodyPr>
          <a:lstStyle/>
          <a:p>
            <a:r>
              <a:rPr kumimoji="1" lang="zh-CN" altLang="en-US" sz="1400" dirty="0" smtClean="0">
                <a:solidFill>
                  <a:srgbClr val="000000"/>
                </a:solidFill>
                <a:latin typeface="微软雅黑"/>
                <a:ea typeface="微软雅黑"/>
              </a:rPr>
              <a:t>全市联动，进度透明</a:t>
            </a:r>
            <a:endParaRPr kumimoji="1" lang="zh-CN" altLang="en-US" sz="1400" dirty="0">
              <a:solidFill>
                <a:srgbClr val="000000"/>
              </a:solidFill>
              <a:latin typeface="微软雅黑"/>
              <a:ea typeface="微软雅黑"/>
            </a:endParaRPr>
          </a:p>
        </p:txBody>
      </p:sp>
      <p:sp>
        <p:nvSpPr>
          <p:cNvPr id="109" name="矩形 108"/>
          <p:cNvSpPr/>
          <p:nvPr/>
        </p:nvSpPr>
        <p:spPr>
          <a:xfrm>
            <a:off x="5746697" y="2167803"/>
            <a:ext cx="1107996" cy="461665"/>
          </a:xfrm>
          <a:prstGeom prst="rect">
            <a:avLst/>
          </a:prstGeom>
          <a:solidFill>
            <a:srgbClr val="1A7C6B">
              <a:alpha val="43000"/>
            </a:srgbClr>
          </a:solidFill>
        </p:spPr>
        <p:txBody>
          <a:bodyPr wrap="none">
            <a:spAutoFit/>
          </a:bodyPr>
          <a:lstStyle/>
          <a:p>
            <a:pPr algn="ctr"/>
            <a:r>
              <a:rPr kumimoji="1" lang="zh-CN" altLang="en-US" sz="2400" dirty="0" smtClean="0">
                <a:solidFill>
                  <a:srgbClr val="FFFFFF"/>
                </a:solidFill>
                <a:latin typeface="微软雅黑"/>
                <a:ea typeface="微软雅黑"/>
                <a:cs typeface="微软雅黑"/>
              </a:rPr>
              <a:t>智能化</a:t>
            </a:r>
            <a:endParaRPr kumimoji="1" lang="zh-CN" altLang="en-US" sz="2400" dirty="0">
              <a:solidFill>
                <a:srgbClr val="FFFFFF"/>
              </a:solidFill>
              <a:latin typeface="微软雅黑"/>
              <a:ea typeface="微软雅黑"/>
              <a:cs typeface="微软雅黑"/>
            </a:endParaRPr>
          </a:p>
        </p:txBody>
      </p:sp>
      <p:sp>
        <p:nvSpPr>
          <p:cNvPr id="110" name="矩形 109"/>
          <p:cNvSpPr/>
          <p:nvPr/>
        </p:nvSpPr>
        <p:spPr>
          <a:xfrm>
            <a:off x="5746697" y="5356650"/>
            <a:ext cx="1107996" cy="461665"/>
          </a:xfrm>
          <a:prstGeom prst="rect">
            <a:avLst/>
          </a:prstGeom>
          <a:solidFill>
            <a:srgbClr val="1A7C6B"/>
          </a:solidFill>
        </p:spPr>
        <p:txBody>
          <a:bodyPr wrap="none">
            <a:spAutoFit/>
          </a:bodyPr>
          <a:lstStyle/>
          <a:p>
            <a:pPr algn="ctr"/>
            <a:r>
              <a:rPr kumimoji="1" lang="zh-CN" altLang="en-US" sz="2400" dirty="0" smtClean="0">
                <a:solidFill>
                  <a:srgbClr val="FFFFFF"/>
                </a:solidFill>
                <a:latin typeface="微软雅黑"/>
                <a:ea typeface="微软雅黑"/>
                <a:cs typeface="微软雅黑"/>
              </a:rPr>
              <a:t>个性化</a:t>
            </a:r>
            <a:endParaRPr kumimoji="1" lang="zh-CN" altLang="en-US" sz="2400" dirty="0">
              <a:solidFill>
                <a:srgbClr val="FFFFFF"/>
              </a:solidFill>
              <a:latin typeface="微软雅黑"/>
              <a:ea typeface="微软雅黑"/>
              <a:cs typeface="微软雅黑"/>
            </a:endParaRPr>
          </a:p>
        </p:txBody>
      </p:sp>
      <p:sp>
        <p:nvSpPr>
          <p:cNvPr id="111" name="文本框 110"/>
          <p:cNvSpPr txBox="1"/>
          <p:nvPr/>
        </p:nvSpPr>
        <p:spPr>
          <a:xfrm>
            <a:off x="4703608" y="4951042"/>
            <a:ext cx="1800493" cy="307777"/>
          </a:xfrm>
          <a:prstGeom prst="rect">
            <a:avLst/>
          </a:prstGeom>
          <a:noFill/>
        </p:spPr>
        <p:txBody>
          <a:bodyPr wrap="none" rtlCol="0">
            <a:spAutoFit/>
          </a:bodyPr>
          <a:lstStyle/>
          <a:p>
            <a:r>
              <a:rPr kumimoji="1" lang="zh-CN" altLang="en-US" sz="1400" dirty="0">
                <a:solidFill>
                  <a:srgbClr val="000000"/>
                </a:solidFill>
                <a:latin typeface="微软雅黑"/>
                <a:ea typeface="微软雅黑"/>
              </a:rPr>
              <a:t>专</a:t>
            </a:r>
            <a:r>
              <a:rPr kumimoji="1" lang="zh-CN" altLang="en-US" sz="1400" dirty="0" smtClean="0">
                <a:solidFill>
                  <a:srgbClr val="000000"/>
                </a:solidFill>
                <a:latin typeface="微软雅黑"/>
                <a:ea typeface="微软雅黑"/>
              </a:rPr>
              <a:t>属的政府咨询服务</a:t>
            </a:r>
            <a:endParaRPr kumimoji="1" lang="zh-CN" altLang="en-US" sz="1400" dirty="0">
              <a:solidFill>
                <a:srgbClr val="000000"/>
              </a:solidFill>
              <a:latin typeface="微软雅黑"/>
              <a:ea typeface="微软雅黑"/>
            </a:endParaRPr>
          </a:p>
        </p:txBody>
      </p:sp>
      <p:sp>
        <p:nvSpPr>
          <p:cNvPr id="112" name="文本框 111"/>
          <p:cNvSpPr txBox="1"/>
          <p:nvPr/>
        </p:nvSpPr>
        <p:spPr>
          <a:xfrm>
            <a:off x="4887775" y="4360193"/>
            <a:ext cx="1620957" cy="307777"/>
          </a:xfrm>
          <a:prstGeom prst="rect">
            <a:avLst/>
          </a:prstGeom>
          <a:noFill/>
        </p:spPr>
        <p:txBody>
          <a:bodyPr wrap="none" rtlCol="0">
            <a:spAutoFit/>
          </a:bodyPr>
          <a:lstStyle/>
          <a:p>
            <a:r>
              <a:rPr kumimoji="1" lang="zh-CN" altLang="en-US" sz="1400" dirty="0" smtClean="0">
                <a:solidFill>
                  <a:srgbClr val="000000"/>
                </a:solidFill>
                <a:latin typeface="微软雅黑"/>
                <a:ea typeface="微软雅黑"/>
              </a:rPr>
              <a:t>公告政策主动推送</a:t>
            </a:r>
            <a:endParaRPr kumimoji="1" lang="zh-CN" altLang="en-US" sz="1400" dirty="0">
              <a:solidFill>
                <a:srgbClr val="000000"/>
              </a:solidFill>
              <a:latin typeface="微软雅黑"/>
              <a:ea typeface="微软雅黑"/>
            </a:endParaRPr>
          </a:p>
        </p:txBody>
      </p:sp>
      <p:sp>
        <p:nvSpPr>
          <p:cNvPr id="113" name="文本框 112"/>
          <p:cNvSpPr txBox="1"/>
          <p:nvPr/>
        </p:nvSpPr>
        <p:spPr>
          <a:xfrm>
            <a:off x="4784518" y="3268474"/>
            <a:ext cx="2159566" cy="307777"/>
          </a:xfrm>
          <a:prstGeom prst="rect">
            <a:avLst/>
          </a:prstGeom>
          <a:noFill/>
        </p:spPr>
        <p:txBody>
          <a:bodyPr wrap="none" rtlCol="0">
            <a:spAutoFit/>
          </a:bodyPr>
          <a:lstStyle/>
          <a:p>
            <a:r>
              <a:rPr kumimoji="1" lang="zh-CN" altLang="en-US" sz="1400" dirty="0" smtClean="0">
                <a:solidFill>
                  <a:srgbClr val="000000"/>
                </a:solidFill>
                <a:latin typeface="微软雅黑"/>
                <a:ea typeface="微软雅黑"/>
              </a:rPr>
              <a:t>问题分流、降低人工强度</a:t>
            </a:r>
            <a:endParaRPr kumimoji="1" lang="zh-CN" altLang="en-US" sz="1400" dirty="0">
              <a:solidFill>
                <a:srgbClr val="000000"/>
              </a:solidFill>
              <a:latin typeface="微软雅黑"/>
              <a:ea typeface="微软雅黑"/>
            </a:endParaRPr>
          </a:p>
        </p:txBody>
      </p:sp>
      <p:sp>
        <p:nvSpPr>
          <p:cNvPr id="114" name="文本框 113"/>
          <p:cNvSpPr txBox="1"/>
          <p:nvPr/>
        </p:nvSpPr>
        <p:spPr>
          <a:xfrm>
            <a:off x="4461892" y="2705164"/>
            <a:ext cx="2339102" cy="307777"/>
          </a:xfrm>
          <a:prstGeom prst="rect">
            <a:avLst/>
          </a:prstGeom>
          <a:noFill/>
        </p:spPr>
        <p:txBody>
          <a:bodyPr wrap="none" rtlCol="0">
            <a:spAutoFit/>
          </a:bodyPr>
          <a:lstStyle/>
          <a:p>
            <a:r>
              <a:rPr kumimoji="1" lang="en-US" altLang="zh-CN" sz="1400" dirty="0" smtClean="0">
                <a:solidFill>
                  <a:srgbClr val="000000"/>
                </a:solidFill>
                <a:latin typeface="微软雅黑"/>
                <a:ea typeface="微软雅黑"/>
              </a:rPr>
              <a:t>AI</a:t>
            </a:r>
            <a:r>
              <a:rPr kumimoji="1" lang="zh-CN" altLang="en-US" sz="1400" dirty="0" smtClean="0">
                <a:solidFill>
                  <a:srgbClr val="000000"/>
                </a:solidFill>
                <a:latin typeface="微软雅黑"/>
                <a:ea typeface="微软雅黑"/>
              </a:rPr>
              <a:t>管理运营、舆情态势管理</a:t>
            </a:r>
            <a:endParaRPr kumimoji="1" lang="zh-CN" altLang="en-US" sz="1400" dirty="0">
              <a:solidFill>
                <a:srgbClr val="000000"/>
              </a:solidFill>
              <a:latin typeface="微软雅黑"/>
              <a:ea typeface="微软雅黑"/>
            </a:endParaRPr>
          </a:p>
        </p:txBody>
      </p:sp>
      <p:sp>
        <p:nvSpPr>
          <p:cNvPr id="115" name="文本框 114"/>
          <p:cNvSpPr txBox="1"/>
          <p:nvPr/>
        </p:nvSpPr>
        <p:spPr>
          <a:xfrm>
            <a:off x="4887776" y="1652893"/>
            <a:ext cx="2954655" cy="461665"/>
          </a:xfrm>
          <a:prstGeom prst="rect">
            <a:avLst/>
          </a:prstGeom>
          <a:noFill/>
        </p:spPr>
        <p:txBody>
          <a:bodyPr wrap="none" rtlCol="0">
            <a:spAutoFit/>
          </a:bodyPr>
          <a:lstStyle/>
          <a:p>
            <a:r>
              <a:rPr kumimoji="1" lang="zh-CN" altLang="en-US" sz="2400" b="1" dirty="0" smtClean="0">
                <a:solidFill>
                  <a:srgbClr val="000000"/>
                </a:solidFill>
                <a:latin typeface="微软雅黑"/>
                <a:ea typeface="微软雅黑"/>
              </a:rPr>
              <a:t>智能应用、效能提升</a:t>
            </a:r>
            <a:endParaRPr kumimoji="1" lang="zh-CN" altLang="en-US" sz="2400" b="1" dirty="0">
              <a:solidFill>
                <a:srgbClr val="000000"/>
              </a:solidFill>
              <a:latin typeface="微软雅黑"/>
              <a:ea typeface="微软雅黑"/>
            </a:endParaRPr>
          </a:p>
        </p:txBody>
      </p:sp>
      <p:sp>
        <p:nvSpPr>
          <p:cNvPr id="116" name="文本框 115"/>
          <p:cNvSpPr txBox="1"/>
          <p:nvPr/>
        </p:nvSpPr>
        <p:spPr>
          <a:xfrm>
            <a:off x="4962932" y="5795191"/>
            <a:ext cx="2954655" cy="461665"/>
          </a:xfrm>
          <a:prstGeom prst="rect">
            <a:avLst/>
          </a:prstGeom>
          <a:noFill/>
        </p:spPr>
        <p:txBody>
          <a:bodyPr wrap="none" rtlCol="0">
            <a:spAutoFit/>
          </a:bodyPr>
          <a:lstStyle/>
          <a:p>
            <a:r>
              <a:rPr kumimoji="1" lang="zh-CN" altLang="en-US" sz="2400" b="1" dirty="0" smtClean="0">
                <a:solidFill>
                  <a:srgbClr val="000000"/>
                </a:solidFill>
                <a:latin typeface="微软雅黑"/>
                <a:ea typeface="微软雅黑"/>
              </a:rPr>
              <a:t>千人千面，个性服务</a:t>
            </a:r>
            <a:endParaRPr kumimoji="1" lang="zh-CN" altLang="en-US" sz="2400" b="1" dirty="0">
              <a:solidFill>
                <a:srgbClr val="000000"/>
              </a:solidFill>
              <a:latin typeface="微软雅黑"/>
              <a:ea typeface="微软雅黑"/>
            </a:endParaRPr>
          </a:p>
        </p:txBody>
      </p:sp>
      <p:sp>
        <p:nvSpPr>
          <p:cNvPr id="4" name="文本框 3"/>
          <p:cNvSpPr txBox="1"/>
          <p:nvPr/>
        </p:nvSpPr>
        <p:spPr>
          <a:xfrm>
            <a:off x="8621792" y="4759489"/>
            <a:ext cx="3570208" cy="830997"/>
          </a:xfrm>
          <a:prstGeom prst="rect">
            <a:avLst/>
          </a:prstGeom>
          <a:noFill/>
        </p:spPr>
        <p:txBody>
          <a:bodyPr wrap="none" rtlCol="0">
            <a:spAutoFit/>
          </a:bodyPr>
          <a:lstStyle/>
          <a:p>
            <a:pPr algn="ctr"/>
            <a:r>
              <a:rPr kumimoji="1" lang="zh-CN" altLang="en-US" sz="2400" dirty="0" smtClean="0">
                <a:solidFill>
                  <a:srgbClr val="000000"/>
                </a:solidFill>
                <a:latin typeface="微软雅黑"/>
                <a:ea typeface="微软雅黑"/>
                <a:cs typeface="微软雅黑"/>
              </a:rPr>
              <a:t>全国领先的</a:t>
            </a:r>
            <a:r>
              <a:rPr kumimoji="1" lang="en-US" altLang="zh-CN" sz="2400" dirty="0" smtClean="0">
                <a:solidFill>
                  <a:srgbClr val="000000"/>
                </a:solidFill>
                <a:latin typeface="微软雅黑"/>
                <a:ea typeface="微软雅黑"/>
                <a:cs typeface="微软雅黑"/>
              </a:rPr>
              <a:t>12345</a:t>
            </a:r>
          </a:p>
          <a:p>
            <a:pPr algn="ctr"/>
            <a:r>
              <a:rPr kumimoji="1" lang="zh-CN" altLang="en-US" sz="2400" dirty="0" smtClean="0">
                <a:solidFill>
                  <a:srgbClr val="000000"/>
                </a:solidFill>
                <a:latin typeface="微软雅黑"/>
                <a:ea typeface="微软雅黑"/>
                <a:cs typeface="微软雅黑"/>
              </a:rPr>
              <a:t>公共服务和监督运营中心</a:t>
            </a:r>
            <a:endParaRPr kumimoji="1" lang="zh-CN" altLang="en-US" sz="2400" dirty="0">
              <a:solidFill>
                <a:srgbClr val="000000"/>
              </a:solidFill>
              <a:latin typeface="微软雅黑"/>
              <a:ea typeface="微软雅黑"/>
              <a:cs typeface="微软雅黑"/>
            </a:endParaRPr>
          </a:p>
        </p:txBody>
      </p:sp>
      <p:cxnSp>
        <p:nvCxnSpPr>
          <p:cNvPr id="6" name="直线连接符 5"/>
          <p:cNvCxnSpPr/>
          <p:nvPr/>
        </p:nvCxnSpPr>
        <p:spPr>
          <a:xfrm flipV="1">
            <a:off x="2348858" y="3172647"/>
            <a:ext cx="2184404" cy="1694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3" name="直线连接符 42"/>
          <p:cNvCxnSpPr/>
          <p:nvPr/>
        </p:nvCxnSpPr>
        <p:spPr>
          <a:xfrm flipV="1">
            <a:off x="1168400" y="4818423"/>
            <a:ext cx="6350000" cy="33869"/>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7" name="直线连接符 26"/>
          <p:cNvCxnSpPr/>
          <p:nvPr/>
        </p:nvCxnSpPr>
        <p:spPr>
          <a:xfrm flipV="1">
            <a:off x="5411899" y="3155714"/>
            <a:ext cx="2184404" cy="1694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7" name="直线连接符 6"/>
          <p:cNvCxnSpPr>
            <a:endCxn id="55" idx="0"/>
          </p:cNvCxnSpPr>
          <p:nvPr/>
        </p:nvCxnSpPr>
        <p:spPr>
          <a:xfrm rot="16200000" flipH="1">
            <a:off x="3711507" y="2638495"/>
            <a:ext cx="1451676" cy="65999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a:off x="7216514" y="2358106"/>
            <a:ext cx="646895" cy="138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线连接符 10"/>
          <p:cNvCxnSpPr/>
          <p:nvPr/>
        </p:nvCxnSpPr>
        <p:spPr>
          <a:xfrm flipH="1">
            <a:off x="4039793" y="4228622"/>
            <a:ext cx="689061" cy="15266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线连接符 12"/>
          <p:cNvCxnSpPr>
            <a:endCxn id="110" idx="3"/>
          </p:cNvCxnSpPr>
          <p:nvPr/>
        </p:nvCxnSpPr>
        <p:spPr>
          <a:xfrm flipH="1">
            <a:off x="6854693" y="4228621"/>
            <a:ext cx="1008724" cy="1358862"/>
          </a:xfrm>
          <a:prstGeom prst="line">
            <a:avLst/>
          </a:prstGeom>
        </p:spPr>
        <p:style>
          <a:lnRef idx="2">
            <a:schemeClr val="accent1"/>
          </a:lnRef>
          <a:fillRef idx="0">
            <a:schemeClr val="accent1"/>
          </a:fillRef>
          <a:effectRef idx="1">
            <a:schemeClr val="accent1"/>
          </a:effectRef>
          <a:fontRef idx="minor">
            <a:schemeClr val="tx1"/>
          </a:fontRef>
        </p:style>
      </p:cxnSp>
      <p:sp>
        <p:nvSpPr>
          <p:cNvPr id="16" name="椭圆 15"/>
          <p:cNvSpPr/>
          <p:nvPr/>
        </p:nvSpPr>
        <p:spPr>
          <a:xfrm>
            <a:off x="9511753" y="4201602"/>
            <a:ext cx="1878031" cy="2972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026" name="Picture 2" descr="E:\工作\运营运营运营\12345项目\新在谈项目\LOGO设计\12345标志-5.jpg"/>
          <p:cNvPicPr>
            <a:picLocks noChangeAspect="1" noChangeArrowheads="1"/>
          </p:cNvPicPr>
          <p:nvPr/>
        </p:nvPicPr>
        <p:blipFill>
          <a:blip r:embed="rId2"/>
          <a:srcRect l="24002" t="28842" r="24203" b="30012"/>
          <a:stretch>
            <a:fillRect/>
          </a:stretch>
        </p:blipFill>
        <p:spPr bwMode="auto">
          <a:xfrm>
            <a:off x="9394521" y="2655517"/>
            <a:ext cx="2097153" cy="1665962"/>
          </a:xfrm>
          <a:prstGeom prst="rect">
            <a:avLst/>
          </a:prstGeom>
          <a:noFill/>
        </p:spPr>
      </p:pic>
      <p:sp>
        <p:nvSpPr>
          <p:cNvPr id="32" name="文本框 1"/>
          <p:cNvSpPr txBox="1"/>
          <p:nvPr/>
        </p:nvSpPr>
        <p:spPr>
          <a:xfrm>
            <a:off x="661142" y="191345"/>
            <a:ext cx="6340197" cy="707886"/>
          </a:xfrm>
          <a:prstGeom prst="rect">
            <a:avLst/>
          </a:prstGeom>
          <a:noFill/>
        </p:spPr>
        <p:txBody>
          <a:bodyPr wrap="none" rtlCol="0">
            <a:spAutoFit/>
          </a:bodyPr>
          <a:lstStyle/>
          <a:p>
            <a:r>
              <a:rPr kumimoji="1" lang="zh-CN" altLang="en-US" sz="4000" dirty="0" smtClean="0">
                <a:solidFill>
                  <a:srgbClr val="000000"/>
                </a:solidFill>
                <a:latin typeface="微软雅黑"/>
                <a:ea typeface="微软雅黑"/>
              </a:rPr>
              <a:t>全媒体智慧化服务中心需求</a:t>
            </a:r>
            <a:endParaRPr kumimoji="1" lang="zh-CN" altLang="en-US" sz="4000" dirty="0">
              <a:solidFill>
                <a:srgbClr val="000000"/>
              </a:solidFill>
              <a:latin typeface="微软雅黑"/>
              <a:ea typeface="微软雅黑"/>
            </a:endParaRPr>
          </a:p>
        </p:txBody>
      </p:sp>
    </p:spTree>
    <p:extLst>
      <p:ext uri="{BB962C8B-B14F-4D97-AF65-F5344CB8AC3E}">
        <p14:creationId xmlns:p14="http://schemas.microsoft.com/office/powerpoint/2010/main" val="37954812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377851" y="1231795"/>
            <a:ext cx="11456450" cy="5070764"/>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grpSp>
        <p:nvGrpSpPr>
          <p:cNvPr id="80" name="组 79"/>
          <p:cNvGrpSpPr/>
          <p:nvPr/>
        </p:nvGrpSpPr>
        <p:grpSpPr>
          <a:xfrm>
            <a:off x="799602" y="2085427"/>
            <a:ext cx="2397374" cy="2964470"/>
            <a:chOff x="203822" y="3214381"/>
            <a:chExt cx="2397374" cy="2964470"/>
          </a:xfrm>
        </p:grpSpPr>
        <p:grpSp>
          <p:nvGrpSpPr>
            <p:cNvPr id="2" name="Group 14"/>
            <p:cNvGrpSpPr>
              <a:grpSpLocks/>
            </p:cNvGrpSpPr>
            <p:nvPr/>
          </p:nvGrpSpPr>
          <p:grpSpPr bwMode="auto">
            <a:xfrm>
              <a:off x="306359" y="3509396"/>
              <a:ext cx="508794" cy="416719"/>
              <a:chOff x="0" y="-1"/>
              <a:chExt cx="1016694" cy="831935"/>
            </a:xfrm>
          </p:grpSpPr>
          <p:sp>
            <p:nvSpPr>
              <p:cNvPr id="3" name="AutoShape 15"/>
              <p:cNvSpPr>
                <a:spLocks/>
              </p:cNvSpPr>
              <p:nvPr/>
            </p:nvSpPr>
            <p:spPr bwMode="auto">
              <a:xfrm>
                <a:off x="0" y="0"/>
                <a:ext cx="722983" cy="6610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00" y="8244"/>
                    </a:moveTo>
                    <a:cubicBezTo>
                      <a:pt x="20950" y="8244"/>
                      <a:pt x="21300" y="8244"/>
                      <a:pt x="21600" y="8299"/>
                    </a:cubicBezTo>
                    <a:cubicBezTo>
                      <a:pt x="20700" y="3518"/>
                      <a:pt x="16050" y="0"/>
                      <a:pt x="10750" y="0"/>
                    </a:cubicBezTo>
                    <a:cubicBezTo>
                      <a:pt x="4850" y="0"/>
                      <a:pt x="0" y="4397"/>
                      <a:pt x="0" y="10058"/>
                    </a:cubicBezTo>
                    <a:cubicBezTo>
                      <a:pt x="0" y="13301"/>
                      <a:pt x="1600" y="15939"/>
                      <a:pt x="4300" y="18027"/>
                    </a:cubicBezTo>
                    <a:cubicBezTo>
                      <a:pt x="3250" y="21600"/>
                      <a:pt x="3250" y="21600"/>
                      <a:pt x="3250" y="21600"/>
                    </a:cubicBezTo>
                    <a:cubicBezTo>
                      <a:pt x="7000" y="19511"/>
                      <a:pt x="7000" y="19511"/>
                      <a:pt x="7000" y="19511"/>
                    </a:cubicBezTo>
                    <a:cubicBezTo>
                      <a:pt x="8350" y="19786"/>
                      <a:pt x="9400" y="20116"/>
                      <a:pt x="10750" y="20116"/>
                    </a:cubicBezTo>
                    <a:cubicBezTo>
                      <a:pt x="11100" y="20116"/>
                      <a:pt x="11450" y="20061"/>
                      <a:pt x="11750" y="20061"/>
                    </a:cubicBezTo>
                    <a:cubicBezTo>
                      <a:pt x="11550" y="19292"/>
                      <a:pt x="11450" y="18412"/>
                      <a:pt x="11450" y="17588"/>
                    </a:cubicBezTo>
                    <a:cubicBezTo>
                      <a:pt x="11450" y="12421"/>
                      <a:pt x="15450" y="8244"/>
                      <a:pt x="20600" y="8244"/>
                    </a:cubicBezTo>
                    <a:close/>
                    <a:moveTo>
                      <a:pt x="14800" y="5002"/>
                    </a:moveTo>
                    <a:cubicBezTo>
                      <a:pt x="15600" y="5002"/>
                      <a:pt x="16150" y="5606"/>
                      <a:pt x="16150" y="6485"/>
                    </a:cubicBezTo>
                    <a:cubicBezTo>
                      <a:pt x="16150" y="7365"/>
                      <a:pt x="15600" y="7969"/>
                      <a:pt x="14800" y="7969"/>
                    </a:cubicBezTo>
                    <a:cubicBezTo>
                      <a:pt x="14000" y="7969"/>
                      <a:pt x="13200" y="7365"/>
                      <a:pt x="13200" y="6485"/>
                    </a:cubicBezTo>
                    <a:cubicBezTo>
                      <a:pt x="13200" y="5606"/>
                      <a:pt x="14000" y="5002"/>
                      <a:pt x="14800" y="5002"/>
                    </a:cubicBezTo>
                    <a:close/>
                    <a:moveTo>
                      <a:pt x="7250" y="7969"/>
                    </a:moveTo>
                    <a:cubicBezTo>
                      <a:pt x="6450" y="7969"/>
                      <a:pt x="5650" y="7365"/>
                      <a:pt x="5650" y="6485"/>
                    </a:cubicBezTo>
                    <a:cubicBezTo>
                      <a:pt x="5650" y="5606"/>
                      <a:pt x="6450" y="5002"/>
                      <a:pt x="7250" y="5002"/>
                    </a:cubicBezTo>
                    <a:cubicBezTo>
                      <a:pt x="8050" y="5002"/>
                      <a:pt x="8600" y="5606"/>
                      <a:pt x="8600" y="6485"/>
                    </a:cubicBezTo>
                    <a:cubicBezTo>
                      <a:pt x="8600" y="7365"/>
                      <a:pt x="8050" y="7969"/>
                      <a:pt x="7250" y="7969"/>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sp>
            <p:nvSpPr>
              <p:cNvPr id="4" name="AutoShape 16"/>
              <p:cNvSpPr>
                <a:spLocks/>
              </p:cNvSpPr>
              <p:nvPr/>
            </p:nvSpPr>
            <p:spPr bwMode="auto">
              <a:xfrm>
                <a:off x="405061" y="270860"/>
                <a:ext cx="611633" cy="5610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089"/>
                    </a:moveTo>
                    <a:cubicBezTo>
                      <a:pt x="21600" y="4527"/>
                      <a:pt x="16525" y="0"/>
                      <a:pt x="10800" y="0"/>
                    </a:cubicBezTo>
                    <a:cubicBezTo>
                      <a:pt x="4780" y="0"/>
                      <a:pt x="0" y="4527"/>
                      <a:pt x="0" y="10089"/>
                    </a:cubicBezTo>
                    <a:cubicBezTo>
                      <a:pt x="0" y="15650"/>
                      <a:pt x="4780" y="20177"/>
                      <a:pt x="10800" y="20177"/>
                    </a:cubicBezTo>
                    <a:cubicBezTo>
                      <a:pt x="12098" y="20177"/>
                      <a:pt x="13338" y="19854"/>
                      <a:pt x="14636" y="19531"/>
                    </a:cubicBezTo>
                    <a:cubicBezTo>
                      <a:pt x="18118" y="21600"/>
                      <a:pt x="18118" y="21600"/>
                      <a:pt x="18118" y="21600"/>
                    </a:cubicBezTo>
                    <a:cubicBezTo>
                      <a:pt x="17174" y="18108"/>
                      <a:pt x="17174" y="18108"/>
                      <a:pt x="17174" y="18108"/>
                    </a:cubicBezTo>
                    <a:cubicBezTo>
                      <a:pt x="19711" y="16038"/>
                      <a:pt x="21600" y="13257"/>
                      <a:pt x="21600" y="10089"/>
                    </a:cubicBezTo>
                    <a:close/>
                    <a:moveTo>
                      <a:pt x="7318" y="8343"/>
                    </a:moveTo>
                    <a:cubicBezTo>
                      <a:pt x="6669" y="8343"/>
                      <a:pt x="6020" y="7696"/>
                      <a:pt x="6020" y="6984"/>
                    </a:cubicBezTo>
                    <a:cubicBezTo>
                      <a:pt x="6020" y="6273"/>
                      <a:pt x="6669" y="5562"/>
                      <a:pt x="7318" y="5562"/>
                    </a:cubicBezTo>
                    <a:cubicBezTo>
                      <a:pt x="8262" y="5562"/>
                      <a:pt x="8911" y="6273"/>
                      <a:pt x="8911" y="6984"/>
                    </a:cubicBezTo>
                    <a:cubicBezTo>
                      <a:pt x="8911" y="7696"/>
                      <a:pt x="8262" y="8343"/>
                      <a:pt x="7318" y="8343"/>
                    </a:cubicBezTo>
                    <a:close/>
                    <a:moveTo>
                      <a:pt x="14282" y="8343"/>
                    </a:moveTo>
                    <a:cubicBezTo>
                      <a:pt x="13692" y="8343"/>
                      <a:pt x="13043" y="7696"/>
                      <a:pt x="13043" y="6984"/>
                    </a:cubicBezTo>
                    <a:cubicBezTo>
                      <a:pt x="13043" y="6273"/>
                      <a:pt x="13692" y="5562"/>
                      <a:pt x="14282" y="5562"/>
                    </a:cubicBezTo>
                    <a:cubicBezTo>
                      <a:pt x="15226" y="5562"/>
                      <a:pt x="15875" y="6273"/>
                      <a:pt x="15875" y="6984"/>
                    </a:cubicBezTo>
                    <a:cubicBezTo>
                      <a:pt x="15875" y="7696"/>
                      <a:pt x="15226" y="8343"/>
                      <a:pt x="14282" y="8343"/>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grpSp>
        <p:sp>
          <p:nvSpPr>
            <p:cNvPr id="5" name="Rectangle 17"/>
            <p:cNvSpPr>
              <a:spLocks/>
            </p:cNvSpPr>
            <p:nvPr/>
          </p:nvSpPr>
          <p:spPr bwMode="auto">
            <a:xfrm>
              <a:off x="822189" y="3598519"/>
              <a:ext cx="444032" cy="287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5719" tIns="35719" rIns="35719" bIns="35719" anchor="ctr">
              <a:spAutoFit/>
            </a:bodyPr>
            <a:lstStyle/>
            <a:p>
              <a:r>
                <a:rPr lang="zh-CN" altLang="en-US" sz="1400" b="1" dirty="0">
                  <a:solidFill>
                    <a:srgbClr val="000000"/>
                  </a:solidFill>
                  <a:latin typeface="微软雅黑" pitchFamily="34" charset="-122"/>
                  <a:ea typeface="微软雅黑" pitchFamily="34" charset="-122"/>
                  <a:cs typeface="微软雅黑"/>
                </a:rPr>
                <a:t>微信</a:t>
              </a:r>
            </a:p>
          </p:txBody>
        </p:sp>
        <p:sp>
          <p:nvSpPr>
            <p:cNvPr id="6" name="AutoShape 18"/>
            <p:cNvSpPr>
              <a:spLocks/>
            </p:cNvSpPr>
            <p:nvPr/>
          </p:nvSpPr>
          <p:spPr bwMode="auto">
            <a:xfrm>
              <a:off x="391291" y="4088181"/>
              <a:ext cx="338931" cy="338931"/>
            </a:xfrm>
            <a:custGeom>
              <a:avLst/>
              <a:gdLst>
                <a:gd name="T0" fmla="+- 0 10592 98"/>
                <a:gd name="T1" fmla="*/ T0 w 20989"/>
                <a:gd name="T2" fmla="+- 0 11056 513"/>
                <a:gd name="T3" fmla="*/ 11056 h 21087"/>
                <a:gd name="T4" fmla="+- 0 10592 98"/>
                <a:gd name="T5" fmla="*/ T4 w 20989"/>
                <a:gd name="T6" fmla="+- 0 11056 513"/>
                <a:gd name="T7" fmla="*/ 11056 h 21087"/>
                <a:gd name="T8" fmla="+- 0 10592 98"/>
                <a:gd name="T9" fmla="*/ T8 w 20989"/>
                <a:gd name="T10" fmla="+- 0 11056 513"/>
                <a:gd name="T11" fmla="*/ 11056 h 21087"/>
                <a:gd name="T12" fmla="+- 0 10592 98"/>
                <a:gd name="T13" fmla="*/ T12 w 20989"/>
                <a:gd name="T14" fmla="+- 0 11056 513"/>
                <a:gd name="T15" fmla="*/ 11056 h 21087"/>
              </a:gdLst>
              <a:ahLst/>
              <a:cxnLst>
                <a:cxn ang="0">
                  <a:pos x="T1" y="T3"/>
                </a:cxn>
                <a:cxn ang="0">
                  <a:pos x="T5" y="T7"/>
                </a:cxn>
                <a:cxn ang="0">
                  <a:pos x="T9" y="T11"/>
                </a:cxn>
                <a:cxn ang="0">
                  <a:pos x="T13" y="T15"/>
                </a:cxn>
              </a:cxnLst>
              <a:rect l="0" t="0" r="r" b="b"/>
              <a:pathLst>
                <a:path w="20989" h="21087">
                  <a:moveTo>
                    <a:pt x="18979" y="14698"/>
                  </a:moveTo>
                  <a:cubicBezTo>
                    <a:pt x="17263" y="12974"/>
                    <a:pt x="15143" y="12264"/>
                    <a:pt x="14235" y="13177"/>
                  </a:cubicBezTo>
                  <a:cubicBezTo>
                    <a:pt x="14134" y="13279"/>
                    <a:pt x="14033" y="13481"/>
                    <a:pt x="13932" y="13684"/>
                  </a:cubicBezTo>
                  <a:cubicBezTo>
                    <a:pt x="13932" y="13786"/>
                    <a:pt x="13932" y="14495"/>
                    <a:pt x="13831" y="14597"/>
                  </a:cubicBezTo>
                  <a:cubicBezTo>
                    <a:pt x="13831" y="15307"/>
                    <a:pt x="13225" y="16321"/>
                    <a:pt x="11913" y="15510"/>
                  </a:cubicBezTo>
                  <a:cubicBezTo>
                    <a:pt x="11106" y="15104"/>
                    <a:pt x="9592" y="14090"/>
                    <a:pt x="8280" y="12772"/>
                  </a:cubicBezTo>
                  <a:cubicBezTo>
                    <a:pt x="6967" y="11453"/>
                    <a:pt x="5958" y="9932"/>
                    <a:pt x="5554" y="9121"/>
                  </a:cubicBezTo>
                  <a:cubicBezTo>
                    <a:pt x="4747" y="7701"/>
                    <a:pt x="5756" y="7194"/>
                    <a:pt x="6463" y="7093"/>
                  </a:cubicBezTo>
                  <a:cubicBezTo>
                    <a:pt x="6564" y="7093"/>
                    <a:pt x="6866" y="7093"/>
                    <a:pt x="6967" y="7093"/>
                  </a:cubicBezTo>
                  <a:cubicBezTo>
                    <a:pt x="7068" y="7093"/>
                    <a:pt x="7270" y="7093"/>
                    <a:pt x="7371" y="7093"/>
                  </a:cubicBezTo>
                  <a:cubicBezTo>
                    <a:pt x="7573" y="6991"/>
                    <a:pt x="7775" y="6890"/>
                    <a:pt x="7876" y="6687"/>
                  </a:cubicBezTo>
                  <a:cubicBezTo>
                    <a:pt x="8784" y="5876"/>
                    <a:pt x="8078" y="3746"/>
                    <a:pt x="6362" y="1921"/>
                  </a:cubicBezTo>
                  <a:cubicBezTo>
                    <a:pt x="4545" y="197"/>
                    <a:pt x="2425" y="-513"/>
                    <a:pt x="1618" y="400"/>
                  </a:cubicBezTo>
                  <a:cubicBezTo>
                    <a:pt x="1517" y="400"/>
                    <a:pt x="1517" y="400"/>
                    <a:pt x="1517" y="400"/>
                  </a:cubicBezTo>
                  <a:cubicBezTo>
                    <a:pt x="709" y="1211"/>
                    <a:pt x="104" y="2732"/>
                    <a:pt x="3" y="4355"/>
                  </a:cubicBezTo>
                  <a:cubicBezTo>
                    <a:pt x="-98" y="5977"/>
                    <a:pt x="2223" y="11149"/>
                    <a:pt x="6059" y="15002"/>
                  </a:cubicBezTo>
                  <a:cubicBezTo>
                    <a:pt x="9794" y="18856"/>
                    <a:pt x="14840" y="20986"/>
                    <a:pt x="16657" y="21087"/>
                  </a:cubicBezTo>
                  <a:cubicBezTo>
                    <a:pt x="18474" y="21087"/>
                    <a:pt x="19786" y="20276"/>
                    <a:pt x="20594" y="19566"/>
                  </a:cubicBezTo>
                  <a:cubicBezTo>
                    <a:pt x="20594" y="19566"/>
                    <a:pt x="20594" y="19464"/>
                    <a:pt x="20594" y="19464"/>
                  </a:cubicBezTo>
                  <a:cubicBezTo>
                    <a:pt x="21502" y="18653"/>
                    <a:pt x="20795" y="16524"/>
                    <a:pt x="18979" y="14698"/>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2860" tIns="22860" rIns="22860" bIns="2286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sp>
          <p:nvSpPr>
            <p:cNvPr id="7" name="Rectangle 19"/>
            <p:cNvSpPr>
              <a:spLocks/>
            </p:cNvSpPr>
            <p:nvPr/>
          </p:nvSpPr>
          <p:spPr bwMode="auto">
            <a:xfrm>
              <a:off x="822189" y="4068913"/>
              <a:ext cx="444032" cy="287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5719" tIns="35719" rIns="35719" bIns="35719" anchor="ctr">
              <a:spAutoFit/>
            </a:bodyPr>
            <a:lstStyle/>
            <a:p>
              <a:r>
                <a:rPr lang="zh-CN" altLang="en-US" sz="1400" b="1" dirty="0">
                  <a:solidFill>
                    <a:srgbClr val="000000"/>
                  </a:solidFill>
                  <a:latin typeface="微软雅黑" pitchFamily="34" charset="-122"/>
                  <a:ea typeface="微软雅黑" pitchFamily="34" charset="-122"/>
                  <a:cs typeface="微软雅黑"/>
                </a:rPr>
                <a:t>电话</a:t>
              </a:r>
            </a:p>
          </p:txBody>
        </p:sp>
        <p:grpSp>
          <p:nvGrpSpPr>
            <p:cNvPr id="8" name="Group 20"/>
            <p:cNvGrpSpPr>
              <a:grpSpLocks/>
            </p:cNvGrpSpPr>
            <p:nvPr/>
          </p:nvGrpSpPr>
          <p:grpSpPr bwMode="auto">
            <a:xfrm>
              <a:off x="386528" y="4589178"/>
              <a:ext cx="348457" cy="313531"/>
              <a:chOff x="0" y="-1"/>
              <a:chExt cx="698007" cy="625976"/>
            </a:xfrm>
          </p:grpSpPr>
          <p:sp>
            <p:nvSpPr>
              <p:cNvPr id="9" name="AutoShape 21"/>
              <p:cNvSpPr>
                <a:spLocks/>
              </p:cNvSpPr>
              <p:nvPr/>
            </p:nvSpPr>
            <p:spPr bwMode="auto">
              <a:xfrm>
                <a:off x="0" y="0"/>
                <a:ext cx="698007" cy="5642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82" y="21600"/>
                    </a:moveTo>
                    <a:cubicBezTo>
                      <a:pt x="13518" y="21600"/>
                      <a:pt x="13518" y="21600"/>
                      <a:pt x="13518" y="21600"/>
                    </a:cubicBezTo>
                    <a:cubicBezTo>
                      <a:pt x="13518" y="19240"/>
                      <a:pt x="13518" y="19240"/>
                      <a:pt x="13518" y="19240"/>
                    </a:cubicBezTo>
                    <a:cubicBezTo>
                      <a:pt x="20278" y="19240"/>
                      <a:pt x="20278" y="19240"/>
                      <a:pt x="20278" y="19240"/>
                    </a:cubicBezTo>
                    <a:cubicBezTo>
                      <a:pt x="21012" y="19240"/>
                      <a:pt x="21600" y="18514"/>
                      <a:pt x="21600" y="17607"/>
                    </a:cubicBezTo>
                    <a:cubicBezTo>
                      <a:pt x="21600" y="1452"/>
                      <a:pt x="21600" y="1452"/>
                      <a:pt x="21600" y="1452"/>
                    </a:cubicBezTo>
                    <a:cubicBezTo>
                      <a:pt x="21600" y="726"/>
                      <a:pt x="21012" y="0"/>
                      <a:pt x="20278" y="0"/>
                    </a:cubicBezTo>
                    <a:cubicBezTo>
                      <a:pt x="1176" y="0"/>
                      <a:pt x="1176" y="0"/>
                      <a:pt x="1176" y="0"/>
                    </a:cubicBezTo>
                    <a:cubicBezTo>
                      <a:pt x="588" y="0"/>
                      <a:pt x="0" y="726"/>
                      <a:pt x="0" y="1452"/>
                    </a:cubicBezTo>
                    <a:cubicBezTo>
                      <a:pt x="0" y="17607"/>
                      <a:pt x="0" y="17607"/>
                      <a:pt x="0" y="17607"/>
                    </a:cubicBezTo>
                    <a:cubicBezTo>
                      <a:pt x="0" y="18514"/>
                      <a:pt x="588" y="19240"/>
                      <a:pt x="1176" y="19240"/>
                    </a:cubicBezTo>
                    <a:cubicBezTo>
                      <a:pt x="8082" y="19240"/>
                      <a:pt x="8082" y="19240"/>
                      <a:pt x="8082" y="19240"/>
                    </a:cubicBezTo>
                    <a:lnTo>
                      <a:pt x="8082" y="21600"/>
                    </a:lnTo>
                    <a:close/>
                    <a:moveTo>
                      <a:pt x="1322" y="17425"/>
                    </a:moveTo>
                    <a:cubicBezTo>
                      <a:pt x="1322" y="1634"/>
                      <a:pt x="1322" y="1634"/>
                      <a:pt x="1322" y="1634"/>
                    </a:cubicBezTo>
                    <a:cubicBezTo>
                      <a:pt x="20131" y="1634"/>
                      <a:pt x="20131" y="1634"/>
                      <a:pt x="20131" y="1634"/>
                    </a:cubicBezTo>
                    <a:cubicBezTo>
                      <a:pt x="20131" y="17425"/>
                      <a:pt x="20131" y="17425"/>
                      <a:pt x="20131" y="17425"/>
                    </a:cubicBezTo>
                    <a:lnTo>
                      <a:pt x="1322" y="17425"/>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sp>
            <p:nvSpPr>
              <p:cNvPr id="10" name="AutoShape 22"/>
              <p:cNvSpPr>
                <a:spLocks/>
              </p:cNvSpPr>
              <p:nvPr/>
            </p:nvSpPr>
            <p:spPr bwMode="auto">
              <a:xfrm>
                <a:off x="142344" y="583099"/>
                <a:ext cx="408171" cy="428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42" y="0"/>
                    </a:moveTo>
                    <a:cubicBezTo>
                      <a:pt x="2009" y="0"/>
                      <a:pt x="2009" y="0"/>
                      <a:pt x="2009" y="0"/>
                    </a:cubicBezTo>
                    <a:cubicBezTo>
                      <a:pt x="1005" y="0"/>
                      <a:pt x="0" y="4800"/>
                      <a:pt x="0" y="9600"/>
                    </a:cubicBezTo>
                    <a:cubicBezTo>
                      <a:pt x="0" y="21600"/>
                      <a:pt x="0" y="21600"/>
                      <a:pt x="0" y="21600"/>
                    </a:cubicBezTo>
                    <a:cubicBezTo>
                      <a:pt x="21600" y="21600"/>
                      <a:pt x="21600" y="21600"/>
                      <a:pt x="21600" y="21600"/>
                    </a:cubicBezTo>
                    <a:cubicBezTo>
                      <a:pt x="21600" y="9600"/>
                      <a:pt x="21600" y="9600"/>
                      <a:pt x="21600" y="9600"/>
                    </a:cubicBezTo>
                    <a:cubicBezTo>
                      <a:pt x="21600" y="4800"/>
                      <a:pt x="20847" y="0"/>
                      <a:pt x="19842" y="0"/>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grpSp>
        <p:sp>
          <p:nvSpPr>
            <p:cNvPr id="11" name="Rectangle 23"/>
            <p:cNvSpPr>
              <a:spLocks/>
            </p:cNvSpPr>
            <p:nvPr/>
          </p:nvSpPr>
          <p:spPr bwMode="auto">
            <a:xfrm>
              <a:off x="822189" y="4539307"/>
              <a:ext cx="447944" cy="287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5719" tIns="35719" rIns="35719" bIns="35719" anchor="ctr">
              <a:spAutoFit/>
            </a:bodyPr>
            <a:lstStyle/>
            <a:p>
              <a:r>
                <a:rPr lang="en-US" altLang="zh-CN" sz="1400" b="1">
                  <a:solidFill>
                    <a:srgbClr val="000000"/>
                  </a:solidFill>
                  <a:latin typeface="微软雅黑" pitchFamily="34" charset="-122"/>
                  <a:ea typeface="微软雅黑" pitchFamily="34" charset="-122"/>
                  <a:cs typeface="微软雅黑"/>
                </a:rPr>
                <a:t>web</a:t>
              </a:r>
            </a:p>
          </p:txBody>
        </p:sp>
        <p:grpSp>
          <p:nvGrpSpPr>
            <p:cNvPr id="12" name="Group 24"/>
            <p:cNvGrpSpPr>
              <a:grpSpLocks/>
            </p:cNvGrpSpPr>
            <p:nvPr/>
          </p:nvGrpSpPr>
          <p:grpSpPr bwMode="auto">
            <a:xfrm>
              <a:off x="365097" y="5064775"/>
              <a:ext cx="391319" cy="313531"/>
              <a:chOff x="-1" y="-1"/>
              <a:chExt cx="781260" cy="625977"/>
            </a:xfrm>
          </p:grpSpPr>
          <p:sp>
            <p:nvSpPr>
              <p:cNvPr id="13" name="AutoShape 25"/>
              <p:cNvSpPr>
                <a:spLocks/>
              </p:cNvSpPr>
              <p:nvPr/>
            </p:nvSpPr>
            <p:spPr bwMode="auto">
              <a:xfrm>
                <a:off x="0" y="91131"/>
                <a:ext cx="668041" cy="534845"/>
              </a:xfrm>
              <a:custGeom>
                <a:avLst/>
                <a:gdLst>
                  <a:gd name="T0" fmla="+- 0 10345 220"/>
                  <a:gd name="T1" fmla="*/ T0 w 20251"/>
                  <a:gd name="T2" fmla="+- 0 11115 968"/>
                  <a:gd name="T3" fmla="*/ 11115 h 20295"/>
                  <a:gd name="T4" fmla="+- 0 10345 220"/>
                  <a:gd name="T5" fmla="*/ T4 w 20251"/>
                  <a:gd name="T6" fmla="+- 0 11115 968"/>
                  <a:gd name="T7" fmla="*/ 11115 h 20295"/>
                  <a:gd name="T8" fmla="+- 0 10345 220"/>
                  <a:gd name="T9" fmla="*/ T8 w 20251"/>
                  <a:gd name="T10" fmla="+- 0 11115 968"/>
                  <a:gd name="T11" fmla="*/ 11115 h 20295"/>
                  <a:gd name="T12" fmla="+- 0 10345 220"/>
                  <a:gd name="T13" fmla="*/ T12 w 20251"/>
                  <a:gd name="T14" fmla="+- 0 11115 968"/>
                  <a:gd name="T15" fmla="*/ 11115 h 20295"/>
                </a:gdLst>
                <a:ahLst/>
                <a:cxnLst>
                  <a:cxn ang="0">
                    <a:pos x="T1" y="T3"/>
                  </a:cxn>
                  <a:cxn ang="0">
                    <a:pos x="T5" y="T7"/>
                  </a:cxn>
                  <a:cxn ang="0">
                    <a:pos x="T9" y="T11"/>
                  </a:cxn>
                  <a:cxn ang="0">
                    <a:pos x="T13" y="T15"/>
                  </a:cxn>
                </a:cxnLst>
                <a:rect l="0" t="0" r="r" b="b"/>
                <a:pathLst>
                  <a:path w="20251" h="20295">
                    <a:moveTo>
                      <a:pt x="17539" y="8112"/>
                    </a:moveTo>
                    <a:cubicBezTo>
                      <a:pt x="16626" y="7873"/>
                      <a:pt x="17083" y="7251"/>
                      <a:pt x="17083" y="7251"/>
                    </a:cubicBezTo>
                    <a:cubicBezTo>
                      <a:pt x="17083" y="7251"/>
                      <a:pt x="17957" y="5388"/>
                      <a:pt x="16893" y="4002"/>
                    </a:cubicBezTo>
                    <a:cubicBezTo>
                      <a:pt x="15562" y="2329"/>
                      <a:pt x="12291" y="4241"/>
                      <a:pt x="12291" y="4241"/>
                    </a:cubicBezTo>
                    <a:cubicBezTo>
                      <a:pt x="11074" y="4719"/>
                      <a:pt x="11379" y="4002"/>
                      <a:pt x="11569" y="2807"/>
                    </a:cubicBezTo>
                    <a:cubicBezTo>
                      <a:pt x="11569" y="1421"/>
                      <a:pt x="11188" y="-968"/>
                      <a:pt x="7880" y="418"/>
                    </a:cubicBezTo>
                    <a:cubicBezTo>
                      <a:pt x="4572" y="1851"/>
                      <a:pt x="1719" y="6821"/>
                      <a:pt x="1719" y="6821"/>
                    </a:cubicBezTo>
                    <a:cubicBezTo>
                      <a:pt x="-220" y="10119"/>
                      <a:pt x="8" y="12699"/>
                      <a:pt x="8" y="12699"/>
                    </a:cubicBezTo>
                    <a:cubicBezTo>
                      <a:pt x="503" y="18338"/>
                      <a:pt x="5294" y="19867"/>
                      <a:pt x="8983" y="20250"/>
                    </a:cubicBezTo>
                    <a:cubicBezTo>
                      <a:pt x="12900" y="20632"/>
                      <a:pt x="18186" y="18577"/>
                      <a:pt x="19783" y="14276"/>
                    </a:cubicBezTo>
                    <a:cubicBezTo>
                      <a:pt x="21380" y="10023"/>
                      <a:pt x="18452" y="8351"/>
                      <a:pt x="17539" y="8112"/>
                    </a:cubicBezTo>
                    <a:close/>
                    <a:moveTo>
                      <a:pt x="9287" y="18673"/>
                    </a:moveTo>
                    <a:cubicBezTo>
                      <a:pt x="5408" y="18864"/>
                      <a:pt x="2290" y="16427"/>
                      <a:pt x="2290" y="13177"/>
                    </a:cubicBezTo>
                    <a:cubicBezTo>
                      <a:pt x="2290" y="9928"/>
                      <a:pt x="5408" y="7347"/>
                      <a:pt x="9287" y="7108"/>
                    </a:cubicBezTo>
                    <a:cubicBezTo>
                      <a:pt x="13166" y="6869"/>
                      <a:pt x="16322" y="8876"/>
                      <a:pt x="16322" y="12126"/>
                    </a:cubicBezTo>
                    <a:cubicBezTo>
                      <a:pt x="16322" y="15375"/>
                      <a:pt x="13166" y="18434"/>
                      <a:pt x="9287" y="18673"/>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sp>
            <p:nvSpPr>
              <p:cNvPr id="14" name="AutoShape 26"/>
              <p:cNvSpPr>
                <a:spLocks/>
              </p:cNvSpPr>
              <p:nvPr/>
            </p:nvSpPr>
            <p:spPr bwMode="auto">
              <a:xfrm>
                <a:off x="165786" y="334447"/>
                <a:ext cx="245364" cy="215157"/>
              </a:xfrm>
              <a:custGeom>
                <a:avLst/>
                <a:gdLst>
                  <a:gd name="T0" fmla="+- 0 10517 1116"/>
                  <a:gd name="T1" fmla="*/ T0 w 18803"/>
                  <a:gd name="T2" fmla="+- 0 10532 1199"/>
                  <a:gd name="T3" fmla="*/ 10532 h 18667"/>
                  <a:gd name="T4" fmla="+- 0 10517 1116"/>
                  <a:gd name="T5" fmla="*/ T4 w 18803"/>
                  <a:gd name="T6" fmla="+- 0 10532 1199"/>
                  <a:gd name="T7" fmla="*/ 10532 h 18667"/>
                  <a:gd name="T8" fmla="+- 0 10517 1116"/>
                  <a:gd name="T9" fmla="*/ T8 w 18803"/>
                  <a:gd name="T10" fmla="+- 0 10532 1199"/>
                  <a:gd name="T11" fmla="*/ 10532 h 18667"/>
                  <a:gd name="T12" fmla="+- 0 10517 1116"/>
                  <a:gd name="T13" fmla="*/ T12 w 18803"/>
                  <a:gd name="T14" fmla="+- 0 10532 1199"/>
                  <a:gd name="T15" fmla="*/ 10532 h 18667"/>
                </a:gdLst>
                <a:ahLst/>
                <a:cxnLst>
                  <a:cxn ang="0">
                    <a:pos x="T1" y="T3"/>
                  </a:cxn>
                  <a:cxn ang="0">
                    <a:pos x="T5" y="T7"/>
                  </a:cxn>
                  <a:cxn ang="0">
                    <a:pos x="T9" y="T11"/>
                  </a:cxn>
                  <a:cxn ang="0">
                    <a:pos x="T13" y="T15"/>
                  </a:cxn>
                </a:cxnLst>
                <a:rect l="0" t="0" r="r" b="b"/>
                <a:pathLst>
                  <a:path w="18803" h="18667">
                    <a:moveTo>
                      <a:pt x="8816" y="110"/>
                    </a:moveTo>
                    <a:cubicBezTo>
                      <a:pt x="-1116" y="1419"/>
                      <a:pt x="41" y="11892"/>
                      <a:pt x="41" y="11892"/>
                    </a:cubicBezTo>
                    <a:cubicBezTo>
                      <a:pt x="41" y="11892"/>
                      <a:pt x="-55" y="15165"/>
                      <a:pt x="2741" y="16910"/>
                    </a:cubicBezTo>
                    <a:cubicBezTo>
                      <a:pt x="8527" y="20401"/>
                      <a:pt x="14409" y="18328"/>
                      <a:pt x="17495" y="13856"/>
                    </a:cubicBezTo>
                    <a:cubicBezTo>
                      <a:pt x="20484" y="9492"/>
                      <a:pt x="18652" y="-1199"/>
                      <a:pt x="8816" y="110"/>
                    </a:cubicBezTo>
                    <a:close/>
                    <a:moveTo>
                      <a:pt x="6309" y="14837"/>
                    </a:moveTo>
                    <a:cubicBezTo>
                      <a:pt x="4477" y="15056"/>
                      <a:pt x="2934" y="13856"/>
                      <a:pt x="2934" y="12110"/>
                    </a:cubicBezTo>
                    <a:cubicBezTo>
                      <a:pt x="2934" y="10365"/>
                      <a:pt x="4284" y="8510"/>
                      <a:pt x="6116" y="8292"/>
                    </a:cubicBezTo>
                    <a:cubicBezTo>
                      <a:pt x="8238" y="8074"/>
                      <a:pt x="9588" y="9492"/>
                      <a:pt x="9588" y="11237"/>
                    </a:cubicBezTo>
                    <a:cubicBezTo>
                      <a:pt x="9588" y="12983"/>
                      <a:pt x="8141" y="14510"/>
                      <a:pt x="6309" y="14837"/>
                    </a:cubicBezTo>
                    <a:close/>
                    <a:moveTo>
                      <a:pt x="12095" y="9165"/>
                    </a:moveTo>
                    <a:cubicBezTo>
                      <a:pt x="11516" y="9710"/>
                      <a:pt x="10745" y="9601"/>
                      <a:pt x="10359" y="8946"/>
                    </a:cubicBezTo>
                    <a:cubicBezTo>
                      <a:pt x="10070" y="8401"/>
                      <a:pt x="10166" y="7419"/>
                      <a:pt x="10841" y="6874"/>
                    </a:cubicBezTo>
                    <a:cubicBezTo>
                      <a:pt x="11516" y="6219"/>
                      <a:pt x="12288" y="6437"/>
                      <a:pt x="12673" y="7092"/>
                    </a:cubicBezTo>
                    <a:cubicBezTo>
                      <a:pt x="12963" y="7637"/>
                      <a:pt x="12770" y="8619"/>
                      <a:pt x="12095" y="9165"/>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sp>
            <p:nvSpPr>
              <p:cNvPr id="15" name="AutoShape 27"/>
              <p:cNvSpPr>
                <a:spLocks/>
              </p:cNvSpPr>
              <p:nvPr/>
            </p:nvSpPr>
            <p:spPr bwMode="auto">
              <a:xfrm>
                <a:off x="525032" y="113334"/>
                <a:ext cx="138525" cy="138412"/>
              </a:xfrm>
              <a:custGeom>
                <a:avLst/>
                <a:gdLst>
                  <a:gd name="T0" fmla="*/ 9815 w 19630"/>
                  <a:gd name="T1" fmla="+- 0 12300 3000"/>
                  <a:gd name="T2" fmla="*/ 12300 h 18600"/>
                  <a:gd name="T3" fmla="*/ 9815 w 19630"/>
                  <a:gd name="T4" fmla="+- 0 12300 3000"/>
                  <a:gd name="T5" fmla="*/ 12300 h 18600"/>
                  <a:gd name="T6" fmla="*/ 9815 w 19630"/>
                  <a:gd name="T7" fmla="+- 0 12300 3000"/>
                  <a:gd name="T8" fmla="*/ 12300 h 18600"/>
                  <a:gd name="T9" fmla="*/ 9815 w 19630"/>
                  <a:gd name="T10" fmla="+- 0 12300 3000"/>
                  <a:gd name="T11" fmla="*/ 12300 h 18600"/>
                </a:gdLst>
                <a:ahLst/>
                <a:cxnLst>
                  <a:cxn ang="0">
                    <a:pos x="T0" y="T2"/>
                  </a:cxn>
                  <a:cxn ang="0">
                    <a:pos x="T3" y="T5"/>
                  </a:cxn>
                  <a:cxn ang="0">
                    <a:pos x="T6" y="T8"/>
                  </a:cxn>
                  <a:cxn ang="0">
                    <a:pos x="T9" y="T11"/>
                  </a:cxn>
                </a:cxnLst>
                <a:rect l="0" t="0" r="r" b="b"/>
                <a:pathLst>
                  <a:path w="19630" h="18600">
                    <a:moveTo>
                      <a:pt x="16423" y="18600"/>
                    </a:moveTo>
                    <a:cubicBezTo>
                      <a:pt x="17851" y="18600"/>
                      <a:pt x="19101" y="17587"/>
                      <a:pt x="19458" y="16237"/>
                    </a:cubicBezTo>
                    <a:cubicBezTo>
                      <a:pt x="19458" y="16069"/>
                      <a:pt x="19458" y="16069"/>
                      <a:pt x="19458" y="15900"/>
                    </a:cubicBezTo>
                    <a:cubicBezTo>
                      <a:pt x="21600" y="-3000"/>
                      <a:pt x="3035" y="206"/>
                      <a:pt x="3035" y="206"/>
                    </a:cubicBezTo>
                    <a:cubicBezTo>
                      <a:pt x="1250" y="206"/>
                      <a:pt x="0" y="1556"/>
                      <a:pt x="0" y="3075"/>
                    </a:cubicBezTo>
                    <a:cubicBezTo>
                      <a:pt x="0" y="4594"/>
                      <a:pt x="1250" y="5944"/>
                      <a:pt x="3035" y="5944"/>
                    </a:cubicBezTo>
                    <a:cubicBezTo>
                      <a:pt x="16423" y="3075"/>
                      <a:pt x="13388" y="15731"/>
                      <a:pt x="13388" y="15731"/>
                    </a:cubicBezTo>
                    <a:cubicBezTo>
                      <a:pt x="13388" y="17419"/>
                      <a:pt x="14817" y="18600"/>
                      <a:pt x="16423" y="18600"/>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sp>
            <p:nvSpPr>
              <p:cNvPr id="16" name="AutoShape 28"/>
              <p:cNvSpPr>
                <a:spLocks/>
              </p:cNvSpPr>
              <p:nvPr/>
            </p:nvSpPr>
            <p:spPr bwMode="auto">
              <a:xfrm>
                <a:off x="493579" y="-1"/>
                <a:ext cx="287680" cy="296464"/>
              </a:xfrm>
              <a:custGeom>
                <a:avLst/>
                <a:gdLst>
                  <a:gd name="T0" fmla="*/ 9548 w 19096"/>
                  <a:gd name="T1" fmla="+- 0 11003 407"/>
                  <a:gd name="T2" fmla="*/ 11003 h 21193"/>
                  <a:gd name="T3" fmla="*/ 9548 w 19096"/>
                  <a:gd name="T4" fmla="+- 0 11003 407"/>
                  <a:gd name="T5" fmla="*/ 11003 h 21193"/>
                  <a:gd name="T6" fmla="*/ 9548 w 19096"/>
                  <a:gd name="T7" fmla="+- 0 11003 407"/>
                  <a:gd name="T8" fmla="*/ 11003 h 21193"/>
                  <a:gd name="T9" fmla="*/ 9548 w 19096"/>
                  <a:gd name="T10" fmla="+- 0 11003 407"/>
                  <a:gd name="T11" fmla="*/ 11003 h 21193"/>
                </a:gdLst>
                <a:ahLst/>
                <a:cxnLst>
                  <a:cxn ang="0">
                    <a:pos x="T0" y="T2"/>
                  </a:cxn>
                  <a:cxn ang="0">
                    <a:pos x="T3" y="T5"/>
                  </a:cxn>
                  <a:cxn ang="0">
                    <a:pos x="T6" y="T8"/>
                  </a:cxn>
                  <a:cxn ang="0">
                    <a:pos x="T9" y="T11"/>
                  </a:cxn>
                </a:cxnLst>
                <a:rect l="0" t="0" r="r" b="b"/>
                <a:pathLst>
                  <a:path w="19096" h="21193">
                    <a:moveTo>
                      <a:pt x="8757" y="403"/>
                    </a:moveTo>
                    <a:cubicBezTo>
                      <a:pt x="5754" y="-407"/>
                      <a:pt x="2585" y="223"/>
                      <a:pt x="1751" y="403"/>
                    </a:cubicBezTo>
                    <a:cubicBezTo>
                      <a:pt x="1668" y="403"/>
                      <a:pt x="1585" y="493"/>
                      <a:pt x="1585" y="493"/>
                    </a:cubicBezTo>
                    <a:cubicBezTo>
                      <a:pt x="1501" y="493"/>
                      <a:pt x="1501" y="583"/>
                      <a:pt x="1501" y="583"/>
                    </a:cubicBezTo>
                    <a:cubicBezTo>
                      <a:pt x="667" y="853"/>
                      <a:pt x="0" y="1663"/>
                      <a:pt x="0" y="2743"/>
                    </a:cubicBezTo>
                    <a:cubicBezTo>
                      <a:pt x="0" y="3913"/>
                      <a:pt x="917" y="4903"/>
                      <a:pt x="2085" y="4903"/>
                    </a:cubicBezTo>
                    <a:cubicBezTo>
                      <a:pt x="2085" y="4903"/>
                      <a:pt x="3169" y="4723"/>
                      <a:pt x="3920" y="4453"/>
                    </a:cubicBezTo>
                    <a:cubicBezTo>
                      <a:pt x="4670" y="4093"/>
                      <a:pt x="10925" y="4183"/>
                      <a:pt x="14011" y="9853"/>
                    </a:cubicBezTo>
                    <a:cubicBezTo>
                      <a:pt x="15679" y="13903"/>
                      <a:pt x="14761" y="16693"/>
                      <a:pt x="14678" y="17143"/>
                    </a:cubicBezTo>
                    <a:cubicBezTo>
                      <a:pt x="14678" y="17143"/>
                      <a:pt x="14261" y="18223"/>
                      <a:pt x="14261" y="19213"/>
                    </a:cubicBezTo>
                    <a:cubicBezTo>
                      <a:pt x="14261" y="20473"/>
                      <a:pt x="15178" y="21193"/>
                      <a:pt x="16263" y="21193"/>
                    </a:cubicBezTo>
                    <a:cubicBezTo>
                      <a:pt x="17180" y="21193"/>
                      <a:pt x="18014" y="21103"/>
                      <a:pt x="18264" y="19393"/>
                    </a:cubicBezTo>
                    <a:cubicBezTo>
                      <a:pt x="18264" y="19393"/>
                      <a:pt x="18264" y="19393"/>
                      <a:pt x="18264" y="19393"/>
                    </a:cubicBezTo>
                    <a:cubicBezTo>
                      <a:pt x="21600" y="7333"/>
                      <a:pt x="14178" y="1753"/>
                      <a:pt x="8757" y="403"/>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grpSp>
        <p:sp>
          <p:nvSpPr>
            <p:cNvPr id="17" name="Rectangle 29"/>
            <p:cNvSpPr>
              <a:spLocks/>
            </p:cNvSpPr>
            <p:nvPr/>
          </p:nvSpPr>
          <p:spPr bwMode="auto">
            <a:xfrm>
              <a:off x="822189" y="5009701"/>
              <a:ext cx="444032" cy="287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5719" tIns="35719" rIns="35719" bIns="35719" anchor="ctr">
              <a:spAutoFit/>
            </a:bodyPr>
            <a:lstStyle/>
            <a:p>
              <a:r>
                <a:rPr lang="zh-CN" altLang="en-US" sz="1400" b="1">
                  <a:solidFill>
                    <a:srgbClr val="000000"/>
                  </a:solidFill>
                  <a:latin typeface="微软雅黑" pitchFamily="34" charset="-122"/>
                  <a:ea typeface="微软雅黑" pitchFamily="34" charset="-122"/>
                  <a:cs typeface="微软雅黑"/>
                </a:rPr>
                <a:t>微博</a:t>
              </a:r>
            </a:p>
          </p:txBody>
        </p:sp>
        <p:sp>
          <p:nvSpPr>
            <p:cNvPr id="18" name="AutoShape 32"/>
            <p:cNvSpPr>
              <a:spLocks/>
            </p:cNvSpPr>
            <p:nvPr/>
          </p:nvSpPr>
          <p:spPr bwMode="auto">
            <a:xfrm>
              <a:off x="1563526" y="4285225"/>
              <a:ext cx="377595" cy="2619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0" y="21600"/>
                  </a:lnTo>
                  <a:lnTo>
                    <a:pt x="21600" y="21600"/>
                  </a:lnTo>
                  <a:lnTo>
                    <a:pt x="21600" y="0"/>
                  </a:lnTo>
                  <a:lnTo>
                    <a:pt x="0" y="0"/>
                  </a:lnTo>
                  <a:close/>
                  <a:moveTo>
                    <a:pt x="1645" y="5400"/>
                  </a:moveTo>
                  <a:lnTo>
                    <a:pt x="6580" y="10800"/>
                  </a:lnTo>
                  <a:lnTo>
                    <a:pt x="5221" y="12254"/>
                  </a:lnTo>
                  <a:lnTo>
                    <a:pt x="1645" y="16200"/>
                  </a:lnTo>
                  <a:lnTo>
                    <a:pt x="1645" y="5400"/>
                  </a:lnTo>
                  <a:close/>
                  <a:moveTo>
                    <a:pt x="19955" y="19212"/>
                  </a:moveTo>
                  <a:lnTo>
                    <a:pt x="1645" y="19212"/>
                  </a:lnTo>
                  <a:lnTo>
                    <a:pt x="7939" y="12254"/>
                  </a:lnTo>
                  <a:lnTo>
                    <a:pt x="10800" y="15473"/>
                  </a:lnTo>
                  <a:lnTo>
                    <a:pt x="13661" y="12254"/>
                  </a:lnTo>
                  <a:lnTo>
                    <a:pt x="19955" y="19212"/>
                  </a:lnTo>
                  <a:close/>
                  <a:moveTo>
                    <a:pt x="19955" y="16200"/>
                  </a:moveTo>
                  <a:lnTo>
                    <a:pt x="15020" y="10800"/>
                  </a:lnTo>
                  <a:lnTo>
                    <a:pt x="19955" y="5400"/>
                  </a:lnTo>
                  <a:lnTo>
                    <a:pt x="19955" y="16200"/>
                  </a:lnTo>
                  <a:close/>
                  <a:moveTo>
                    <a:pt x="19955" y="2492"/>
                  </a:moveTo>
                  <a:lnTo>
                    <a:pt x="10800" y="12565"/>
                  </a:lnTo>
                  <a:lnTo>
                    <a:pt x="1645" y="2492"/>
                  </a:lnTo>
                  <a:lnTo>
                    <a:pt x="19955" y="2492"/>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sp>
          <p:nvSpPr>
            <p:cNvPr id="19" name="Rectangle 33"/>
            <p:cNvSpPr>
              <a:spLocks/>
            </p:cNvSpPr>
            <p:nvPr/>
          </p:nvSpPr>
          <p:spPr bwMode="auto">
            <a:xfrm>
              <a:off x="2013756" y="4203754"/>
              <a:ext cx="516166" cy="35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zh-CN" altLang="en-US" sz="1400" b="1">
                  <a:solidFill>
                    <a:srgbClr val="000000"/>
                  </a:solidFill>
                  <a:latin typeface="微软雅黑" pitchFamily="34" charset="-122"/>
                  <a:ea typeface="微软雅黑" pitchFamily="34" charset="-122"/>
                  <a:cs typeface="微软雅黑"/>
                </a:rPr>
                <a:t>邮件</a:t>
              </a:r>
            </a:p>
          </p:txBody>
        </p:sp>
        <p:grpSp>
          <p:nvGrpSpPr>
            <p:cNvPr id="20" name="Group 36"/>
            <p:cNvGrpSpPr>
              <a:grpSpLocks/>
            </p:cNvGrpSpPr>
            <p:nvPr/>
          </p:nvGrpSpPr>
          <p:grpSpPr bwMode="auto">
            <a:xfrm>
              <a:off x="1561197" y="4819000"/>
              <a:ext cx="382253" cy="382342"/>
              <a:chOff x="0" y="0"/>
              <a:chExt cx="764650" cy="764650"/>
            </a:xfrm>
          </p:grpSpPr>
          <p:sp>
            <p:nvSpPr>
              <p:cNvPr id="21" name="AutoShape 37"/>
              <p:cNvSpPr>
                <a:spLocks/>
              </p:cNvSpPr>
              <p:nvPr/>
            </p:nvSpPr>
            <p:spPr bwMode="auto">
              <a:xfrm>
                <a:off x="0" y="0"/>
                <a:ext cx="764650" cy="764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0" y="16539"/>
                    </a:lnTo>
                    <a:lnTo>
                      <a:pt x="4277" y="16539"/>
                    </a:lnTo>
                    <a:lnTo>
                      <a:pt x="4277" y="21600"/>
                    </a:lnTo>
                    <a:lnTo>
                      <a:pt x="12333" y="16539"/>
                    </a:lnTo>
                    <a:lnTo>
                      <a:pt x="21600" y="16539"/>
                    </a:lnTo>
                    <a:lnTo>
                      <a:pt x="21600" y="0"/>
                    </a:lnTo>
                    <a:lnTo>
                      <a:pt x="0" y="0"/>
                    </a:lnTo>
                    <a:close/>
                    <a:moveTo>
                      <a:pt x="19105" y="14115"/>
                    </a:moveTo>
                    <a:lnTo>
                      <a:pt x="11477" y="14115"/>
                    </a:lnTo>
                    <a:lnTo>
                      <a:pt x="6630" y="16824"/>
                    </a:lnTo>
                    <a:lnTo>
                      <a:pt x="6630" y="14115"/>
                    </a:lnTo>
                    <a:lnTo>
                      <a:pt x="2566" y="14115"/>
                    </a:lnTo>
                    <a:lnTo>
                      <a:pt x="2566" y="2495"/>
                    </a:lnTo>
                    <a:lnTo>
                      <a:pt x="19105" y="2495"/>
                    </a:lnTo>
                    <a:lnTo>
                      <a:pt x="19105" y="14115"/>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sp>
            <p:nvSpPr>
              <p:cNvPr id="22" name="Rectangle 38"/>
              <p:cNvSpPr>
                <a:spLocks/>
              </p:cNvSpPr>
              <p:nvPr/>
            </p:nvSpPr>
            <p:spPr bwMode="auto">
              <a:xfrm>
                <a:off x="196840" y="206934"/>
                <a:ext cx="368446" cy="55520"/>
              </a:xfrm>
              <a:prstGeom prst="rect">
                <a:avLst/>
              </a:pr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sp>
            <p:nvSpPr>
              <p:cNvPr id="23" name="Rectangle 39"/>
              <p:cNvSpPr>
                <a:spLocks/>
              </p:cNvSpPr>
              <p:nvPr/>
            </p:nvSpPr>
            <p:spPr bwMode="auto">
              <a:xfrm>
                <a:off x="196840" y="320496"/>
                <a:ext cx="186747" cy="60567"/>
              </a:xfrm>
              <a:prstGeom prst="rect">
                <a:avLst/>
              </a:pr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grpSp>
        <p:sp>
          <p:nvSpPr>
            <p:cNvPr id="24" name="Rectangle 40"/>
            <p:cNvSpPr>
              <a:spLocks/>
            </p:cNvSpPr>
            <p:nvPr/>
          </p:nvSpPr>
          <p:spPr bwMode="auto">
            <a:xfrm>
              <a:off x="2013756" y="4856042"/>
              <a:ext cx="516166" cy="35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zh-CN" altLang="en-US" sz="1400" b="1">
                  <a:solidFill>
                    <a:srgbClr val="000000"/>
                  </a:solidFill>
                  <a:latin typeface="微软雅黑" pitchFamily="34" charset="-122"/>
                  <a:ea typeface="微软雅黑" pitchFamily="34" charset="-122"/>
                  <a:cs typeface="微软雅黑"/>
                </a:rPr>
                <a:t>短信</a:t>
              </a:r>
            </a:p>
          </p:txBody>
        </p:sp>
        <p:sp>
          <p:nvSpPr>
            <p:cNvPr id="25" name="AutoShape 43"/>
            <p:cNvSpPr>
              <a:spLocks/>
            </p:cNvSpPr>
            <p:nvPr/>
          </p:nvSpPr>
          <p:spPr bwMode="auto">
            <a:xfrm>
              <a:off x="1650929" y="3611743"/>
              <a:ext cx="202789" cy="401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34" y="0"/>
                  </a:moveTo>
                  <a:cubicBezTo>
                    <a:pt x="3366" y="0"/>
                    <a:pt x="3366" y="0"/>
                    <a:pt x="3366" y="0"/>
                  </a:cubicBezTo>
                  <a:cubicBezTo>
                    <a:pt x="1403" y="0"/>
                    <a:pt x="0" y="853"/>
                    <a:pt x="0" y="1705"/>
                  </a:cubicBezTo>
                  <a:cubicBezTo>
                    <a:pt x="0" y="19895"/>
                    <a:pt x="0" y="19895"/>
                    <a:pt x="0" y="19895"/>
                  </a:cubicBezTo>
                  <a:cubicBezTo>
                    <a:pt x="0" y="20747"/>
                    <a:pt x="1403" y="21600"/>
                    <a:pt x="3366" y="21600"/>
                  </a:cubicBezTo>
                  <a:cubicBezTo>
                    <a:pt x="18234" y="21600"/>
                    <a:pt x="18234" y="21600"/>
                    <a:pt x="18234" y="21600"/>
                  </a:cubicBezTo>
                  <a:cubicBezTo>
                    <a:pt x="19917" y="21600"/>
                    <a:pt x="21600" y="20747"/>
                    <a:pt x="21600" y="19895"/>
                  </a:cubicBezTo>
                  <a:cubicBezTo>
                    <a:pt x="21600" y="1705"/>
                    <a:pt x="21600" y="1705"/>
                    <a:pt x="21600" y="1705"/>
                  </a:cubicBezTo>
                  <a:cubicBezTo>
                    <a:pt x="21600" y="853"/>
                    <a:pt x="19917" y="0"/>
                    <a:pt x="18234" y="0"/>
                  </a:cubicBezTo>
                  <a:close/>
                  <a:moveTo>
                    <a:pt x="7855" y="1279"/>
                  </a:moveTo>
                  <a:cubicBezTo>
                    <a:pt x="13465" y="1279"/>
                    <a:pt x="13465" y="1279"/>
                    <a:pt x="13465" y="1279"/>
                  </a:cubicBezTo>
                  <a:cubicBezTo>
                    <a:pt x="13745" y="1279"/>
                    <a:pt x="13745" y="1421"/>
                    <a:pt x="13745" y="1421"/>
                  </a:cubicBezTo>
                  <a:cubicBezTo>
                    <a:pt x="13745" y="1563"/>
                    <a:pt x="13745" y="1705"/>
                    <a:pt x="13465" y="1705"/>
                  </a:cubicBezTo>
                  <a:cubicBezTo>
                    <a:pt x="7855" y="1705"/>
                    <a:pt x="7855" y="1705"/>
                    <a:pt x="7855" y="1705"/>
                  </a:cubicBezTo>
                  <a:cubicBezTo>
                    <a:pt x="7855" y="1705"/>
                    <a:pt x="7574" y="1563"/>
                    <a:pt x="7574" y="1421"/>
                  </a:cubicBezTo>
                  <a:cubicBezTo>
                    <a:pt x="7574" y="1421"/>
                    <a:pt x="7855" y="1279"/>
                    <a:pt x="7855" y="1279"/>
                  </a:cubicBezTo>
                  <a:close/>
                  <a:moveTo>
                    <a:pt x="10660" y="20321"/>
                  </a:moveTo>
                  <a:cubicBezTo>
                    <a:pt x="9818" y="20321"/>
                    <a:pt x="8977" y="19895"/>
                    <a:pt x="8977" y="19326"/>
                  </a:cubicBezTo>
                  <a:cubicBezTo>
                    <a:pt x="8977" y="18758"/>
                    <a:pt x="9818" y="18332"/>
                    <a:pt x="10660" y="18332"/>
                  </a:cubicBezTo>
                  <a:cubicBezTo>
                    <a:pt x="11782" y="18332"/>
                    <a:pt x="12623" y="18758"/>
                    <a:pt x="12623" y="19326"/>
                  </a:cubicBezTo>
                  <a:cubicBezTo>
                    <a:pt x="12623" y="19895"/>
                    <a:pt x="11782" y="20321"/>
                    <a:pt x="10660" y="20321"/>
                  </a:cubicBezTo>
                  <a:close/>
                  <a:moveTo>
                    <a:pt x="20197" y="17337"/>
                  </a:moveTo>
                  <a:cubicBezTo>
                    <a:pt x="1403" y="17337"/>
                    <a:pt x="1403" y="17337"/>
                    <a:pt x="1403" y="17337"/>
                  </a:cubicBezTo>
                  <a:cubicBezTo>
                    <a:pt x="1403" y="3268"/>
                    <a:pt x="1403" y="3268"/>
                    <a:pt x="1403" y="3268"/>
                  </a:cubicBezTo>
                  <a:cubicBezTo>
                    <a:pt x="20197" y="3268"/>
                    <a:pt x="20197" y="3268"/>
                    <a:pt x="20197" y="3268"/>
                  </a:cubicBezTo>
                  <a:lnTo>
                    <a:pt x="20197" y="17337"/>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900" b="1">
                <a:solidFill>
                  <a:srgbClr val="000000"/>
                </a:solidFill>
                <a:latin typeface="微软雅黑" pitchFamily="34" charset="-122"/>
                <a:ea typeface="微软雅黑" pitchFamily="34" charset="-122"/>
                <a:cs typeface="微软雅黑" charset="0"/>
                <a:sym typeface="微软雅黑" charset="0"/>
              </a:endParaRPr>
            </a:p>
          </p:txBody>
        </p:sp>
        <p:sp>
          <p:nvSpPr>
            <p:cNvPr id="26" name="Rectangle 44"/>
            <p:cNvSpPr>
              <a:spLocks/>
            </p:cNvSpPr>
            <p:nvPr/>
          </p:nvSpPr>
          <p:spPr bwMode="auto">
            <a:xfrm>
              <a:off x="2013756" y="3551466"/>
              <a:ext cx="516166" cy="35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altLang="zh-CN" sz="1400" b="1" dirty="0">
                  <a:solidFill>
                    <a:srgbClr val="000000"/>
                  </a:solidFill>
                  <a:latin typeface="微软雅黑" pitchFamily="34" charset="-122"/>
                  <a:ea typeface="微软雅黑" pitchFamily="34" charset="-122"/>
                  <a:cs typeface="微软雅黑"/>
                </a:rPr>
                <a:t>APP</a:t>
              </a:r>
            </a:p>
          </p:txBody>
        </p:sp>
        <p:grpSp>
          <p:nvGrpSpPr>
            <p:cNvPr id="27" name="Group 47"/>
            <p:cNvGrpSpPr>
              <a:grpSpLocks/>
            </p:cNvGrpSpPr>
            <p:nvPr/>
          </p:nvGrpSpPr>
          <p:grpSpPr bwMode="auto">
            <a:xfrm>
              <a:off x="365495" y="5523744"/>
              <a:ext cx="668812" cy="415985"/>
              <a:chOff x="0" y="0"/>
              <a:chExt cx="1337875" cy="831934"/>
            </a:xfrm>
          </p:grpSpPr>
          <p:sp>
            <p:nvSpPr>
              <p:cNvPr id="28" name="Oval 48"/>
              <p:cNvSpPr>
                <a:spLocks/>
              </p:cNvSpPr>
              <p:nvPr/>
            </p:nvSpPr>
            <p:spPr bwMode="auto">
              <a:xfrm>
                <a:off x="0" y="0"/>
                <a:ext cx="831934" cy="831934"/>
              </a:xfrm>
              <a:prstGeom prst="ellipse">
                <a:avLst/>
              </a:pr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endParaRPr lang="zh-CN" altLang="en-US" sz="1600" b="1">
                  <a:solidFill>
                    <a:srgbClr val="000000"/>
                  </a:solidFill>
                  <a:latin typeface="微软雅黑" pitchFamily="34" charset="-122"/>
                  <a:ea typeface="微软雅黑" pitchFamily="34" charset="-122"/>
                </a:endParaRPr>
              </a:p>
            </p:txBody>
          </p:sp>
          <p:sp>
            <p:nvSpPr>
              <p:cNvPr id="29" name="Rectangle 49"/>
              <p:cNvSpPr>
                <a:spLocks/>
              </p:cNvSpPr>
              <p:nvPr/>
            </p:nvSpPr>
            <p:spPr bwMode="auto">
              <a:xfrm>
                <a:off x="159908" y="172957"/>
                <a:ext cx="619839" cy="609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r>
                  <a:rPr lang="en-US" altLang="zh-CN" sz="1500" b="1">
                    <a:solidFill>
                      <a:srgbClr val="000000"/>
                    </a:solidFill>
                    <a:latin typeface="微软雅黑" pitchFamily="34" charset="-122"/>
                    <a:ea typeface="微软雅黑" pitchFamily="34" charset="-122"/>
                    <a:cs typeface="Nakadai" charset="0"/>
                    <a:sym typeface="Nakadai" charset="0"/>
                  </a:rPr>
                  <a:t>5</a:t>
                </a:r>
              </a:p>
            </p:txBody>
          </p:sp>
          <p:sp>
            <p:nvSpPr>
              <p:cNvPr id="30" name="Rectangle 50"/>
              <p:cNvSpPr>
                <a:spLocks/>
              </p:cNvSpPr>
              <p:nvPr/>
            </p:nvSpPr>
            <p:spPr bwMode="auto">
              <a:xfrm>
                <a:off x="1014" y="76903"/>
                <a:ext cx="1336861" cy="32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r>
                  <a:rPr lang="en-US" altLang="zh-CN" sz="700" b="1" dirty="0">
                    <a:solidFill>
                      <a:srgbClr val="000000"/>
                    </a:solidFill>
                    <a:latin typeface="微软雅黑" pitchFamily="34" charset="-122"/>
                    <a:ea typeface="微软雅黑" pitchFamily="34" charset="-122"/>
                    <a:cs typeface="Arial"/>
                    <a:sym typeface="Impact" charset="0"/>
                  </a:rPr>
                  <a:t>HTML</a:t>
                </a:r>
              </a:p>
            </p:txBody>
          </p:sp>
        </p:grpSp>
        <p:sp>
          <p:nvSpPr>
            <p:cNvPr id="31" name="Rectangle 51"/>
            <p:cNvSpPr>
              <a:spLocks/>
            </p:cNvSpPr>
            <p:nvPr/>
          </p:nvSpPr>
          <p:spPr bwMode="auto">
            <a:xfrm>
              <a:off x="837868" y="5502062"/>
              <a:ext cx="402353" cy="35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altLang="zh-CN" sz="1400" b="1">
                  <a:solidFill>
                    <a:srgbClr val="000000"/>
                  </a:solidFill>
                  <a:latin typeface="微软雅黑" pitchFamily="34" charset="-122"/>
                  <a:ea typeface="微软雅黑" pitchFamily="34" charset="-122"/>
                  <a:cs typeface="微软雅黑"/>
                </a:rPr>
                <a:t>H5</a:t>
              </a:r>
            </a:p>
          </p:txBody>
        </p:sp>
        <p:sp>
          <p:nvSpPr>
            <p:cNvPr id="32" name="Rectangle 40"/>
            <p:cNvSpPr>
              <a:spLocks/>
            </p:cNvSpPr>
            <p:nvPr/>
          </p:nvSpPr>
          <p:spPr bwMode="auto">
            <a:xfrm>
              <a:off x="2013756" y="5398570"/>
              <a:ext cx="516166" cy="35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zh-CN" altLang="en-US" sz="1400" b="1" dirty="0" smtClean="0">
                  <a:solidFill>
                    <a:srgbClr val="000000"/>
                  </a:solidFill>
                  <a:latin typeface="微软雅黑" pitchFamily="34" charset="-122"/>
                  <a:ea typeface="微软雅黑" pitchFamily="34" charset="-122"/>
                  <a:cs typeface="微软雅黑"/>
                </a:rPr>
                <a:t>视频</a:t>
              </a:r>
              <a:endParaRPr lang="zh-CN" altLang="en-US" sz="1400" b="1" dirty="0">
                <a:solidFill>
                  <a:srgbClr val="000000"/>
                </a:solidFill>
                <a:latin typeface="微软雅黑" pitchFamily="34" charset="-122"/>
                <a:ea typeface="微软雅黑" pitchFamily="34" charset="-122"/>
                <a:cs typeface="微软雅黑"/>
              </a:endParaRPr>
            </a:p>
          </p:txBody>
        </p:sp>
        <p:grpSp>
          <p:nvGrpSpPr>
            <p:cNvPr id="33" name="Group 30"/>
            <p:cNvGrpSpPr>
              <a:grpSpLocks/>
            </p:cNvGrpSpPr>
            <p:nvPr/>
          </p:nvGrpSpPr>
          <p:grpSpPr bwMode="auto">
            <a:xfrm>
              <a:off x="1514215" y="5363408"/>
              <a:ext cx="476216" cy="437306"/>
              <a:chOff x="1865313" y="2312988"/>
              <a:chExt cx="446087" cy="446087"/>
            </a:xfrm>
            <a:solidFill>
              <a:srgbClr val="1EBB7B">
                <a:alpha val="60000"/>
              </a:srgbClr>
            </a:solidFill>
          </p:grpSpPr>
          <p:sp>
            <p:nvSpPr>
              <p:cNvPr id="34" name="Freeform 205"/>
              <p:cNvSpPr>
                <a:spLocks noChangeArrowheads="1"/>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b="1" dirty="0">
                  <a:solidFill>
                    <a:srgbClr val="000000"/>
                  </a:solidFill>
                  <a:latin typeface="微软雅黑" pitchFamily="34" charset="-122"/>
                  <a:ea typeface="微软雅黑" pitchFamily="34" charset="-122"/>
                </a:endParaRPr>
              </a:p>
            </p:txBody>
          </p:sp>
          <p:sp>
            <p:nvSpPr>
              <p:cNvPr id="35" name="Freeform 206"/>
              <p:cNvSpPr>
                <a:spLocks noChangeArrowheads="1"/>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b="1" dirty="0">
                  <a:solidFill>
                    <a:srgbClr val="000000"/>
                  </a:solidFill>
                  <a:latin typeface="微软雅黑" pitchFamily="34" charset="-122"/>
                  <a:ea typeface="微软雅黑" pitchFamily="34" charset="-122"/>
                </a:endParaRPr>
              </a:p>
            </p:txBody>
          </p:sp>
        </p:grpSp>
        <p:sp>
          <p:nvSpPr>
            <p:cNvPr id="37" name="圆角矩形 36"/>
            <p:cNvSpPr/>
            <p:nvPr/>
          </p:nvSpPr>
          <p:spPr>
            <a:xfrm>
              <a:off x="203822" y="3214381"/>
              <a:ext cx="2397374" cy="2964470"/>
            </a:xfrm>
            <a:prstGeom prst="roundRect">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b="1">
                <a:solidFill>
                  <a:srgbClr val="000000"/>
                </a:solidFill>
                <a:latin typeface="微软雅黑" pitchFamily="34" charset="-122"/>
                <a:ea typeface="微软雅黑" pitchFamily="34" charset="-122"/>
              </a:endParaRPr>
            </a:p>
          </p:txBody>
        </p:sp>
      </p:grpSp>
      <p:pic>
        <p:nvPicPr>
          <p:cNvPr id="38" name="Picture 7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403020" y="1854330"/>
            <a:ext cx="892366" cy="914400"/>
          </a:xfrm>
          <a:prstGeom prst="rect">
            <a:avLst/>
          </a:prstGeom>
        </p:spPr>
      </p:pic>
      <p:sp>
        <p:nvSpPr>
          <p:cNvPr id="88" name="文本框 87"/>
          <p:cNvSpPr txBox="1"/>
          <p:nvPr/>
        </p:nvSpPr>
        <p:spPr>
          <a:xfrm>
            <a:off x="661142" y="191345"/>
            <a:ext cx="4801314" cy="707886"/>
          </a:xfrm>
          <a:prstGeom prst="rect">
            <a:avLst/>
          </a:prstGeom>
          <a:noFill/>
        </p:spPr>
        <p:txBody>
          <a:bodyPr wrap="none" rtlCol="0">
            <a:spAutoFit/>
          </a:bodyPr>
          <a:lstStyle/>
          <a:p>
            <a:r>
              <a:rPr kumimoji="1" lang="zh-CN" altLang="en-US" sz="4000" dirty="0" smtClean="0">
                <a:latin typeface="+mj-ea"/>
                <a:ea typeface="+mj-ea"/>
              </a:rPr>
              <a:t>全媒体智慧客服平台</a:t>
            </a:r>
            <a:endParaRPr kumimoji="1" lang="zh-CN" altLang="en-US" sz="4000" dirty="0">
              <a:latin typeface="+mj-ea"/>
              <a:ea typeface="+mj-ea"/>
            </a:endParaRPr>
          </a:p>
        </p:txBody>
      </p:sp>
      <p:grpSp>
        <p:nvGrpSpPr>
          <p:cNvPr id="74" name="组 73"/>
          <p:cNvGrpSpPr/>
          <p:nvPr/>
        </p:nvGrpSpPr>
        <p:grpSpPr>
          <a:xfrm>
            <a:off x="4076405" y="2652798"/>
            <a:ext cx="1379709" cy="2285862"/>
            <a:chOff x="3449270" y="4205111"/>
            <a:chExt cx="1379709" cy="2285862"/>
          </a:xfrm>
        </p:grpSpPr>
        <p:grpSp>
          <p:nvGrpSpPr>
            <p:cNvPr id="39" name="Group 24"/>
            <p:cNvGrpSpPr>
              <a:grpSpLocks/>
            </p:cNvGrpSpPr>
            <p:nvPr/>
          </p:nvGrpSpPr>
          <p:grpSpPr bwMode="auto">
            <a:xfrm>
              <a:off x="3618914" y="5787326"/>
              <a:ext cx="520002" cy="703647"/>
              <a:chOff x="0" y="-1"/>
              <a:chExt cx="732828" cy="1023614"/>
            </a:xfrm>
          </p:grpSpPr>
          <p:sp>
            <p:nvSpPr>
              <p:cNvPr id="40" name="Rectangle 25"/>
              <p:cNvSpPr>
                <a:spLocks/>
              </p:cNvSpPr>
              <p:nvPr/>
            </p:nvSpPr>
            <p:spPr bwMode="auto">
              <a:xfrm>
                <a:off x="5405" y="500329"/>
                <a:ext cx="727423" cy="523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zh-CN" altLang="en-US" sz="1400" b="1" dirty="0">
                    <a:solidFill>
                      <a:srgbClr val="000000"/>
                    </a:solidFill>
                    <a:latin typeface="微软雅黑" pitchFamily="34" charset="-122"/>
                    <a:ea typeface="微软雅黑" pitchFamily="34" charset="-122"/>
                    <a:cs typeface="微软雅黑"/>
                  </a:rPr>
                  <a:t>文件</a:t>
                </a:r>
              </a:p>
            </p:txBody>
          </p:sp>
          <p:grpSp>
            <p:nvGrpSpPr>
              <p:cNvPr id="41" name="Group 26"/>
              <p:cNvGrpSpPr>
                <a:grpSpLocks/>
              </p:cNvGrpSpPr>
              <p:nvPr/>
            </p:nvGrpSpPr>
            <p:grpSpPr bwMode="auto">
              <a:xfrm>
                <a:off x="0" y="-1"/>
                <a:ext cx="477288" cy="600077"/>
                <a:chOff x="0" y="-1"/>
                <a:chExt cx="477288" cy="600077"/>
              </a:xfrm>
            </p:grpSpPr>
            <p:sp>
              <p:nvSpPr>
                <p:cNvPr id="42" name="AutoShape 27"/>
                <p:cNvSpPr>
                  <a:spLocks/>
                </p:cNvSpPr>
                <p:nvPr/>
              </p:nvSpPr>
              <p:spPr bwMode="auto">
                <a:xfrm>
                  <a:off x="0" y="0"/>
                  <a:ext cx="332715" cy="4832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479"/>
                      </a:moveTo>
                      <a:lnTo>
                        <a:pt x="18000" y="0"/>
                      </a:lnTo>
                      <a:lnTo>
                        <a:pt x="0" y="0"/>
                      </a:lnTo>
                      <a:lnTo>
                        <a:pt x="0" y="21600"/>
                      </a:lnTo>
                      <a:lnTo>
                        <a:pt x="3343" y="21600"/>
                      </a:lnTo>
                      <a:lnTo>
                        <a:pt x="3343" y="2479"/>
                      </a:lnTo>
                      <a:lnTo>
                        <a:pt x="21600" y="2479"/>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sp>
              <p:nvSpPr>
                <p:cNvPr id="43" name="AutoShape 28"/>
                <p:cNvSpPr>
                  <a:spLocks/>
                </p:cNvSpPr>
                <p:nvPr/>
              </p:nvSpPr>
              <p:spPr bwMode="auto">
                <a:xfrm>
                  <a:off x="112884" y="116845"/>
                  <a:ext cx="364404" cy="4832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317" y="0"/>
                      </a:moveTo>
                      <a:lnTo>
                        <a:pt x="0" y="0"/>
                      </a:lnTo>
                      <a:lnTo>
                        <a:pt x="0" y="21600"/>
                      </a:lnTo>
                      <a:lnTo>
                        <a:pt x="21600" y="21600"/>
                      </a:lnTo>
                      <a:lnTo>
                        <a:pt x="21600" y="4161"/>
                      </a:lnTo>
                      <a:lnTo>
                        <a:pt x="16317" y="0"/>
                      </a:lnTo>
                      <a:close/>
                      <a:moveTo>
                        <a:pt x="18548" y="19298"/>
                      </a:moveTo>
                      <a:lnTo>
                        <a:pt x="3052" y="19298"/>
                      </a:lnTo>
                      <a:lnTo>
                        <a:pt x="3052" y="2479"/>
                      </a:lnTo>
                      <a:lnTo>
                        <a:pt x="13030" y="2479"/>
                      </a:lnTo>
                      <a:lnTo>
                        <a:pt x="13030" y="6462"/>
                      </a:lnTo>
                      <a:lnTo>
                        <a:pt x="18548" y="6462"/>
                      </a:lnTo>
                      <a:lnTo>
                        <a:pt x="18548" y="19298"/>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grpSp>
        </p:grpSp>
        <p:grpSp>
          <p:nvGrpSpPr>
            <p:cNvPr id="44" name="组 43"/>
            <p:cNvGrpSpPr/>
            <p:nvPr/>
          </p:nvGrpSpPr>
          <p:grpSpPr>
            <a:xfrm>
              <a:off x="3618914" y="4369747"/>
              <a:ext cx="714763" cy="698348"/>
              <a:chOff x="4664703" y="2281797"/>
              <a:chExt cx="714763" cy="698348"/>
            </a:xfrm>
          </p:grpSpPr>
          <p:sp>
            <p:nvSpPr>
              <p:cNvPr id="45" name="Rectangle 41"/>
              <p:cNvSpPr>
                <a:spLocks/>
              </p:cNvSpPr>
              <p:nvPr/>
            </p:nvSpPr>
            <p:spPr bwMode="auto">
              <a:xfrm>
                <a:off x="4664703" y="2620432"/>
                <a:ext cx="714763" cy="35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71437" tIns="71437" rIns="71437" bIns="71437" anchor="ctr">
                <a:spAutoFit/>
              </a:bodyPr>
              <a:lstStyle/>
              <a:p>
                <a:r>
                  <a:rPr lang="zh-CN" altLang="en-US" sz="1400" b="1" dirty="0">
                    <a:solidFill>
                      <a:srgbClr val="000000"/>
                    </a:solidFill>
                    <a:latin typeface="微软雅黑" pitchFamily="34" charset="-122"/>
                    <a:ea typeface="微软雅黑" pitchFamily="34" charset="-122"/>
                    <a:cs typeface="微软雅黑"/>
                  </a:rPr>
                  <a:t>语音</a:t>
                </a:r>
              </a:p>
            </p:txBody>
          </p:sp>
          <p:grpSp>
            <p:nvGrpSpPr>
              <p:cNvPr id="46" name="Group 42"/>
              <p:cNvGrpSpPr>
                <a:grpSpLocks/>
              </p:cNvGrpSpPr>
              <p:nvPr/>
            </p:nvGrpSpPr>
            <p:grpSpPr bwMode="auto">
              <a:xfrm>
                <a:off x="4760905" y="2281797"/>
                <a:ext cx="292499" cy="412500"/>
                <a:chOff x="0" y="0"/>
                <a:chExt cx="411933" cy="600075"/>
              </a:xfrm>
            </p:grpSpPr>
            <p:sp>
              <p:nvSpPr>
                <p:cNvPr id="47" name="AutoShape 43"/>
                <p:cNvSpPr>
                  <a:spLocks/>
                </p:cNvSpPr>
                <p:nvPr/>
              </p:nvSpPr>
              <p:spPr bwMode="auto">
                <a:xfrm>
                  <a:off x="112885" y="0"/>
                  <a:ext cx="186163" cy="370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600"/>
                      </a:moveTo>
                      <a:cubicBezTo>
                        <a:pt x="16740" y="21600"/>
                        <a:pt x="21600" y="19139"/>
                        <a:pt x="21600" y="16132"/>
                      </a:cubicBezTo>
                      <a:cubicBezTo>
                        <a:pt x="21600" y="5468"/>
                        <a:pt x="21600" y="5468"/>
                        <a:pt x="21600" y="5468"/>
                      </a:cubicBezTo>
                      <a:cubicBezTo>
                        <a:pt x="21600" y="2461"/>
                        <a:pt x="16740" y="0"/>
                        <a:pt x="10800" y="0"/>
                      </a:cubicBezTo>
                      <a:cubicBezTo>
                        <a:pt x="4860" y="0"/>
                        <a:pt x="0" y="2461"/>
                        <a:pt x="0" y="5468"/>
                      </a:cubicBezTo>
                      <a:cubicBezTo>
                        <a:pt x="0" y="16132"/>
                        <a:pt x="0" y="16132"/>
                        <a:pt x="0" y="16132"/>
                      </a:cubicBezTo>
                      <a:cubicBezTo>
                        <a:pt x="0" y="19139"/>
                        <a:pt x="4860" y="21600"/>
                        <a:pt x="10800" y="21600"/>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sp>
              <p:nvSpPr>
                <p:cNvPr id="48" name="AutoShape 44"/>
                <p:cNvSpPr>
                  <a:spLocks/>
                </p:cNvSpPr>
                <p:nvPr/>
              </p:nvSpPr>
              <p:spPr bwMode="auto">
                <a:xfrm>
                  <a:off x="0" y="207946"/>
                  <a:ext cx="411933" cy="392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64" y="0"/>
                      </a:moveTo>
                      <a:cubicBezTo>
                        <a:pt x="18164" y="3857"/>
                        <a:pt x="18164" y="3857"/>
                        <a:pt x="18164" y="3857"/>
                      </a:cubicBezTo>
                      <a:cubicBezTo>
                        <a:pt x="18164" y="7971"/>
                        <a:pt x="14727" y="11314"/>
                        <a:pt x="10800" y="11314"/>
                      </a:cubicBezTo>
                      <a:cubicBezTo>
                        <a:pt x="6873" y="11314"/>
                        <a:pt x="3436" y="7971"/>
                        <a:pt x="3436" y="3857"/>
                      </a:cubicBezTo>
                      <a:cubicBezTo>
                        <a:pt x="3436" y="0"/>
                        <a:pt x="3436" y="0"/>
                        <a:pt x="3436" y="0"/>
                      </a:cubicBezTo>
                      <a:cubicBezTo>
                        <a:pt x="0" y="0"/>
                        <a:pt x="0" y="0"/>
                        <a:pt x="0" y="0"/>
                      </a:cubicBezTo>
                      <a:cubicBezTo>
                        <a:pt x="0" y="3857"/>
                        <a:pt x="0" y="3857"/>
                        <a:pt x="0" y="3857"/>
                      </a:cubicBezTo>
                      <a:cubicBezTo>
                        <a:pt x="0" y="9514"/>
                        <a:pt x="3927" y="14143"/>
                        <a:pt x="9082" y="14914"/>
                      </a:cubicBezTo>
                      <a:cubicBezTo>
                        <a:pt x="9082" y="19029"/>
                        <a:pt x="9082" y="19029"/>
                        <a:pt x="9082" y="19029"/>
                      </a:cubicBezTo>
                      <a:cubicBezTo>
                        <a:pt x="3682" y="21600"/>
                        <a:pt x="3682" y="21600"/>
                        <a:pt x="3682" y="21600"/>
                      </a:cubicBezTo>
                      <a:cubicBezTo>
                        <a:pt x="17918" y="21600"/>
                        <a:pt x="17918" y="21600"/>
                        <a:pt x="17918" y="21600"/>
                      </a:cubicBezTo>
                      <a:cubicBezTo>
                        <a:pt x="12518" y="19029"/>
                        <a:pt x="12518" y="19029"/>
                        <a:pt x="12518" y="19029"/>
                      </a:cubicBezTo>
                      <a:cubicBezTo>
                        <a:pt x="12518" y="14914"/>
                        <a:pt x="12518" y="14914"/>
                        <a:pt x="12518" y="14914"/>
                      </a:cubicBezTo>
                      <a:cubicBezTo>
                        <a:pt x="17673" y="14143"/>
                        <a:pt x="21600" y="9514"/>
                        <a:pt x="21600" y="3857"/>
                      </a:cubicBezTo>
                      <a:cubicBezTo>
                        <a:pt x="21600" y="0"/>
                        <a:pt x="21600" y="0"/>
                        <a:pt x="21600" y="0"/>
                      </a:cubicBezTo>
                      <a:lnTo>
                        <a:pt x="18164" y="0"/>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grpSp>
        </p:grpSp>
        <p:grpSp>
          <p:nvGrpSpPr>
            <p:cNvPr id="49" name="Group 45"/>
            <p:cNvGrpSpPr>
              <a:grpSpLocks/>
            </p:cNvGrpSpPr>
            <p:nvPr/>
          </p:nvGrpSpPr>
          <p:grpSpPr bwMode="auto">
            <a:xfrm>
              <a:off x="4226805" y="5779521"/>
              <a:ext cx="503342" cy="703650"/>
              <a:chOff x="-88328" y="-1"/>
              <a:chExt cx="708686" cy="1023616"/>
            </a:xfrm>
          </p:grpSpPr>
          <p:sp>
            <p:nvSpPr>
              <p:cNvPr id="50" name="Rectangle 46"/>
              <p:cNvSpPr>
                <a:spLocks/>
              </p:cNvSpPr>
              <p:nvPr/>
            </p:nvSpPr>
            <p:spPr bwMode="auto">
              <a:xfrm>
                <a:off x="-88328" y="500332"/>
                <a:ext cx="708686" cy="523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zh-CN" altLang="en-US" sz="1400" b="1" dirty="0">
                    <a:solidFill>
                      <a:srgbClr val="000000"/>
                    </a:solidFill>
                    <a:latin typeface="微软雅黑" pitchFamily="34" charset="-122"/>
                    <a:ea typeface="微软雅黑" pitchFamily="34" charset="-122"/>
                    <a:cs typeface="微软雅黑"/>
                  </a:rPr>
                  <a:t>文字</a:t>
                </a:r>
              </a:p>
            </p:txBody>
          </p:sp>
          <p:grpSp>
            <p:nvGrpSpPr>
              <p:cNvPr id="51" name="Group 47"/>
              <p:cNvGrpSpPr>
                <a:grpSpLocks/>
              </p:cNvGrpSpPr>
              <p:nvPr/>
            </p:nvGrpSpPr>
            <p:grpSpPr bwMode="auto">
              <a:xfrm>
                <a:off x="0" y="-1"/>
                <a:ext cx="524819" cy="600077"/>
                <a:chOff x="0" y="-1"/>
                <a:chExt cx="524819" cy="600077"/>
              </a:xfrm>
            </p:grpSpPr>
            <p:sp>
              <p:nvSpPr>
                <p:cNvPr id="52" name="AutoShape 48"/>
                <p:cNvSpPr>
                  <a:spLocks/>
                </p:cNvSpPr>
                <p:nvPr/>
              </p:nvSpPr>
              <p:spPr bwMode="auto">
                <a:xfrm>
                  <a:off x="178240" y="0"/>
                  <a:ext cx="346579" cy="3465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28" y="15429"/>
                      </a:moveTo>
                      <a:lnTo>
                        <a:pt x="0" y="21600"/>
                      </a:lnTo>
                      <a:lnTo>
                        <a:pt x="6171" y="19872"/>
                      </a:lnTo>
                      <a:lnTo>
                        <a:pt x="5801" y="19872"/>
                      </a:lnTo>
                      <a:lnTo>
                        <a:pt x="21600" y="4320"/>
                      </a:lnTo>
                      <a:lnTo>
                        <a:pt x="17157" y="0"/>
                      </a:lnTo>
                      <a:lnTo>
                        <a:pt x="1728" y="15429"/>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sp>
              <p:nvSpPr>
                <p:cNvPr id="53" name="AutoShape 49"/>
                <p:cNvSpPr>
                  <a:spLocks/>
                </p:cNvSpPr>
                <p:nvPr/>
              </p:nvSpPr>
              <p:spPr bwMode="auto">
                <a:xfrm>
                  <a:off x="0" y="65353"/>
                  <a:ext cx="459465" cy="534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528" y="14160"/>
                      </a:moveTo>
                      <a:lnTo>
                        <a:pt x="13034" y="14160"/>
                      </a:lnTo>
                      <a:lnTo>
                        <a:pt x="13034" y="18720"/>
                      </a:lnTo>
                      <a:lnTo>
                        <a:pt x="3352" y="18720"/>
                      </a:lnTo>
                      <a:lnTo>
                        <a:pt x="3352" y="2640"/>
                      </a:lnTo>
                      <a:lnTo>
                        <a:pt x="10614" y="2640"/>
                      </a:lnTo>
                      <a:lnTo>
                        <a:pt x="13686" y="0"/>
                      </a:lnTo>
                      <a:lnTo>
                        <a:pt x="0" y="0"/>
                      </a:lnTo>
                      <a:lnTo>
                        <a:pt x="0" y="21600"/>
                      </a:lnTo>
                      <a:lnTo>
                        <a:pt x="16293" y="21600"/>
                      </a:lnTo>
                      <a:lnTo>
                        <a:pt x="21600" y="16800"/>
                      </a:lnTo>
                      <a:lnTo>
                        <a:pt x="21600" y="6240"/>
                      </a:lnTo>
                      <a:lnTo>
                        <a:pt x="18528" y="9040"/>
                      </a:lnTo>
                      <a:lnTo>
                        <a:pt x="18528" y="14160"/>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grpSp>
        </p:grpSp>
        <p:grpSp>
          <p:nvGrpSpPr>
            <p:cNvPr id="54" name="Group 50"/>
            <p:cNvGrpSpPr>
              <a:grpSpLocks/>
            </p:cNvGrpSpPr>
            <p:nvPr/>
          </p:nvGrpSpPr>
          <p:grpSpPr bwMode="auto">
            <a:xfrm>
              <a:off x="4184472" y="5063526"/>
              <a:ext cx="519451" cy="743116"/>
              <a:chOff x="-1" y="-1"/>
              <a:chExt cx="731771" cy="1081029"/>
            </a:xfrm>
          </p:grpSpPr>
          <p:sp>
            <p:nvSpPr>
              <p:cNvPr id="55" name="Rectangle 51"/>
              <p:cNvSpPr>
                <a:spLocks/>
              </p:cNvSpPr>
              <p:nvPr/>
            </p:nvSpPr>
            <p:spPr bwMode="auto">
              <a:xfrm>
                <a:off x="4627" y="557745"/>
                <a:ext cx="727143" cy="523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zh-CN" altLang="en-US" sz="1400" b="1" dirty="0">
                    <a:solidFill>
                      <a:srgbClr val="000000"/>
                    </a:solidFill>
                    <a:latin typeface="微软雅黑" pitchFamily="34" charset="-122"/>
                    <a:ea typeface="微软雅黑" pitchFamily="34" charset="-122"/>
                    <a:cs typeface="微软雅黑"/>
                  </a:rPr>
                  <a:t>表情</a:t>
                </a:r>
              </a:p>
            </p:txBody>
          </p:sp>
          <p:grpSp>
            <p:nvGrpSpPr>
              <p:cNvPr id="56" name="Group 52"/>
              <p:cNvGrpSpPr>
                <a:grpSpLocks/>
              </p:cNvGrpSpPr>
              <p:nvPr/>
            </p:nvGrpSpPr>
            <p:grpSpPr bwMode="auto">
              <a:xfrm>
                <a:off x="-1" y="-1"/>
                <a:ext cx="574676" cy="574676"/>
                <a:chOff x="-1" y="-1"/>
                <a:chExt cx="574676" cy="574676"/>
              </a:xfrm>
            </p:grpSpPr>
            <p:sp>
              <p:nvSpPr>
                <p:cNvPr id="57" name="AutoShape 53"/>
                <p:cNvSpPr>
                  <a:spLocks/>
                </p:cNvSpPr>
                <p:nvPr/>
              </p:nvSpPr>
              <p:spPr bwMode="auto">
                <a:xfrm>
                  <a:off x="0" y="0"/>
                  <a:ext cx="574675" cy="574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94" y="0"/>
                        <a:pt x="0" y="4894"/>
                        <a:pt x="0" y="10800"/>
                      </a:cubicBezTo>
                      <a:cubicBezTo>
                        <a:pt x="0" y="16706"/>
                        <a:pt x="4894" y="21600"/>
                        <a:pt x="10800" y="21600"/>
                      </a:cubicBezTo>
                      <a:cubicBezTo>
                        <a:pt x="16706" y="21600"/>
                        <a:pt x="21600" y="16706"/>
                        <a:pt x="21600" y="10800"/>
                      </a:cubicBezTo>
                      <a:cubicBezTo>
                        <a:pt x="21600" y="4894"/>
                        <a:pt x="16706" y="0"/>
                        <a:pt x="10800" y="0"/>
                      </a:cubicBezTo>
                      <a:close/>
                      <a:moveTo>
                        <a:pt x="17887" y="17887"/>
                      </a:moveTo>
                      <a:cubicBezTo>
                        <a:pt x="17044" y="18900"/>
                        <a:pt x="15862" y="19575"/>
                        <a:pt x="14681" y="20081"/>
                      </a:cubicBezTo>
                      <a:cubicBezTo>
                        <a:pt x="13500" y="20587"/>
                        <a:pt x="12150" y="20756"/>
                        <a:pt x="10800" y="20756"/>
                      </a:cubicBezTo>
                      <a:cubicBezTo>
                        <a:pt x="9450" y="20756"/>
                        <a:pt x="8100" y="20587"/>
                        <a:pt x="6919" y="20081"/>
                      </a:cubicBezTo>
                      <a:cubicBezTo>
                        <a:pt x="5737" y="19575"/>
                        <a:pt x="4556" y="18900"/>
                        <a:pt x="3712" y="17887"/>
                      </a:cubicBezTo>
                      <a:cubicBezTo>
                        <a:pt x="2869" y="17044"/>
                        <a:pt x="2025" y="15862"/>
                        <a:pt x="1519" y="14681"/>
                      </a:cubicBezTo>
                      <a:cubicBezTo>
                        <a:pt x="1013" y="13500"/>
                        <a:pt x="844" y="12150"/>
                        <a:pt x="844" y="10800"/>
                      </a:cubicBezTo>
                      <a:cubicBezTo>
                        <a:pt x="844" y="9450"/>
                        <a:pt x="1013" y="8100"/>
                        <a:pt x="1519" y="6919"/>
                      </a:cubicBezTo>
                      <a:cubicBezTo>
                        <a:pt x="2025" y="5737"/>
                        <a:pt x="2869" y="4556"/>
                        <a:pt x="3712" y="3712"/>
                      </a:cubicBezTo>
                      <a:cubicBezTo>
                        <a:pt x="4556" y="2869"/>
                        <a:pt x="5737" y="2025"/>
                        <a:pt x="6919" y="1519"/>
                      </a:cubicBezTo>
                      <a:cubicBezTo>
                        <a:pt x="9450" y="506"/>
                        <a:pt x="12150" y="506"/>
                        <a:pt x="14681" y="1519"/>
                      </a:cubicBezTo>
                      <a:cubicBezTo>
                        <a:pt x="15862" y="2025"/>
                        <a:pt x="17044" y="2869"/>
                        <a:pt x="17887" y="3712"/>
                      </a:cubicBezTo>
                      <a:cubicBezTo>
                        <a:pt x="18731" y="4556"/>
                        <a:pt x="19575" y="5737"/>
                        <a:pt x="20081" y="6919"/>
                      </a:cubicBezTo>
                      <a:cubicBezTo>
                        <a:pt x="20587" y="8100"/>
                        <a:pt x="20756" y="9450"/>
                        <a:pt x="20756" y="10800"/>
                      </a:cubicBezTo>
                      <a:cubicBezTo>
                        <a:pt x="20756" y="12150"/>
                        <a:pt x="20587" y="13500"/>
                        <a:pt x="20081" y="14681"/>
                      </a:cubicBezTo>
                      <a:cubicBezTo>
                        <a:pt x="19575" y="15862"/>
                        <a:pt x="18731" y="17044"/>
                        <a:pt x="17887" y="17887"/>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sp>
              <p:nvSpPr>
                <p:cNvPr id="58" name="AutoShape 54"/>
                <p:cNvSpPr>
                  <a:spLocks/>
                </p:cNvSpPr>
                <p:nvPr/>
              </p:nvSpPr>
              <p:spPr bwMode="auto">
                <a:xfrm>
                  <a:off x="134659" y="381220"/>
                  <a:ext cx="305357" cy="929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965" y="0"/>
                      </a:moveTo>
                      <a:cubicBezTo>
                        <a:pt x="20647" y="0"/>
                        <a:pt x="20647" y="0"/>
                        <a:pt x="20329" y="1029"/>
                      </a:cubicBezTo>
                      <a:cubicBezTo>
                        <a:pt x="20012" y="2057"/>
                        <a:pt x="19694" y="4114"/>
                        <a:pt x="19059" y="5143"/>
                      </a:cubicBezTo>
                      <a:cubicBezTo>
                        <a:pt x="18106" y="9257"/>
                        <a:pt x="16835" y="11314"/>
                        <a:pt x="15247" y="13371"/>
                      </a:cubicBezTo>
                      <a:cubicBezTo>
                        <a:pt x="13976" y="15429"/>
                        <a:pt x="12388" y="16457"/>
                        <a:pt x="10800" y="16457"/>
                      </a:cubicBezTo>
                      <a:cubicBezTo>
                        <a:pt x="9212" y="16457"/>
                        <a:pt x="7624" y="15429"/>
                        <a:pt x="6353" y="13371"/>
                      </a:cubicBezTo>
                      <a:cubicBezTo>
                        <a:pt x="4765" y="11314"/>
                        <a:pt x="3494" y="9257"/>
                        <a:pt x="2541" y="5143"/>
                      </a:cubicBezTo>
                      <a:cubicBezTo>
                        <a:pt x="1906" y="4114"/>
                        <a:pt x="1588" y="2057"/>
                        <a:pt x="1271" y="1029"/>
                      </a:cubicBezTo>
                      <a:cubicBezTo>
                        <a:pt x="1271" y="1029"/>
                        <a:pt x="1271" y="1029"/>
                        <a:pt x="1271" y="1029"/>
                      </a:cubicBezTo>
                      <a:cubicBezTo>
                        <a:pt x="953" y="0"/>
                        <a:pt x="953" y="0"/>
                        <a:pt x="635" y="0"/>
                      </a:cubicBezTo>
                      <a:cubicBezTo>
                        <a:pt x="318" y="0"/>
                        <a:pt x="0" y="1029"/>
                        <a:pt x="0" y="2057"/>
                      </a:cubicBezTo>
                      <a:cubicBezTo>
                        <a:pt x="0" y="3086"/>
                        <a:pt x="0" y="3086"/>
                        <a:pt x="0" y="4114"/>
                      </a:cubicBezTo>
                      <a:cubicBezTo>
                        <a:pt x="2541" y="14400"/>
                        <a:pt x="6353" y="21600"/>
                        <a:pt x="10800" y="21600"/>
                      </a:cubicBezTo>
                      <a:cubicBezTo>
                        <a:pt x="15247" y="21600"/>
                        <a:pt x="19059" y="14400"/>
                        <a:pt x="21600" y="4114"/>
                      </a:cubicBezTo>
                      <a:cubicBezTo>
                        <a:pt x="21600" y="3086"/>
                        <a:pt x="21600" y="3086"/>
                        <a:pt x="21600" y="2057"/>
                      </a:cubicBezTo>
                      <a:cubicBezTo>
                        <a:pt x="21600" y="1029"/>
                        <a:pt x="21282" y="0"/>
                        <a:pt x="20965" y="0"/>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sp>
              <p:nvSpPr>
                <p:cNvPr id="59" name="AutoShape 55"/>
                <p:cNvSpPr>
                  <a:spLocks/>
                </p:cNvSpPr>
                <p:nvPr/>
              </p:nvSpPr>
              <p:spPr bwMode="auto">
                <a:xfrm>
                  <a:off x="111900" y="161212"/>
                  <a:ext cx="350875" cy="891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46" y="0"/>
                      </a:moveTo>
                      <a:cubicBezTo>
                        <a:pt x="12738" y="0"/>
                        <a:pt x="12738" y="0"/>
                        <a:pt x="12738" y="0"/>
                      </a:cubicBezTo>
                      <a:cubicBezTo>
                        <a:pt x="12462" y="0"/>
                        <a:pt x="12185" y="1080"/>
                        <a:pt x="12185" y="3240"/>
                      </a:cubicBezTo>
                      <a:cubicBezTo>
                        <a:pt x="12185" y="8640"/>
                        <a:pt x="12185" y="8640"/>
                        <a:pt x="12185" y="8640"/>
                      </a:cubicBezTo>
                      <a:cubicBezTo>
                        <a:pt x="9415" y="8640"/>
                        <a:pt x="9415" y="8640"/>
                        <a:pt x="9415" y="8640"/>
                      </a:cubicBezTo>
                      <a:cubicBezTo>
                        <a:pt x="9415" y="3240"/>
                        <a:pt x="9415" y="3240"/>
                        <a:pt x="9415" y="3240"/>
                      </a:cubicBezTo>
                      <a:cubicBezTo>
                        <a:pt x="9415" y="1080"/>
                        <a:pt x="9138" y="0"/>
                        <a:pt x="8862" y="0"/>
                      </a:cubicBezTo>
                      <a:cubicBezTo>
                        <a:pt x="554" y="0"/>
                        <a:pt x="554" y="0"/>
                        <a:pt x="554" y="0"/>
                      </a:cubicBezTo>
                      <a:cubicBezTo>
                        <a:pt x="277" y="0"/>
                        <a:pt x="0" y="1080"/>
                        <a:pt x="0" y="3240"/>
                      </a:cubicBezTo>
                      <a:cubicBezTo>
                        <a:pt x="0" y="19440"/>
                        <a:pt x="0" y="19440"/>
                        <a:pt x="0" y="19440"/>
                      </a:cubicBezTo>
                      <a:cubicBezTo>
                        <a:pt x="0" y="20520"/>
                        <a:pt x="277" y="21600"/>
                        <a:pt x="554" y="21600"/>
                      </a:cubicBezTo>
                      <a:cubicBezTo>
                        <a:pt x="8862" y="21600"/>
                        <a:pt x="8862" y="21600"/>
                        <a:pt x="8862" y="21600"/>
                      </a:cubicBezTo>
                      <a:cubicBezTo>
                        <a:pt x="9138" y="21600"/>
                        <a:pt x="9415" y="20520"/>
                        <a:pt x="9415" y="19440"/>
                      </a:cubicBezTo>
                      <a:cubicBezTo>
                        <a:pt x="9415" y="12960"/>
                        <a:pt x="9415" y="12960"/>
                        <a:pt x="9415" y="12960"/>
                      </a:cubicBezTo>
                      <a:cubicBezTo>
                        <a:pt x="12185" y="12960"/>
                        <a:pt x="12185" y="12960"/>
                        <a:pt x="12185" y="12960"/>
                      </a:cubicBezTo>
                      <a:cubicBezTo>
                        <a:pt x="12185" y="19440"/>
                        <a:pt x="12185" y="19440"/>
                        <a:pt x="12185" y="19440"/>
                      </a:cubicBezTo>
                      <a:cubicBezTo>
                        <a:pt x="12185" y="20520"/>
                        <a:pt x="12462" y="21600"/>
                        <a:pt x="12738" y="21600"/>
                      </a:cubicBezTo>
                      <a:cubicBezTo>
                        <a:pt x="21046" y="21600"/>
                        <a:pt x="21046" y="21600"/>
                        <a:pt x="21046" y="21600"/>
                      </a:cubicBezTo>
                      <a:cubicBezTo>
                        <a:pt x="21323" y="21600"/>
                        <a:pt x="21600" y="20520"/>
                        <a:pt x="21600" y="19440"/>
                      </a:cubicBezTo>
                      <a:cubicBezTo>
                        <a:pt x="21600" y="3240"/>
                        <a:pt x="21600" y="3240"/>
                        <a:pt x="21600" y="3240"/>
                      </a:cubicBezTo>
                      <a:cubicBezTo>
                        <a:pt x="21600" y="1080"/>
                        <a:pt x="21323" y="0"/>
                        <a:pt x="21046" y="0"/>
                      </a:cubicBezTo>
                      <a:close/>
                      <a:moveTo>
                        <a:pt x="8031" y="16200"/>
                      </a:moveTo>
                      <a:cubicBezTo>
                        <a:pt x="1108" y="16200"/>
                        <a:pt x="1108" y="16200"/>
                        <a:pt x="1108" y="16200"/>
                      </a:cubicBezTo>
                      <a:cubicBezTo>
                        <a:pt x="1108" y="5400"/>
                        <a:pt x="1108" y="5400"/>
                        <a:pt x="1108" y="5400"/>
                      </a:cubicBezTo>
                      <a:cubicBezTo>
                        <a:pt x="8031" y="5400"/>
                        <a:pt x="8031" y="5400"/>
                        <a:pt x="8031" y="5400"/>
                      </a:cubicBezTo>
                      <a:lnTo>
                        <a:pt x="8031" y="16200"/>
                      </a:lnTo>
                      <a:close/>
                      <a:moveTo>
                        <a:pt x="20492" y="16200"/>
                      </a:moveTo>
                      <a:cubicBezTo>
                        <a:pt x="13569" y="16200"/>
                        <a:pt x="13569" y="16200"/>
                        <a:pt x="13569" y="16200"/>
                      </a:cubicBezTo>
                      <a:cubicBezTo>
                        <a:pt x="13569" y="5400"/>
                        <a:pt x="13569" y="5400"/>
                        <a:pt x="13569" y="5400"/>
                      </a:cubicBezTo>
                      <a:cubicBezTo>
                        <a:pt x="20492" y="5400"/>
                        <a:pt x="20492" y="5400"/>
                        <a:pt x="20492" y="5400"/>
                      </a:cubicBezTo>
                      <a:lnTo>
                        <a:pt x="20492" y="16200"/>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grpSp>
        </p:grpSp>
        <p:grpSp>
          <p:nvGrpSpPr>
            <p:cNvPr id="60" name="Group 29"/>
            <p:cNvGrpSpPr>
              <a:grpSpLocks/>
            </p:cNvGrpSpPr>
            <p:nvPr/>
          </p:nvGrpSpPr>
          <p:grpSpPr bwMode="auto">
            <a:xfrm>
              <a:off x="3576581" y="5099002"/>
              <a:ext cx="516166" cy="721290"/>
              <a:chOff x="-70496" y="-1"/>
              <a:chExt cx="726645" cy="1049278"/>
            </a:xfrm>
          </p:grpSpPr>
          <p:sp>
            <p:nvSpPr>
              <p:cNvPr id="61" name="Rectangle 30"/>
              <p:cNvSpPr>
                <a:spLocks/>
              </p:cNvSpPr>
              <p:nvPr/>
            </p:nvSpPr>
            <p:spPr bwMode="auto">
              <a:xfrm>
                <a:off x="-70496" y="525994"/>
                <a:ext cx="726645" cy="523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zh-CN" altLang="en-US" sz="1400" b="1" dirty="0">
                    <a:solidFill>
                      <a:srgbClr val="000000"/>
                    </a:solidFill>
                    <a:latin typeface="微软雅黑" pitchFamily="34" charset="-122"/>
                    <a:ea typeface="微软雅黑" pitchFamily="34" charset="-122"/>
                    <a:cs typeface="微软雅黑"/>
                  </a:rPr>
                  <a:t>视频</a:t>
                </a:r>
              </a:p>
            </p:txBody>
          </p:sp>
          <p:grpSp>
            <p:nvGrpSpPr>
              <p:cNvPr id="62" name="Group 31"/>
              <p:cNvGrpSpPr>
                <a:grpSpLocks/>
              </p:cNvGrpSpPr>
              <p:nvPr/>
            </p:nvGrpSpPr>
            <p:grpSpPr bwMode="auto">
              <a:xfrm>
                <a:off x="-1" y="-1"/>
                <a:ext cx="460986" cy="600076"/>
                <a:chOff x="-1" y="-1"/>
                <a:chExt cx="460986" cy="600076"/>
              </a:xfrm>
            </p:grpSpPr>
            <p:sp>
              <p:nvSpPr>
                <p:cNvPr id="63" name="Oval 32"/>
                <p:cNvSpPr>
                  <a:spLocks/>
                </p:cNvSpPr>
                <p:nvPr/>
              </p:nvSpPr>
              <p:spPr bwMode="auto">
                <a:xfrm>
                  <a:off x="182803" y="192738"/>
                  <a:ext cx="91401" cy="89414"/>
                </a:xfrm>
                <a:prstGeom prst="ellipse">
                  <a:avLst/>
                </a:pr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sp>
              <p:nvSpPr>
                <p:cNvPr id="64" name="AutoShape 33"/>
                <p:cNvSpPr>
                  <a:spLocks/>
                </p:cNvSpPr>
                <p:nvPr/>
              </p:nvSpPr>
              <p:spPr bwMode="auto">
                <a:xfrm>
                  <a:off x="0" y="0"/>
                  <a:ext cx="460985" cy="600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004" y="19237"/>
                      </a:moveTo>
                      <a:cubicBezTo>
                        <a:pt x="13004" y="16369"/>
                        <a:pt x="13004" y="16369"/>
                        <a:pt x="13004" y="16369"/>
                      </a:cubicBezTo>
                      <a:cubicBezTo>
                        <a:pt x="17853" y="15694"/>
                        <a:pt x="21600" y="12319"/>
                        <a:pt x="21600" y="8269"/>
                      </a:cubicBezTo>
                      <a:cubicBezTo>
                        <a:pt x="21600" y="3713"/>
                        <a:pt x="16751" y="0"/>
                        <a:pt x="10800" y="0"/>
                      </a:cubicBezTo>
                      <a:cubicBezTo>
                        <a:pt x="4849" y="0"/>
                        <a:pt x="0" y="3713"/>
                        <a:pt x="0" y="8269"/>
                      </a:cubicBezTo>
                      <a:cubicBezTo>
                        <a:pt x="0" y="12319"/>
                        <a:pt x="3747" y="15694"/>
                        <a:pt x="8596" y="16369"/>
                      </a:cubicBezTo>
                      <a:cubicBezTo>
                        <a:pt x="8596" y="19237"/>
                        <a:pt x="8596" y="19237"/>
                        <a:pt x="8596" y="19237"/>
                      </a:cubicBezTo>
                      <a:cubicBezTo>
                        <a:pt x="5290" y="19237"/>
                        <a:pt x="5290" y="19237"/>
                        <a:pt x="5290" y="19237"/>
                      </a:cubicBezTo>
                      <a:cubicBezTo>
                        <a:pt x="1102" y="21600"/>
                        <a:pt x="1102" y="21600"/>
                        <a:pt x="1102" y="21600"/>
                      </a:cubicBezTo>
                      <a:cubicBezTo>
                        <a:pt x="8596" y="21600"/>
                        <a:pt x="8596" y="21600"/>
                        <a:pt x="8596" y="21600"/>
                      </a:cubicBezTo>
                      <a:cubicBezTo>
                        <a:pt x="13004" y="21600"/>
                        <a:pt x="13004" y="21600"/>
                        <a:pt x="13004" y="21600"/>
                      </a:cubicBezTo>
                      <a:cubicBezTo>
                        <a:pt x="20498" y="21600"/>
                        <a:pt x="20498" y="21600"/>
                        <a:pt x="20498" y="21600"/>
                      </a:cubicBezTo>
                      <a:cubicBezTo>
                        <a:pt x="16310" y="19237"/>
                        <a:pt x="16310" y="19237"/>
                        <a:pt x="16310" y="19237"/>
                      </a:cubicBezTo>
                      <a:lnTo>
                        <a:pt x="13004" y="19237"/>
                      </a:lnTo>
                      <a:close/>
                      <a:moveTo>
                        <a:pt x="10800" y="12656"/>
                      </a:moveTo>
                      <a:cubicBezTo>
                        <a:pt x="7714" y="12656"/>
                        <a:pt x="5290" y="10800"/>
                        <a:pt x="5290" y="8438"/>
                      </a:cubicBezTo>
                      <a:cubicBezTo>
                        <a:pt x="5290" y="6244"/>
                        <a:pt x="7714" y="4388"/>
                        <a:pt x="10800" y="4388"/>
                      </a:cubicBezTo>
                      <a:cubicBezTo>
                        <a:pt x="13886" y="4388"/>
                        <a:pt x="16310" y="6244"/>
                        <a:pt x="16310" y="8438"/>
                      </a:cubicBezTo>
                      <a:cubicBezTo>
                        <a:pt x="16310" y="10800"/>
                        <a:pt x="13886" y="12656"/>
                        <a:pt x="10800" y="12656"/>
                      </a:cubicBez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grpSp>
        </p:grpSp>
        <p:grpSp>
          <p:nvGrpSpPr>
            <p:cNvPr id="65" name="Group 34"/>
            <p:cNvGrpSpPr>
              <a:grpSpLocks/>
            </p:cNvGrpSpPr>
            <p:nvPr/>
          </p:nvGrpSpPr>
          <p:grpSpPr bwMode="auto">
            <a:xfrm>
              <a:off x="4226805" y="4361663"/>
              <a:ext cx="524014" cy="714190"/>
              <a:chOff x="-1" y="35992"/>
              <a:chExt cx="738268" cy="1038949"/>
            </a:xfrm>
          </p:grpSpPr>
          <p:sp>
            <p:nvSpPr>
              <p:cNvPr id="66" name="Rectangle 35"/>
              <p:cNvSpPr>
                <a:spLocks/>
              </p:cNvSpPr>
              <p:nvPr/>
            </p:nvSpPr>
            <p:spPr bwMode="auto">
              <a:xfrm>
                <a:off x="11056" y="551658"/>
                <a:ext cx="727211" cy="523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zh-CN" altLang="en-US" sz="1400" b="1" dirty="0">
                    <a:solidFill>
                      <a:srgbClr val="000000"/>
                    </a:solidFill>
                    <a:latin typeface="微软雅黑" pitchFamily="34" charset="-122"/>
                    <a:ea typeface="微软雅黑" pitchFamily="34" charset="-122"/>
                    <a:cs typeface="微软雅黑"/>
                  </a:rPr>
                  <a:t>图片</a:t>
                </a:r>
              </a:p>
            </p:txBody>
          </p:sp>
          <p:grpSp>
            <p:nvGrpSpPr>
              <p:cNvPr id="67" name="Group 36"/>
              <p:cNvGrpSpPr>
                <a:grpSpLocks/>
              </p:cNvGrpSpPr>
              <p:nvPr/>
            </p:nvGrpSpPr>
            <p:grpSpPr bwMode="auto">
              <a:xfrm>
                <a:off x="-1" y="35992"/>
                <a:ext cx="625045" cy="528090"/>
                <a:chOff x="-1" y="0"/>
                <a:chExt cx="625045" cy="528090"/>
              </a:xfrm>
            </p:grpSpPr>
            <p:sp>
              <p:nvSpPr>
                <p:cNvPr id="68" name="AutoShape 37"/>
                <p:cNvSpPr>
                  <a:spLocks/>
                </p:cNvSpPr>
                <p:nvPr/>
              </p:nvSpPr>
              <p:spPr bwMode="auto">
                <a:xfrm>
                  <a:off x="0" y="0"/>
                  <a:ext cx="625044" cy="5280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95" y="7847"/>
                      </a:moveTo>
                      <a:lnTo>
                        <a:pt x="14186" y="0"/>
                      </a:lnTo>
                      <a:lnTo>
                        <a:pt x="0" y="7003"/>
                      </a:lnTo>
                      <a:lnTo>
                        <a:pt x="4562" y="19828"/>
                      </a:lnTo>
                      <a:lnTo>
                        <a:pt x="6273" y="18984"/>
                      </a:lnTo>
                      <a:lnTo>
                        <a:pt x="6273" y="21600"/>
                      </a:lnTo>
                      <a:lnTo>
                        <a:pt x="21600" y="21600"/>
                      </a:lnTo>
                      <a:lnTo>
                        <a:pt x="21600" y="7847"/>
                      </a:lnTo>
                      <a:lnTo>
                        <a:pt x="16895" y="7847"/>
                      </a:lnTo>
                      <a:close/>
                      <a:moveTo>
                        <a:pt x="6273" y="16791"/>
                      </a:moveTo>
                      <a:lnTo>
                        <a:pt x="5560" y="17212"/>
                      </a:lnTo>
                      <a:lnTo>
                        <a:pt x="2210" y="8016"/>
                      </a:lnTo>
                      <a:lnTo>
                        <a:pt x="13188" y="2616"/>
                      </a:lnTo>
                      <a:lnTo>
                        <a:pt x="15042" y="7847"/>
                      </a:lnTo>
                      <a:lnTo>
                        <a:pt x="6273" y="7847"/>
                      </a:lnTo>
                      <a:lnTo>
                        <a:pt x="6273" y="16791"/>
                      </a:lnTo>
                      <a:close/>
                      <a:moveTo>
                        <a:pt x="19960" y="19575"/>
                      </a:moveTo>
                      <a:lnTo>
                        <a:pt x="7984" y="19575"/>
                      </a:lnTo>
                      <a:lnTo>
                        <a:pt x="7984" y="9788"/>
                      </a:lnTo>
                      <a:lnTo>
                        <a:pt x="19960" y="9788"/>
                      </a:lnTo>
                      <a:lnTo>
                        <a:pt x="19960" y="19575"/>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sp>
              <p:nvSpPr>
                <p:cNvPr id="69" name="Oval 38"/>
                <p:cNvSpPr>
                  <a:spLocks/>
                </p:cNvSpPr>
                <p:nvPr/>
              </p:nvSpPr>
              <p:spPr bwMode="auto">
                <a:xfrm>
                  <a:off x="272295" y="282609"/>
                  <a:ext cx="63948" cy="61885"/>
                </a:xfrm>
                <a:prstGeom prst="ellipse">
                  <a:avLst/>
                </a:pr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sp>
              <p:nvSpPr>
                <p:cNvPr id="70" name="AutoShape 39"/>
                <p:cNvSpPr>
                  <a:spLocks/>
                </p:cNvSpPr>
                <p:nvPr/>
              </p:nvSpPr>
              <p:spPr bwMode="auto">
                <a:xfrm>
                  <a:off x="288799" y="313553"/>
                  <a:ext cx="268171" cy="1320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960" y="0"/>
                      </a:moveTo>
                      <a:lnTo>
                        <a:pt x="8308" y="11812"/>
                      </a:lnTo>
                      <a:lnTo>
                        <a:pt x="5815" y="6412"/>
                      </a:lnTo>
                      <a:lnTo>
                        <a:pt x="0" y="21600"/>
                      </a:lnTo>
                      <a:lnTo>
                        <a:pt x="21600" y="21600"/>
                      </a:lnTo>
                      <a:lnTo>
                        <a:pt x="12960" y="0"/>
                      </a:lnTo>
                      <a:close/>
                    </a:path>
                  </a:pathLst>
                </a:custGeom>
                <a:solidFill>
                  <a:srgbClr val="50C8B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lstStyle/>
                <a:p>
                  <a:pPr defTabSz="457200"/>
                  <a:endParaRPr lang="zh-CN" altLang="en-US" sz="1000" b="1">
                    <a:solidFill>
                      <a:srgbClr val="000000"/>
                    </a:solidFill>
                    <a:latin typeface="微软雅黑" pitchFamily="34" charset="-122"/>
                    <a:ea typeface="微软雅黑" pitchFamily="34" charset="-122"/>
                    <a:cs typeface="微软雅黑"/>
                    <a:sym typeface="微软雅黑" charset="0"/>
                  </a:endParaRPr>
                </a:p>
              </p:txBody>
            </p:sp>
          </p:grpSp>
        </p:grpSp>
        <p:sp>
          <p:nvSpPr>
            <p:cNvPr id="97" name="圆角矩形 96"/>
            <p:cNvSpPr/>
            <p:nvPr/>
          </p:nvSpPr>
          <p:spPr>
            <a:xfrm>
              <a:off x="3449270" y="4205111"/>
              <a:ext cx="1379709" cy="2271889"/>
            </a:xfrm>
            <a:prstGeom prst="roundRect">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b="1">
                <a:solidFill>
                  <a:srgbClr val="000000"/>
                </a:solidFill>
                <a:latin typeface="微软雅黑" pitchFamily="34" charset="-122"/>
                <a:ea typeface="微软雅黑" pitchFamily="34" charset="-122"/>
              </a:endParaRPr>
            </a:p>
          </p:txBody>
        </p:sp>
      </p:grpSp>
      <p:sp>
        <p:nvSpPr>
          <p:cNvPr id="99" name="Rectangle 15"/>
          <p:cNvSpPr>
            <a:spLocks/>
          </p:cNvSpPr>
          <p:nvPr/>
        </p:nvSpPr>
        <p:spPr bwMode="auto">
          <a:xfrm>
            <a:off x="5743081" y="2606407"/>
            <a:ext cx="346029" cy="1180131"/>
          </a:xfrm>
          <a:prstGeom prst="rect">
            <a:avLst/>
          </a:prstGeom>
          <a:solidFill>
            <a:schemeClr val="accent5">
              <a:lumMod val="20000"/>
              <a:lumOff val="80000"/>
            </a:schemeClr>
          </a:solidFill>
          <a:ln>
            <a:noFill/>
          </a:ln>
          <a:effectLst/>
          <a:extLst/>
        </p:spPr>
        <p:txBody>
          <a:bodyPr vert="horz" wrap="square" lIns="35719" tIns="35719" rIns="35719" bIns="35719" anchor="ctr">
            <a:spAutoFit/>
          </a:bodyPr>
          <a:lstStyle/>
          <a:p>
            <a:pPr algn="ctr"/>
            <a:r>
              <a:rPr lang="zh-CN" altLang="en-US" b="1" dirty="0" smtClean="0">
                <a:solidFill>
                  <a:srgbClr val="000000"/>
                </a:solidFill>
                <a:latin typeface="微软雅黑" pitchFamily="34" charset="-122"/>
                <a:ea typeface="微软雅黑" pitchFamily="34" charset="-122"/>
                <a:cs typeface="微软雅黑"/>
              </a:rPr>
              <a:t>知识加工</a:t>
            </a:r>
            <a:endParaRPr lang="en-US" altLang="zh-CN" b="1" dirty="0" smtClean="0">
              <a:solidFill>
                <a:srgbClr val="000000"/>
              </a:solidFill>
              <a:latin typeface="微软雅黑" pitchFamily="34" charset="-122"/>
              <a:ea typeface="微软雅黑" pitchFamily="34" charset="-122"/>
              <a:cs typeface="微软雅黑"/>
            </a:endParaRPr>
          </a:p>
        </p:txBody>
      </p:sp>
      <p:sp>
        <p:nvSpPr>
          <p:cNvPr id="100" name="Rectangle 15"/>
          <p:cNvSpPr>
            <a:spLocks/>
          </p:cNvSpPr>
          <p:nvPr/>
        </p:nvSpPr>
        <p:spPr bwMode="auto">
          <a:xfrm>
            <a:off x="5727397" y="4111689"/>
            <a:ext cx="346029" cy="1180131"/>
          </a:xfrm>
          <a:prstGeom prst="rect">
            <a:avLst/>
          </a:prstGeom>
          <a:solidFill>
            <a:schemeClr val="accent5">
              <a:lumMod val="20000"/>
              <a:lumOff val="80000"/>
            </a:schemeClr>
          </a:solidFill>
          <a:ln>
            <a:noFill/>
          </a:ln>
          <a:effectLst/>
          <a:extLst/>
        </p:spPr>
        <p:txBody>
          <a:bodyPr vert="horz" wrap="square" lIns="35719" tIns="35719" rIns="35719" bIns="35719" anchor="ctr">
            <a:spAutoFit/>
          </a:bodyPr>
          <a:lstStyle/>
          <a:p>
            <a:pPr algn="ctr"/>
            <a:r>
              <a:rPr lang="zh-CN" altLang="en-US" b="1" dirty="0" smtClean="0">
                <a:solidFill>
                  <a:srgbClr val="000000"/>
                </a:solidFill>
                <a:latin typeface="微软雅黑" pitchFamily="34" charset="-122"/>
                <a:ea typeface="微软雅黑" pitchFamily="34" charset="-122"/>
                <a:cs typeface="微软雅黑"/>
              </a:rPr>
              <a:t>画像分析</a:t>
            </a:r>
            <a:endParaRPr lang="en-US" altLang="zh-CN" b="1" dirty="0" smtClean="0">
              <a:solidFill>
                <a:srgbClr val="000000"/>
              </a:solidFill>
              <a:latin typeface="微软雅黑" pitchFamily="34" charset="-122"/>
              <a:ea typeface="微软雅黑" pitchFamily="34" charset="-122"/>
              <a:cs typeface="微软雅黑"/>
            </a:endParaRPr>
          </a:p>
        </p:txBody>
      </p:sp>
      <p:sp>
        <p:nvSpPr>
          <p:cNvPr id="104" name="Rectangle 15"/>
          <p:cNvSpPr>
            <a:spLocks/>
          </p:cNvSpPr>
          <p:nvPr/>
        </p:nvSpPr>
        <p:spPr bwMode="auto">
          <a:xfrm>
            <a:off x="6226610" y="4133052"/>
            <a:ext cx="349135" cy="1182438"/>
          </a:xfrm>
          <a:prstGeom prst="rect">
            <a:avLst/>
          </a:prstGeom>
          <a:solidFill>
            <a:schemeClr val="accent5">
              <a:lumMod val="20000"/>
              <a:lumOff val="80000"/>
            </a:schemeClr>
          </a:solidFill>
          <a:ln>
            <a:noFill/>
          </a:ln>
          <a:effectLst/>
          <a:extLst/>
        </p:spPr>
        <p:txBody>
          <a:bodyPr vert="eaVert" wrap="square" lIns="35719" tIns="35719" rIns="35719" bIns="35719" anchor="ctr">
            <a:spAutoFit/>
          </a:bodyPr>
          <a:lstStyle/>
          <a:p>
            <a:pPr algn="ctr"/>
            <a:r>
              <a:rPr lang="zh-CN" altLang="en-US" b="1" dirty="0" smtClean="0">
                <a:solidFill>
                  <a:srgbClr val="000000"/>
                </a:solidFill>
                <a:latin typeface="微软雅黑" pitchFamily="34" charset="-122"/>
                <a:ea typeface="微软雅黑" pitchFamily="34" charset="-122"/>
                <a:cs typeface="微软雅黑"/>
              </a:rPr>
              <a:t>情感分析</a:t>
            </a:r>
            <a:endParaRPr lang="en-US" altLang="zh-CN" b="1" dirty="0" smtClean="0">
              <a:solidFill>
                <a:srgbClr val="000000"/>
              </a:solidFill>
              <a:latin typeface="微软雅黑" pitchFamily="34" charset="-122"/>
              <a:ea typeface="微软雅黑" pitchFamily="34" charset="-122"/>
              <a:cs typeface="微软雅黑"/>
            </a:endParaRPr>
          </a:p>
        </p:txBody>
      </p:sp>
      <p:sp>
        <p:nvSpPr>
          <p:cNvPr id="105" name="Rectangle 15"/>
          <p:cNvSpPr>
            <a:spLocks/>
          </p:cNvSpPr>
          <p:nvPr/>
        </p:nvSpPr>
        <p:spPr bwMode="auto">
          <a:xfrm>
            <a:off x="7039758" y="2748319"/>
            <a:ext cx="1332310" cy="349135"/>
          </a:xfrm>
          <a:prstGeom prst="rect">
            <a:avLst/>
          </a:prstGeom>
          <a:solidFill>
            <a:schemeClr val="accent5">
              <a:lumMod val="20000"/>
              <a:lumOff val="80000"/>
            </a:schemeClr>
          </a:solidFill>
          <a:ln>
            <a:noFill/>
          </a:ln>
          <a:effectLst/>
          <a:extLst/>
        </p:spPr>
        <p:txBody>
          <a:bodyPr vert="horz" wrap="square" lIns="35719" tIns="35719" rIns="35719" bIns="35719" anchor="ctr">
            <a:spAutoFit/>
          </a:bodyPr>
          <a:lstStyle/>
          <a:p>
            <a:pPr algn="ctr"/>
            <a:r>
              <a:rPr lang="zh-CN" altLang="en-US" b="1" dirty="0" smtClean="0">
                <a:solidFill>
                  <a:srgbClr val="000000"/>
                </a:solidFill>
                <a:latin typeface="微软雅黑" pitchFamily="34" charset="-122"/>
                <a:ea typeface="微软雅黑" pitchFamily="34" charset="-122"/>
                <a:cs typeface="微软雅黑"/>
              </a:rPr>
              <a:t>智能会话</a:t>
            </a:r>
            <a:endParaRPr lang="en-US" altLang="zh-CN" b="1" dirty="0" smtClean="0">
              <a:solidFill>
                <a:srgbClr val="000000"/>
              </a:solidFill>
              <a:latin typeface="微软雅黑" pitchFamily="34" charset="-122"/>
              <a:ea typeface="微软雅黑" pitchFamily="34" charset="-122"/>
              <a:cs typeface="微软雅黑"/>
            </a:endParaRPr>
          </a:p>
        </p:txBody>
      </p:sp>
      <p:sp>
        <p:nvSpPr>
          <p:cNvPr id="106" name="Rectangle 15"/>
          <p:cNvSpPr>
            <a:spLocks/>
          </p:cNvSpPr>
          <p:nvPr/>
        </p:nvSpPr>
        <p:spPr bwMode="auto">
          <a:xfrm>
            <a:off x="6225898" y="2607700"/>
            <a:ext cx="349135" cy="1202517"/>
          </a:xfrm>
          <a:prstGeom prst="rect">
            <a:avLst/>
          </a:prstGeom>
          <a:solidFill>
            <a:schemeClr val="accent5">
              <a:lumMod val="20000"/>
              <a:lumOff val="80000"/>
            </a:schemeClr>
          </a:solidFill>
          <a:ln>
            <a:noFill/>
          </a:ln>
          <a:effectLst/>
          <a:extLst/>
        </p:spPr>
        <p:txBody>
          <a:bodyPr vert="eaVert" wrap="square" lIns="35719" tIns="35719" rIns="35719" bIns="35719" anchor="ctr">
            <a:spAutoFit/>
          </a:bodyPr>
          <a:lstStyle/>
          <a:p>
            <a:pPr algn="ctr"/>
            <a:r>
              <a:rPr lang="zh-CN" altLang="en-US" b="1" dirty="0" smtClean="0">
                <a:solidFill>
                  <a:srgbClr val="000000"/>
                </a:solidFill>
                <a:latin typeface="微软雅黑" pitchFamily="34" charset="-122"/>
                <a:ea typeface="微软雅黑" pitchFamily="34" charset="-122"/>
                <a:cs typeface="微软雅黑"/>
              </a:rPr>
              <a:t>智能辅助</a:t>
            </a:r>
            <a:endParaRPr lang="en-US" altLang="zh-CN" b="1" dirty="0" smtClean="0">
              <a:solidFill>
                <a:srgbClr val="000000"/>
              </a:solidFill>
              <a:latin typeface="微软雅黑" pitchFamily="34" charset="-122"/>
              <a:ea typeface="微软雅黑" pitchFamily="34" charset="-122"/>
              <a:cs typeface="微软雅黑"/>
            </a:endParaRPr>
          </a:p>
        </p:txBody>
      </p:sp>
      <p:sp>
        <p:nvSpPr>
          <p:cNvPr id="109" name="Rectangle 15"/>
          <p:cNvSpPr>
            <a:spLocks/>
          </p:cNvSpPr>
          <p:nvPr/>
        </p:nvSpPr>
        <p:spPr bwMode="auto">
          <a:xfrm>
            <a:off x="4009672" y="2121623"/>
            <a:ext cx="1332310" cy="349135"/>
          </a:xfrm>
          <a:prstGeom prst="rect">
            <a:avLst/>
          </a:prstGeom>
          <a:solidFill>
            <a:schemeClr val="accent5">
              <a:lumMod val="20000"/>
              <a:lumOff val="80000"/>
            </a:schemeClr>
          </a:solidFill>
          <a:ln>
            <a:noFill/>
          </a:ln>
          <a:effectLst/>
          <a:extLst/>
        </p:spPr>
        <p:txBody>
          <a:bodyPr vert="horz" wrap="square" lIns="35719" tIns="35719" rIns="35719" bIns="35719" anchor="ctr">
            <a:spAutoFit/>
          </a:bodyPr>
          <a:lstStyle/>
          <a:p>
            <a:pPr algn="ctr"/>
            <a:r>
              <a:rPr lang="zh-CN" altLang="en-US" b="1" dirty="0" smtClean="0">
                <a:solidFill>
                  <a:srgbClr val="000000"/>
                </a:solidFill>
                <a:latin typeface="微软雅黑" pitchFamily="34" charset="-122"/>
                <a:ea typeface="微软雅黑" pitchFamily="34" charset="-122"/>
                <a:cs typeface="微软雅黑"/>
              </a:rPr>
              <a:t>智能预测</a:t>
            </a:r>
            <a:endParaRPr lang="en-US" altLang="zh-CN" b="1" dirty="0" smtClean="0">
              <a:solidFill>
                <a:srgbClr val="000000"/>
              </a:solidFill>
              <a:latin typeface="微软雅黑" pitchFamily="34" charset="-122"/>
              <a:ea typeface="微软雅黑" pitchFamily="34" charset="-122"/>
              <a:cs typeface="微软雅黑"/>
            </a:endParaRPr>
          </a:p>
        </p:txBody>
      </p:sp>
      <p:sp>
        <p:nvSpPr>
          <p:cNvPr id="110" name="Rectangle 15"/>
          <p:cNvSpPr>
            <a:spLocks/>
          </p:cNvSpPr>
          <p:nvPr/>
        </p:nvSpPr>
        <p:spPr bwMode="auto">
          <a:xfrm>
            <a:off x="5483451" y="2121624"/>
            <a:ext cx="1332310" cy="349135"/>
          </a:xfrm>
          <a:prstGeom prst="rect">
            <a:avLst/>
          </a:prstGeom>
          <a:solidFill>
            <a:schemeClr val="accent5">
              <a:lumMod val="20000"/>
              <a:lumOff val="80000"/>
            </a:schemeClr>
          </a:solidFill>
          <a:ln>
            <a:noFill/>
          </a:ln>
          <a:effectLst/>
          <a:extLst/>
        </p:spPr>
        <p:txBody>
          <a:bodyPr vert="horz" wrap="square" lIns="35719" tIns="35719" rIns="35719" bIns="35719" anchor="ctr">
            <a:spAutoFit/>
          </a:bodyPr>
          <a:lstStyle/>
          <a:p>
            <a:pPr algn="ctr"/>
            <a:r>
              <a:rPr lang="zh-CN" altLang="en-US" b="1" dirty="0" smtClean="0">
                <a:solidFill>
                  <a:srgbClr val="000000"/>
                </a:solidFill>
                <a:latin typeface="微软雅黑" pitchFamily="34" charset="-122"/>
                <a:ea typeface="微软雅黑" pitchFamily="34" charset="-122"/>
                <a:cs typeface="微软雅黑"/>
              </a:rPr>
              <a:t>声纹识别</a:t>
            </a:r>
            <a:endParaRPr lang="en-US" altLang="zh-CN" b="1" dirty="0" smtClean="0">
              <a:solidFill>
                <a:srgbClr val="000000"/>
              </a:solidFill>
              <a:latin typeface="微软雅黑" pitchFamily="34" charset="-122"/>
              <a:ea typeface="微软雅黑" pitchFamily="34" charset="-122"/>
              <a:cs typeface="微软雅黑"/>
            </a:endParaRPr>
          </a:p>
        </p:txBody>
      </p:sp>
      <p:sp>
        <p:nvSpPr>
          <p:cNvPr id="111" name="Rectangle 15"/>
          <p:cNvSpPr>
            <a:spLocks/>
          </p:cNvSpPr>
          <p:nvPr/>
        </p:nvSpPr>
        <p:spPr bwMode="auto">
          <a:xfrm>
            <a:off x="7109801" y="4322625"/>
            <a:ext cx="1332310" cy="349135"/>
          </a:xfrm>
          <a:prstGeom prst="rect">
            <a:avLst/>
          </a:prstGeom>
          <a:solidFill>
            <a:schemeClr val="accent5">
              <a:lumMod val="20000"/>
              <a:lumOff val="80000"/>
            </a:schemeClr>
          </a:solidFill>
          <a:ln>
            <a:noFill/>
          </a:ln>
          <a:effectLst/>
          <a:extLst/>
        </p:spPr>
        <p:txBody>
          <a:bodyPr vert="horz" wrap="square" lIns="35719" tIns="35719" rIns="35719" bIns="35719" anchor="ctr">
            <a:spAutoFit/>
          </a:bodyPr>
          <a:lstStyle/>
          <a:p>
            <a:pPr algn="ctr"/>
            <a:r>
              <a:rPr lang="zh-CN" altLang="en-US" b="1" dirty="0" smtClean="0">
                <a:solidFill>
                  <a:srgbClr val="000000"/>
                </a:solidFill>
                <a:latin typeface="微软雅黑" pitchFamily="34" charset="-122"/>
                <a:ea typeface="微软雅黑" pitchFamily="34" charset="-122"/>
                <a:cs typeface="微软雅黑"/>
              </a:rPr>
              <a:t>热点分析</a:t>
            </a:r>
            <a:endParaRPr lang="en-US" altLang="zh-CN" b="1" dirty="0" smtClean="0">
              <a:solidFill>
                <a:srgbClr val="000000"/>
              </a:solidFill>
              <a:latin typeface="微软雅黑" pitchFamily="34" charset="-122"/>
              <a:ea typeface="微软雅黑" pitchFamily="34" charset="-122"/>
              <a:cs typeface="微软雅黑"/>
            </a:endParaRPr>
          </a:p>
        </p:txBody>
      </p:sp>
      <p:sp>
        <p:nvSpPr>
          <p:cNvPr id="112" name="Rectangle 15"/>
          <p:cNvSpPr>
            <a:spLocks/>
          </p:cNvSpPr>
          <p:nvPr/>
        </p:nvSpPr>
        <p:spPr bwMode="auto">
          <a:xfrm>
            <a:off x="7051051" y="3261357"/>
            <a:ext cx="1332310" cy="349135"/>
          </a:xfrm>
          <a:prstGeom prst="rect">
            <a:avLst/>
          </a:prstGeom>
          <a:solidFill>
            <a:schemeClr val="accent5">
              <a:lumMod val="20000"/>
              <a:lumOff val="80000"/>
            </a:schemeClr>
          </a:solidFill>
          <a:ln>
            <a:noFill/>
          </a:ln>
          <a:effectLst/>
          <a:extLst/>
        </p:spPr>
        <p:txBody>
          <a:bodyPr vert="horz" wrap="square" lIns="35719" tIns="35719" rIns="35719" bIns="35719" anchor="ctr">
            <a:spAutoFit/>
          </a:bodyPr>
          <a:lstStyle/>
          <a:p>
            <a:pPr algn="ctr"/>
            <a:r>
              <a:rPr lang="zh-CN" altLang="en-US" b="1" dirty="0" smtClean="0">
                <a:solidFill>
                  <a:srgbClr val="000000"/>
                </a:solidFill>
                <a:latin typeface="微软雅黑" pitchFamily="34" charset="-122"/>
                <a:ea typeface="微软雅黑" pitchFamily="34" charset="-122"/>
                <a:cs typeface="微软雅黑"/>
              </a:rPr>
              <a:t>质检</a:t>
            </a:r>
            <a:endParaRPr lang="en-US" altLang="zh-CN" b="1" dirty="0" smtClean="0">
              <a:solidFill>
                <a:srgbClr val="000000"/>
              </a:solidFill>
              <a:latin typeface="微软雅黑" pitchFamily="34" charset="-122"/>
              <a:ea typeface="微软雅黑" pitchFamily="34" charset="-122"/>
              <a:cs typeface="微软雅黑"/>
            </a:endParaRPr>
          </a:p>
        </p:txBody>
      </p:sp>
      <p:sp>
        <p:nvSpPr>
          <p:cNvPr id="113" name="Rectangle 15"/>
          <p:cNvSpPr>
            <a:spLocks/>
          </p:cNvSpPr>
          <p:nvPr/>
        </p:nvSpPr>
        <p:spPr bwMode="auto">
          <a:xfrm>
            <a:off x="7051051" y="3794474"/>
            <a:ext cx="1332310" cy="349135"/>
          </a:xfrm>
          <a:prstGeom prst="rect">
            <a:avLst/>
          </a:prstGeom>
          <a:solidFill>
            <a:schemeClr val="accent5">
              <a:lumMod val="20000"/>
              <a:lumOff val="80000"/>
            </a:schemeClr>
          </a:solidFill>
          <a:ln>
            <a:noFill/>
          </a:ln>
          <a:effectLst/>
          <a:extLst/>
        </p:spPr>
        <p:txBody>
          <a:bodyPr vert="horz" wrap="square" lIns="35719" tIns="35719" rIns="35719" bIns="35719" anchor="ctr">
            <a:spAutoFit/>
          </a:bodyPr>
          <a:lstStyle/>
          <a:p>
            <a:pPr algn="ctr"/>
            <a:r>
              <a:rPr lang="zh-CN" altLang="en-US" b="1" dirty="0" smtClean="0">
                <a:solidFill>
                  <a:srgbClr val="000000"/>
                </a:solidFill>
                <a:latin typeface="微软雅黑" pitchFamily="34" charset="-122"/>
                <a:ea typeface="微软雅黑" pitchFamily="34" charset="-122"/>
                <a:cs typeface="微软雅黑"/>
              </a:rPr>
              <a:t>监控预警</a:t>
            </a:r>
            <a:endParaRPr lang="en-US" altLang="zh-CN" b="1" dirty="0" smtClean="0">
              <a:solidFill>
                <a:srgbClr val="000000"/>
              </a:solidFill>
              <a:latin typeface="微软雅黑" pitchFamily="34" charset="-122"/>
              <a:ea typeface="微软雅黑" pitchFamily="34" charset="-122"/>
              <a:cs typeface="微软雅黑"/>
            </a:endParaRPr>
          </a:p>
        </p:txBody>
      </p:sp>
      <p:grpSp>
        <p:nvGrpSpPr>
          <p:cNvPr id="116" name="组 115"/>
          <p:cNvGrpSpPr/>
          <p:nvPr/>
        </p:nvGrpSpPr>
        <p:grpSpPr>
          <a:xfrm>
            <a:off x="3135702" y="1771830"/>
            <a:ext cx="689855" cy="2289267"/>
            <a:chOff x="3135702" y="1646390"/>
            <a:chExt cx="689855" cy="2289267"/>
          </a:xfrm>
        </p:grpSpPr>
        <p:sp>
          <p:nvSpPr>
            <p:cNvPr id="36" name="Rectangle 15"/>
            <p:cNvSpPr>
              <a:spLocks/>
            </p:cNvSpPr>
            <p:nvPr/>
          </p:nvSpPr>
          <p:spPr bwMode="auto">
            <a:xfrm>
              <a:off x="3386556" y="2114298"/>
              <a:ext cx="433549" cy="1734129"/>
            </a:xfrm>
            <a:prstGeom prst="rect">
              <a:avLst/>
            </a:prstGeom>
            <a:noFill/>
            <a:ln>
              <a:noFill/>
            </a:ln>
            <a:effectLst/>
            <a:extLst/>
          </p:spPr>
          <p:txBody>
            <a:bodyPr vert="horz" wrap="square" lIns="35719" tIns="35719" rIns="35719" bIns="35719" anchor="ctr">
              <a:spAutoFit/>
            </a:bodyPr>
            <a:lstStyle/>
            <a:p>
              <a:pPr algn="ctr"/>
              <a:r>
                <a:rPr lang="zh-CN" altLang="en-US" b="1" dirty="0" smtClean="0">
                  <a:solidFill>
                    <a:srgbClr val="000000"/>
                  </a:solidFill>
                  <a:latin typeface="微软雅黑" pitchFamily="34" charset="-122"/>
                  <a:ea typeface="微软雅黑" pitchFamily="34" charset="-122"/>
                  <a:cs typeface="微软雅黑"/>
                </a:rPr>
                <a:t>智</a:t>
              </a:r>
              <a:endParaRPr lang="en-US" altLang="zh-CN" b="1" dirty="0" smtClean="0">
                <a:solidFill>
                  <a:srgbClr val="000000"/>
                </a:solidFill>
                <a:latin typeface="微软雅黑" pitchFamily="34" charset="-122"/>
                <a:ea typeface="微软雅黑" pitchFamily="34" charset="-122"/>
                <a:cs typeface="微软雅黑"/>
              </a:endParaRPr>
            </a:p>
            <a:p>
              <a:pPr algn="ctr"/>
              <a:r>
                <a:rPr lang="zh-CN" altLang="en-US" b="1" dirty="0" smtClean="0">
                  <a:solidFill>
                    <a:srgbClr val="000000"/>
                  </a:solidFill>
                  <a:latin typeface="微软雅黑" pitchFamily="34" charset="-122"/>
                  <a:ea typeface="微软雅黑" pitchFamily="34" charset="-122"/>
                  <a:cs typeface="微软雅黑"/>
                </a:rPr>
                <a:t>能</a:t>
              </a:r>
              <a:endParaRPr lang="en-US" altLang="zh-CN" b="1" dirty="0" smtClean="0">
                <a:solidFill>
                  <a:srgbClr val="000000"/>
                </a:solidFill>
                <a:latin typeface="微软雅黑" pitchFamily="34" charset="-122"/>
                <a:ea typeface="微软雅黑" pitchFamily="34" charset="-122"/>
                <a:cs typeface="微软雅黑"/>
              </a:endParaRPr>
            </a:p>
            <a:p>
              <a:pPr algn="ctr"/>
              <a:r>
                <a:rPr lang="zh-CN" altLang="en-US" b="1" dirty="0" smtClean="0">
                  <a:solidFill>
                    <a:srgbClr val="000000"/>
                  </a:solidFill>
                  <a:latin typeface="微软雅黑" pitchFamily="34" charset="-122"/>
                  <a:ea typeface="微软雅黑" pitchFamily="34" charset="-122"/>
                  <a:cs typeface="微软雅黑"/>
                </a:rPr>
                <a:t>路</a:t>
              </a:r>
              <a:endParaRPr lang="en-US" altLang="zh-CN" b="1" dirty="0" smtClean="0">
                <a:solidFill>
                  <a:srgbClr val="000000"/>
                </a:solidFill>
                <a:latin typeface="微软雅黑" pitchFamily="34" charset="-122"/>
                <a:ea typeface="微软雅黑" pitchFamily="34" charset="-122"/>
                <a:cs typeface="微软雅黑"/>
              </a:endParaRPr>
            </a:p>
            <a:p>
              <a:pPr algn="ctr"/>
              <a:r>
                <a:rPr lang="zh-CN" altLang="en-US" b="1" dirty="0" smtClean="0">
                  <a:solidFill>
                    <a:srgbClr val="000000"/>
                  </a:solidFill>
                  <a:latin typeface="微软雅黑" pitchFamily="34" charset="-122"/>
                  <a:ea typeface="微软雅黑" pitchFamily="34" charset="-122"/>
                  <a:cs typeface="微软雅黑"/>
                </a:rPr>
                <a:t>由</a:t>
              </a:r>
              <a:endParaRPr lang="en-US" altLang="zh-CN" b="1" dirty="0" smtClean="0">
                <a:solidFill>
                  <a:srgbClr val="000000"/>
                </a:solidFill>
                <a:latin typeface="微软雅黑" pitchFamily="34" charset="-122"/>
                <a:ea typeface="微软雅黑" pitchFamily="34" charset="-122"/>
                <a:cs typeface="微软雅黑"/>
              </a:endParaRPr>
            </a:p>
            <a:p>
              <a:pPr algn="ctr"/>
              <a:r>
                <a:rPr lang="zh-CN" altLang="en-US" b="1" dirty="0" smtClean="0">
                  <a:solidFill>
                    <a:srgbClr val="000000"/>
                  </a:solidFill>
                  <a:latin typeface="微软雅黑" pitchFamily="34" charset="-122"/>
                  <a:ea typeface="微软雅黑" pitchFamily="34" charset="-122"/>
                  <a:cs typeface="微软雅黑"/>
                </a:rPr>
                <a:t>分</a:t>
              </a:r>
              <a:endParaRPr lang="en-US" altLang="zh-CN" b="1" dirty="0" smtClean="0">
                <a:solidFill>
                  <a:srgbClr val="000000"/>
                </a:solidFill>
                <a:latin typeface="微软雅黑" pitchFamily="34" charset="-122"/>
                <a:ea typeface="微软雅黑" pitchFamily="34" charset="-122"/>
                <a:cs typeface="微软雅黑"/>
              </a:endParaRPr>
            </a:p>
            <a:p>
              <a:pPr algn="ctr"/>
              <a:r>
                <a:rPr lang="zh-CN" altLang="en-US" b="1" dirty="0" smtClean="0">
                  <a:solidFill>
                    <a:srgbClr val="000000"/>
                  </a:solidFill>
                  <a:latin typeface="微软雅黑" pitchFamily="34" charset="-122"/>
                  <a:ea typeface="微软雅黑" pitchFamily="34" charset="-122"/>
                  <a:cs typeface="微软雅黑"/>
                </a:rPr>
                <a:t>配</a:t>
              </a:r>
              <a:endParaRPr lang="zh-CN" altLang="en-US" b="1" dirty="0">
                <a:solidFill>
                  <a:srgbClr val="000000"/>
                </a:solidFill>
                <a:latin typeface="微软雅黑" pitchFamily="34" charset="-122"/>
                <a:ea typeface="微软雅黑" pitchFamily="34" charset="-122"/>
                <a:cs typeface="微软雅黑"/>
              </a:endParaRPr>
            </a:p>
          </p:txBody>
        </p:sp>
        <p:sp>
          <p:nvSpPr>
            <p:cNvPr id="114" name="圆角矩形 113"/>
            <p:cNvSpPr/>
            <p:nvPr/>
          </p:nvSpPr>
          <p:spPr>
            <a:xfrm>
              <a:off x="3339523" y="1975668"/>
              <a:ext cx="486034" cy="19599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b="1"/>
            </a:p>
          </p:txBody>
        </p:sp>
        <p:sp>
          <p:nvSpPr>
            <p:cNvPr id="115" name="文本框 114"/>
            <p:cNvSpPr txBox="1"/>
            <p:nvPr/>
          </p:nvSpPr>
          <p:spPr>
            <a:xfrm>
              <a:off x="3135702" y="1646390"/>
              <a:ext cx="184666" cy="369332"/>
            </a:xfrm>
            <a:prstGeom prst="rect">
              <a:avLst/>
            </a:prstGeom>
            <a:noFill/>
          </p:spPr>
          <p:txBody>
            <a:bodyPr wrap="none" rtlCol="0">
              <a:spAutoFit/>
            </a:bodyPr>
            <a:lstStyle/>
            <a:p>
              <a:endParaRPr kumimoji="1" lang="zh-CN" altLang="en-US" b="1" dirty="0"/>
            </a:p>
          </p:txBody>
        </p:sp>
      </p:grpSp>
      <p:grpSp>
        <p:nvGrpSpPr>
          <p:cNvPr id="119" name="组 118"/>
          <p:cNvGrpSpPr/>
          <p:nvPr/>
        </p:nvGrpSpPr>
        <p:grpSpPr>
          <a:xfrm>
            <a:off x="838215" y="5462489"/>
            <a:ext cx="2861913" cy="574276"/>
            <a:chOff x="2061139" y="5713367"/>
            <a:chExt cx="2861913" cy="574276"/>
          </a:xfrm>
        </p:grpSpPr>
        <p:sp>
          <p:nvSpPr>
            <p:cNvPr id="117" name="Rectangle 15"/>
            <p:cNvSpPr>
              <a:spLocks/>
            </p:cNvSpPr>
            <p:nvPr/>
          </p:nvSpPr>
          <p:spPr bwMode="auto">
            <a:xfrm>
              <a:off x="2061139" y="5755837"/>
              <a:ext cx="2861899" cy="441468"/>
            </a:xfrm>
            <a:prstGeom prst="rect">
              <a:avLst/>
            </a:prstGeom>
            <a:noFill/>
            <a:ln>
              <a:noFill/>
            </a:ln>
            <a:effectLst/>
            <a:extLst/>
          </p:spPr>
          <p:txBody>
            <a:bodyPr vert="horz" wrap="square" lIns="35719" tIns="35719" rIns="35719" bIns="35719" anchor="ctr">
              <a:spAutoFit/>
            </a:bodyPr>
            <a:lstStyle/>
            <a:p>
              <a:pPr algn="ctr"/>
              <a:r>
                <a:rPr lang="zh-CN" altLang="en-US" sz="2400" b="1" dirty="0" smtClean="0">
                  <a:solidFill>
                    <a:srgbClr val="000000"/>
                  </a:solidFill>
                  <a:latin typeface="微软雅黑" pitchFamily="34" charset="-122"/>
                  <a:ea typeface="微软雅黑" pitchFamily="34" charset="-122"/>
                  <a:cs typeface="微软雅黑"/>
                </a:rPr>
                <a:t>自然语言学习</a:t>
              </a:r>
              <a:endParaRPr lang="en-US" altLang="zh-CN" sz="2400" b="1" dirty="0" smtClean="0">
                <a:solidFill>
                  <a:srgbClr val="000000"/>
                </a:solidFill>
                <a:latin typeface="微软雅黑" pitchFamily="34" charset="-122"/>
                <a:ea typeface="微软雅黑" pitchFamily="34" charset="-122"/>
                <a:cs typeface="微软雅黑"/>
              </a:endParaRPr>
            </a:p>
          </p:txBody>
        </p:sp>
        <p:sp>
          <p:nvSpPr>
            <p:cNvPr id="118" name="圆角矩形 117"/>
            <p:cNvSpPr/>
            <p:nvPr/>
          </p:nvSpPr>
          <p:spPr>
            <a:xfrm>
              <a:off x="2080856" y="5713367"/>
              <a:ext cx="2842196" cy="57427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b="1"/>
            </a:p>
          </p:txBody>
        </p:sp>
      </p:grpSp>
      <p:grpSp>
        <p:nvGrpSpPr>
          <p:cNvPr id="120" name="组 119"/>
          <p:cNvGrpSpPr/>
          <p:nvPr/>
        </p:nvGrpSpPr>
        <p:grpSpPr>
          <a:xfrm>
            <a:off x="3922496" y="5458090"/>
            <a:ext cx="2861913" cy="574276"/>
            <a:chOff x="2061139" y="5713367"/>
            <a:chExt cx="2861913" cy="574276"/>
          </a:xfrm>
        </p:grpSpPr>
        <p:sp>
          <p:nvSpPr>
            <p:cNvPr id="121" name="Rectangle 15"/>
            <p:cNvSpPr>
              <a:spLocks/>
            </p:cNvSpPr>
            <p:nvPr/>
          </p:nvSpPr>
          <p:spPr bwMode="auto">
            <a:xfrm>
              <a:off x="2061139" y="5755837"/>
              <a:ext cx="2861899" cy="441468"/>
            </a:xfrm>
            <a:prstGeom prst="rect">
              <a:avLst/>
            </a:prstGeom>
            <a:noFill/>
            <a:ln>
              <a:noFill/>
            </a:ln>
            <a:effectLst/>
            <a:extLst/>
          </p:spPr>
          <p:txBody>
            <a:bodyPr vert="horz" wrap="square" lIns="35719" tIns="35719" rIns="35719" bIns="35719" anchor="ctr">
              <a:spAutoFit/>
            </a:bodyPr>
            <a:lstStyle/>
            <a:p>
              <a:pPr algn="ctr"/>
              <a:r>
                <a:rPr lang="zh-CN" altLang="en-US" sz="2400" b="1" dirty="0" smtClean="0">
                  <a:solidFill>
                    <a:srgbClr val="000000"/>
                  </a:solidFill>
                  <a:latin typeface="微软雅黑" pitchFamily="34" charset="-122"/>
                  <a:ea typeface="微软雅黑" pitchFamily="34" charset="-122"/>
                  <a:cs typeface="微软雅黑"/>
                </a:rPr>
                <a:t>智能交互引擎</a:t>
              </a:r>
              <a:endParaRPr lang="en-US" altLang="zh-CN" sz="2400" b="1" dirty="0" smtClean="0">
                <a:solidFill>
                  <a:srgbClr val="000000"/>
                </a:solidFill>
                <a:latin typeface="微软雅黑" pitchFamily="34" charset="-122"/>
                <a:ea typeface="微软雅黑" pitchFamily="34" charset="-122"/>
                <a:cs typeface="微软雅黑"/>
              </a:endParaRPr>
            </a:p>
          </p:txBody>
        </p:sp>
        <p:sp>
          <p:nvSpPr>
            <p:cNvPr id="122" name="圆角矩形 121"/>
            <p:cNvSpPr/>
            <p:nvPr/>
          </p:nvSpPr>
          <p:spPr>
            <a:xfrm>
              <a:off x="2080856" y="5713367"/>
              <a:ext cx="2842196" cy="57427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b="1"/>
            </a:p>
          </p:txBody>
        </p:sp>
      </p:grpSp>
      <p:grpSp>
        <p:nvGrpSpPr>
          <p:cNvPr id="123" name="组 122"/>
          <p:cNvGrpSpPr/>
          <p:nvPr/>
        </p:nvGrpSpPr>
        <p:grpSpPr>
          <a:xfrm>
            <a:off x="7011162" y="5442411"/>
            <a:ext cx="2861913" cy="574276"/>
            <a:chOff x="2061139" y="5713367"/>
            <a:chExt cx="2861913" cy="574276"/>
          </a:xfrm>
        </p:grpSpPr>
        <p:sp>
          <p:nvSpPr>
            <p:cNvPr id="124" name="Rectangle 15"/>
            <p:cNvSpPr>
              <a:spLocks/>
            </p:cNvSpPr>
            <p:nvPr/>
          </p:nvSpPr>
          <p:spPr bwMode="auto">
            <a:xfrm>
              <a:off x="2061139" y="5755837"/>
              <a:ext cx="2861899" cy="441468"/>
            </a:xfrm>
            <a:prstGeom prst="rect">
              <a:avLst/>
            </a:prstGeom>
            <a:noFill/>
            <a:ln>
              <a:noFill/>
            </a:ln>
            <a:effectLst/>
            <a:extLst/>
          </p:spPr>
          <p:txBody>
            <a:bodyPr vert="horz" wrap="square" lIns="35719" tIns="35719" rIns="35719" bIns="35719" anchor="ctr">
              <a:spAutoFit/>
            </a:bodyPr>
            <a:lstStyle/>
            <a:p>
              <a:pPr algn="ctr"/>
              <a:r>
                <a:rPr lang="zh-CN" altLang="en-US" sz="2400" b="1" dirty="0" smtClean="0">
                  <a:solidFill>
                    <a:srgbClr val="000000"/>
                  </a:solidFill>
                  <a:latin typeface="微软雅黑" pitchFamily="34" charset="-122"/>
                  <a:ea typeface="微软雅黑" pitchFamily="34" charset="-122"/>
                  <a:cs typeface="微软雅黑"/>
                </a:rPr>
                <a:t>海量数据处理</a:t>
              </a:r>
              <a:endParaRPr lang="en-US" altLang="zh-CN" sz="2400" b="1" dirty="0" smtClean="0">
                <a:solidFill>
                  <a:srgbClr val="000000"/>
                </a:solidFill>
                <a:latin typeface="微软雅黑" pitchFamily="34" charset="-122"/>
                <a:ea typeface="微软雅黑" pitchFamily="34" charset="-122"/>
                <a:cs typeface="微软雅黑"/>
              </a:endParaRPr>
            </a:p>
          </p:txBody>
        </p:sp>
        <p:sp>
          <p:nvSpPr>
            <p:cNvPr id="125" name="圆角矩形 124"/>
            <p:cNvSpPr/>
            <p:nvPr/>
          </p:nvSpPr>
          <p:spPr>
            <a:xfrm>
              <a:off x="2080856" y="5713367"/>
              <a:ext cx="2842196" cy="57427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b="1"/>
            </a:p>
          </p:txBody>
        </p:sp>
      </p:grpSp>
      <p:sp>
        <p:nvSpPr>
          <p:cNvPr id="129" name="Rectangle 17"/>
          <p:cNvSpPr>
            <a:spLocks/>
          </p:cNvSpPr>
          <p:nvPr/>
        </p:nvSpPr>
        <p:spPr bwMode="auto">
          <a:xfrm>
            <a:off x="8793331" y="2417332"/>
            <a:ext cx="1605022" cy="2427652"/>
          </a:xfrm>
          <a:prstGeom prst="rect">
            <a:avLst/>
          </a:prstGeom>
          <a:noFill/>
          <a:ln w="12700" cap="flat" cmpd="sng">
            <a:no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35719" tIns="35719" rIns="35719" bIns="35719" anchor="ctr">
            <a:spAutoFit/>
          </a:bodyPr>
          <a:lstStyle/>
          <a:p>
            <a:pPr lvl="0">
              <a:lnSpc>
                <a:spcPct val="120000"/>
              </a:lnSpc>
            </a:pPr>
            <a:r>
              <a:rPr lang="zh-CN" altLang="en-US" sz="1600" b="1" dirty="0">
                <a:latin typeface="微软雅黑" pitchFamily="34" charset="-122"/>
                <a:ea typeface="微软雅黑" pitchFamily="34" charset="-122"/>
                <a:cs typeface="微软雅黑"/>
              </a:rPr>
              <a:t>流量来源</a:t>
            </a:r>
            <a:endParaRPr lang="en-US" altLang="zh-CN" sz="1600" b="1" dirty="0">
              <a:latin typeface="微软雅黑" pitchFamily="34" charset="-122"/>
              <a:ea typeface="微软雅黑" pitchFamily="34" charset="-122"/>
              <a:cs typeface="微软雅黑"/>
            </a:endParaRPr>
          </a:p>
          <a:p>
            <a:pPr>
              <a:lnSpc>
                <a:spcPct val="120000"/>
              </a:lnSpc>
            </a:pPr>
            <a:r>
              <a:rPr lang="zh-CN" altLang="en-US" sz="1600" b="1" dirty="0">
                <a:latin typeface="微软雅黑" pitchFamily="34" charset="-122"/>
                <a:ea typeface="微软雅黑" pitchFamily="34" charset="-122"/>
                <a:cs typeface="微软雅黑"/>
              </a:rPr>
              <a:t>用户轨迹</a:t>
            </a:r>
            <a:endParaRPr lang="en-US" altLang="zh-CN" sz="1600" b="1" dirty="0">
              <a:latin typeface="微软雅黑" pitchFamily="34" charset="-122"/>
              <a:ea typeface="微软雅黑" pitchFamily="34" charset="-122"/>
              <a:cs typeface="微软雅黑"/>
            </a:endParaRPr>
          </a:p>
          <a:p>
            <a:pPr>
              <a:lnSpc>
                <a:spcPct val="120000"/>
              </a:lnSpc>
            </a:pPr>
            <a:r>
              <a:rPr lang="zh-CN" altLang="en-US" sz="1600" b="1" dirty="0">
                <a:latin typeface="微软雅黑" pitchFamily="34" charset="-122"/>
                <a:ea typeface="微软雅黑" pitchFamily="34" charset="-122"/>
                <a:cs typeface="微软雅黑"/>
              </a:rPr>
              <a:t>智能</a:t>
            </a:r>
            <a:r>
              <a:rPr lang="zh-CN" altLang="en-US" sz="1600" b="1" dirty="0" smtClean="0">
                <a:latin typeface="微软雅黑" pitchFamily="34" charset="-122"/>
                <a:ea typeface="微软雅黑" pitchFamily="34" charset="-122"/>
                <a:cs typeface="微软雅黑"/>
              </a:rPr>
              <a:t>机器人</a:t>
            </a:r>
            <a:endParaRPr lang="en-US" altLang="zh-CN" sz="1600" b="1" dirty="0" smtClean="0">
              <a:latin typeface="微软雅黑" pitchFamily="34" charset="-122"/>
              <a:ea typeface="微软雅黑" pitchFamily="34" charset="-122"/>
              <a:cs typeface="微软雅黑"/>
            </a:endParaRPr>
          </a:p>
          <a:p>
            <a:pPr lvl="0">
              <a:lnSpc>
                <a:spcPct val="120000"/>
              </a:lnSpc>
            </a:pPr>
            <a:r>
              <a:rPr lang="zh-CN" altLang="en-US" sz="1600" b="1" dirty="0" smtClean="0">
                <a:latin typeface="微软雅黑" pitchFamily="34" charset="-122"/>
                <a:ea typeface="微软雅黑" pitchFamily="34" charset="-122"/>
                <a:cs typeface="微软雅黑"/>
              </a:rPr>
              <a:t>工单</a:t>
            </a:r>
            <a:endParaRPr lang="en-US" altLang="zh-CN" sz="1600" b="1" dirty="0">
              <a:latin typeface="微软雅黑" pitchFamily="34" charset="-122"/>
              <a:ea typeface="微软雅黑" pitchFamily="34" charset="-122"/>
              <a:cs typeface="微软雅黑"/>
            </a:endParaRPr>
          </a:p>
          <a:p>
            <a:pPr lvl="0">
              <a:lnSpc>
                <a:spcPct val="120000"/>
              </a:lnSpc>
            </a:pPr>
            <a:r>
              <a:rPr lang="zh-CN" altLang="en-US" sz="1600" b="1" dirty="0">
                <a:latin typeface="微软雅黑" pitchFamily="34" charset="-122"/>
                <a:ea typeface="微软雅黑" pitchFamily="34" charset="-122"/>
                <a:cs typeface="微软雅黑"/>
              </a:rPr>
              <a:t>监控</a:t>
            </a:r>
            <a:endParaRPr lang="en-US" altLang="zh-CN" sz="1600" b="1" dirty="0">
              <a:latin typeface="微软雅黑" pitchFamily="34" charset="-122"/>
              <a:ea typeface="微软雅黑" pitchFamily="34" charset="-122"/>
              <a:cs typeface="微软雅黑"/>
            </a:endParaRPr>
          </a:p>
          <a:p>
            <a:pPr lvl="0">
              <a:lnSpc>
                <a:spcPct val="120000"/>
              </a:lnSpc>
            </a:pPr>
            <a:r>
              <a:rPr lang="zh-CN" altLang="en-US" sz="1600" b="1" dirty="0" smtClean="0">
                <a:latin typeface="微软雅黑" pitchFamily="34" charset="-122"/>
                <a:ea typeface="微软雅黑" pitchFamily="34" charset="-122"/>
                <a:cs typeface="微软雅黑"/>
              </a:rPr>
              <a:t>质检</a:t>
            </a:r>
            <a:endParaRPr lang="en-US" altLang="zh-CN" sz="1600" b="1" dirty="0" smtClean="0">
              <a:latin typeface="微软雅黑" pitchFamily="34" charset="-122"/>
              <a:ea typeface="微软雅黑" pitchFamily="34" charset="-122"/>
              <a:cs typeface="微软雅黑"/>
            </a:endParaRPr>
          </a:p>
          <a:p>
            <a:pPr>
              <a:lnSpc>
                <a:spcPct val="120000"/>
              </a:lnSpc>
            </a:pPr>
            <a:r>
              <a:rPr lang="zh-CN" altLang="en-US" sz="1600" b="1" dirty="0">
                <a:latin typeface="微软雅黑" pitchFamily="34" charset="-122"/>
                <a:ea typeface="微软雅黑" pitchFamily="34" charset="-122"/>
                <a:cs typeface="微软雅黑"/>
              </a:rPr>
              <a:t>技能组</a:t>
            </a:r>
            <a:endParaRPr lang="en-US" altLang="zh-CN" sz="1600" b="1" dirty="0">
              <a:latin typeface="微软雅黑" pitchFamily="34" charset="-122"/>
              <a:ea typeface="微软雅黑" pitchFamily="34" charset="-122"/>
              <a:cs typeface="微软雅黑"/>
            </a:endParaRPr>
          </a:p>
          <a:p>
            <a:pPr>
              <a:lnSpc>
                <a:spcPct val="120000"/>
              </a:lnSpc>
            </a:pPr>
            <a:r>
              <a:rPr lang="zh-CN" altLang="en-US" sz="1600" b="1" dirty="0" smtClean="0">
                <a:latin typeface="微软雅黑" pitchFamily="34" charset="-122"/>
                <a:ea typeface="微软雅黑" pitchFamily="34" charset="-122"/>
                <a:cs typeface="微软雅黑"/>
              </a:rPr>
              <a:t>知识库</a:t>
            </a:r>
            <a:endParaRPr lang="en-US" altLang="zh-CN" sz="1600" b="1" dirty="0">
              <a:latin typeface="微软雅黑" pitchFamily="34" charset="-122"/>
              <a:ea typeface="微软雅黑" pitchFamily="34" charset="-122"/>
              <a:cs typeface="微软雅黑"/>
            </a:endParaRPr>
          </a:p>
        </p:txBody>
      </p:sp>
      <p:sp>
        <p:nvSpPr>
          <p:cNvPr id="130" name="矩形 129"/>
          <p:cNvSpPr/>
          <p:nvPr/>
        </p:nvSpPr>
        <p:spPr>
          <a:xfrm>
            <a:off x="9930579" y="2447398"/>
            <a:ext cx="1414316" cy="1914188"/>
          </a:xfrm>
          <a:prstGeom prst="rect">
            <a:avLst/>
          </a:prstGeom>
        </p:spPr>
        <p:txBody>
          <a:bodyPr wrap="square">
            <a:spAutoFit/>
          </a:bodyPr>
          <a:lstStyle/>
          <a:p>
            <a:pPr lvl="0">
              <a:lnSpc>
                <a:spcPct val="120000"/>
              </a:lnSpc>
            </a:pPr>
            <a:r>
              <a:rPr lang="zh-CN" altLang="en-US" sz="1600" b="1" dirty="0">
                <a:latin typeface="微软雅黑" pitchFamily="34" charset="-122"/>
                <a:ea typeface="微软雅黑" pitchFamily="34" charset="-122"/>
                <a:cs typeface="微软雅黑"/>
              </a:rPr>
              <a:t>来电弹屏</a:t>
            </a:r>
            <a:endParaRPr lang="en-US" altLang="zh-CN" sz="1600" b="1" dirty="0">
              <a:latin typeface="微软雅黑" pitchFamily="34" charset="-122"/>
              <a:ea typeface="微软雅黑" pitchFamily="34" charset="-122"/>
              <a:cs typeface="微软雅黑"/>
            </a:endParaRPr>
          </a:p>
          <a:p>
            <a:pPr lvl="0">
              <a:lnSpc>
                <a:spcPct val="120000"/>
              </a:lnSpc>
            </a:pPr>
            <a:r>
              <a:rPr lang="zh-CN" altLang="en-US" sz="1600" b="1" dirty="0">
                <a:latin typeface="微软雅黑" pitchFamily="34" charset="-122"/>
                <a:ea typeface="微软雅黑" pitchFamily="34" charset="-122"/>
                <a:cs typeface="微软雅黑"/>
              </a:rPr>
              <a:t>满意度</a:t>
            </a:r>
            <a:endParaRPr lang="en-US" altLang="zh-CN" sz="1600" b="1" dirty="0">
              <a:latin typeface="微软雅黑" pitchFamily="34" charset="-122"/>
              <a:ea typeface="微软雅黑" pitchFamily="34" charset="-122"/>
              <a:cs typeface="微软雅黑"/>
            </a:endParaRPr>
          </a:p>
          <a:p>
            <a:pPr lvl="0">
              <a:lnSpc>
                <a:spcPct val="120000"/>
              </a:lnSpc>
            </a:pPr>
            <a:r>
              <a:rPr lang="en-US" altLang="zh-CN" sz="1600" b="1" dirty="0">
                <a:latin typeface="微软雅黑" pitchFamily="34" charset="-122"/>
                <a:ea typeface="微软雅黑" pitchFamily="34" charset="-122"/>
                <a:cs typeface="微软雅黑"/>
              </a:rPr>
              <a:t>CRM</a:t>
            </a:r>
            <a:r>
              <a:rPr lang="zh-CN" altLang="en-US" sz="1600" b="1" dirty="0">
                <a:latin typeface="微软雅黑" pitchFamily="34" charset="-122"/>
                <a:ea typeface="微软雅黑" pitchFamily="34" charset="-122"/>
                <a:cs typeface="微软雅黑"/>
              </a:rPr>
              <a:t>管理</a:t>
            </a:r>
            <a:endParaRPr lang="en-US" altLang="zh-CN" sz="1600" b="1" dirty="0">
              <a:latin typeface="微软雅黑" pitchFamily="34" charset="-122"/>
              <a:ea typeface="微软雅黑" pitchFamily="34" charset="-122"/>
              <a:cs typeface="微软雅黑"/>
            </a:endParaRPr>
          </a:p>
          <a:p>
            <a:pPr lvl="0">
              <a:lnSpc>
                <a:spcPct val="120000"/>
              </a:lnSpc>
            </a:pPr>
            <a:r>
              <a:rPr lang="zh-CN" altLang="en-US" sz="1600" b="1" dirty="0">
                <a:latin typeface="微软雅黑" pitchFamily="34" charset="-122"/>
                <a:ea typeface="微软雅黑" pitchFamily="34" charset="-122"/>
                <a:cs typeface="微软雅黑"/>
              </a:rPr>
              <a:t>问题收集</a:t>
            </a:r>
            <a:endParaRPr lang="en-US" altLang="zh-CN" sz="1600" b="1" dirty="0">
              <a:latin typeface="微软雅黑" pitchFamily="34" charset="-122"/>
              <a:ea typeface="微软雅黑" pitchFamily="34" charset="-122"/>
              <a:cs typeface="微软雅黑"/>
            </a:endParaRPr>
          </a:p>
          <a:p>
            <a:pPr lvl="0">
              <a:lnSpc>
                <a:spcPct val="120000"/>
              </a:lnSpc>
            </a:pPr>
            <a:r>
              <a:rPr lang="zh-CN" altLang="en-US" sz="1600" b="1" dirty="0">
                <a:latin typeface="微软雅黑" pitchFamily="34" charset="-122"/>
                <a:ea typeface="微软雅黑" pitchFamily="34" charset="-122"/>
                <a:cs typeface="微软雅黑"/>
              </a:rPr>
              <a:t>数据报表</a:t>
            </a:r>
            <a:endParaRPr lang="en-US" altLang="zh-CN" sz="1600" b="1" dirty="0">
              <a:latin typeface="微软雅黑" pitchFamily="34" charset="-122"/>
              <a:ea typeface="微软雅黑" pitchFamily="34" charset="-122"/>
              <a:cs typeface="微软雅黑"/>
            </a:endParaRPr>
          </a:p>
          <a:p>
            <a:pPr lvl="0">
              <a:lnSpc>
                <a:spcPct val="120000"/>
              </a:lnSpc>
            </a:pPr>
            <a:r>
              <a:rPr lang="zh-CN" altLang="en-US" sz="1600" b="1" dirty="0">
                <a:latin typeface="微软雅黑" pitchFamily="34" charset="-122"/>
                <a:ea typeface="微软雅黑" pitchFamily="34" charset="-122"/>
                <a:cs typeface="微软雅黑"/>
              </a:rPr>
              <a:t>黑白名单</a:t>
            </a:r>
            <a:r>
              <a:rPr lang="en-US" altLang="zh-CN" sz="1600" b="1" dirty="0">
                <a:latin typeface="微软雅黑" pitchFamily="34" charset="-122"/>
                <a:ea typeface="微软雅黑" pitchFamily="34" charset="-122"/>
                <a:cs typeface="微软雅黑"/>
              </a:rPr>
              <a:t>…</a:t>
            </a:r>
          </a:p>
        </p:txBody>
      </p:sp>
      <p:sp>
        <p:nvSpPr>
          <p:cNvPr id="131" name="圆角矩形 130"/>
          <p:cNvSpPr/>
          <p:nvPr/>
        </p:nvSpPr>
        <p:spPr>
          <a:xfrm>
            <a:off x="8681463" y="2028879"/>
            <a:ext cx="2476867" cy="3120302"/>
          </a:xfrm>
          <a:prstGeom prst="roundRect">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b="1">
              <a:solidFill>
                <a:schemeClr val="tx1"/>
              </a:solidFill>
              <a:latin typeface="微软雅黑" pitchFamily="34" charset="-122"/>
              <a:ea typeface="微软雅黑" pitchFamily="34" charset="-122"/>
            </a:endParaRPr>
          </a:p>
        </p:txBody>
      </p:sp>
      <p:grpSp>
        <p:nvGrpSpPr>
          <p:cNvPr id="132" name="组合 131"/>
          <p:cNvGrpSpPr/>
          <p:nvPr/>
        </p:nvGrpSpPr>
        <p:grpSpPr>
          <a:xfrm>
            <a:off x="3110409" y="4220467"/>
            <a:ext cx="944262" cy="1249033"/>
            <a:chOff x="3834370" y="3159421"/>
            <a:chExt cx="945944" cy="1223273"/>
          </a:xfrm>
        </p:grpSpPr>
        <p:sp>
          <p:nvSpPr>
            <p:cNvPr id="133" name="矩形 132"/>
            <p:cNvSpPr/>
            <p:nvPr/>
          </p:nvSpPr>
          <p:spPr>
            <a:xfrm>
              <a:off x="3882735" y="3183566"/>
              <a:ext cx="897579" cy="119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TextBox 133"/>
            <p:cNvSpPr txBox="1"/>
            <p:nvPr/>
          </p:nvSpPr>
          <p:spPr>
            <a:xfrm>
              <a:off x="3834370" y="3159421"/>
              <a:ext cx="756461" cy="307777"/>
            </a:xfrm>
            <a:prstGeom prst="rect">
              <a:avLst/>
            </a:prstGeom>
            <a:noFill/>
          </p:spPr>
          <p:txBody>
            <a:bodyPr wrap="square" rtlCol="0">
              <a:spAutoFit/>
            </a:bodyPr>
            <a:lstStyle/>
            <a:p>
              <a:r>
                <a:rPr lang="en-US" altLang="zh-CN" sz="1400" b="1" dirty="0" smtClean="0">
                  <a:solidFill>
                    <a:schemeClr val="bg1"/>
                  </a:solidFill>
                  <a:latin typeface="Ebrima" pitchFamily="2" charset="0"/>
                  <a:ea typeface="Ebrima" pitchFamily="2" charset="0"/>
                  <a:cs typeface="Ebrima" pitchFamily="2" charset="0"/>
                </a:rPr>
                <a:t>AI</a:t>
              </a:r>
              <a:endParaRPr lang="zh-CN" altLang="en-US" sz="1400" b="1" dirty="0">
                <a:solidFill>
                  <a:schemeClr val="bg1"/>
                </a:solidFill>
                <a:latin typeface="Ebrima" pitchFamily="2" charset="0"/>
                <a:cs typeface="Ebrima" pitchFamily="2" charset="0"/>
              </a:endParaRPr>
            </a:p>
          </p:txBody>
        </p:sp>
        <p:grpSp>
          <p:nvGrpSpPr>
            <p:cNvPr id="135" name="Group 2"/>
            <p:cNvGrpSpPr/>
            <p:nvPr/>
          </p:nvGrpSpPr>
          <p:grpSpPr>
            <a:xfrm>
              <a:off x="3956976" y="3234133"/>
              <a:ext cx="766900" cy="782229"/>
              <a:chOff x="9152481" y="4161629"/>
              <a:chExt cx="6110782" cy="7588586"/>
            </a:xfrm>
          </p:grpSpPr>
          <p:sp>
            <p:nvSpPr>
              <p:cNvPr id="137" name="Freeform 17"/>
              <p:cNvSpPr>
                <a:spLocks noChangeArrowheads="1"/>
              </p:cNvSpPr>
              <p:nvPr/>
            </p:nvSpPr>
            <p:spPr bwMode="auto">
              <a:xfrm>
                <a:off x="10998164" y="4161629"/>
                <a:ext cx="2745973" cy="1313791"/>
              </a:xfrm>
              <a:custGeom>
                <a:avLst/>
                <a:gdLst>
                  <a:gd name="T0" fmla="*/ 3314 w 6713"/>
                  <a:gd name="T1" fmla="*/ 10 h 3210"/>
                  <a:gd name="T2" fmla="*/ 3314 w 6713"/>
                  <a:gd name="T3" fmla="*/ 10 h 3210"/>
                  <a:gd name="T4" fmla="*/ 3220 w 6713"/>
                  <a:gd name="T5" fmla="*/ 0 h 3210"/>
                  <a:gd name="T6" fmla="*/ 3136 w 6713"/>
                  <a:gd name="T7" fmla="*/ 10 h 3210"/>
                  <a:gd name="T8" fmla="*/ 0 w 6713"/>
                  <a:gd name="T9" fmla="*/ 3209 h 3210"/>
                  <a:gd name="T10" fmla="*/ 472 w 6713"/>
                  <a:gd name="T11" fmla="*/ 3209 h 3210"/>
                  <a:gd name="T12" fmla="*/ 3314 w 6713"/>
                  <a:gd name="T13" fmla="*/ 629 h 3210"/>
                  <a:gd name="T14" fmla="*/ 6209 w 6713"/>
                  <a:gd name="T15" fmla="*/ 3209 h 3210"/>
                  <a:gd name="T16" fmla="*/ 6712 w 6713"/>
                  <a:gd name="T17" fmla="*/ 3209 h 3210"/>
                  <a:gd name="T18" fmla="*/ 3314 w 6713"/>
                  <a:gd name="T19" fmla="*/ 1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3" h="3210">
                    <a:moveTo>
                      <a:pt x="3314" y="10"/>
                    </a:moveTo>
                    <a:lnTo>
                      <a:pt x="3314" y="10"/>
                    </a:lnTo>
                    <a:cubicBezTo>
                      <a:pt x="3283" y="0"/>
                      <a:pt x="3251" y="0"/>
                      <a:pt x="3220" y="0"/>
                    </a:cubicBezTo>
                    <a:cubicBezTo>
                      <a:pt x="3189" y="0"/>
                      <a:pt x="3167" y="0"/>
                      <a:pt x="3136" y="10"/>
                    </a:cubicBezTo>
                    <a:cubicBezTo>
                      <a:pt x="1416" y="52"/>
                      <a:pt x="220" y="1489"/>
                      <a:pt x="0" y="3209"/>
                    </a:cubicBezTo>
                    <a:cubicBezTo>
                      <a:pt x="472" y="3209"/>
                      <a:pt x="472" y="3209"/>
                      <a:pt x="472" y="3209"/>
                    </a:cubicBezTo>
                    <a:cubicBezTo>
                      <a:pt x="651" y="1930"/>
                      <a:pt x="1783" y="629"/>
                      <a:pt x="3314" y="629"/>
                    </a:cubicBezTo>
                    <a:cubicBezTo>
                      <a:pt x="4888" y="629"/>
                      <a:pt x="5790" y="1961"/>
                      <a:pt x="6209" y="3209"/>
                    </a:cubicBezTo>
                    <a:cubicBezTo>
                      <a:pt x="6712" y="3209"/>
                      <a:pt x="6712" y="3209"/>
                      <a:pt x="6712" y="3209"/>
                    </a:cubicBezTo>
                    <a:cubicBezTo>
                      <a:pt x="6261" y="1604"/>
                      <a:pt x="5066" y="52"/>
                      <a:pt x="3314" y="1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38" name="Freeform 18"/>
              <p:cNvSpPr>
                <a:spLocks noChangeArrowheads="1"/>
              </p:cNvSpPr>
              <p:nvPr/>
            </p:nvSpPr>
            <p:spPr bwMode="auto">
              <a:xfrm>
                <a:off x="12298983" y="4564068"/>
                <a:ext cx="1086121" cy="1422070"/>
              </a:xfrm>
              <a:custGeom>
                <a:avLst/>
                <a:gdLst>
                  <a:gd name="T0" fmla="*/ 2653 w 2654"/>
                  <a:gd name="T1" fmla="*/ 2224 h 3473"/>
                  <a:gd name="T2" fmla="*/ 2653 w 2654"/>
                  <a:gd name="T3" fmla="*/ 2224 h 3473"/>
                  <a:gd name="T4" fmla="*/ 1804 w 2654"/>
                  <a:gd name="T5" fmla="*/ 766 h 3473"/>
                  <a:gd name="T6" fmla="*/ 136 w 2654"/>
                  <a:gd name="T7" fmla="*/ 0 h 3473"/>
                  <a:gd name="T8" fmla="*/ 63 w 2654"/>
                  <a:gd name="T9" fmla="*/ 0 h 3473"/>
                  <a:gd name="T10" fmla="*/ 0 w 2654"/>
                  <a:gd name="T11" fmla="*/ 0 h 3473"/>
                  <a:gd name="T12" fmla="*/ 0 w 2654"/>
                  <a:gd name="T13" fmla="*/ 746 h 3473"/>
                  <a:gd name="T14" fmla="*/ 105 w 2654"/>
                  <a:gd name="T15" fmla="*/ 746 h 3473"/>
                  <a:gd name="T16" fmla="*/ 220 w 2654"/>
                  <a:gd name="T17" fmla="*/ 672 h 3473"/>
                  <a:gd name="T18" fmla="*/ 577 w 2654"/>
                  <a:gd name="T19" fmla="*/ 546 h 3473"/>
                  <a:gd name="T20" fmla="*/ 975 w 2654"/>
                  <a:gd name="T21" fmla="*/ 672 h 3473"/>
                  <a:gd name="T22" fmla="*/ 1164 w 2654"/>
                  <a:gd name="T23" fmla="*/ 1134 h 3473"/>
                  <a:gd name="T24" fmla="*/ 975 w 2654"/>
                  <a:gd name="T25" fmla="*/ 1595 h 3473"/>
                  <a:gd name="T26" fmla="*/ 577 w 2654"/>
                  <a:gd name="T27" fmla="*/ 1721 h 3473"/>
                  <a:gd name="T28" fmla="*/ 220 w 2654"/>
                  <a:gd name="T29" fmla="*/ 1574 h 3473"/>
                  <a:gd name="T30" fmla="*/ 84 w 2654"/>
                  <a:gd name="T31" fmla="*/ 1480 h 3473"/>
                  <a:gd name="T32" fmla="*/ 0 w 2654"/>
                  <a:gd name="T33" fmla="*/ 1480 h 3473"/>
                  <a:gd name="T34" fmla="*/ 0 w 2654"/>
                  <a:gd name="T35" fmla="*/ 2224 h 3473"/>
                  <a:gd name="T36" fmla="*/ 1479 w 2654"/>
                  <a:gd name="T37" fmla="*/ 2224 h 3473"/>
                  <a:gd name="T38" fmla="*/ 1479 w 2654"/>
                  <a:gd name="T39" fmla="*/ 2623 h 3473"/>
                  <a:gd name="T40" fmla="*/ 1479 w 2654"/>
                  <a:gd name="T41" fmla="*/ 2633 h 3473"/>
                  <a:gd name="T42" fmla="*/ 1342 w 2654"/>
                  <a:gd name="T43" fmla="*/ 2895 h 3473"/>
                  <a:gd name="T44" fmla="*/ 1248 w 2654"/>
                  <a:gd name="T45" fmla="*/ 3105 h 3473"/>
                  <a:gd name="T46" fmla="*/ 1322 w 2654"/>
                  <a:gd name="T47" fmla="*/ 3357 h 3473"/>
                  <a:gd name="T48" fmla="*/ 1605 w 2654"/>
                  <a:gd name="T49" fmla="*/ 3472 h 3473"/>
                  <a:gd name="T50" fmla="*/ 1877 w 2654"/>
                  <a:gd name="T51" fmla="*/ 3367 h 3473"/>
                  <a:gd name="T52" fmla="*/ 1951 w 2654"/>
                  <a:gd name="T53" fmla="*/ 3105 h 3473"/>
                  <a:gd name="T54" fmla="*/ 1867 w 2654"/>
                  <a:gd name="T55" fmla="*/ 2895 h 3473"/>
                  <a:gd name="T56" fmla="*/ 1751 w 2654"/>
                  <a:gd name="T57" fmla="*/ 2643 h 3473"/>
                  <a:gd name="T58" fmla="*/ 1751 w 2654"/>
                  <a:gd name="T59" fmla="*/ 2224 h 3473"/>
                  <a:gd name="T60" fmla="*/ 2653 w 2654"/>
                  <a:gd name="T61" fmla="*/ 2224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54" h="3473">
                    <a:moveTo>
                      <a:pt x="2653" y="2224"/>
                    </a:moveTo>
                    <a:lnTo>
                      <a:pt x="2653" y="2224"/>
                    </a:lnTo>
                    <a:cubicBezTo>
                      <a:pt x="2454" y="1700"/>
                      <a:pt x="2181" y="1165"/>
                      <a:pt x="1804" y="766"/>
                    </a:cubicBezTo>
                    <a:cubicBezTo>
                      <a:pt x="1374" y="305"/>
                      <a:pt x="850" y="0"/>
                      <a:pt x="136" y="0"/>
                    </a:cubicBezTo>
                    <a:cubicBezTo>
                      <a:pt x="116" y="0"/>
                      <a:pt x="84" y="0"/>
                      <a:pt x="63" y="0"/>
                    </a:cubicBezTo>
                    <a:cubicBezTo>
                      <a:pt x="42" y="0"/>
                      <a:pt x="21" y="0"/>
                      <a:pt x="0" y="0"/>
                    </a:cubicBezTo>
                    <a:cubicBezTo>
                      <a:pt x="0" y="746"/>
                      <a:pt x="0" y="746"/>
                      <a:pt x="0" y="746"/>
                    </a:cubicBezTo>
                    <a:cubicBezTo>
                      <a:pt x="105" y="746"/>
                      <a:pt x="105" y="746"/>
                      <a:pt x="105" y="746"/>
                    </a:cubicBezTo>
                    <a:cubicBezTo>
                      <a:pt x="126" y="746"/>
                      <a:pt x="136" y="746"/>
                      <a:pt x="220" y="672"/>
                    </a:cubicBezTo>
                    <a:cubicBezTo>
                      <a:pt x="304" y="619"/>
                      <a:pt x="420" y="546"/>
                      <a:pt x="577" y="546"/>
                    </a:cubicBezTo>
                    <a:cubicBezTo>
                      <a:pt x="703" y="546"/>
                      <a:pt x="850" y="567"/>
                      <a:pt x="975" y="672"/>
                    </a:cubicBezTo>
                    <a:cubicBezTo>
                      <a:pt x="1091" y="756"/>
                      <a:pt x="1175" y="934"/>
                      <a:pt x="1164" y="1134"/>
                    </a:cubicBezTo>
                    <a:cubicBezTo>
                      <a:pt x="1164" y="1333"/>
                      <a:pt x="1080" y="1501"/>
                      <a:pt x="975" y="1595"/>
                    </a:cubicBezTo>
                    <a:cubicBezTo>
                      <a:pt x="850" y="1689"/>
                      <a:pt x="713" y="1721"/>
                      <a:pt x="577" y="1721"/>
                    </a:cubicBezTo>
                    <a:cubicBezTo>
                      <a:pt x="420" y="1721"/>
                      <a:pt x="293" y="1637"/>
                      <a:pt x="220" y="1574"/>
                    </a:cubicBezTo>
                    <a:cubicBezTo>
                      <a:pt x="126" y="1501"/>
                      <a:pt x="105" y="1480"/>
                      <a:pt x="84" y="1480"/>
                    </a:cubicBezTo>
                    <a:cubicBezTo>
                      <a:pt x="0" y="1480"/>
                      <a:pt x="0" y="1480"/>
                      <a:pt x="0" y="1480"/>
                    </a:cubicBezTo>
                    <a:cubicBezTo>
                      <a:pt x="0" y="2224"/>
                      <a:pt x="0" y="2224"/>
                      <a:pt x="0" y="2224"/>
                    </a:cubicBezTo>
                    <a:cubicBezTo>
                      <a:pt x="1479" y="2224"/>
                      <a:pt x="1479" y="2224"/>
                      <a:pt x="1479" y="2224"/>
                    </a:cubicBezTo>
                    <a:cubicBezTo>
                      <a:pt x="1479" y="2623"/>
                      <a:pt x="1479" y="2623"/>
                      <a:pt x="1479" y="2623"/>
                    </a:cubicBezTo>
                    <a:cubicBezTo>
                      <a:pt x="1490" y="2633"/>
                      <a:pt x="1490" y="2633"/>
                      <a:pt x="1479" y="2633"/>
                    </a:cubicBezTo>
                    <a:cubicBezTo>
                      <a:pt x="1468" y="2759"/>
                      <a:pt x="1395" y="2822"/>
                      <a:pt x="1342" y="2895"/>
                    </a:cubicBezTo>
                    <a:cubicBezTo>
                      <a:pt x="1290" y="2959"/>
                      <a:pt x="1248" y="3021"/>
                      <a:pt x="1248" y="3105"/>
                    </a:cubicBezTo>
                    <a:cubicBezTo>
                      <a:pt x="1248" y="3210"/>
                      <a:pt x="1269" y="3294"/>
                      <a:pt x="1322" y="3357"/>
                    </a:cubicBezTo>
                    <a:cubicBezTo>
                      <a:pt x="1374" y="3420"/>
                      <a:pt x="1447" y="3462"/>
                      <a:pt x="1605" y="3472"/>
                    </a:cubicBezTo>
                    <a:cubicBezTo>
                      <a:pt x="1751" y="3472"/>
                      <a:pt x="1825" y="3430"/>
                      <a:pt x="1877" y="3367"/>
                    </a:cubicBezTo>
                    <a:cubicBezTo>
                      <a:pt x="1929" y="3294"/>
                      <a:pt x="1951" y="3210"/>
                      <a:pt x="1951" y="3105"/>
                    </a:cubicBezTo>
                    <a:cubicBezTo>
                      <a:pt x="1951" y="3021"/>
                      <a:pt x="1919" y="2959"/>
                      <a:pt x="1867" y="2895"/>
                    </a:cubicBezTo>
                    <a:cubicBezTo>
                      <a:pt x="1825" y="2832"/>
                      <a:pt x="1751" y="2759"/>
                      <a:pt x="1751" y="2643"/>
                    </a:cubicBezTo>
                    <a:cubicBezTo>
                      <a:pt x="1751" y="2224"/>
                      <a:pt x="1751" y="2224"/>
                      <a:pt x="1751" y="2224"/>
                    </a:cubicBezTo>
                    <a:lnTo>
                      <a:pt x="2653" y="2224"/>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39" name="Freeform 19"/>
              <p:cNvSpPr>
                <a:spLocks noChangeArrowheads="1"/>
              </p:cNvSpPr>
              <p:nvPr/>
            </p:nvSpPr>
            <p:spPr bwMode="auto">
              <a:xfrm>
                <a:off x="11340960" y="4582115"/>
                <a:ext cx="1338707" cy="1404023"/>
              </a:xfrm>
              <a:custGeom>
                <a:avLst/>
                <a:gdLst>
                  <a:gd name="T0" fmla="*/ 3167 w 3274"/>
                  <a:gd name="T1" fmla="*/ 807 h 3430"/>
                  <a:gd name="T2" fmla="*/ 3167 w 3274"/>
                  <a:gd name="T3" fmla="*/ 807 h 3430"/>
                  <a:gd name="T4" fmla="*/ 2916 w 3274"/>
                  <a:gd name="T5" fmla="*/ 734 h 3430"/>
                  <a:gd name="T6" fmla="*/ 2695 w 3274"/>
                  <a:gd name="T7" fmla="*/ 818 h 3430"/>
                  <a:gd name="T8" fmla="*/ 2444 w 3274"/>
                  <a:gd name="T9" fmla="*/ 943 h 3430"/>
                  <a:gd name="T10" fmla="*/ 2067 w 3274"/>
                  <a:gd name="T11" fmla="*/ 943 h 3430"/>
                  <a:gd name="T12" fmla="*/ 2067 w 3274"/>
                  <a:gd name="T13" fmla="*/ 0 h 3430"/>
                  <a:gd name="T14" fmla="*/ 0 w 3274"/>
                  <a:gd name="T15" fmla="*/ 2181 h 3430"/>
                  <a:gd name="T16" fmla="*/ 913 w 3274"/>
                  <a:gd name="T17" fmla="*/ 2181 h 3430"/>
                  <a:gd name="T18" fmla="*/ 913 w 3274"/>
                  <a:gd name="T19" fmla="*/ 2580 h 3430"/>
                  <a:gd name="T20" fmla="*/ 913 w 3274"/>
                  <a:gd name="T21" fmla="*/ 2590 h 3430"/>
                  <a:gd name="T22" fmla="*/ 776 w 3274"/>
                  <a:gd name="T23" fmla="*/ 2852 h 3430"/>
                  <a:gd name="T24" fmla="*/ 682 w 3274"/>
                  <a:gd name="T25" fmla="*/ 3062 h 3430"/>
                  <a:gd name="T26" fmla="*/ 755 w 3274"/>
                  <a:gd name="T27" fmla="*/ 3314 h 3430"/>
                  <a:gd name="T28" fmla="*/ 1038 w 3274"/>
                  <a:gd name="T29" fmla="*/ 3429 h 3430"/>
                  <a:gd name="T30" fmla="*/ 1311 w 3274"/>
                  <a:gd name="T31" fmla="*/ 3324 h 3430"/>
                  <a:gd name="T32" fmla="*/ 1385 w 3274"/>
                  <a:gd name="T33" fmla="*/ 3062 h 3430"/>
                  <a:gd name="T34" fmla="*/ 1301 w 3274"/>
                  <a:gd name="T35" fmla="*/ 2852 h 3430"/>
                  <a:gd name="T36" fmla="*/ 1185 w 3274"/>
                  <a:gd name="T37" fmla="*/ 2600 h 3430"/>
                  <a:gd name="T38" fmla="*/ 1185 w 3274"/>
                  <a:gd name="T39" fmla="*/ 2181 h 3430"/>
                  <a:gd name="T40" fmla="*/ 2067 w 3274"/>
                  <a:gd name="T41" fmla="*/ 2181 h 3430"/>
                  <a:gd name="T42" fmla="*/ 2067 w 3274"/>
                  <a:gd name="T43" fmla="*/ 1206 h 3430"/>
                  <a:gd name="T44" fmla="*/ 2434 w 3274"/>
                  <a:gd name="T45" fmla="*/ 1206 h 3430"/>
                  <a:gd name="T46" fmla="*/ 2444 w 3274"/>
                  <a:gd name="T47" fmla="*/ 1206 h 3430"/>
                  <a:gd name="T48" fmla="*/ 2695 w 3274"/>
                  <a:gd name="T49" fmla="*/ 1353 h 3430"/>
                  <a:gd name="T50" fmla="*/ 2916 w 3274"/>
                  <a:gd name="T51" fmla="*/ 1447 h 3430"/>
                  <a:gd name="T52" fmla="*/ 3167 w 3274"/>
                  <a:gd name="T53" fmla="*/ 1374 h 3430"/>
                  <a:gd name="T54" fmla="*/ 3273 w 3274"/>
                  <a:gd name="T55" fmla="*/ 1091 h 3430"/>
                  <a:gd name="T56" fmla="*/ 3167 w 3274"/>
                  <a:gd name="T57" fmla="*/ 807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4" h="3430">
                    <a:moveTo>
                      <a:pt x="3167" y="807"/>
                    </a:moveTo>
                    <a:lnTo>
                      <a:pt x="3167" y="807"/>
                    </a:lnTo>
                    <a:cubicBezTo>
                      <a:pt x="3105" y="755"/>
                      <a:pt x="3010" y="734"/>
                      <a:pt x="2916" y="734"/>
                    </a:cubicBezTo>
                    <a:cubicBezTo>
                      <a:pt x="2832" y="734"/>
                      <a:pt x="2769" y="776"/>
                      <a:pt x="2695" y="818"/>
                    </a:cubicBezTo>
                    <a:cubicBezTo>
                      <a:pt x="2632" y="870"/>
                      <a:pt x="2559" y="943"/>
                      <a:pt x="2444" y="943"/>
                    </a:cubicBezTo>
                    <a:cubicBezTo>
                      <a:pt x="2067" y="943"/>
                      <a:pt x="2067" y="943"/>
                      <a:pt x="2067" y="943"/>
                    </a:cubicBezTo>
                    <a:cubicBezTo>
                      <a:pt x="2067" y="0"/>
                      <a:pt x="2067" y="0"/>
                      <a:pt x="2067" y="0"/>
                    </a:cubicBezTo>
                    <a:cubicBezTo>
                      <a:pt x="976" y="209"/>
                      <a:pt x="168" y="1216"/>
                      <a:pt x="0" y="2181"/>
                    </a:cubicBezTo>
                    <a:cubicBezTo>
                      <a:pt x="913" y="2181"/>
                      <a:pt x="913" y="2181"/>
                      <a:pt x="913" y="2181"/>
                    </a:cubicBezTo>
                    <a:cubicBezTo>
                      <a:pt x="913" y="2580"/>
                      <a:pt x="913" y="2580"/>
                      <a:pt x="913" y="2580"/>
                    </a:cubicBezTo>
                    <a:cubicBezTo>
                      <a:pt x="913" y="2590"/>
                      <a:pt x="913" y="2590"/>
                      <a:pt x="913" y="2590"/>
                    </a:cubicBezTo>
                    <a:cubicBezTo>
                      <a:pt x="902" y="2716"/>
                      <a:pt x="829" y="2779"/>
                      <a:pt x="776" y="2852"/>
                    </a:cubicBezTo>
                    <a:cubicBezTo>
                      <a:pt x="714" y="2916"/>
                      <a:pt x="682" y="2978"/>
                      <a:pt x="682" y="3062"/>
                    </a:cubicBezTo>
                    <a:cubicBezTo>
                      <a:pt x="682" y="3167"/>
                      <a:pt x="703" y="3251"/>
                      <a:pt x="755" y="3314"/>
                    </a:cubicBezTo>
                    <a:cubicBezTo>
                      <a:pt x="808" y="3377"/>
                      <a:pt x="882" y="3419"/>
                      <a:pt x="1038" y="3429"/>
                    </a:cubicBezTo>
                    <a:cubicBezTo>
                      <a:pt x="1185" y="3429"/>
                      <a:pt x="1259" y="3387"/>
                      <a:pt x="1311" y="3324"/>
                    </a:cubicBezTo>
                    <a:cubicBezTo>
                      <a:pt x="1364" y="3251"/>
                      <a:pt x="1385" y="3167"/>
                      <a:pt x="1385" y="3062"/>
                    </a:cubicBezTo>
                    <a:cubicBezTo>
                      <a:pt x="1385" y="2978"/>
                      <a:pt x="1353" y="2916"/>
                      <a:pt x="1301" y="2852"/>
                    </a:cubicBezTo>
                    <a:cubicBezTo>
                      <a:pt x="1248" y="2789"/>
                      <a:pt x="1185" y="2716"/>
                      <a:pt x="1185" y="2600"/>
                    </a:cubicBezTo>
                    <a:cubicBezTo>
                      <a:pt x="1185" y="2181"/>
                      <a:pt x="1185" y="2181"/>
                      <a:pt x="1185" y="2181"/>
                    </a:cubicBezTo>
                    <a:cubicBezTo>
                      <a:pt x="2067" y="2181"/>
                      <a:pt x="2067" y="2181"/>
                      <a:pt x="2067" y="2181"/>
                    </a:cubicBezTo>
                    <a:cubicBezTo>
                      <a:pt x="2067" y="1206"/>
                      <a:pt x="2067" y="1206"/>
                      <a:pt x="2067" y="1206"/>
                    </a:cubicBezTo>
                    <a:cubicBezTo>
                      <a:pt x="2434" y="1206"/>
                      <a:pt x="2434" y="1206"/>
                      <a:pt x="2434" y="1206"/>
                    </a:cubicBezTo>
                    <a:cubicBezTo>
                      <a:pt x="2434" y="1206"/>
                      <a:pt x="2434" y="1206"/>
                      <a:pt x="2444" y="1206"/>
                    </a:cubicBezTo>
                    <a:cubicBezTo>
                      <a:pt x="2559" y="1216"/>
                      <a:pt x="2632" y="1300"/>
                      <a:pt x="2695" y="1353"/>
                    </a:cubicBezTo>
                    <a:cubicBezTo>
                      <a:pt x="2769" y="1405"/>
                      <a:pt x="2832" y="1447"/>
                      <a:pt x="2916" y="1447"/>
                    </a:cubicBezTo>
                    <a:cubicBezTo>
                      <a:pt x="3010" y="1447"/>
                      <a:pt x="3105" y="1415"/>
                      <a:pt x="3167" y="1374"/>
                    </a:cubicBezTo>
                    <a:cubicBezTo>
                      <a:pt x="3230" y="1321"/>
                      <a:pt x="3273" y="1238"/>
                      <a:pt x="3273" y="1091"/>
                    </a:cubicBezTo>
                    <a:cubicBezTo>
                      <a:pt x="3273" y="943"/>
                      <a:pt x="3230" y="859"/>
                      <a:pt x="3167" y="807"/>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40" name="Freeform 20"/>
              <p:cNvSpPr>
                <a:spLocks noChangeArrowheads="1"/>
              </p:cNvSpPr>
              <p:nvPr/>
            </p:nvSpPr>
            <p:spPr bwMode="auto">
              <a:xfrm>
                <a:off x="10581397" y="5587309"/>
                <a:ext cx="600794" cy="1326424"/>
              </a:xfrm>
              <a:custGeom>
                <a:avLst/>
                <a:gdLst>
                  <a:gd name="T0" fmla="*/ 21 w 1469"/>
                  <a:gd name="T1" fmla="*/ 1562 h 3242"/>
                  <a:gd name="T2" fmla="*/ 21 w 1469"/>
                  <a:gd name="T3" fmla="*/ 1562 h 3242"/>
                  <a:gd name="T4" fmla="*/ 944 w 1469"/>
                  <a:gd name="T5" fmla="*/ 3241 h 3242"/>
                  <a:gd name="T6" fmla="*/ 1468 w 1469"/>
                  <a:gd name="T7" fmla="*/ 3241 h 3242"/>
                  <a:gd name="T8" fmla="*/ 1468 w 1469"/>
                  <a:gd name="T9" fmla="*/ 42 h 3242"/>
                  <a:gd name="T10" fmla="*/ 1468 w 1469"/>
                  <a:gd name="T11" fmla="*/ 0 h 3242"/>
                  <a:gd name="T12" fmla="*/ 881 w 1469"/>
                  <a:gd name="T13" fmla="*/ 0 h 3242"/>
                  <a:gd name="T14" fmla="*/ 21 w 1469"/>
                  <a:gd name="T15" fmla="*/ 1562 h 3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9" h="3242">
                    <a:moveTo>
                      <a:pt x="21" y="1562"/>
                    </a:moveTo>
                    <a:lnTo>
                      <a:pt x="21" y="1562"/>
                    </a:lnTo>
                    <a:cubicBezTo>
                      <a:pt x="53" y="2842"/>
                      <a:pt x="409" y="3157"/>
                      <a:pt x="944" y="3241"/>
                    </a:cubicBezTo>
                    <a:cubicBezTo>
                      <a:pt x="1468" y="3241"/>
                      <a:pt x="1468" y="3241"/>
                      <a:pt x="1468" y="3241"/>
                    </a:cubicBezTo>
                    <a:cubicBezTo>
                      <a:pt x="1468" y="42"/>
                      <a:pt x="1468" y="42"/>
                      <a:pt x="1468" y="42"/>
                    </a:cubicBezTo>
                    <a:cubicBezTo>
                      <a:pt x="1468" y="31"/>
                      <a:pt x="1468" y="21"/>
                      <a:pt x="1468" y="0"/>
                    </a:cubicBezTo>
                    <a:cubicBezTo>
                      <a:pt x="881" y="0"/>
                      <a:pt x="881" y="0"/>
                      <a:pt x="881" y="0"/>
                    </a:cubicBezTo>
                    <a:cubicBezTo>
                      <a:pt x="367" y="272"/>
                      <a:pt x="0" y="870"/>
                      <a:pt x="21" y="1562"/>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41" name="Freeform 21"/>
              <p:cNvSpPr>
                <a:spLocks noChangeArrowheads="1"/>
              </p:cNvSpPr>
              <p:nvPr/>
            </p:nvSpPr>
            <p:spPr bwMode="auto">
              <a:xfrm>
                <a:off x="11328331" y="5587309"/>
                <a:ext cx="1114988" cy="1815485"/>
              </a:xfrm>
              <a:custGeom>
                <a:avLst/>
                <a:gdLst>
                  <a:gd name="T0" fmla="*/ 1447 w 2727"/>
                  <a:gd name="T1" fmla="*/ 146 h 4437"/>
                  <a:gd name="T2" fmla="*/ 1447 w 2727"/>
                  <a:gd name="T3" fmla="*/ 146 h 4437"/>
                  <a:gd name="T4" fmla="*/ 1520 w 2727"/>
                  <a:gd name="T5" fmla="*/ 262 h 4437"/>
                  <a:gd name="T6" fmla="*/ 1647 w 2727"/>
                  <a:gd name="T7" fmla="*/ 608 h 4437"/>
                  <a:gd name="T8" fmla="*/ 1520 w 2727"/>
                  <a:gd name="T9" fmla="*/ 1007 h 4437"/>
                  <a:gd name="T10" fmla="*/ 1059 w 2727"/>
                  <a:gd name="T11" fmla="*/ 1206 h 4437"/>
                  <a:gd name="T12" fmla="*/ 608 w 2727"/>
                  <a:gd name="T13" fmla="*/ 1007 h 4437"/>
                  <a:gd name="T14" fmla="*/ 482 w 2727"/>
                  <a:gd name="T15" fmla="*/ 608 h 4437"/>
                  <a:gd name="T16" fmla="*/ 619 w 2727"/>
                  <a:gd name="T17" fmla="*/ 251 h 4437"/>
                  <a:gd name="T18" fmla="*/ 713 w 2727"/>
                  <a:gd name="T19" fmla="*/ 115 h 4437"/>
                  <a:gd name="T20" fmla="*/ 713 w 2727"/>
                  <a:gd name="T21" fmla="*/ 0 h 4437"/>
                  <a:gd name="T22" fmla="*/ 0 w 2727"/>
                  <a:gd name="T23" fmla="*/ 0 h 4437"/>
                  <a:gd name="T24" fmla="*/ 0 w 2727"/>
                  <a:gd name="T25" fmla="*/ 42 h 4437"/>
                  <a:gd name="T26" fmla="*/ 0 w 2727"/>
                  <a:gd name="T27" fmla="*/ 52 h 4437"/>
                  <a:gd name="T28" fmla="*/ 0 w 2727"/>
                  <a:gd name="T29" fmla="*/ 1604 h 4437"/>
                  <a:gd name="T30" fmla="*/ 0 w 2727"/>
                  <a:gd name="T31" fmla="*/ 3241 h 4437"/>
                  <a:gd name="T32" fmla="*/ 1133 w 2727"/>
                  <a:gd name="T33" fmla="*/ 3241 h 4437"/>
                  <a:gd name="T34" fmla="*/ 1133 w 2727"/>
                  <a:gd name="T35" fmla="*/ 3586 h 4437"/>
                  <a:gd name="T36" fmla="*/ 1133 w 2727"/>
                  <a:gd name="T37" fmla="*/ 3597 h 4437"/>
                  <a:gd name="T38" fmla="*/ 985 w 2727"/>
                  <a:gd name="T39" fmla="*/ 3859 h 4437"/>
                  <a:gd name="T40" fmla="*/ 891 w 2727"/>
                  <a:gd name="T41" fmla="*/ 4069 h 4437"/>
                  <a:gd name="T42" fmla="*/ 965 w 2727"/>
                  <a:gd name="T43" fmla="*/ 4320 h 4437"/>
                  <a:gd name="T44" fmla="*/ 1248 w 2727"/>
                  <a:gd name="T45" fmla="*/ 4436 h 4437"/>
                  <a:gd name="T46" fmla="*/ 1531 w 2727"/>
                  <a:gd name="T47" fmla="*/ 4331 h 4437"/>
                  <a:gd name="T48" fmla="*/ 1604 w 2727"/>
                  <a:gd name="T49" fmla="*/ 4069 h 4437"/>
                  <a:gd name="T50" fmla="*/ 1520 w 2727"/>
                  <a:gd name="T51" fmla="*/ 3859 h 4437"/>
                  <a:gd name="T52" fmla="*/ 1395 w 2727"/>
                  <a:gd name="T53" fmla="*/ 3608 h 4437"/>
                  <a:gd name="T54" fmla="*/ 1395 w 2727"/>
                  <a:gd name="T55" fmla="*/ 3241 h 4437"/>
                  <a:gd name="T56" fmla="*/ 2726 w 2727"/>
                  <a:gd name="T57" fmla="*/ 3241 h 4437"/>
                  <a:gd name="T58" fmla="*/ 2726 w 2727"/>
                  <a:gd name="T59" fmla="*/ 1971 h 4437"/>
                  <a:gd name="T60" fmla="*/ 2663 w 2727"/>
                  <a:gd name="T61" fmla="*/ 1971 h 4437"/>
                  <a:gd name="T62" fmla="*/ 2527 w 2727"/>
                  <a:gd name="T63" fmla="*/ 2066 h 4437"/>
                  <a:gd name="T64" fmla="*/ 2171 w 2727"/>
                  <a:gd name="T65" fmla="*/ 2202 h 4437"/>
                  <a:gd name="T66" fmla="*/ 1772 w 2727"/>
                  <a:gd name="T67" fmla="*/ 2076 h 4437"/>
                  <a:gd name="T68" fmla="*/ 1573 w 2727"/>
                  <a:gd name="T69" fmla="*/ 1625 h 4437"/>
                  <a:gd name="T70" fmla="*/ 1772 w 2727"/>
                  <a:gd name="T71" fmla="*/ 1153 h 4437"/>
                  <a:gd name="T72" fmla="*/ 2171 w 2727"/>
                  <a:gd name="T73" fmla="*/ 1038 h 4437"/>
                  <a:gd name="T74" fmla="*/ 2517 w 2727"/>
                  <a:gd name="T75" fmla="*/ 1164 h 4437"/>
                  <a:gd name="T76" fmla="*/ 2632 w 2727"/>
                  <a:gd name="T77" fmla="*/ 1237 h 4437"/>
                  <a:gd name="T78" fmla="*/ 2726 w 2727"/>
                  <a:gd name="T79" fmla="*/ 1237 h 4437"/>
                  <a:gd name="T80" fmla="*/ 2726 w 2727"/>
                  <a:gd name="T81" fmla="*/ 0 h 4437"/>
                  <a:gd name="T82" fmla="*/ 1447 w 2727"/>
                  <a:gd name="T83" fmla="*/ 0 h 4437"/>
                  <a:gd name="T84" fmla="*/ 1447 w 2727"/>
                  <a:gd name="T85" fmla="*/ 146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7" h="4437">
                    <a:moveTo>
                      <a:pt x="1447" y="146"/>
                    </a:moveTo>
                    <a:lnTo>
                      <a:pt x="1447" y="146"/>
                    </a:lnTo>
                    <a:cubicBezTo>
                      <a:pt x="1447" y="167"/>
                      <a:pt x="1458" y="167"/>
                      <a:pt x="1520" y="262"/>
                    </a:cubicBezTo>
                    <a:cubicBezTo>
                      <a:pt x="1573" y="335"/>
                      <a:pt x="1647" y="462"/>
                      <a:pt x="1647" y="608"/>
                    </a:cubicBezTo>
                    <a:cubicBezTo>
                      <a:pt x="1647" y="745"/>
                      <a:pt x="1626" y="891"/>
                      <a:pt x="1520" y="1007"/>
                    </a:cubicBezTo>
                    <a:cubicBezTo>
                      <a:pt x="1436" y="1121"/>
                      <a:pt x="1258" y="1206"/>
                      <a:pt x="1059" y="1206"/>
                    </a:cubicBezTo>
                    <a:cubicBezTo>
                      <a:pt x="860" y="1195"/>
                      <a:pt x="692" y="1121"/>
                      <a:pt x="608" y="1007"/>
                    </a:cubicBezTo>
                    <a:cubicBezTo>
                      <a:pt x="503" y="891"/>
                      <a:pt x="482" y="745"/>
                      <a:pt x="482" y="608"/>
                    </a:cubicBezTo>
                    <a:cubicBezTo>
                      <a:pt x="482" y="451"/>
                      <a:pt x="556" y="335"/>
                      <a:pt x="619" y="251"/>
                    </a:cubicBezTo>
                    <a:cubicBezTo>
                      <a:pt x="692" y="157"/>
                      <a:pt x="713" y="146"/>
                      <a:pt x="713" y="115"/>
                    </a:cubicBezTo>
                    <a:cubicBezTo>
                      <a:pt x="713" y="0"/>
                      <a:pt x="713" y="0"/>
                      <a:pt x="713" y="0"/>
                    </a:cubicBezTo>
                    <a:cubicBezTo>
                      <a:pt x="0" y="0"/>
                      <a:pt x="0" y="0"/>
                      <a:pt x="0" y="0"/>
                    </a:cubicBezTo>
                    <a:cubicBezTo>
                      <a:pt x="0" y="21"/>
                      <a:pt x="0" y="31"/>
                      <a:pt x="0" y="42"/>
                    </a:cubicBezTo>
                    <a:cubicBezTo>
                      <a:pt x="0" y="52"/>
                      <a:pt x="0" y="52"/>
                      <a:pt x="0" y="52"/>
                    </a:cubicBezTo>
                    <a:cubicBezTo>
                      <a:pt x="0" y="1604"/>
                      <a:pt x="0" y="1604"/>
                      <a:pt x="0" y="1604"/>
                    </a:cubicBezTo>
                    <a:cubicBezTo>
                      <a:pt x="0" y="3241"/>
                      <a:pt x="0" y="3241"/>
                      <a:pt x="0" y="3241"/>
                    </a:cubicBezTo>
                    <a:cubicBezTo>
                      <a:pt x="1133" y="3241"/>
                      <a:pt x="1133" y="3241"/>
                      <a:pt x="1133" y="3241"/>
                    </a:cubicBezTo>
                    <a:cubicBezTo>
                      <a:pt x="1133" y="3586"/>
                      <a:pt x="1133" y="3586"/>
                      <a:pt x="1133" y="3586"/>
                    </a:cubicBezTo>
                    <a:cubicBezTo>
                      <a:pt x="1133" y="3597"/>
                      <a:pt x="1133" y="3597"/>
                      <a:pt x="1133" y="3597"/>
                    </a:cubicBezTo>
                    <a:cubicBezTo>
                      <a:pt x="1122" y="3712"/>
                      <a:pt x="1038" y="3785"/>
                      <a:pt x="985" y="3859"/>
                    </a:cubicBezTo>
                    <a:cubicBezTo>
                      <a:pt x="933" y="3922"/>
                      <a:pt x="891" y="3985"/>
                      <a:pt x="891" y="4069"/>
                    </a:cubicBezTo>
                    <a:cubicBezTo>
                      <a:pt x="891" y="4174"/>
                      <a:pt x="913" y="4257"/>
                      <a:pt x="965" y="4320"/>
                    </a:cubicBezTo>
                    <a:cubicBezTo>
                      <a:pt x="1017" y="4383"/>
                      <a:pt x="1101" y="4425"/>
                      <a:pt x="1248" y="4436"/>
                    </a:cubicBezTo>
                    <a:cubicBezTo>
                      <a:pt x="1395" y="4436"/>
                      <a:pt x="1479" y="4394"/>
                      <a:pt x="1531" y="4331"/>
                    </a:cubicBezTo>
                    <a:cubicBezTo>
                      <a:pt x="1573" y="4268"/>
                      <a:pt x="1604" y="4174"/>
                      <a:pt x="1604" y="4069"/>
                    </a:cubicBezTo>
                    <a:cubicBezTo>
                      <a:pt x="1604" y="3985"/>
                      <a:pt x="1563" y="3932"/>
                      <a:pt x="1520" y="3859"/>
                    </a:cubicBezTo>
                    <a:cubicBezTo>
                      <a:pt x="1468" y="3796"/>
                      <a:pt x="1395" y="3723"/>
                      <a:pt x="1395" y="3608"/>
                    </a:cubicBezTo>
                    <a:cubicBezTo>
                      <a:pt x="1395" y="3241"/>
                      <a:pt x="1395" y="3241"/>
                      <a:pt x="1395" y="3241"/>
                    </a:cubicBezTo>
                    <a:cubicBezTo>
                      <a:pt x="2726" y="3241"/>
                      <a:pt x="2726" y="3241"/>
                      <a:pt x="2726" y="3241"/>
                    </a:cubicBezTo>
                    <a:cubicBezTo>
                      <a:pt x="2726" y="1971"/>
                      <a:pt x="2726" y="1971"/>
                      <a:pt x="2726" y="1971"/>
                    </a:cubicBezTo>
                    <a:cubicBezTo>
                      <a:pt x="2663" y="1971"/>
                      <a:pt x="2663" y="1971"/>
                      <a:pt x="2663" y="1971"/>
                    </a:cubicBezTo>
                    <a:cubicBezTo>
                      <a:pt x="2642" y="1971"/>
                      <a:pt x="2622" y="1992"/>
                      <a:pt x="2527" y="2066"/>
                    </a:cubicBezTo>
                    <a:cubicBezTo>
                      <a:pt x="2454" y="2118"/>
                      <a:pt x="2328" y="2202"/>
                      <a:pt x="2171" y="2202"/>
                    </a:cubicBezTo>
                    <a:cubicBezTo>
                      <a:pt x="2035" y="2202"/>
                      <a:pt x="1887" y="2181"/>
                      <a:pt x="1772" y="2076"/>
                    </a:cubicBezTo>
                    <a:cubicBezTo>
                      <a:pt x="1657" y="1982"/>
                      <a:pt x="1584" y="1814"/>
                      <a:pt x="1573" y="1625"/>
                    </a:cubicBezTo>
                    <a:cubicBezTo>
                      <a:pt x="1573" y="1426"/>
                      <a:pt x="1657" y="1248"/>
                      <a:pt x="1772" y="1153"/>
                    </a:cubicBezTo>
                    <a:cubicBezTo>
                      <a:pt x="1898" y="1059"/>
                      <a:pt x="2035" y="1038"/>
                      <a:pt x="2171" y="1038"/>
                    </a:cubicBezTo>
                    <a:cubicBezTo>
                      <a:pt x="2318" y="1038"/>
                      <a:pt x="2443" y="1111"/>
                      <a:pt x="2517" y="1164"/>
                    </a:cubicBezTo>
                    <a:cubicBezTo>
                      <a:pt x="2611" y="1227"/>
                      <a:pt x="2622" y="1237"/>
                      <a:pt x="2632" y="1237"/>
                    </a:cubicBezTo>
                    <a:cubicBezTo>
                      <a:pt x="2726" y="1237"/>
                      <a:pt x="2726" y="1237"/>
                      <a:pt x="2726" y="1237"/>
                    </a:cubicBezTo>
                    <a:cubicBezTo>
                      <a:pt x="2726" y="0"/>
                      <a:pt x="2726" y="0"/>
                      <a:pt x="2726" y="0"/>
                    </a:cubicBezTo>
                    <a:cubicBezTo>
                      <a:pt x="1447" y="0"/>
                      <a:pt x="1447" y="0"/>
                      <a:pt x="1447" y="0"/>
                    </a:cubicBezTo>
                    <a:lnTo>
                      <a:pt x="1447"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42" name="Freeform 22"/>
              <p:cNvSpPr>
                <a:spLocks noChangeArrowheads="1"/>
              </p:cNvSpPr>
              <p:nvPr/>
            </p:nvSpPr>
            <p:spPr bwMode="auto">
              <a:xfrm>
                <a:off x="12066242" y="5587309"/>
                <a:ext cx="1344120" cy="1326424"/>
              </a:xfrm>
              <a:custGeom>
                <a:avLst/>
                <a:gdLst>
                  <a:gd name="T0" fmla="*/ 2549 w 3284"/>
                  <a:gd name="T1" fmla="*/ 146 h 3242"/>
                  <a:gd name="T2" fmla="*/ 2549 w 3284"/>
                  <a:gd name="T3" fmla="*/ 146 h 3242"/>
                  <a:gd name="T4" fmla="*/ 2623 w 3284"/>
                  <a:gd name="T5" fmla="*/ 262 h 3242"/>
                  <a:gd name="T6" fmla="*/ 2748 w 3284"/>
                  <a:gd name="T7" fmla="*/ 608 h 3242"/>
                  <a:gd name="T8" fmla="*/ 2633 w 3284"/>
                  <a:gd name="T9" fmla="*/ 1007 h 3242"/>
                  <a:gd name="T10" fmla="*/ 2161 w 3284"/>
                  <a:gd name="T11" fmla="*/ 1206 h 3242"/>
                  <a:gd name="T12" fmla="*/ 1710 w 3284"/>
                  <a:gd name="T13" fmla="*/ 1007 h 3242"/>
                  <a:gd name="T14" fmla="*/ 1585 w 3284"/>
                  <a:gd name="T15" fmla="*/ 608 h 3242"/>
                  <a:gd name="T16" fmla="*/ 1731 w 3284"/>
                  <a:gd name="T17" fmla="*/ 251 h 3242"/>
                  <a:gd name="T18" fmla="*/ 1815 w 3284"/>
                  <a:gd name="T19" fmla="*/ 115 h 3242"/>
                  <a:gd name="T20" fmla="*/ 1815 w 3284"/>
                  <a:gd name="T21" fmla="*/ 0 h 3242"/>
                  <a:gd name="T22" fmla="*/ 1207 w 3284"/>
                  <a:gd name="T23" fmla="*/ 0 h 3242"/>
                  <a:gd name="T24" fmla="*/ 1207 w 3284"/>
                  <a:gd name="T25" fmla="*/ 1468 h 3242"/>
                  <a:gd name="T26" fmla="*/ 829 w 3284"/>
                  <a:gd name="T27" fmla="*/ 1468 h 3242"/>
                  <a:gd name="T28" fmla="*/ 578 w 3284"/>
                  <a:gd name="T29" fmla="*/ 1352 h 3242"/>
                  <a:gd name="T30" fmla="*/ 368 w 3284"/>
                  <a:gd name="T31" fmla="*/ 1268 h 3242"/>
                  <a:gd name="T32" fmla="*/ 116 w 3284"/>
                  <a:gd name="T33" fmla="*/ 1342 h 3242"/>
                  <a:gd name="T34" fmla="*/ 0 w 3284"/>
                  <a:gd name="T35" fmla="*/ 1615 h 3242"/>
                  <a:gd name="T36" fmla="*/ 116 w 3284"/>
                  <a:gd name="T37" fmla="*/ 1898 h 3242"/>
                  <a:gd name="T38" fmla="*/ 368 w 3284"/>
                  <a:gd name="T39" fmla="*/ 1971 h 3242"/>
                  <a:gd name="T40" fmla="*/ 578 w 3284"/>
                  <a:gd name="T41" fmla="*/ 1877 h 3242"/>
                  <a:gd name="T42" fmla="*/ 839 w 3284"/>
                  <a:gd name="T43" fmla="*/ 1740 h 3242"/>
                  <a:gd name="T44" fmla="*/ 850 w 3284"/>
                  <a:gd name="T45" fmla="*/ 1740 h 3242"/>
                  <a:gd name="T46" fmla="*/ 1207 w 3284"/>
                  <a:gd name="T47" fmla="*/ 1740 h 3242"/>
                  <a:gd name="T48" fmla="*/ 1207 w 3284"/>
                  <a:gd name="T49" fmla="*/ 3241 h 3242"/>
                  <a:gd name="T50" fmla="*/ 1815 w 3284"/>
                  <a:gd name="T51" fmla="*/ 3241 h 3242"/>
                  <a:gd name="T52" fmla="*/ 1815 w 3284"/>
                  <a:gd name="T53" fmla="*/ 3104 h 3242"/>
                  <a:gd name="T54" fmla="*/ 1731 w 3284"/>
                  <a:gd name="T55" fmla="*/ 2968 h 3242"/>
                  <a:gd name="T56" fmla="*/ 1585 w 3284"/>
                  <a:gd name="T57" fmla="*/ 2611 h 3242"/>
                  <a:gd name="T58" fmla="*/ 1710 w 3284"/>
                  <a:gd name="T59" fmla="*/ 2202 h 3242"/>
                  <a:gd name="T60" fmla="*/ 2161 w 3284"/>
                  <a:gd name="T61" fmla="*/ 2013 h 3242"/>
                  <a:gd name="T62" fmla="*/ 2633 w 3284"/>
                  <a:gd name="T63" fmla="*/ 2202 h 3242"/>
                  <a:gd name="T64" fmla="*/ 2748 w 3284"/>
                  <a:gd name="T65" fmla="*/ 2611 h 3242"/>
                  <a:gd name="T66" fmla="*/ 2623 w 3284"/>
                  <a:gd name="T67" fmla="*/ 2957 h 3242"/>
                  <a:gd name="T68" fmla="*/ 2549 w 3284"/>
                  <a:gd name="T69" fmla="*/ 3073 h 3242"/>
                  <a:gd name="T70" fmla="*/ 2549 w 3284"/>
                  <a:gd name="T71" fmla="*/ 3241 h 3242"/>
                  <a:gd name="T72" fmla="*/ 3179 w 3284"/>
                  <a:gd name="T73" fmla="*/ 3241 h 3242"/>
                  <a:gd name="T74" fmla="*/ 3283 w 3284"/>
                  <a:gd name="T75" fmla="*/ 3073 h 3242"/>
                  <a:gd name="T76" fmla="*/ 3283 w 3284"/>
                  <a:gd name="T77" fmla="*/ 1363 h 3242"/>
                  <a:gd name="T78" fmla="*/ 3283 w 3284"/>
                  <a:gd name="T79" fmla="*/ 0 h 3242"/>
                  <a:gd name="T80" fmla="*/ 2549 w 3284"/>
                  <a:gd name="T81" fmla="*/ 0 h 3242"/>
                  <a:gd name="T82" fmla="*/ 2549 w 3284"/>
                  <a:gd name="T83" fmla="*/ 146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4" h="3242">
                    <a:moveTo>
                      <a:pt x="2549" y="146"/>
                    </a:moveTo>
                    <a:lnTo>
                      <a:pt x="2549" y="146"/>
                    </a:lnTo>
                    <a:cubicBezTo>
                      <a:pt x="2549" y="167"/>
                      <a:pt x="2560" y="167"/>
                      <a:pt x="2623" y="262"/>
                    </a:cubicBezTo>
                    <a:cubicBezTo>
                      <a:pt x="2685" y="335"/>
                      <a:pt x="2748" y="462"/>
                      <a:pt x="2748" y="608"/>
                    </a:cubicBezTo>
                    <a:cubicBezTo>
                      <a:pt x="2748" y="745"/>
                      <a:pt x="2728" y="891"/>
                      <a:pt x="2633" y="1007"/>
                    </a:cubicBezTo>
                    <a:cubicBezTo>
                      <a:pt x="2539" y="1121"/>
                      <a:pt x="2360" y="1206"/>
                      <a:pt x="2161" y="1206"/>
                    </a:cubicBezTo>
                    <a:cubicBezTo>
                      <a:pt x="1973" y="1195"/>
                      <a:pt x="1805" y="1121"/>
                      <a:pt x="1710" y="1007"/>
                    </a:cubicBezTo>
                    <a:cubicBezTo>
                      <a:pt x="1616" y="891"/>
                      <a:pt x="1585" y="745"/>
                      <a:pt x="1585" y="608"/>
                    </a:cubicBezTo>
                    <a:cubicBezTo>
                      <a:pt x="1585" y="451"/>
                      <a:pt x="1668" y="335"/>
                      <a:pt x="1731" y="251"/>
                    </a:cubicBezTo>
                    <a:cubicBezTo>
                      <a:pt x="1794" y="157"/>
                      <a:pt x="1815" y="146"/>
                      <a:pt x="1815" y="115"/>
                    </a:cubicBezTo>
                    <a:cubicBezTo>
                      <a:pt x="1815" y="0"/>
                      <a:pt x="1815" y="0"/>
                      <a:pt x="1815" y="0"/>
                    </a:cubicBezTo>
                    <a:cubicBezTo>
                      <a:pt x="1207" y="0"/>
                      <a:pt x="1207" y="0"/>
                      <a:pt x="1207" y="0"/>
                    </a:cubicBezTo>
                    <a:cubicBezTo>
                      <a:pt x="1207" y="1468"/>
                      <a:pt x="1207" y="1468"/>
                      <a:pt x="1207" y="1468"/>
                    </a:cubicBezTo>
                    <a:cubicBezTo>
                      <a:pt x="829" y="1468"/>
                      <a:pt x="829" y="1468"/>
                      <a:pt x="829" y="1468"/>
                    </a:cubicBezTo>
                    <a:cubicBezTo>
                      <a:pt x="714" y="1468"/>
                      <a:pt x="651" y="1405"/>
                      <a:pt x="578" y="1352"/>
                    </a:cubicBezTo>
                    <a:cubicBezTo>
                      <a:pt x="515" y="1300"/>
                      <a:pt x="452" y="1268"/>
                      <a:pt x="368" y="1268"/>
                    </a:cubicBezTo>
                    <a:cubicBezTo>
                      <a:pt x="273" y="1268"/>
                      <a:pt x="179" y="1290"/>
                      <a:pt x="116" y="1342"/>
                    </a:cubicBezTo>
                    <a:cubicBezTo>
                      <a:pt x="43" y="1395"/>
                      <a:pt x="0" y="1468"/>
                      <a:pt x="0" y="1615"/>
                    </a:cubicBezTo>
                    <a:cubicBezTo>
                      <a:pt x="11" y="1772"/>
                      <a:pt x="53" y="1846"/>
                      <a:pt x="116" y="1898"/>
                    </a:cubicBezTo>
                    <a:cubicBezTo>
                      <a:pt x="179" y="1951"/>
                      <a:pt x="263" y="1971"/>
                      <a:pt x="368" y="1971"/>
                    </a:cubicBezTo>
                    <a:cubicBezTo>
                      <a:pt x="452" y="1971"/>
                      <a:pt x="515" y="1940"/>
                      <a:pt x="578" y="1877"/>
                    </a:cubicBezTo>
                    <a:cubicBezTo>
                      <a:pt x="651" y="1824"/>
                      <a:pt x="724" y="1751"/>
                      <a:pt x="839" y="1740"/>
                    </a:cubicBezTo>
                    <a:cubicBezTo>
                      <a:pt x="839" y="1740"/>
                      <a:pt x="839" y="1740"/>
                      <a:pt x="850" y="1740"/>
                    </a:cubicBezTo>
                    <a:cubicBezTo>
                      <a:pt x="1207" y="1740"/>
                      <a:pt x="1207" y="1740"/>
                      <a:pt x="1207" y="1740"/>
                    </a:cubicBezTo>
                    <a:cubicBezTo>
                      <a:pt x="1207" y="3241"/>
                      <a:pt x="1207" y="3241"/>
                      <a:pt x="1207" y="3241"/>
                    </a:cubicBezTo>
                    <a:cubicBezTo>
                      <a:pt x="1815" y="3241"/>
                      <a:pt x="1815" y="3241"/>
                      <a:pt x="1815" y="3241"/>
                    </a:cubicBezTo>
                    <a:cubicBezTo>
                      <a:pt x="1815" y="3104"/>
                      <a:pt x="1815" y="3104"/>
                      <a:pt x="1815" y="3104"/>
                    </a:cubicBezTo>
                    <a:cubicBezTo>
                      <a:pt x="1815" y="3073"/>
                      <a:pt x="1794" y="3052"/>
                      <a:pt x="1731" y="2968"/>
                    </a:cubicBezTo>
                    <a:cubicBezTo>
                      <a:pt x="1668" y="2884"/>
                      <a:pt x="1585" y="2758"/>
                      <a:pt x="1585" y="2611"/>
                    </a:cubicBezTo>
                    <a:cubicBezTo>
                      <a:pt x="1585" y="2475"/>
                      <a:pt x="1616" y="2328"/>
                      <a:pt x="1710" y="2202"/>
                    </a:cubicBezTo>
                    <a:cubicBezTo>
                      <a:pt x="1805" y="2097"/>
                      <a:pt x="1973" y="2013"/>
                      <a:pt x="2161" y="2013"/>
                    </a:cubicBezTo>
                    <a:cubicBezTo>
                      <a:pt x="2360" y="2013"/>
                      <a:pt x="2539" y="2097"/>
                      <a:pt x="2633" y="2202"/>
                    </a:cubicBezTo>
                    <a:cubicBezTo>
                      <a:pt x="2728" y="2328"/>
                      <a:pt x="2748" y="2475"/>
                      <a:pt x="2748" y="2611"/>
                    </a:cubicBezTo>
                    <a:cubicBezTo>
                      <a:pt x="2748" y="2758"/>
                      <a:pt x="2685" y="2874"/>
                      <a:pt x="2623" y="2957"/>
                    </a:cubicBezTo>
                    <a:cubicBezTo>
                      <a:pt x="2560" y="3041"/>
                      <a:pt x="2549" y="3052"/>
                      <a:pt x="2549" y="3073"/>
                    </a:cubicBezTo>
                    <a:cubicBezTo>
                      <a:pt x="2549" y="3241"/>
                      <a:pt x="2549" y="3241"/>
                      <a:pt x="2549" y="3241"/>
                    </a:cubicBezTo>
                    <a:cubicBezTo>
                      <a:pt x="3179" y="3241"/>
                      <a:pt x="3179" y="3241"/>
                      <a:pt x="3179" y="3241"/>
                    </a:cubicBezTo>
                    <a:cubicBezTo>
                      <a:pt x="3231" y="3167"/>
                      <a:pt x="3273" y="3114"/>
                      <a:pt x="3283" y="3073"/>
                    </a:cubicBezTo>
                    <a:cubicBezTo>
                      <a:pt x="3283" y="1363"/>
                      <a:pt x="3283" y="1363"/>
                      <a:pt x="3283" y="1363"/>
                    </a:cubicBezTo>
                    <a:cubicBezTo>
                      <a:pt x="3283" y="0"/>
                      <a:pt x="3283" y="0"/>
                      <a:pt x="3283" y="0"/>
                    </a:cubicBezTo>
                    <a:cubicBezTo>
                      <a:pt x="2549" y="0"/>
                      <a:pt x="2549" y="0"/>
                      <a:pt x="2549" y="0"/>
                    </a:cubicBezTo>
                    <a:lnTo>
                      <a:pt x="2549"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43" name="Freeform 23"/>
              <p:cNvSpPr>
                <a:spLocks noChangeArrowheads="1"/>
              </p:cNvSpPr>
              <p:nvPr/>
            </p:nvSpPr>
            <p:spPr bwMode="auto">
              <a:xfrm>
                <a:off x="13545676" y="5587309"/>
                <a:ext cx="600795" cy="1326424"/>
              </a:xfrm>
              <a:custGeom>
                <a:avLst/>
                <a:gdLst>
                  <a:gd name="T0" fmla="*/ 599 w 1470"/>
                  <a:gd name="T1" fmla="*/ 0 h 3242"/>
                  <a:gd name="T2" fmla="*/ 599 w 1470"/>
                  <a:gd name="T3" fmla="*/ 0 h 3242"/>
                  <a:gd name="T4" fmla="*/ 32 w 1470"/>
                  <a:gd name="T5" fmla="*/ 0 h 3242"/>
                  <a:gd name="T6" fmla="*/ 32 w 1470"/>
                  <a:gd name="T7" fmla="*/ 3177 h 3242"/>
                  <a:gd name="T8" fmla="*/ 0 w 1470"/>
                  <a:gd name="T9" fmla="*/ 3241 h 3242"/>
                  <a:gd name="T10" fmla="*/ 347 w 1470"/>
                  <a:gd name="T11" fmla="*/ 3241 h 3242"/>
                  <a:gd name="T12" fmla="*/ 358 w 1470"/>
                  <a:gd name="T13" fmla="*/ 3220 h 3242"/>
                  <a:gd name="T14" fmla="*/ 1469 w 1470"/>
                  <a:gd name="T15" fmla="*/ 1562 h 3242"/>
                  <a:gd name="T16" fmla="*/ 599 w 1470"/>
                  <a:gd name="T17" fmla="*/ 0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0" h="3242">
                    <a:moveTo>
                      <a:pt x="599" y="0"/>
                    </a:moveTo>
                    <a:lnTo>
                      <a:pt x="599" y="0"/>
                    </a:lnTo>
                    <a:cubicBezTo>
                      <a:pt x="32" y="0"/>
                      <a:pt x="32" y="0"/>
                      <a:pt x="32" y="0"/>
                    </a:cubicBezTo>
                    <a:cubicBezTo>
                      <a:pt x="32" y="3177"/>
                      <a:pt x="32" y="3177"/>
                      <a:pt x="32" y="3177"/>
                    </a:cubicBezTo>
                    <a:cubicBezTo>
                      <a:pt x="22" y="3198"/>
                      <a:pt x="11" y="3220"/>
                      <a:pt x="0" y="3241"/>
                    </a:cubicBezTo>
                    <a:cubicBezTo>
                      <a:pt x="347" y="3241"/>
                      <a:pt x="347" y="3241"/>
                      <a:pt x="347" y="3241"/>
                    </a:cubicBezTo>
                    <a:cubicBezTo>
                      <a:pt x="347" y="3230"/>
                      <a:pt x="358" y="3220"/>
                      <a:pt x="358" y="3220"/>
                    </a:cubicBezTo>
                    <a:cubicBezTo>
                      <a:pt x="997" y="3030"/>
                      <a:pt x="1469" y="3052"/>
                      <a:pt x="1469" y="1562"/>
                    </a:cubicBezTo>
                    <a:cubicBezTo>
                      <a:pt x="1469" y="870"/>
                      <a:pt x="1113" y="272"/>
                      <a:pt x="599" y="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44" name="Freeform 24"/>
              <p:cNvSpPr>
                <a:spLocks noChangeArrowheads="1"/>
              </p:cNvSpPr>
              <p:nvPr/>
            </p:nvSpPr>
            <p:spPr bwMode="auto">
              <a:xfrm>
                <a:off x="11346372" y="6504075"/>
                <a:ext cx="1926872" cy="2069943"/>
              </a:xfrm>
              <a:custGeom>
                <a:avLst/>
                <a:gdLst>
                  <a:gd name="T0" fmla="*/ 4079 w 4710"/>
                  <a:gd name="T1" fmla="*/ 829 h 5056"/>
                  <a:gd name="T2" fmla="*/ 4079 w 4710"/>
                  <a:gd name="T3" fmla="*/ 829 h 5056"/>
                  <a:gd name="T4" fmla="*/ 4195 w 4710"/>
                  <a:gd name="T5" fmla="*/ 577 h 5056"/>
                  <a:gd name="T6" fmla="*/ 4279 w 4710"/>
                  <a:gd name="T7" fmla="*/ 357 h 5056"/>
                  <a:gd name="T8" fmla="*/ 4205 w 4710"/>
                  <a:gd name="T9" fmla="*/ 105 h 5056"/>
                  <a:gd name="T10" fmla="*/ 3933 w 4710"/>
                  <a:gd name="T11" fmla="*/ 0 h 5056"/>
                  <a:gd name="T12" fmla="*/ 3650 w 4710"/>
                  <a:gd name="T13" fmla="*/ 105 h 5056"/>
                  <a:gd name="T14" fmla="*/ 3576 w 4710"/>
                  <a:gd name="T15" fmla="*/ 357 h 5056"/>
                  <a:gd name="T16" fmla="*/ 3670 w 4710"/>
                  <a:gd name="T17" fmla="*/ 577 h 5056"/>
                  <a:gd name="T18" fmla="*/ 3807 w 4710"/>
                  <a:gd name="T19" fmla="*/ 829 h 5056"/>
                  <a:gd name="T20" fmla="*/ 3807 w 4710"/>
                  <a:gd name="T21" fmla="*/ 839 h 5056"/>
                  <a:gd name="T22" fmla="*/ 3807 w 4710"/>
                  <a:gd name="T23" fmla="*/ 1269 h 5056"/>
                  <a:gd name="T24" fmla="*/ 1584 w 4710"/>
                  <a:gd name="T25" fmla="*/ 1269 h 5056"/>
                  <a:gd name="T26" fmla="*/ 1584 w 4710"/>
                  <a:gd name="T27" fmla="*/ 1364 h 5056"/>
                  <a:gd name="T28" fmla="*/ 1657 w 4710"/>
                  <a:gd name="T29" fmla="*/ 1479 h 5056"/>
                  <a:gd name="T30" fmla="*/ 1793 w 4710"/>
                  <a:gd name="T31" fmla="*/ 1825 h 5056"/>
                  <a:gd name="T32" fmla="*/ 1667 w 4710"/>
                  <a:gd name="T33" fmla="*/ 2223 h 5056"/>
                  <a:gd name="T34" fmla="*/ 1206 w 4710"/>
                  <a:gd name="T35" fmla="*/ 2423 h 5056"/>
                  <a:gd name="T36" fmla="*/ 744 w 4710"/>
                  <a:gd name="T37" fmla="*/ 2223 h 5056"/>
                  <a:gd name="T38" fmla="*/ 619 w 4710"/>
                  <a:gd name="T39" fmla="*/ 1825 h 5056"/>
                  <a:gd name="T40" fmla="*/ 765 w 4710"/>
                  <a:gd name="T41" fmla="*/ 1468 h 5056"/>
                  <a:gd name="T42" fmla="*/ 859 w 4710"/>
                  <a:gd name="T43" fmla="*/ 1332 h 5056"/>
                  <a:gd name="T44" fmla="*/ 859 w 4710"/>
                  <a:gd name="T45" fmla="*/ 1269 h 5056"/>
                  <a:gd name="T46" fmla="*/ 0 w 4710"/>
                  <a:gd name="T47" fmla="*/ 1269 h 5056"/>
                  <a:gd name="T48" fmla="*/ 200 w 4710"/>
                  <a:gd name="T49" fmla="*/ 3555 h 5056"/>
                  <a:gd name="T50" fmla="*/ 1562 w 4710"/>
                  <a:gd name="T51" fmla="*/ 5055 h 5056"/>
                  <a:gd name="T52" fmla="*/ 2317 w 4710"/>
                  <a:gd name="T53" fmla="*/ 5055 h 5056"/>
                  <a:gd name="T54" fmla="*/ 4269 w 4710"/>
                  <a:gd name="T55" fmla="*/ 3545 h 5056"/>
                  <a:gd name="T56" fmla="*/ 4205 w 4710"/>
                  <a:gd name="T57" fmla="*/ 3146 h 5056"/>
                  <a:gd name="T58" fmla="*/ 4195 w 4710"/>
                  <a:gd name="T59" fmla="*/ 3146 h 5056"/>
                  <a:gd name="T60" fmla="*/ 3891 w 4710"/>
                  <a:gd name="T61" fmla="*/ 3304 h 5056"/>
                  <a:gd name="T62" fmla="*/ 3880 w 4710"/>
                  <a:gd name="T63" fmla="*/ 3304 h 5056"/>
                  <a:gd name="T64" fmla="*/ 3723 w 4710"/>
                  <a:gd name="T65" fmla="*/ 3377 h 5056"/>
                  <a:gd name="T66" fmla="*/ 3723 w 4710"/>
                  <a:gd name="T67" fmla="*/ 3377 h 5056"/>
                  <a:gd name="T68" fmla="*/ 3702 w 4710"/>
                  <a:gd name="T69" fmla="*/ 3387 h 5056"/>
                  <a:gd name="T70" fmla="*/ 3670 w 4710"/>
                  <a:gd name="T71" fmla="*/ 3397 h 5056"/>
                  <a:gd name="T72" fmla="*/ 3670 w 4710"/>
                  <a:gd name="T73" fmla="*/ 3387 h 5056"/>
                  <a:gd name="T74" fmla="*/ 3503 w 4710"/>
                  <a:gd name="T75" fmla="*/ 3419 h 5056"/>
                  <a:gd name="T76" fmla="*/ 3367 w 4710"/>
                  <a:gd name="T77" fmla="*/ 3597 h 5056"/>
                  <a:gd name="T78" fmla="*/ 3072 w 4710"/>
                  <a:gd name="T79" fmla="*/ 3755 h 5056"/>
                  <a:gd name="T80" fmla="*/ 2957 w 4710"/>
                  <a:gd name="T81" fmla="*/ 3776 h 5056"/>
                  <a:gd name="T82" fmla="*/ 2947 w 4710"/>
                  <a:gd name="T83" fmla="*/ 3776 h 5056"/>
                  <a:gd name="T84" fmla="*/ 2433 w 4710"/>
                  <a:gd name="T85" fmla="*/ 3838 h 5056"/>
                  <a:gd name="T86" fmla="*/ 2423 w 4710"/>
                  <a:gd name="T87" fmla="*/ 3838 h 5056"/>
                  <a:gd name="T88" fmla="*/ 1982 w 4710"/>
                  <a:gd name="T89" fmla="*/ 3745 h 5056"/>
                  <a:gd name="T90" fmla="*/ 1698 w 4710"/>
                  <a:gd name="T91" fmla="*/ 3304 h 5056"/>
                  <a:gd name="T92" fmla="*/ 1698 w 4710"/>
                  <a:gd name="T93" fmla="*/ 3293 h 5056"/>
                  <a:gd name="T94" fmla="*/ 1678 w 4710"/>
                  <a:gd name="T95" fmla="*/ 2874 h 5056"/>
                  <a:gd name="T96" fmla="*/ 1877 w 4710"/>
                  <a:gd name="T97" fmla="*/ 2412 h 5056"/>
                  <a:gd name="T98" fmla="*/ 2297 w 4710"/>
                  <a:gd name="T99" fmla="*/ 2223 h 5056"/>
                  <a:gd name="T100" fmla="*/ 2307 w 4710"/>
                  <a:gd name="T101" fmla="*/ 2223 h 5056"/>
                  <a:gd name="T102" fmla="*/ 2832 w 4710"/>
                  <a:gd name="T103" fmla="*/ 2181 h 5056"/>
                  <a:gd name="T104" fmla="*/ 2832 w 4710"/>
                  <a:gd name="T105" fmla="*/ 2181 h 5056"/>
                  <a:gd name="T106" fmla="*/ 3283 w 4710"/>
                  <a:gd name="T107" fmla="*/ 2287 h 5056"/>
                  <a:gd name="T108" fmla="*/ 3324 w 4710"/>
                  <a:gd name="T109" fmla="*/ 2328 h 5056"/>
                  <a:gd name="T110" fmla="*/ 3324 w 4710"/>
                  <a:gd name="T111" fmla="*/ 2318 h 5056"/>
                  <a:gd name="T112" fmla="*/ 4446 w 4710"/>
                  <a:gd name="T113" fmla="*/ 1563 h 5056"/>
                  <a:gd name="T114" fmla="*/ 4709 w 4710"/>
                  <a:gd name="T115" fmla="*/ 1269 h 5056"/>
                  <a:gd name="T116" fmla="*/ 4079 w 4710"/>
                  <a:gd name="T117" fmla="*/ 1269 h 5056"/>
                  <a:gd name="T118" fmla="*/ 4079 w 4710"/>
                  <a:gd name="T119" fmla="*/ 829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10" h="5056">
                    <a:moveTo>
                      <a:pt x="4079" y="829"/>
                    </a:moveTo>
                    <a:lnTo>
                      <a:pt x="4079" y="829"/>
                    </a:lnTo>
                    <a:cubicBezTo>
                      <a:pt x="4079" y="713"/>
                      <a:pt x="4153" y="640"/>
                      <a:pt x="4195" y="577"/>
                    </a:cubicBezTo>
                    <a:cubicBezTo>
                      <a:pt x="4247" y="503"/>
                      <a:pt x="4279" y="441"/>
                      <a:pt x="4279" y="357"/>
                    </a:cubicBezTo>
                    <a:cubicBezTo>
                      <a:pt x="4279" y="262"/>
                      <a:pt x="4257" y="168"/>
                      <a:pt x="4205" y="105"/>
                    </a:cubicBezTo>
                    <a:cubicBezTo>
                      <a:pt x="4153" y="42"/>
                      <a:pt x="4079" y="0"/>
                      <a:pt x="3933" y="0"/>
                    </a:cubicBezTo>
                    <a:cubicBezTo>
                      <a:pt x="3775" y="0"/>
                      <a:pt x="3702" y="52"/>
                      <a:pt x="3650" y="105"/>
                    </a:cubicBezTo>
                    <a:cubicBezTo>
                      <a:pt x="3597" y="168"/>
                      <a:pt x="3576" y="262"/>
                      <a:pt x="3576" y="357"/>
                    </a:cubicBezTo>
                    <a:cubicBezTo>
                      <a:pt x="3576" y="451"/>
                      <a:pt x="3618" y="503"/>
                      <a:pt x="3670" y="577"/>
                    </a:cubicBezTo>
                    <a:cubicBezTo>
                      <a:pt x="3723" y="640"/>
                      <a:pt x="3796" y="713"/>
                      <a:pt x="3807" y="829"/>
                    </a:cubicBezTo>
                    <a:cubicBezTo>
                      <a:pt x="3818" y="839"/>
                      <a:pt x="3818" y="839"/>
                      <a:pt x="3807" y="839"/>
                    </a:cubicBezTo>
                    <a:cubicBezTo>
                      <a:pt x="3807" y="1269"/>
                      <a:pt x="3807" y="1269"/>
                      <a:pt x="3807" y="1269"/>
                    </a:cubicBezTo>
                    <a:cubicBezTo>
                      <a:pt x="1584" y="1269"/>
                      <a:pt x="1584" y="1269"/>
                      <a:pt x="1584" y="1269"/>
                    </a:cubicBezTo>
                    <a:cubicBezTo>
                      <a:pt x="1584" y="1364"/>
                      <a:pt x="1584" y="1364"/>
                      <a:pt x="1584" y="1364"/>
                    </a:cubicBezTo>
                    <a:cubicBezTo>
                      <a:pt x="1584" y="1385"/>
                      <a:pt x="1594" y="1385"/>
                      <a:pt x="1657" y="1479"/>
                    </a:cubicBezTo>
                    <a:cubicBezTo>
                      <a:pt x="1720" y="1552"/>
                      <a:pt x="1793" y="1678"/>
                      <a:pt x="1793" y="1825"/>
                    </a:cubicBezTo>
                    <a:cubicBezTo>
                      <a:pt x="1793" y="1961"/>
                      <a:pt x="1761" y="2108"/>
                      <a:pt x="1667" y="2223"/>
                    </a:cubicBezTo>
                    <a:cubicBezTo>
                      <a:pt x="1573" y="2339"/>
                      <a:pt x="1394" y="2423"/>
                      <a:pt x="1206" y="2423"/>
                    </a:cubicBezTo>
                    <a:cubicBezTo>
                      <a:pt x="1007" y="2412"/>
                      <a:pt x="839" y="2339"/>
                      <a:pt x="744" y="2223"/>
                    </a:cubicBezTo>
                    <a:cubicBezTo>
                      <a:pt x="650" y="2108"/>
                      <a:pt x="619" y="1961"/>
                      <a:pt x="619" y="1825"/>
                    </a:cubicBezTo>
                    <a:cubicBezTo>
                      <a:pt x="619" y="1668"/>
                      <a:pt x="703" y="1552"/>
                      <a:pt x="765" y="1468"/>
                    </a:cubicBezTo>
                    <a:cubicBezTo>
                      <a:pt x="839" y="1374"/>
                      <a:pt x="849" y="1364"/>
                      <a:pt x="859" y="1332"/>
                    </a:cubicBezTo>
                    <a:cubicBezTo>
                      <a:pt x="859" y="1269"/>
                      <a:pt x="859" y="1269"/>
                      <a:pt x="859" y="1269"/>
                    </a:cubicBezTo>
                    <a:cubicBezTo>
                      <a:pt x="0" y="1269"/>
                      <a:pt x="0" y="1269"/>
                      <a:pt x="0" y="1269"/>
                    </a:cubicBezTo>
                    <a:cubicBezTo>
                      <a:pt x="200" y="1972"/>
                      <a:pt x="420" y="2360"/>
                      <a:pt x="200" y="3555"/>
                    </a:cubicBezTo>
                    <a:cubicBezTo>
                      <a:pt x="1237" y="4572"/>
                      <a:pt x="1143" y="4814"/>
                      <a:pt x="1562" y="5055"/>
                    </a:cubicBezTo>
                    <a:cubicBezTo>
                      <a:pt x="2317" y="5055"/>
                      <a:pt x="2317" y="5055"/>
                      <a:pt x="2317" y="5055"/>
                    </a:cubicBezTo>
                    <a:cubicBezTo>
                      <a:pt x="2863" y="4730"/>
                      <a:pt x="3586" y="4164"/>
                      <a:pt x="4269" y="3545"/>
                    </a:cubicBezTo>
                    <a:cubicBezTo>
                      <a:pt x="4216" y="3409"/>
                      <a:pt x="4205" y="3272"/>
                      <a:pt x="4205" y="3146"/>
                    </a:cubicBezTo>
                    <a:cubicBezTo>
                      <a:pt x="4195" y="3146"/>
                      <a:pt x="4195" y="3146"/>
                      <a:pt x="4195" y="3146"/>
                    </a:cubicBezTo>
                    <a:cubicBezTo>
                      <a:pt x="4069" y="3210"/>
                      <a:pt x="3974" y="3262"/>
                      <a:pt x="3891" y="3304"/>
                    </a:cubicBezTo>
                    <a:lnTo>
                      <a:pt x="3880" y="3304"/>
                    </a:lnTo>
                    <a:cubicBezTo>
                      <a:pt x="3796" y="3345"/>
                      <a:pt x="3734" y="3366"/>
                      <a:pt x="3723" y="3377"/>
                    </a:cubicBezTo>
                    <a:lnTo>
                      <a:pt x="3723" y="3377"/>
                    </a:lnTo>
                    <a:cubicBezTo>
                      <a:pt x="3712" y="3387"/>
                      <a:pt x="3712" y="3387"/>
                      <a:pt x="3702" y="3387"/>
                    </a:cubicBezTo>
                    <a:lnTo>
                      <a:pt x="3670" y="3397"/>
                    </a:lnTo>
                    <a:cubicBezTo>
                      <a:pt x="3670" y="3387"/>
                      <a:pt x="3670" y="3387"/>
                      <a:pt x="3670" y="3387"/>
                    </a:cubicBezTo>
                    <a:cubicBezTo>
                      <a:pt x="3618" y="3419"/>
                      <a:pt x="3566" y="3419"/>
                      <a:pt x="3503" y="3419"/>
                    </a:cubicBezTo>
                    <a:cubicBezTo>
                      <a:pt x="3471" y="3493"/>
                      <a:pt x="3419" y="3555"/>
                      <a:pt x="3367" y="3597"/>
                    </a:cubicBezTo>
                    <a:cubicBezTo>
                      <a:pt x="3283" y="3671"/>
                      <a:pt x="3188" y="3723"/>
                      <a:pt x="3072" y="3755"/>
                    </a:cubicBezTo>
                    <a:cubicBezTo>
                      <a:pt x="3031" y="3765"/>
                      <a:pt x="2999" y="3776"/>
                      <a:pt x="2957" y="3776"/>
                    </a:cubicBezTo>
                    <a:lnTo>
                      <a:pt x="2947" y="3776"/>
                    </a:lnTo>
                    <a:cubicBezTo>
                      <a:pt x="2433" y="3838"/>
                      <a:pt x="2433" y="3838"/>
                      <a:pt x="2433" y="3838"/>
                    </a:cubicBezTo>
                    <a:cubicBezTo>
                      <a:pt x="2433" y="3838"/>
                      <a:pt x="2433" y="3838"/>
                      <a:pt x="2423" y="3838"/>
                    </a:cubicBezTo>
                    <a:cubicBezTo>
                      <a:pt x="2265" y="3859"/>
                      <a:pt x="2118" y="3828"/>
                      <a:pt x="1982" y="3745"/>
                    </a:cubicBezTo>
                    <a:cubicBezTo>
                      <a:pt x="1845" y="3661"/>
                      <a:pt x="1720" y="3503"/>
                      <a:pt x="1698" y="3304"/>
                    </a:cubicBezTo>
                    <a:lnTo>
                      <a:pt x="1698" y="3293"/>
                    </a:lnTo>
                    <a:cubicBezTo>
                      <a:pt x="1678" y="2874"/>
                      <a:pt x="1678" y="2874"/>
                      <a:pt x="1678" y="2874"/>
                    </a:cubicBezTo>
                    <a:cubicBezTo>
                      <a:pt x="1657" y="2674"/>
                      <a:pt x="1761" y="2517"/>
                      <a:pt x="1877" y="2412"/>
                    </a:cubicBezTo>
                    <a:cubicBezTo>
                      <a:pt x="1993" y="2307"/>
                      <a:pt x="2129" y="2244"/>
                      <a:pt x="2297" y="2223"/>
                    </a:cubicBezTo>
                    <a:cubicBezTo>
                      <a:pt x="2297" y="2223"/>
                      <a:pt x="2297" y="2223"/>
                      <a:pt x="2307" y="2223"/>
                    </a:cubicBezTo>
                    <a:cubicBezTo>
                      <a:pt x="2832" y="2181"/>
                      <a:pt x="2832" y="2181"/>
                      <a:pt x="2832" y="2181"/>
                    </a:cubicBezTo>
                    <a:lnTo>
                      <a:pt x="2832" y="2181"/>
                    </a:lnTo>
                    <a:cubicBezTo>
                      <a:pt x="2999" y="2160"/>
                      <a:pt x="3146" y="2203"/>
                      <a:pt x="3283" y="2287"/>
                    </a:cubicBezTo>
                    <a:cubicBezTo>
                      <a:pt x="3293" y="2297"/>
                      <a:pt x="3314" y="2318"/>
                      <a:pt x="3324" y="2328"/>
                    </a:cubicBezTo>
                    <a:cubicBezTo>
                      <a:pt x="3324" y="2318"/>
                      <a:pt x="3324" y="2318"/>
                      <a:pt x="3324" y="2318"/>
                    </a:cubicBezTo>
                    <a:cubicBezTo>
                      <a:pt x="3324" y="2318"/>
                      <a:pt x="4006" y="2045"/>
                      <a:pt x="4446" y="1563"/>
                    </a:cubicBezTo>
                    <a:cubicBezTo>
                      <a:pt x="4551" y="1458"/>
                      <a:pt x="4635" y="1353"/>
                      <a:pt x="4709" y="1269"/>
                    </a:cubicBezTo>
                    <a:cubicBezTo>
                      <a:pt x="4079" y="1269"/>
                      <a:pt x="4079" y="1269"/>
                      <a:pt x="4079" y="1269"/>
                    </a:cubicBezTo>
                    <a:lnTo>
                      <a:pt x="4079" y="829"/>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45" name="Freeform 25"/>
              <p:cNvSpPr>
                <a:spLocks noChangeArrowheads="1"/>
              </p:cNvSpPr>
              <p:nvPr/>
            </p:nvSpPr>
            <p:spPr bwMode="auto">
              <a:xfrm>
                <a:off x="11580916" y="8689516"/>
                <a:ext cx="909311" cy="1404023"/>
              </a:xfrm>
              <a:custGeom>
                <a:avLst/>
                <a:gdLst>
                  <a:gd name="T0" fmla="*/ 1594 w 2224"/>
                  <a:gd name="T1" fmla="*/ 0 h 3431"/>
                  <a:gd name="T2" fmla="*/ 1594 w 2224"/>
                  <a:gd name="T3" fmla="*/ 0 h 3431"/>
                  <a:gd name="T4" fmla="*/ 325 w 2224"/>
                  <a:gd name="T5" fmla="*/ 0 h 3431"/>
                  <a:gd name="T6" fmla="*/ 157 w 2224"/>
                  <a:gd name="T7" fmla="*/ 252 h 3431"/>
                  <a:gd name="T8" fmla="*/ 587 w 2224"/>
                  <a:gd name="T9" fmla="*/ 1521 h 3431"/>
                  <a:gd name="T10" fmla="*/ 314 w 2224"/>
                  <a:gd name="T11" fmla="*/ 2192 h 3431"/>
                  <a:gd name="T12" fmla="*/ 860 w 2224"/>
                  <a:gd name="T13" fmla="*/ 2192 h 3431"/>
                  <a:gd name="T14" fmla="*/ 860 w 2224"/>
                  <a:gd name="T15" fmla="*/ 2580 h 3431"/>
                  <a:gd name="T16" fmla="*/ 860 w 2224"/>
                  <a:gd name="T17" fmla="*/ 2590 h 3431"/>
                  <a:gd name="T18" fmla="*/ 713 w 2224"/>
                  <a:gd name="T19" fmla="*/ 2842 h 3431"/>
                  <a:gd name="T20" fmla="*/ 618 w 2224"/>
                  <a:gd name="T21" fmla="*/ 3062 h 3431"/>
                  <a:gd name="T22" fmla="*/ 692 w 2224"/>
                  <a:gd name="T23" fmla="*/ 3315 h 3431"/>
                  <a:gd name="T24" fmla="*/ 975 w 2224"/>
                  <a:gd name="T25" fmla="*/ 3419 h 3431"/>
                  <a:gd name="T26" fmla="*/ 1258 w 2224"/>
                  <a:gd name="T27" fmla="*/ 3315 h 3431"/>
                  <a:gd name="T28" fmla="*/ 1332 w 2224"/>
                  <a:gd name="T29" fmla="*/ 3062 h 3431"/>
                  <a:gd name="T30" fmla="*/ 1248 w 2224"/>
                  <a:gd name="T31" fmla="*/ 2842 h 3431"/>
                  <a:gd name="T32" fmla="*/ 1121 w 2224"/>
                  <a:gd name="T33" fmla="*/ 2590 h 3431"/>
                  <a:gd name="T34" fmla="*/ 1121 w 2224"/>
                  <a:gd name="T35" fmla="*/ 2192 h 3431"/>
                  <a:gd name="T36" fmla="*/ 1751 w 2224"/>
                  <a:gd name="T37" fmla="*/ 2192 h 3431"/>
                  <a:gd name="T38" fmla="*/ 1783 w 2224"/>
                  <a:gd name="T39" fmla="*/ 1279 h 3431"/>
                  <a:gd name="T40" fmla="*/ 2139 w 2224"/>
                  <a:gd name="T41" fmla="*/ 263 h 3431"/>
                  <a:gd name="T42" fmla="*/ 1594 w 2224"/>
                  <a:gd name="T43" fmla="*/ 0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4" h="3431">
                    <a:moveTo>
                      <a:pt x="1594" y="0"/>
                    </a:moveTo>
                    <a:lnTo>
                      <a:pt x="1594" y="0"/>
                    </a:lnTo>
                    <a:cubicBezTo>
                      <a:pt x="325" y="0"/>
                      <a:pt x="325" y="0"/>
                      <a:pt x="325" y="0"/>
                    </a:cubicBezTo>
                    <a:cubicBezTo>
                      <a:pt x="251" y="63"/>
                      <a:pt x="198" y="147"/>
                      <a:pt x="157" y="252"/>
                    </a:cubicBezTo>
                    <a:cubicBezTo>
                      <a:pt x="0" y="671"/>
                      <a:pt x="545" y="1080"/>
                      <a:pt x="587" y="1521"/>
                    </a:cubicBezTo>
                    <a:cubicBezTo>
                      <a:pt x="503" y="1773"/>
                      <a:pt x="409" y="1982"/>
                      <a:pt x="314" y="2192"/>
                    </a:cubicBezTo>
                    <a:cubicBezTo>
                      <a:pt x="860" y="2192"/>
                      <a:pt x="860" y="2192"/>
                      <a:pt x="860" y="2192"/>
                    </a:cubicBezTo>
                    <a:cubicBezTo>
                      <a:pt x="860" y="2580"/>
                      <a:pt x="860" y="2580"/>
                      <a:pt x="860" y="2580"/>
                    </a:cubicBezTo>
                    <a:lnTo>
                      <a:pt x="860" y="2590"/>
                    </a:lnTo>
                    <a:cubicBezTo>
                      <a:pt x="849" y="2706"/>
                      <a:pt x="765" y="2780"/>
                      <a:pt x="713" y="2842"/>
                    </a:cubicBezTo>
                    <a:cubicBezTo>
                      <a:pt x="660" y="2916"/>
                      <a:pt x="618" y="2979"/>
                      <a:pt x="618" y="3062"/>
                    </a:cubicBezTo>
                    <a:cubicBezTo>
                      <a:pt x="618" y="3157"/>
                      <a:pt x="639" y="3251"/>
                      <a:pt x="692" y="3315"/>
                    </a:cubicBezTo>
                    <a:cubicBezTo>
                      <a:pt x="744" y="3377"/>
                      <a:pt x="828" y="3419"/>
                      <a:pt x="975" y="3419"/>
                    </a:cubicBezTo>
                    <a:cubicBezTo>
                      <a:pt x="1121" y="3430"/>
                      <a:pt x="1205" y="3377"/>
                      <a:pt x="1258" y="3315"/>
                    </a:cubicBezTo>
                    <a:cubicBezTo>
                      <a:pt x="1300" y="3251"/>
                      <a:pt x="1332" y="3157"/>
                      <a:pt x="1332" y="3062"/>
                    </a:cubicBezTo>
                    <a:cubicBezTo>
                      <a:pt x="1332" y="2979"/>
                      <a:pt x="1289" y="2916"/>
                      <a:pt x="1248" y="2842"/>
                    </a:cubicBezTo>
                    <a:cubicBezTo>
                      <a:pt x="1195" y="2780"/>
                      <a:pt x="1121" y="2706"/>
                      <a:pt x="1121" y="2590"/>
                    </a:cubicBezTo>
                    <a:cubicBezTo>
                      <a:pt x="1121" y="2192"/>
                      <a:pt x="1121" y="2192"/>
                      <a:pt x="1121" y="2192"/>
                    </a:cubicBezTo>
                    <a:cubicBezTo>
                      <a:pt x="1751" y="2192"/>
                      <a:pt x="1751" y="2192"/>
                      <a:pt x="1751" y="2192"/>
                    </a:cubicBezTo>
                    <a:cubicBezTo>
                      <a:pt x="1751" y="1909"/>
                      <a:pt x="1762" y="1615"/>
                      <a:pt x="1783" y="1279"/>
                    </a:cubicBezTo>
                    <a:cubicBezTo>
                      <a:pt x="1877" y="818"/>
                      <a:pt x="2223" y="598"/>
                      <a:pt x="2139" y="263"/>
                    </a:cubicBezTo>
                    <a:cubicBezTo>
                      <a:pt x="2066" y="11"/>
                      <a:pt x="1814" y="73"/>
                      <a:pt x="1594"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46" name="Freeform 26"/>
              <p:cNvSpPr>
                <a:spLocks noChangeArrowheads="1"/>
              </p:cNvSpPr>
              <p:nvPr/>
            </p:nvSpPr>
            <p:spPr bwMode="auto">
              <a:xfrm>
                <a:off x="12701316" y="7023816"/>
                <a:ext cx="923744" cy="750738"/>
              </a:xfrm>
              <a:custGeom>
                <a:avLst/>
                <a:gdLst>
                  <a:gd name="T0" fmla="*/ 1395 w 2256"/>
                  <a:gd name="T1" fmla="*/ 546 h 1836"/>
                  <a:gd name="T2" fmla="*/ 1395 w 2256"/>
                  <a:gd name="T3" fmla="*/ 546 h 1836"/>
                  <a:gd name="T4" fmla="*/ 136 w 2256"/>
                  <a:gd name="T5" fmla="*/ 1395 h 1836"/>
                  <a:gd name="T6" fmla="*/ 21 w 2256"/>
                  <a:gd name="T7" fmla="*/ 1657 h 1836"/>
                  <a:gd name="T8" fmla="*/ 230 w 2256"/>
                  <a:gd name="T9" fmla="*/ 1793 h 1836"/>
                  <a:gd name="T10" fmla="*/ 1604 w 2256"/>
                  <a:gd name="T11" fmla="*/ 860 h 1836"/>
                  <a:gd name="T12" fmla="*/ 2255 w 2256"/>
                  <a:gd name="T13" fmla="*/ 0 h 1836"/>
                  <a:gd name="T14" fmla="*/ 1888 w 2256"/>
                  <a:gd name="T15" fmla="*/ 0 h 1836"/>
                  <a:gd name="T16" fmla="*/ 1395 w 2256"/>
                  <a:gd name="T17" fmla="*/ 546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6" h="1836">
                    <a:moveTo>
                      <a:pt x="1395" y="546"/>
                    </a:moveTo>
                    <a:lnTo>
                      <a:pt x="1395" y="546"/>
                    </a:lnTo>
                    <a:cubicBezTo>
                      <a:pt x="881" y="1112"/>
                      <a:pt x="136" y="1395"/>
                      <a:pt x="136" y="1395"/>
                    </a:cubicBezTo>
                    <a:cubicBezTo>
                      <a:pt x="53" y="1416"/>
                      <a:pt x="0" y="1541"/>
                      <a:pt x="21" y="1657"/>
                    </a:cubicBezTo>
                    <a:cubicBezTo>
                      <a:pt x="42" y="1762"/>
                      <a:pt x="157" y="1835"/>
                      <a:pt x="230" y="1793"/>
                    </a:cubicBezTo>
                    <a:cubicBezTo>
                      <a:pt x="230" y="1793"/>
                      <a:pt x="1017" y="1500"/>
                      <a:pt x="1604" y="860"/>
                    </a:cubicBezTo>
                    <a:cubicBezTo>
                      <a:pt x="1919" y="524"/>
                      <a:pt x="2129" y="220"/>
                      <a:pt x="2255" y="0"/>
                    </a:cubicBezTo>
                    <a:cubicBezTo>
                      <a:pt x="1888" y="0"/>
                      <a:pt x="1888" y="0"/>
                      <a:pt x="1888" y="0"/>
                    </a:cubicBezTo>
                    <a:cubicBezTo>
                      <a:pt x="1762" y="147"/>
                      <a:pt x="1604" y="325"/>
                      <a:pt x="1395" y="546"/>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47" name="Freeform 27"/>
              <p:cNvSpPr>
                <a:spLocks noChangeArrowheads="1"/>
              </p:cNvSpPr>
              <p:nvPr/>
            </p:nvSpPr>
            <p:spPr bwMode="auto">
              <a:xfrm>
                <a:off x="12174494" y="7539949"/>
                <a:ext cx="488935" cy="400634"/>
              </a:xfrm>
              <a:custGeom>
                <a:avLst/>
                <a:gdLst>
                  <a:gd name="T0" fmla="*/ 871 w 1196"/>
                  <a:gd name="T1" fmla="*/ 11 h 977"/>
                  <a:gd name="T2" fmla="*/ 871 w 1196"/>
                  <a:gd name="T3" fmla="*/ 11 h 977"/>
                  <a:gd name="T4" fmla="*/ 849 w 1196"/>
                  <a:gd name="T5" fmla="*/ 11 h 977"/>
                  <a:gd name="T6" fmla="*/ 304 w 1196"/>
                  <a:gd name="T7" fmla="*/ 53 h 977"/>
                  <a:gd name="T8" fmla="*/ 10 w 1196"/>
                  <a:gd name="T9" fmla="*/ 326 h 977"/>
                  <a:gd name="T10" fmla="*/ 42 w 1196"/>
                  <a:gd name="T11" fmla="*/ 756 h 977"/>
                  <a:gd name="T12" fmla="*/ 367 w 1196"/>
                  <a:gd name="T13" fmla="*/ 954 h 977"/>
                  <a:gd name="T14" fmla="*/ 891 w 1196"/>
                  <a:gd name="T15" fmla="*/ 892 h 977"/>
                  <a:gd name="T16" fmla="*/ 1195 w 1196"/>
                  <a:gd name="T17" fmla="*/ 619 h 977"/>
                  <a:gd name="T18" fmla="*/ 1164 w 1196"/>
                  <a:gd name="T19" fmla="*/ 211 h 977"/>
                  <a:gd name="T20" fmla="*/ 871 w 1196"/>
                  <a:gd name="T21" fmla="*/ 11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6" h="977">
                    <a:moveTo>
                      <a:pt x="871" y="11"/>
                    </a:moveTo>
                    <a:lnTo>
                      <a:pt x="871" y="11"/>
                    </a:lnTo>
                    <a:cubicBezTo>
                      <a:pt x="871" y="11"/>
                      <a:pt x="860" y="11"/>
                      <a:pt x="849" y="11"/>
                    </a:cubicBezTo>
                    <a:cubicBezTo>
                      <a:pt x="304" y="53"/>
                      <a:pt x="304" y="53"/>
                      <a:pt x="304" y="53"/>
                    </a:cubicBezTo>
                    <a:cubicBezTo>
                      <a:pt x="147" y="74"/>
                      <a:pt x="0" y="200"/>
                      <a:pt x="10" y="326"/>
                    </a:cubicBezTo>
                    <a:cubicBezTo>
                      <a:pt x="42" y="756"/>
                      <a:pt x="42" y="756"/>
                      <a:pt x="42" y="756"/>
                    </a:cubicBezTo>
                    <a:cubicBezTo>
                      <a:pt x="53" y="882"/>
                      <a:pt x="209" y="976"/>
                      <a:pt x="367" y="954"/>
                    </a:cubicBezTo>
                    <a:cubicBezTo>
                      <a:pt x="891" y="892"/>
                      <a:pt x="891" y="892"/>
                      <a:pt x="891" y="892"/>
                    </a:cubicBezTo>
                    <a:cubicBezTo>
                      <a:pt x="1059" y="882"/>
                      <a:pt x="1195" y="745"/>
                      <a:pt x="1195" y="619"/>
                    </a:cubicBezTo>
                    <a:cubicBezTo>
                      <a:pt x="1164" y="211"/>
                      <a:pt x="1164" y="211"/>
                      <a:pt x="1164" y="211"/>
                    </a:cubicBezTo>
                    <a:cubicBezTo>
                      <a:pt x="1154" y="95"/>
                      <a:pt x="1027" y="0"/>
                      <a:pt x="871" y="11"/>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48" name="Freeform 28"/>
              <p:cNvSpPr>
                <a:spLocks noChangeArrowheads="1"/>
              </p:cNvSpPr>
              <p:nvPr/>
            </p:nvSpPr>
            <p:spPr bwMode="auto">
              <a:xfrm>
                <a:off x="12710338" y="8187821"/>
                <a:ext cx="992303" cy="1404023"/>
              </a:xfrm>
              <a:custGeom>
                <a:avLst/>
                <a:gdLst>
                  <a:gd name="T0" fmla="*/ 1049 w 2424"/>
                  <a:gd name="T1" fmla="*/ 0 h 3430"/>
                  <a:gd name="T2" fmla="*/ 1049 w 2424"/>
                  <a:gd name="T3" fmla="*/ 0 h 3430"/>
                  <a:gd name="T4" fmla="*/ 0 w 2424"/>
                  <a:gd name="T5" fmla="*/ 3419 h 3430"/>
                  <a:gd name="T6" fmla="*/ 1059 w 2424"/>
                  <a:gd name="T7" fmla="*/ 3419 h 3430"/>
                  <a:gd name="T8" fmla="*/ 1059 w 2424"/>
                  <a:gd name="T9" fmla="*/ 3314 h 3430"/>
                  <a:gd name="T10" fmla="*/ 986 w 2424"/>
                  <a:gd name="T11" fmla="*/ 3188 h 3430"/>
                  <a:gd name="T12" fmla="*/ 860 w 2424"/>
                  <a:gd name="T13" fmla="*/ 2842 h 3430"/>
                  <a:gd name="T14" fmla="*/ 986 w 2424"/>
                  <a:gd name="T15" fmla="*/ 2444 h 3430"/>
                  <a:gd name="T16" fmla="*/ 1447 w 2424"/>
                  <a:gd name="T17" fmla="*/ 2255 h 3430"/>
                  <a:gd name="T18" fmla="*/ 1898 w 2424"/>
                  <a:gd name="T19" fmla="*/ 2444 h 3430"/>
                  <a:gd name="T20" fmla="*/ 2024 w 2424"/>
                  <a:gd name="T21" fmla="*/ 2842 h 3430"/>
                  <a:gd name="T22" fmla="*/ 1888 w 2424"/>
                  <a:gd name="T23" fmla="*/ 3199 h 3430"/>
                  <a:gd name="T24" fmla="*/ 1793 w 2424"/>
                  <a:gd name="T25" fmla="*/ 3335 h 3430"/>
                  <a:gd name="T26" fmla="*/ 1793 w 2424"/>
                  <a:gd name="T27" fmla="*/ 3419 h 3430"/>
                  <a:gd name="T28" fmla="*/ 2391 w 2424"/>
                  <a:gd name="T29" fmla="*/ 3419 h 3430"/>
                  <a:gd name="T30" fmla="*/ 2423 w 2424"/>
                  <a:gd name="T31" fmla="*/ 3429 h 3430"/>
                  <a:gd name="T32" fmla="*/ 2423 w 2424"/>
                  <a:gd name="T33" fmla="*/ 1101 h 3430"/>
                  <a:gd name="T34" fmla="*/ 1049 w 2424"/>
                  <a:gd name="T35"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4" h="3430">
                    <a:moveTo>
                      <a:pt x="1049" y="0"/>
                    </a:moveTo>
                    <a:lnTo>
                      <a:pt x="1049" y="0"/>
                    </a:lnTo>
                    <a:cubicBezTo>
                      <a:pt x="828" y="1269"/>
                      <a:pt x="409" y="2307"/>
                      <a:pt x="0" y="3419"/>
                    </a:cubicBezTo>
                    <a:cubicBezTo>
                      <a:pt x="1059" y="3419"/>
                      <a:pt x="1059" y="3419"/>
                      <a:pt x="1059" y="3419"/>
                    </a:cubicBezTo>
                    <a:cubicBezTo>
                      <a:pt x="1059" y="3314"/>
                      <a:pt x="1059" y="3314"/>
                      <a:pt x="1059" y="3314"/>
                    </a:cubicBezTo>
                    <a:cubicBezTo>
                      <a:pt x="1059" y="3293"/>
                      <a:pt x="1049" y="3283"/>
                      <a:pt x="986" y="3188"/>
                    </a:cubicBezTo>
                    <a:cubicBezTo>
                      <a:pt x="934" y="3115"/>
                      <a:pt x="860" y="3000"/>
                      <a:pt x="860" y="2842"/>
                    </a:cubicBezTo>
                    <a:cubicBezTo>
                      <a:pt x="860" y="2706"/>
                      <a:pt x="881" y="2569"/>
                      <a:pt x="986" y="2444"/>
                    </a:cubicBezTo>
                    <a:cubicBezTo>
                      <a:pt x="1070" y="2329"/>
                      <a:pt x="1248" y="2245"/>
                      <a:pt x="1447" y="2255"/>
                    </a:cubicBezTo>
                    <a:cubicBezTo>
                      <a:pt x="1636" y="2255"/>
                      <a:pt x="1814" y="2329"/>
                      <a:pt x="1898" y="2444"/>
                    </a:cubicBezTo>
                    <a:cubicBezTo>
                      <a:pt x="2003" y="2559"/>
                      <a:pt x="2024" y="2706"/>
                      <a:pt x="2024" y="2842"/>
                    </a:cubicBezTo>
                    <a:cubicBezTo>
                      <a:pt x="2024" y="3000"/>
                      <a:pt x="1940" y="3125"/>
                      <a:pt x="1888" y="3199"/>
                    </a:cubicBezTo>
                    <a:cubicBezTo>
                      <a:pt x="1814" y="3293"/>
                      <a:pt x="1793" y="3314"/>
                      <a:pt x="1793" y="3335"/>
                    </a:cubicBezTo>
                    <a:cubicBezTo>
                      <a:pt x="1793" y="3419"/>
                      <a:pt x="1793" y="3419"/>
                      <a:pt x="1793" y="3419"/>
                    </a:cubicBezTo>
                    <a:cubicBezTo>
                      <a:pt x="2391" y="3419"/>
                      <a:pt x="2391" y="3419"/>
                      <a:pt x="2391" y="3419"/>
                    </a:cubicBezTo>
                    <a:cubicBezTo>
                      <a:pt x="2402" y="3419"/>
                      <a:pt x="2412" y="3419"/>
                      <a:pt x="2423" y="3429"/>
                    </a:cubicBezTo>
                    <a:cubicBezTo>
                      <a:pt x="2423" y="1101"/>
                      <a:pt x="2423" y="1101"/>
                      <a:pt x="2423" y="1101"/>
                    </a:cubicBezTo>
                    <a:cubicBezTo>
                      <a:pt x="1741" y="671"/>
                      <a:pt x="1174" y="283"/>
                      <a:pt x="1049"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49" name="Freeform 29"/>
              <p:cNvSpPr>
                <a:spLocks noChangeArrowheads="1"/>
              </p:cNvSpPr>
              <p:nvPr/>
            </p:nvSpPr>
            <p:spPr bwMode="auto">
              <a:xfrm>
                <a:off x="9392437" y="8393551"/>
                <a:ext cx="1845684" cy="1709010"/>
              </a:xfrm>
              <a:custGeom>
                <a:avLst/>
                <a:gdLst>
                  <a:gd name="T0" fmla="*/ 0 w 4511"/>
                  <a:gd name="T1" fmla="*/ 2915 h 4175"/>
                  <a:gd name="T2" fmla="*/ 0 w 4511"/>
                  <a:gd name="T3" fmla="*/ 2915 h 4175"/>
                  <a:gd name="T4" fmla="*/ 2999 w 4511"/>
                  <a:gd name="T5" fmla="*/ 2915 h 4175"/>
                  <a:gd name="T6" fmla="*/ 2999 w 4511"/>
                  <a:gd name="T7" fmla="*/ 3324 h 4175"/>
                  <a:gd name="T8" fmla="*/ 2999 w 4511"/>
                  <a:gd name="T9" fmla="*/ 3335 h 4175"/>
                  <a:gd name="T10" fmla="*/ 2852 w 4511"/>
                  <a:gd name="T11" fmla="*/ 3597 h 4175"/>
                  <a:gd name="T12" fmla="*/ 2759 w 4511"/>
                  <a:gd name="T13" fmla="*/ 3806 h 4175"/>
                  <a:gd name="T14" fmla="*/ 2832 w 4511"/>
                  <a:gd name="T15" fmla="*/ 4058 h 4175"/>
                  <a:gd name="T16" fmla="*/ 3115 w 4511"/>
                  <a:gd name="T17" fmla="*/ 4163 h 4175"/>
                  <a:gd name="T18" fmla="*/ 3398 w 4511"/>
                  <a:gd name="T19" fmla="*/ 4058 h 4175"/>
                  <a:gd name="T20" fmla="*/ 3471 w 4511"/>
                  <a:gd name="T21" fmla="*/ 3806 h 4175"/>
                  <a:gd name="T22" fmla="*/ 3387 w 4511"/>
                  <a:gd name="T23" fmla="*/ 3597 h 4175"/>
                  <a:gd name="T24" fmla="*/ 3262 w 4511"/>
                  <a:gd name="T25" fmla="*/ 3335 h 4175"/>
                  <a:gd name="T26" fmla="*/ 3262 w 4511"/>
                  <a:gd name="T27" fmla="*/ 2915 h 4175"/>
                  <a:gd name="T28" fmla="*/ 4447 w 4511"/>
                  <a:gd name="T29" fmla="*/ 2915 h 4175"/>
                  <a:gd name="T30" fmla="*/ 4437 w 4511"/>
                  <a:gd name="T31" fmla="*/ 0 h 4175"/>
                  <a:gd name="T32" fmla="*/ 0 w 4511"/>
                  <a:gd name="T33" fmla="*/ 2915 h 4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11" h="4175">
                    <a:moveTo>
                      <a:pt x="0" y="2915"/>
                    </a:moveTo>
                    <a:lnTo>
                      <a:pt x="0" y="2915"/>
                    </a:lnTo>
                    <a:cubicBezTo>
                      <a:pt x="2999" y="2915"/>
                      <a:pt x="2999" y="2915"/>
                      <a:pt x="2999" y="2915"/>
                    </a:cubicBezTo>
                    <a:cubicBezTo>
                      <a:pt x="2999" y="3324"/>
                      <a:pt x="2999" y="3324"/>
                      <a:pt x="2999" y="3324"/>
                    </a:cubicBezTo>
                    <a:cubicBezTo>
                      <a:pt x="2999" y="3335"/>
                      <a:pt x="2999" y="3335"/>
                      <a:pt x="2999" y="3335"/>
                    </a:cubicBezTo>
                    <a:cubicBezTo>
                      <a:pt x="2989" y="3450"/>
                      <a:pt x="2905" y="3523"/>
                      <a:pt x="2852" y="3597"/>
                    </a:cubicBezTo>
                    <a:cubicBezTo>
                      <a:pt x="2800" y="3659"/>
                      <a:pt x="2759" y="3722"/>
                      <a:pt x="2759" y="3806"/>
                    </a:cubicBezTo>
                    <a:cubicBezTo>
                      <a:pt x="2759" y="3911"/>
                      <a:pt x="2780" y="3995"/>
                      <a:pt x="2832" y="4058"/>
                    </a:cubicBezTo>
                    <a:cubicBezTo>
                      <a:pt x="2884" y="4122"/>
                      <a:pt x="2968" y="4163"/>
                      <a:pt x="3115" y="4163"/>
                    </a:cubicBezTo>
                    <a:cubicBezTo>
                      <a:pt x="3262" y="4174"/>
                      <a:pt x="3346" y="4132"/>
                      <a:pt x="3398" y="4058"/>
                    </a:cubicBezTo>
                    <a:cubicBezTo>
                      <a:pt x="3440" y="3995"/>
                      <a:pt x="3471" y="3901"/>
                      <a:pt x="3471" y="3806"/>
                    </a:cubicBezTo>
                    <a:cubicBezTo>
                      <a:pt x="3471" y="3722"/>
                      <a:pt x="3430" y="3659"/>
                      <a:pt x="3387" y="3597"/>
                    </a:cubicBezTo>
                    <a:cubicBezTo>
                      <a:pt x="3335" y="3523"/>
                      <a:pt x="3262" y="3450"/>
                      <a:pt x="3262" y="3335"/>
                    </a:cubicBezTo>
                    <a:cubicBezTo>
                      <a:pt x="3262" y="2915"/>
                      <a:pt x="3262" y="2915"/>
                      <a:pt x="3262" y="2915"/>
                    </a:cubicBezTo>
                    <a:cubicBezTo>
                      <a:pt x="4447" y="2915"/>
                      <a:pt x="4447" y="2915"/>
                      <a:pt x="4447" y="2915"/>
                    </a:cubicBezTo>
                    <a:cubicBezTo>
                      <a:pt x="4468" y="2013"/>
                      <a:pt x="4510" y="1079"/>
                      <a:pt x="4437" y="0"/>
                    </a:cubicBezTo>
                    <a:cubicBezTo>
                      <a:pt x="3262" y="628"/>
                      <a:pt x="577" y="1719"/>
                      <a:pt x="0" y="2915"/>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50" name="Freeform 30"/>
              <p:cNvSpPr>
                <a:spLocks noChangeArrowheads="1"/>
              </p:cNvSpPr>
              <p:nvPr/>
            </p:nvSpPr>
            <p:spPr bwMode="auto">
              <a:xfrm>
                <a:off x="13818109" y="8711171"/>
                <a:ext cx="1322469" cy="2485013"/>
              </a:xfrm>
              <a:custGeom>
                <a:avLst/>
                <a:gdLst>
                  <a:gd name="T0" fmla="*/ 3230 w 3231"/>
                  <a:gd name="T1" fmla="*/ 4867 h 6074"/>
                  <a:gd name="T2" fmla="*/ 3230 w 3231"/>
                  <a:gd name="T3" fmla="*/ 4867 h 6074"/>
                  <a:gd name="T4" fmla="*/ 2821 w 3231"/>
                  <a:gd name="T5" fmla="*/ 2371 h 6074"/>
                  <a:gd name="T6" fmla="*/ 0 w 3231"/>
                  <a:gd name="T7" fmla="*/ 0 h 6074"/>
                  <a:gd name="T8" fmla="*/ 0 w 3231"/>
                  <a:gd name="T9" fmla="*/ 3347 h 6074"/>
                  <a:gd name="T10" fmla="*/ 125 w 3231"/>
                  <a:gd name="T11" fmla="*/ 3347 h 6074"/>
                  <a:gd name="T12" fmla="*/ 241 w 3231"/>
                  <a:gd name="T13" fmla="*/ 3273 h 6074"/>
                  <a:gd name="T14" fmla="*/ 587 w 3231"/>
                  <a:gd name="T15" fmla="*/ 3147 h 6074"/>
                  <a:gd name="T16" fmla="*/ 996 w 3231"/>
                  <a:gd name="T17" fmla="*/ 3273 h 6074"/>
                  <a:gd name="T18" fmla="*/ 1184 w 3231"/>
                  <a:gd name="T19" fmla="*/ 3734 h 6074"/>
                  <a:gd name="T20" fmla="*/ 985 w 3231"/>
                  <a:gd name="T21" fmla="*/ 4196 h 6074"/>
                  <a:gd name="T22" fmla="*/ 587 w 3231"/>
                  <a:gd name="T23" fmla="*/ 4321 h 6074"/>
                  <a:gd name="T24" fmla="*/ 230 w 3231"/>
                  <a:gd name="T25" fmla="*/ 4174 h 6074"/>
                  <a:gd name="T26" fmla="*/ 94 w 3231"/>
                  <a:gd name="T27" fmla="*/ 4080 h 6074"/>
                  <a:gd name="T28" fmla="*/ 0 w 3231"/>
                  <a:gd name="T29" fmla="*/ 4080 h 6074"/>
                  <a:gd name="T30" fmla="*/ 0 w 3231"/>
                  <a:gd name="T31" fmla="*/ 4867 h 6074"/>
                  <a:gd name="T32" fmla="*/ 1458 w 3231"/>
                  <a:gd name="T33" fmla="*/ 4867 h 6074"/>
                  <a:gd name="T34" fmla="*/ 1458 w 3231"/>
                  <a:gd name="T35" fmla="*/ 5224 h 6074"/>
                  <a:gd name="T36" fmla="*/ 1458 w 3231"/>
                  <a:gd name="T37" fmla="*/ 5234 h 6074"/>
                  <a:gd name="T38" fmla="*/ 1321 w 3231"/>
                  <a:gd name="T39" fmla="*/ 5496 h 6074"/>
                  <a:gd name="T40" fmla="*/ 1227 w 3231"/>
                  <a:gd name="T41" fmla="*/ 5706 h 6074"/>
                  <a:gd name="T42" fmla="*/ 1300 w 3231"/>
                  <a:gd name="T43" fmla="*/ 5958 h 6074"/>
                  <a:gd name="T44" fmla="*/ 1583 w 3231"/>
                  <a:gd name="T45" fmla="*/ 6073 h 6074"/>
                  <a:gd name="T46" fmla="*/ 1856 w 3231"/>
                  <a:gd name="T47" fmla="*/ 5968 h 6074"/>
                  <a:gd name="T48" fmla="*/ 1930 w 3231"/>
                  <a:gd name="T49" fmla="*/ 5706 h 6074"/>
                  <a:gd name="T50" fmla="*/ 1846 w 3231"/>
                  <a:gd name="T51" fmla="*/ 5496 h 6074"/>
                  <a:gd name="T52" fmla="*/ 1730 w 3231"/>
                  <a:gd name="T53" fmla="*/ 5244 h 6074"/>
                  <a:gd name="T54" fmla="*/ 1730 w 3231"/>
                  <a:gd name="T55" fmla="*/ 4867 h 6074"/>
                  <a:gd name="T56" fmla="*/ 3230 w 3231"/>
                  <a:gd name="T57" fmla="*/ 4867 h 6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1" h="6074">
                    <a:moveTo>
                      <a:pt x="3230" y="4867"/>
                    </a:moveTo>
                    <a:lnTo>
                      <a:pt x="3230" y="4867"/>
                    </a:lnTo>
                    <a:cubicBezTo>
                      <a:pt x="2821" y="2371"/>
                      <a:pt x="2821" y="2371"/>
                      <a:pt x="2821" y="2371"/>
                    </a:cubicBezTo>
                    <a:cubicBezTo>
                      <a:pt x="2705" y="1657"/>
                      <a:pt x="1227" y="766"/>
                      <a:pt x="0" y="0"/>
                    </a:cubicBezTo>
                    <a:cubicBezTo>
                      <a:pt x="0" y="3347"/>
                      <a:pt x="0" y="3347"/>
                      <a:pt x="0" y="3347"/>
                    </a:cubicBezTo>
                    <a:cubicBezTo>
                      <a:pt x="125" y="3347"/>
                      <a:pt x="125" y="3347"/>
                      <a:pt x="125" y="3347"/>
                    </a:cubicBezTo>
                    <a:cubicBezTo>
                      <a:pt x="146" y="3347"/>
                      <a:pt x="146" y="3347"/>
                      <a:pt x="241" y="3273"/>
                    </a:cubicBezTo>
                    <a:cubicBezTo>
                      <a:pt x="325" y="3220"/>
                      <a:pt x="440" y="3147"/>
                      <a:pt x="587" y="3147"/>
                    </a:cubicBezTo>
                    <a:cubicBezTo>
                      <a:pt x="723" y="3147"/>
                      <a:pt x="870" y="3167"/>
                      <a:pt x="996" y="3273"/>
                    </a:cubicBezTo>
                    <a:cubicBezTo>
                      <a:pt x="1100" y="3357"/>
                      <a:pt x="1184" y="3535"/>
                      <a:pt x="1184" y="3734"/>
                    </a:cubicBezTo>
                    <a:cubicBezTo>
                      <a:pt x="1184" y="3934"/>
                      <a:pt x="1100" y="4101"/>
                      <a:pt x="985" y="4196"/>
                    </a:cubicBezTo>
                    <a:cubicBezTo>
                      <a:pt x="870" y="4290"/>
                      <a:pt x="723" y="4321"/>
                      <a:pt x="587" y="4321"/>
                    </a:cubicBezTo>
                    <a:cubicBezTo>
                      <a:pt x="440" y="4321"/>
                      <a:pt x="314" y="4237"/>
                      <a:pt x="230" y="4174"/>
                    </a:cubicBezTo>
                    <a:cubicBezTo>
                      <a:pt x="146" y="4101"/>
                      <a:pt x="125" y="4080"/>
                      <a:pt x="94" y="4080"/>
                    </a:cubicBezTo>
                    <a:cubicBezTo>
                      <a:pt x="0" y="4080"/>
                      <a:pt x="0" y="4080"/>
                      <a:pt x="0" y="4080"/>
                    </a:cubicBezTo>
                    <a:cubicBezTo>
                      <a:pt x="0" y="4867"/>
                      <a:pt x="0" y="4867"/>
                      <a:pt x="0" y="4867"/>
                    </a:cubicBezTo>
                    <a:cubicBezTo>
                      <a:pt x="1458" y="4867"/>
                      <a:pt x="1458" y="4867"/>
                      <a:pt x="1458" y="4867"/>
                    </a:cubicBezTo>
                    <a:cubicBezTo>
                      <a:pt x="1458" y="5224"/>
                      <a:pt x="1458" y="5224"/>
                      <a:pt x="1458" y="5224"/>
                    </a:cubicBezTo>
                    <a:cubicBezTo>
                      <a:pt x="1458" y="5234"/>
                      <a:pt x="1458" y="5234"/>
                      <a:pt x="1458" y="5234"/>
                    </a:cubicBezTo>
                    <a:cubicBezTo>
                      <a:pt x="1447" y="5349"/>
                      <a:pt x="1374" y="5423"/>
                      <a:pt x="1321" y="5496"/>
                    </a:cubicBezTo>
                    <a:cubicBezTo>
                      <a:pt x="1258" y="5559"/>
                      <a:pt x="1227" y="5622"/>
                      <a:pt x="1227" y="5706"/>
                    </a:cubicBezTo>
                    <a:cubicBezTo>
                      <a:pt x="1227" y="5811"/>
                      <a:pt x="1247" y="5895"/>
                      <a:pt x="1300" y="5958"/>
                    </a:cubicBezTo>
                    <a:cubicBezTo>
                      <a:pt x="1352" y="6020"/>
                      <a:pt x="1426" y="6062"/>
                      <a:pt x="1583" y="6073"/>
                    </a:cubicBezTo>
                    <a:cubicBezTo>
                      <a:pt x="1730" y="6073"/>
                      <a:pt x="1803" y="6031"/>
                      <a:pt x="1856" y="5968"/>
                    </a:cubicBezTo>
                    <a:cubicBezTo>
                      <a:pt x="1908" y="5895"/>
                      <a:pt x="1930" y="5800"/>
                      <a:pt x="1930" y="5706"/>
                    </a:cubicBezTo>
                    <a:cubicBezTo>
                      <a:pt x="1930" y="5622"/>
                      <a:pt x="1898" y="5559"/>
                      <a:pt x="1846" y="5496"/>
                    </a:cubicBezTo>
                    <a:cubicBezTo>
                      <a:pt x="1803" y="5423"/>
                      <a:pt x="1730" y="5360"/>
                      <a:pt x="1730" y="5244"/>
                    </a:cubicBezTo>
                    <a:cubicBezTo>
                      <a:pt x="1730" y="4867"/>
                      <a:pt x="1730" y="4867"/>
                      <a:pt x="1730" y="4867"/>
                    </a:cubicBezTo>
                    <a:lnTo>
                      <a:pt x="3230" y="4867"/>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51" name="Freeform 31"/>
              <p:cNvSpPr>
                <a:spLocks noChangeArrowheads="1"/>
              </p:cNvSpPr>
              <p:nvPr/>
            </p:nvSpPr>
            <p:spPr bwMode="auto">
              <a:xfrm>
                <a:off x="12387388" y="9200233"/>
                <a:ext cx="1820425" cy="1503280"/>
              </a:xfrm>
              <a:custGeom>
                <a:avLst/>
                <a:gdLst>
                  <a:gd name="T0" fmla="*/ 4342 w 4448"/>
                  <a:gd name="T1" fmla="*/ 2255 h 3672"/>
                  <a:gd name="T2" fmla="*/ 4342 w 4448"/>
                  <a:gd name="T3" fmla="*/ 2255 h 3672"/>
                  <a:gd name="T4" fmla="*/ 4080 w 4448"/>
                  <a:gd name="T5" fmla="*/ 2182 h 3672"/>
                  <a:gd name="T6" fmla="*/ 3870 w 4448"/>
                  <a:gd name="T7" fmla="*/ 2265 h 3672"/>
                  <a:gd name="T8" fmla="*/ 3618 w 4448"/>
                  <a:gd name="T9" fmla="*/ 2391 h 3672"/>
                  <a:gd name="T10" fmla="*/ 3210 w 4448"/>
                  <a:gd name="T11" fmla="*/ 2391 h 3672"/>
                  <a:gd name="T12" fmla="*/ 3210 w 4448"/>
                  <a:gd name="T13" fmla="*/ 1216 h 3672"/>
                  <a:gd name="T14" fmla="*/ 3178 w 4448"/>
                  <a:gd name="T15" fmla="*/ 1228 h 3672"/>
                  <a:gd name="T16" fmla="*/ 2349 w 4448"/>
                  <a:gd name="T17" fmla="*/ 1228 h 3672"/>
                  <a:gd name="T18" fmla="*/ 2349 w 4448"/>
                  <a:gd name="T19" fmla="*/ 849 h 3672"/>
                  <a:gd name="T20" fmla="*/ 2349 w 4448"/>
                  <a:gd name="T21" fmla="*/ 839 h 3672"/>
                  <a:gd name="T22" fmla="*/ 2486 w 4448"/>
                  <a:gd name="T23" fmla="*/ 587 h 3672"/>
                  <a:gd name="T24" fmla="*/ 2580 w 4448"/>
                  <a:gd name="T25" fmla="*/ 367 h 3672"/>
                  <a:gd name="T26" fmla="*/ 2507 w 4448"/>
                  <a:gd name="T27" fmla="*/ 115 h 3672"/>
                  <a:gd name="T28" fmla="*/ 2224 w 4448"/>
                  <a:gd name="T29" fmla="*/ 10 h 3672"/>
                  <a:gd name="T30" fmla="*/ 1951 w 4448"/>
                  <a:gd name="T31" fmla="*/ 115 h 3672"/>
                  <a:gd name="T32" fmla="*/ 1877 w 4448"/>
                  <a:gd name="T33" fmla="*/ 367 h 3672"/>
                  <a:gd name="T34" fmla="*/ 1961 w 4448"/>
                  <a:gd name="T35" fmla="*/ 577 h 3672"/>
                  <a:gd name="T36" fmla="*/ 2077 w 4448"/>
                  <a:gd name="T37" fmla="*/ 839 h 3672"/>
                  <a:gd name="T38" fmla="*/ 2077 w 4448"/>
                  <a:gd name="T39" fmla="*/ 1228 h 3672"/>
                  <a:gd name="T40" fmla="*/ 692 w 4448"/>
                  <a:gd name="T41" fmla="*/ 1228 h 3672"/>
                  <a:gd name="T42" fmla="*/ 0 w 4448"/>
                  <a:gd name="T43" fmla="*/ 3671 h 3672"/>
                  <a:gd name="T44" fmla="*/ 1395 w 4448"/>
                  <a:gd name="T45" fmla="*/ 3671 h 3672"/>
                  <a:gd name="T46" fmla="*/ 1395 w 4448"/>
                  <a:gd name="T47" fmla="*/ 3556 h 3672"/>
                  <a:gd name="T48" fmla="*/ 1322 w 4448"/>
                  <a:gd name="T49" fmla="*/ 3440 h 3672"/>
                  <a:gd name="T50" fmla="*/ 1186 w 4448"/>
                  <a:gd name="T51" fmla="*/ 3094 h 3672"/>
                  <a:gd name="T52" fmla="*/ 1311 w 4448"/>
                  <a:gd name="T53" fmla="*/ 2695 h 3672"/>
                  <a:gd name="T54" fmla="*/ 1783 w 4448"/>
                  <a:gd name="T55" fmla="*/ 2496 h 3672"/>
                  <a:gd name="T56" fmla="*/ 2234 w 4448"/>
                  <a:gd name="T57" fmla="*/ 2695 h 3672"/>
                  <a:gd name="T58" fmla="*/ 2360 w 4448"/>
                  <a:gd name="T59" fmla="*/ 3094 h 3672"/>
                  <a:gd name="T60" fmla="*/ 2213 w 4448"/>
                  <a:gd name="T61" fmla="*/ 3451 h 3672"/>
                  <a:gd name="T62" fmla="*/ 2129 w 4448"/>
                  <a:gd name="T63" fmla="*/ 3587 h 3672"/>
                  <a:gd name="T64" fmla="*/ 2129 w 4448"/>
                  <a:gd name="T65" fmla="*/ 3671 h 3672"/>
                  <a:gd name="T66" fmla="*/ 3210 w 4448"/>
                  <a:gd name="T67" fmla="*/ 3671 h 3672"/>
                  <a:gd name="T68" fmla="*/ 3210 w 4448"/>
                  <a:gd name="T69" fmla="*/ 2654 h 3672"/>
                  <a:gd name="T70" fmla="*/ 3608 w 4448"/>
                  <a:gd name="T71" fmla="*/ 2654 h 3672"/>
                  <a:gd name="T72" fmla="*/ 3618 w 4448"/>
                  <a:gd name="T73" fmla="*/ 2654 h 3672"/>
                  <a:gd name="T74" fmla="*/ 3870 w 4448"/>
                  <a:gd name="T75" fmla="*/ 2800 h 3672"/>
                  <a:gd name="T76" fmla="*/ 4080 w 4448"/>
                  <a:gd name="T77" fmla="*/ 2884 h 3672"/>
                  <a:gd name="T78" fmla="*/ 4342 w 4448"/>
                  <a:gd name="T79" fmla="*/ 2810 h 3672"/>
                  <a:gd name="T80" fmla="*/ 4447 w 4448"/>
                  <a:gd name="T81" fmla="*/ 2538 h 3672"/>
                  <a:gd name="T82" fmla="*/ 4342 w 4448"/>
                  <a:gd name="T83" fmla="*/ 2255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8" h="3672">
                    <a:moveTo>
                      <a:pt x="4342" y="2255"/>
                    </a:moveTo>
                    <a:lnTo>
                      <a:pt x="4342" y="2255"/>
                    </a:lnTo>
                    <a:cubicBezTo>
                      <a:pt x="4279" y="2203"/>
                      <a:pt x="4185" y="2182"/>
                      <a:pt x="4080" y="2182"/>
                    </a:cubicBezTo>
                    <a:cubicBezTo>
                      <a:pt x="4006" y="2182"/>
                      <a:pt x="3944" y="2223"/>
                      <a:pt x="3870" y="2265"/>
                    </a:cubicBezTo>
                    <a:cubicBezTo>
                      <a:pt x="3807" y="2318"/>
                      <a:pt x="3734" y="2391"/>
                      <a:pt x="3618" y="2391"/>
                    </a:cubicBezTo>
                    <a:cubicBezTo>
                      <a:pt x="3210" y="2391"/>
                      <a:pt x="3210" y="2391"/>
                      <a:pt x="3210" y="2391"/>
                    </a:cubicBezTo>
                    <a:cubicBezTo>
                      <a:pt x="3210" y="1216"/>
                      <a:pt x="3210" y="1216"/>
                      <a:pt x="3210" y="1216"/>
                    </a:cubicBezTo>
                    <a:cubicBezTo>
                      <a:pt x="3199" y="1216"/>
                      <a:pt x="3189" y="1228"/>
                      <a:pt x="3178" y="1228"/>
                    </a:cubicBezTo>
                    <a:cubicBezTo>
                      <a:pt x="2349" y="1228"/>
                      <a:pt x="2349" y="1228"/>
                      <a:pt x="2349" y="1228"/>
                    </a:cubicBezTo>
                    <a:cubicBezTo>
                      <a:pt x="2349" y="849"/>
                      <a:pt x="2349" y="849"/>
                      <a:pt x="2349" y="849"/>
                    </a:cubicBezTo>
                    <a:lnTo>
                      <a:pt x="2349" y="839"/>
                    </a:lnTo>
                    <a:cubicBezTo>
                      <a:pt x="2360" y="724"/>
                      <a:pt x="2433" y="650"/>
                      <a:pt x="2486" y="587"/>
                    </a:cubicBezTo>
                    <a:cubicBezTo>
                      <a:pt x="2548" y="514"/>
                      <a:pt x="2580" y="451"/>
                      <a:pt x="2580" y="367"/>
                    </a:cubicBezTo>
                    <a:cubicBezTo>
                      <a:pt x="2580" y="273"/>
                      <a:pt x="2560" y="178"/>
                      <a:pt x="2507" y="115"/>
                    </a:cubicBezTo>
                    <a:cubicBezTo>
                      <a:pt x="2454" y="53"/>
                      <a:pt x="2380" y="10"/>
                      <a:pt x="2224" y="10"/>
                    </a:cubicBezTo>
                    <a:cubicBezTo>
                      <a:pt x="2077" y="0"/>
                      <a:pt x="2003" y="53"/>
                      <a:pt x="1951" y="115"/>
                    </a:cubicBezTo>
                    <a:cubicBezTo>
                      <a:pt x="1898" y="178"/>
                      <a:pt x="1877" y="273"/>
                      <a:pt x="1877" y="367"/>
                    </a:cubicBezTo>
                    <a:cubicBezTo>
                      <a:pt x="1877" y="451"/>
                      <a:pt x="1909" y="514"/>
                      <a:pt x="1961" y="577"/>
                    </a:cubicBezTo>
                    <a:cubicBezTo>
                      <a:pt x="2014" y="650"/>
                      <a:pt x="2077" y="724"/>
                      <a:pt x="2077" y="839"/>
                    </a:cubicBezTo>
                    <a:cubicBezTo>
                      <a:pt x="2077" y="1228"/>
                      <a:pt x="2077" y="1228"/>
                      <a:pt x="2077" y="1228"/>
                    </a:cubicBezTo>
                    <a:cubicBezTo>
                      <a:pt x="692" y="1228"/>
                      <a:pt x="692" y="1228"/>
                      <a:pt x="692" y="1228"/>
                    </a:cubicBezTo>
                    <a:cubicBezTo>
                      <a:pt x="420" y="1971"/>
                      <a:pt x="179" y="2758"/>
                      <a:pt x="0" y="3671"/>
                    </a:cubicBezTo>
                    <a:cubicBezTo>
                      <a:pt x="1395" y="3671"/>
                      <a:pt x="1395" y="3671"/>
                      <a:pt x="1395" y="3671"/>
                    </a:cubicBezTo>
                    <a:cubicBezTo>
                      <a:pt x="1395" y="3556"/>
                      <a:pt x="1395" y="3556"/>
                      <a:pt x="1395" y="3556"/>
                    </a:cubicBezTo>
                    <a:cubicBezTo>
                      <a:pt x="1395" y="3545"/>
                      <a:pt x="1385" y="3535"/>
                      <a:pt x="1322" y="3440"/>
                    </a:cubicBezTo>
                    <a:cubicBezTo>
                      <a:pt x="1259" y="3367"/>
                      <a:pt x="1186" y="3241"/>
                      <a:pt x="1186" y="3094"/>
                    </a:cubicBezTo>
                    <a:cubicBezTo>
                      <a:pt x="1186" y="2957"/>
                      <a:pt x="1217" y="2810"/>
                      <a:pt x="1311" y="2695"/>
                    </a:cubicBezTo>
                    <a:cubicBezTo>
                      <a:pt x="1406" y="2580"/>
                      <a:pt x="1584" y="2496"/>
                      <a:pt x="1783" y="2496"/>
                    </a:cubicBezTo>
                    <a:cubicBezTo>
                      <a:pt x="1972" y="2506"/>
                      <a:pt x="2140" y="2580"/>
                      <a:pt x="2234" y="2695"/>
                    </a:cubicBezTo>
                    <a:cubicBezTo>
                      <a:pt x="2328" y="2810"/>
                      <a:pt x="2360" y="2957"/>
                      <a:pt x="2360" y="3094"/>
                    </a:cubicBezTo>
                    <a:cubicBezTo>
                      <a:pt x="2360" y="3251"/>
                      <a:pt x="2276" y="3377"/>
                      <a:pt x="2213" y="3451"/>
                    </a:cubicBezTo>
                    <a:cubicBezTo>
                      <a:pt x="2150" y="3545"/>
                      <a:pt x="2129" y="3566"/>
                      <a:pt x="2129" y="3587"/>
                    </a:cubicBezTo>
                    <a:cubicBezTo>
                      <a:pt x="2129" y="3671"/>
                      <a:pt x="2129" y="3671"/>
                      <a:pt x="2129" y="3671"/>
                    </a:cubicBezTo>
                    <a:cubicBezTo>
                      <a:pt x="3210" y="3671"/>
                      <a:pt x="3210" y="3671"/>
                      <a:pt x="3210" y="3671"/>
                    </a:cubicBezTo>
                    <a:cubicBezTo>
                      <a:pt x="3210" y="2654"/>
                      <a:pt x="3210" y="2654"/>
                      <a:pt x="3210" y="2654"/>
                    </a:cubicBezTo>
                    <a:cubicBezTo>
                      <a:pt x="3608" y="2654"/>
                      <a:pt x="3608" y="2654"/>
                      <a:pt x="3608" y="2654"/>
                    </a:cubicBezTo>
                    <a:cubicBezTo>
                      <a:pt x="3608" y="2654"/>
                      <a:pt x="3608" y="2654"/>
                      <a:pt x="3618" y="2654"/>
                    </a:cubicBezTo>
                    <a:cubicBezTo>
                      <a:pt x="3734" y="2664"/>
                      <a:pt x="3797" y="2738"/>
                      <a:pt x="3870" y="2800"/>
                    </a:cubicBezTo>
                    <a:cubicBezTo>
                      <a:pt x="3944" y="2853"/>
                      <a:pt x="3996" y="2884"/>
                      <a:pt x="4080" y="2884"/>
                    </a:cubicBezTo>
                    <a:cubicBezTo>
                      <a:pt x="4185" y="2884"/>
                      <a:pt x="4279" y="2863"/>
                      <a:pt x="4342" y="2810"/>
                    </a:cubicBezTo>
                    <a:cubicBezTo>
                      <a:pt x="4394" y="2769"/>
                      <a:pt x="4447" y="2685"/>
                      <a:pt x="4447" y="2538"/>
                    </a:cubicBezTo>
                    <a:cubicBezTo>
                      <a:pt x="4447" y="2381"/>
                      <a:pt x="4405" y="2307"/>
                      <a:pt x="4342" y="2255"/>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52" name="Freeform 32"/>
              <p:cNvSpPr>
                <a:spLocks noChangeArrowheads="1"/>
              </p:cNvSpPr>
              <p:nvPr/>
            </p:nvSpPr>
            <p:spPr bwMode="auto">
              <a:xfrm>
                <a:off x="9233668" y="9701928"/>
                <a:ext cx="2029711" cy="999780"/>
              </a:xfrm>
              <a:custGeom>
                <a:avLst/>
                <a:gdLst>
                  <a:gd name="T0" fmla="*/ 4825 w 4962"/>
                  <a:gd name="T1" fmla="*/ 0 h 2444"/>
                  <a:gd name="T2" fmla="*/ 4825 w 4962"/>
                  <a:gd name="T3" fmla="*/ 0 h 2444"/>
                  <a:gd name="T4" fmla="*/ 3880 w 4962"/>
                  <a:gd name="T5" fmla="*/ 0 h 2444"/>
                  <a:gd name="T6" fmla="*/ 3880 w 4962"/>
                  <a:gd name="T7" fmla="*/ 146 h 2444"/>
                  <a:gd name="T8" fmla="*/ 3964 w 4962"/>
                  <a:gd name="T9" fmla="*/ 261 h 2444"/>
                  <a:gd name="T10" fmla="*/ 4090 w 4962"/>
                  <a:gd name="T11" fmla="*/ 607 h 2444"/>
                  <a:gd name="T12" fmla="*/ 3964 w 4962"/>
                  <a:gd name="T13" fmla="*/ 1006 h 2444"/>
                  <a:gd name="T14" fmla="*/ 3503 w 4962"/>
                  <a:gd name="T15" fmla="*/ 1205 h 2444"/>
                  <a:gd name="T16" fmla="*/ 3041 w 4962"/>
                  <a:gd name="T17" fmla="*/ 1006 h 2444"/>
                  <a:gd name="T18" fmla="*/ 2916 w 4962"/>
                  <a:gd name="T19" fmla="*/ 607 h 2444"/>
                  <a:gd name="T20" fmla="*/ 3063 w 4962"/>
                  <a:gd name="T21" fmla="*/ 251 h 2444"/>
                  <a:gd name="T22" fmla="*/ 3157 w 4962"/>
                  <a:gd name="T23" fmla="*/ 114 h 2444"/>
                  <a:gd name="T24" fmla="*/ 3157 w 4962"/>
                  <a:gd name="T25" fmla="*/ 0 h 2444"/>
                  <a:gd name="T26" fmla="*/ 304 w 4962"/>
                  <a:gd name="T27" fmla="*/ 0 h 2444"/>
                  <a:gd name="T28" fmla="*/ 294 w 4962"/>
                  <a:gd name="T29" fmla="*/ 62 h 2444"/>
                  <a:gd name="T30" fmla="*/ 0 w 4962"/>
                  <a:gd name="T31" fmla="*/ 2443 h 2444"/>
                  <a:gd name="T32" fmla="*/ 1311 w 4962"/>
                  <a:gd name="T33" fmla="*/ 2443 h 2444"/>
                  <a:gd name="T34" fmla="*/ 1311 w 4962"/>
                  <a:gd name="T35" fmla="*/ 2359 h 2444"/>
                  <a:gd name="T36" fmla="*/ 1227 w 4962"/>
                  <a:gd name="T37" fmla="*/ 2223 h 2444"/>
                  <a:gd name="T38" fmla="*/ 1080 w 4962"/>
                  <a:gd name="T39" fmla="*/ 1866 h 2444"/>
                  <a:gd name="T40" fmla="*/ 1207 w 4962"/>
                  <a:gd name="T41" fmla="*/ 1467 h 2444"/>
                  <a:gd name="T42" fmla="*/ 1657 w 4962"/>
                  <a:gd name="T43" fmla="*/ 1268 h 2444"/>
                  <a:gd name="T44" fmla="*/ 2129 w 4962"/>
                  <a:gd name="T45" fmla="*/ 1467 h 2444"/>
                  <a:gd name="T46" fmla="*/ 2245 w 4962"/>
                  <a:gd name="T47" fmla="*/ 1866 h 2444"/>
                  <a:gd name="T48" fmla="*/ 2118 w 4962"/>
                  <a:gd name="T49" fmla="*/ 2212 h 2444"/>
                  <a:gd name="T50" fmla="*/ 2045 w 4962"/>
                  <a:gd name="T51" fmla="*/ 2328 h 2444"/>
                  <a:gd name="T52" fmla="*/ 2045 w 4962"/>
                  <a:gd name="T53" fmla="*/ 2443 h 2444"/>
                  <a:gd name="T54" fmla="*/ 4961 w 4962"/>
                  <a:gd name="T55" fmla="*/ 2443 h 2444"/>
                  <a:gd name="T56" fmla="*/ 4825 w 4962"/>
                  <a:gd name="T5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62" h="2444">
                    <a:moveTo>
                      <a:pt x="4825" y="0"/>
                    </a:moveTo>
                    <a:lnTo>
                      <a:pt x="4825" y="0"/>
                    </a:lnTo>
                    <a:cubicBezTo>
                      <a:pt x="3880" y="0"/>
                      <a:pt x="3880" y="0"/>
                      <a:pt x="3880" y="0"/>
                    </a:cubicBezTo>
                    <a:cubicBezTo>
                      <a:pt x="3880" y="146"/>
                      <a:pt x="3880" y="146"/>
                      <a:pt x="3880" y="146"/>
                    </a:cubicBezTo>
                    <a:cubicBezTo>
                      <a:pt x="3880" y="156"/>
                      <a:pt x="3891" y="167"/>
                      <a:pt x="3964" y="261"/>
                    </a:cubicBezTo>
                    <a:cubicBezTo>
                      <a:pt x="4017" y="335"/>
                      <a:pt x="4090" y="460"/>
                      <a:pt x="4090" y="607"/>
                    </a:cubicBezTo>
                    <a:cubicBezTo>
                      <a:pt x="4090" y="743"/>
                      <a:pt x="4058" y="880"/>
                      <a:pt x="3964" y="1006"/>
                    </a:cubicBezTo>
                    <a:cubicBezTo>
                      <a:pt x="3870" y="1121"/>
                      <a:pt x="3691" y="1205"/>
                      <a:pt x="3503" y="1205"/>
                    </a:cubicBezTo>
                    <a:cubicBezTo>
                      <a:pt x="3303" y="1194"/>
                      <a:pt x="3136" y="1121"/>
                      <a:pt x="3041" y="1006"/>
                    </a:cubicBezTo>
                    <a:cubicBezTo>
                      <a:pt x="2947" y="891"/>
                      <a:pt x="2916" y="743"/>
                      <a:pt x="2916" y="607"/>
                    </a:cubicBezTo>
                    <a:cubicBezTo>
                      <a:pt x="2916" y="450"/>
                      <a:pt x="3000" y="324"/>
                      <a:pt x="3063" y="251"/>
                    </a:cubicBezTo>
                    <a:cubicBezTo>
                      <a:pt x="3136" y="156"/>
                      <a:pt x="3147" y="136"/>
                      <a:pt x="3157" y="114"/>
                    </a:cubicBezTo>
                    <a:cubicBezTo>
                      <a:pt x="3157" y="0"/>
                      <a:pt x="3157" y="0"/>
                      <a:pt x="3157" y="0"/>
                    </a:cubicBezTo>
                    <a:cubicBezTo>
                      <a:pt x="304" y="0"/>
                      <a:pt x="304" y="0"/>
                      <a:pt x="304" y="0"/>
                    </a:cubicBezTo>
                    <a:cubicBezTo>
                      <a:pt x="294" y="20"/>
                      <a:pt x="294" y="41"/>
                      <a:pt x="294" y="62"/>
                    </a:cubicBezTo>
                    <a:cubicBezTo>
                      <a:pt x="0" y="2443"/>
                      <a:pt x="0" y="2443"/>
                      <a:pt x="0" y="2443"/>
                    </a:cubicBezTo>
                    <a:cubicBezTo>
                      <a:pt x="1311" y="2443"/>
                      <a:pt x="1311" y="2443"/>
                      <a:pt x="1311" y="2443"/>
                    </a:cubicBezTo>
                    <a:cubicBezTo>
                      <a:pt x="1311" y="2359"/>
                      <a:pt x="1311" y="2359"/>
                      <a:pt x="1311" y="2359"/>
                    </a:cubicBezTo>
                    <a:cubicBezTo>
                      <a:pt x="1311" y="2338"/>
                      <a:pt x="1291" y="2317"/>
                      <a:pt x="1227" y="2223"/>
                    </a:cubicBezTo>
                    <a:cubicBezTo>
                      <a:pt x="1164" y="2149"/>
                      <a:pt x="1080" y="2023"/>
                      <a:pt x="1080" y="1866"/>
                    </a:cubicBezTo>
                    <a:cubicBezTo>
                      <a:pt x="1080" y="1729"/>
                      <a:pt x="1111" y="1582"/>
                      <a:pt x="1207" y="1467"/>
                    </a:cubicBezTo>
                    <a:cubicBezTo>
                      <a:pt x="1301" y="1352"/>
                      <a:pt x="1468" y="1278"/>
                      <a:pt x="1657" y="1268"/>
                    </a:cubicBezTo>
                    <a:cubicBezTo>
                      <a:pt x="1856" y="1268"/>
                      <a:pt x="2034" y="1352"/>
                      <a:pt x="2129" y="1467"/>
                    </a:cubicBezTo>
                    <a:cubicBezTo>
                      <a:pt x="2224" y="1582"/>
                      <a:pt x="2245" y="1729"/>
                      <a:pt x="2245" y="1866"/>
                    </a:cubicBezTo>
                    <a:cubicBezTo>
                      <a:pt x="2245" y="2013"/>
                      <a:pt x="2181" y="2139"/>
                      <a:pt x="2118" y="2212"/>
                    </a:cubicBezTo>
                    <a:cubicBezTo>
                      <a:pt x="2056" y="2307"/>
                      <a:pt x="2045" y="2317"/>
                      <a:pt x="2045" y="2328"/>
                    </a:cubicBezTo>
                    <a:cubicBezTo>
                      <a:pt x="2045" y="2443"/>
                      <a:pt x="2045" y="2443"/>
                      <a:pt x="2045" y="2443"/>
                    </a:cubicBezTo>
                    <a:cubicBezTo>
                      <a:pt x="4961" y="2443"/>
                      <a:pt x="4961" y="2443"/>
                      <a:pt x="4961" y="2443"/>
                    </a:cubicBezTo>
                    <a:cubicBezTo>
                      <a:pt x="4814" y="1582"/>
                      <a:pt x="4803" y="796"/>
                      <a:pt x="4825" y="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53" name="Freeform 33"/>
              <p:cNvSpPr>
                <a:spLocks noChangeArrowheads="1"/>
              </p:cNvSpPr>
              <p:nvPr/>
            </p:nvSpPr>
            <p:spPr bwMode="auto">
              <a:xfrm>
                <a:off x="11312092" y="9701928"/>
                <a:ext cx="1055450" cy="1523131"/>
              </a:xfrm>
              <a:custGeom>
                <a:avLst/>
                <a:gdLst>
                  <a:gd name="T0" fmla="*/ 2580 w 2581"/>
                  <a:gd name="T1" fmla="*/ 2443 h 3723"/>
                  <a:gd name="T2" fmla="*/ 2580 w 2581"/>
                  <a:gd name="T3" fmla="*/ 2443 h 3723"/>
                  <a:gd name="T4" fmla="*/ 2423 w 2581"/>
                  <a:gd name="T5" fmla="*/ 0 h 3723"/>
                  <a:gd name="T6" fmla="*/ 2013 w 2581"/>
                  <a:gd name="T7" fmla="*/ 0 h 3723"/>
                  <a:gd name="T8" fmla="*/ 2013 w 2581"/>
                  <a:gd name="T9" fmla="*/ 114 h 3723"/>
                  <a:gd name="T10" fmla="*/ 2087 w 2581"/>
                  <a:gd name="T11" fmla="*/ 240 h 3723"/>
                  <a:gd name="T12" fmla="*/ 2223 w 2581"/>
                  <a:gd name="T13" fmla="*/ 586 h 3723"/>
                  <a:gd name="T14" fmla="*/ 2097 w 2581"/>
                  <a:gd name="T15" fmla="*/ 985 h 3723"/>
                  <a:gd name="T16" fmla="*/ 1636 w 2581"/>
                  <a:gd name="T17" fmla="*/ 1174 h 3723"/>
                  <a:gd name="T18" fmla="*/ 1175 w 2581"/>
                  <a:gd name="T19" fmla="*/ 985 h 3723"/>
                  <a:gd name="T20" fmla="*/ 1049 w 2581"/>
                  <a:gd name="T21" fmla="*/ 586 h 3723"/>
                  <a:gd name="T22" fmla="*/ 1195 w 2581"/>
                  <a:gd name="T23" fmla="*/ 230 h 3723"/>
                  <a:gd name="T24" fmla="*/ 1290 w 2581"/>
                  <a:gd name="T25" fmla="*/ 93 h 3723"/>
                  <a:gd name="T26" fmla="*/ 1290 w 2581"/>
                  <a:gd name="T27" fmla="*/ 0 h 3723"/>
                  <a:gd name="T28" fmla="*/ 849 w 2581"/>
                  <a:gd name="T29" fmla="*/ 0 h 3723"/>
                  <a:gd name="T30" fmla="*/ 0 w 2581"/>
                  <a:gd name="T31" fmla="*/ 2443 h 3723"/>
                  <a:gd name="T32" fmla="*/ 1154 w 2581"/>
                  <a:gd name="T33" fmla="*/ 2443 h 3723"/>
                  <a:gd name="T34" fmla="*/ 1154 w 2581"/>
                  <a:gd name="T35" fmla="*/ 2872 h 3723"/>
                  <a:gd name="T36" fmla="*/ 1154 w 2581"/>
                  <a:gd name="T37" fmla="*/ 2883 h 3723"/>
                  <a:gd name="T38" fmla="*/ 1007 w 2581"/>
                  <a:gd name="T39" fmla="*/ 3146 h 3723"/>
                  <a:gd name="T40" fmla="*/ 912 w 2581"/>
                  <a:gd name="T41" fmla="*/ 3355 h 3723"/>
                  <a:gd name="T42" fmla="*/ 986 w 2581"/>
                  <a:gd name="T43" fmla="*/ 3607 h 3723"/>
                  <a:gd name="T44" fmla="*/ 1269 w 2581"/>
                  <a:gd name="T45" fmla="*/ 3711 h 3723"/>
                  <a:gd name="T46" fmla="*/ 1542 w 2581"/>
                  <a:gd name="T47" fmla="*/ 3607 h 3723"/>
                  <a:gd name="T48" fmla="*/ 1615 w 2581"/>
                  <a:gd name="T49" fmla="*/ 3355 h 3723"/>
                  <a:gd name="T50" fmla="*/ 1531 w 2581"/>
                  <a:gd name="T51" fmla="*/ 3146 h 3723"/>
                  <a:gd name="T52" fmla="*/ 1416 w 2581"/>
                  <a:gd name="T53" fmla="*/ 2893 h 3723"/>
                  <a:gd name="T54" fmla="*/ 1416 w 2581"/>
                  <a:gd name="T55" fmla="*/ 2443 h 3723"/>
                  <a:gd name="T56" fmla="*/ 2580 w 2581"/>
                  <a:gd name="T57" fmla="*/ 2443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1" h="3723">
                    <a:moveTo>
                      <a:pt x="2580" y="2443"/>
                    </a:moveTo>
                    <a:lnTo>
                      <a:pt x="2580" y="2443"/>
                    </a:lnTo>
                    <a:cubicBezTo>
                      <a:pt x="2528" y="1541"/>
                      <a:pt x="2444" y="839"/>
                      <a:pt x="2423" y="0"/>
                    </a:cubicBezTo>
                    <a:cubicBezTo>
                      <a:pt x="2013" y="0"/>
                      <a:pt x="2013" y="0"/>
                      <a:pt x="2013" y="0"/>
                    </a:cubicBezTo>
                    <a:cubicBezTo>
                      <a:pt x="2013" y="114"/>
                      <a:pt x="2013" y="114"/>
                      <a:pt x="2013" y="114"/>
                    </a:cubicBezTo>
                    <a:cubicBezTo>
                      <a:pt x="2013" y="136"/>
                      <a:pt x="2024" y="146"/>
                      <a:pt x="2087" y="240"/>
                    </a:cubicBezTo>
                    <a:cubicBezTo>
                      <a:pt x="2150" y="314"/>
                      <a:pt x="2223" y="429"/>
                      <a:pt x="2223" y="586"/>
                    </a:cubicBezTo>
                    <a:cubicBezTo>
                      <a:pt x="2223" y="723"/>
                      <a:pt x="2192" y="859"/>
                      <a:pt x="2097" y="985"/>
                    </a:cubicBezTo>
                    <a:cubicBezTo>
                      <a:pt x="2003" y="1100"/>
                      <a:pt x="1825" y="1184"/>
                      <a:pt x="1636" y="1174"/>
                    </a:cubicBezTo>
                    <a:cubicBezTo>
                      <a:pt x="1437" y="1174"/>
                      <a:pt x="1269" y="1100"/>
                      <a:pt x="1175" y="985"/>
                    </a:cubicBezTo>
                    <a:cubicBezTo>
                      <a:pt x="1080" y="859"/>
                      <a:pt x="1049" y="723"/>
                      <a:pt x="1049" y="586"/>
                    </a:cubicBezTo>
                    <a:cubicBezTo>
                      <a:pt x="1049" y="429"/>
                      <a:pt x="1133" y="304"/>
                      <a:pt x="1195" y="230"/>
                    </a:cubicBezTo>
                    <a:cubicBezTo>
                      <a:pt x="1269" y="136"/>
                      <a:pt x="1279" y="114"/>
                      <a:pt x="1290" y="93"/>
                    </a:cubicBezTo>
                    <a:cubicBezTo>
                      <a:pt x="1290" y="0"/>
                      <a:pt x="1290" y="0"/>
                      <a:pt x="1290" y="0"/>
                    </a:cubicBezTo>
                    <a:cubicBezTo>
                      <a:pt x="849" y="0"/>
                      <a:pt x="849" y="0"/>
                      <a:pt x="849" y="0"/>
                    </a:cubicBezTo>
                    <a:cubicBezTo>
                      <a:pt x="608" y="534"/>
                      <a:pt x="336" y="1163"/>
                      <a:pt x="0" y="2443"/>
                    </a:cubicBezTo>
                    <a:cubicBezTo>
                      <a:pt x="1154" y="2443"/>
                      <a:pt x="1154" y="2443"/>
                      <a:pt x="1154" y="2443"/>
                    </a:cubicBezTo>
                    <a:cubicBezTo>
                      <a:pt x="1154" y="2872"/>
                      <a:pt x="1154" y="2872"/>
                      <a:pt x="1154" y="2872"/>
                    </a:cubicBezTo>
                    <a:lnTo>
                      <a:pt x="1154" y="2883"/>
                    </a:lnTo>
                    <a:cubicBezTo>
                      <a:pt x="1133" y="2999"/>
                      <a:pt x="1059" y="3072"/>
                      <a:pt x="1007" y="3146"/>
                    </a:cubicBezTo>
                    <a:cubicBezTo>
                      <a:pt x="955" y="3208"/>
                      <a:pt x="912" y="3271"/>
                      <a:pt x="912" y="3355"/>
                    </a:cubicBezTo>
                    <a:cubicBezTo>
                      <a:pt x="912" y="3460"/>
                      <a:pt x="933" y="3544"/>
                      <a:pt x="986" y="3607"/>
                    </a:cubicBezTo>
                    <a:cubicBezTo>
                      <a:pt x="1039" y="3670"/>
                      <a:pt x="1111" y="3711"/>
                      <a:pt x="1269" y="3711"/>
                    </a:cubicBezTo>
                    <a:cubicBezTo>
                      <a:pt x="1416" y="3722"/>
                      <a:pt x="1489" y="3670"/>
                      <a:pt x="1542" y="3607"/>
                    </a:cubicBezTo>
                    <a:cubicBezTo>
                      <a:pt x="1594" y="3544"/>
                      <a:pt x="1615" y="3450"/>
                      <a:pt x="1615" y="3355"/>
                    </a:cubicBezTo>
                    <a:cubicBezTo>
                      <a:pt x="1615" y="3271"/>
                      <a:pt x="1584" y="3208"/>
                      <a:pt x="1531" y="3146"/>
                    </a:cubicBezTo>
                    <a:cubicBezTo>
                      <a:pt x="1489" y="3072"/>
                      <a:pt x="1416" y="2999"/>
                      <a:pt x="1416" y="2893"/>
                    </a:cubicBezTo>
                    <a:cubicBezTo>
                      <a:pt x="1416" y="2443"/>
                      <a:pt x="1416" y="2443"/>
                      <a:pt x="1416" y="2443"/>
                    </a:cubicBezTo>
                    <a:lnTo>
                      <a:pt x="2580" y="2443"/>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54" name="Freeform 34"/>
              <p:cNvSpPr>
                <a:spLocks noChangeArrowheads="1"/>
              </p:cNvSpPr>
              <p:nvPr/>
            </p:nvSpPr>
            <p:spPr bwMode="auto">
              <a:xfrm>
                <a:off x="9152481" y="10315512"/>
                <a:ext cx="2073011" cy="1434703"/>
              </a:xfrm>
              <a:custGeom>
                <a:avLst/>
                <a:gdLst>
                  <a:gd name="T0" fmla="*/ 2013 w 5066"/>
                  <a:gd name="T1" fmla="*/ 830 h 3505"/>
                  <a:gd name="T2" fmla="*/ 2013 w 5066"/>
                  <a:gd name="T3" fmla="*/ 830 h 3505"/>
                  <a:gd name="T4" fmla="*/ 2129 w 5066"/>
                  <a:gd name="T5" fmla="*/ 578 h 3505"/>
                  <a:gd name="T6" fmla="*/ 2213 w 5066"/>
                  <a:gd name="T7" fmla="*/ 368 h 3505"/>
                  <a:gd name="T8" fmla="*/ 2139 w 5066"/>
                  <a:gd name="T9" fmla="*/ 116 h 3505"/>
                  <a:gd name="T10" fmla="*/ 1867 w 5066"/>
                  <a:gd name="T11" fmla="*/ 0 h 3505"/>
                  <a:gd name="T12" fmla="*/ 1583 w 5066"/>
                  <a:gd name="T13" fmla="*/ 116 h 3505"/>
                  <a:gd name="T14" fmla="*/ 1510 w 5066"/>
                  <a:gd name="T15" fmla="*/ 368 h 3505"/>
                  <a:gd name="T16" fmla="*/ 1604 w 5066"/>
                  <a:gd name="T17" fmla="*/ 578 h 3505"/>
                  <a:gd name="T18" fmla="*/ 1741 w 5066"/>
                  <a:gd name="T19" fmla="*/ 840 h 3505"/>
                  <a:gd name="T20" fmla="*/ 1741 w 5066"/>
                  <a:gd name="T21" fmla="*/ 850 h 3505"/>
                  <a:gd name="T22" fmla="*/ 1741 w 5066"/>
                  <a:gd name="T23" fmla="*/ 1228 h 3505"/>
                  <a:gd name="T24" fmla="*/ 168 w 5066"/>
                  <a:gd name="T25" fmla="*/ 1228 h 3505"/>
                  <a:gd name="T26" fmla="*/ 157 w 5066"/>
                  <a:gd name="T27" fmla="*/ 1291 h 3505"/>
                  <a:gd name="T28" fmla="*/ 3240 w 5066"/>
                  <a:gd name="T29" fmla="*/ 3504 h 3505"/>
                  <a:gd name="T30" fmla="*/ 5065 w 5066"/>
                  <a:gd name="T31" fmla="*/ 3504 h 3505"/>
                  <a:gd name="T32" fmla="*/ 5065 w 5066"/>
                  <a:gd name="T33" fmla="*/ 2717 h 3505"/>
                  <a:gd name="T34" fmla="*/ 4897 w 5066"/>
                  <a:gd name="T35" fmla="*/ 2717 h 3505"/>
                  <a:gd name="T36" fmla="*/ 4761 w 5066"/>
                  <a:gd name="T37" fmla="*/ 2811 h 3505"/>
                  <a:gd name="T38" fmla="*/ 4405 w 5066"/>
                  <a:gd name="T39" fmla="*/ 2948 h 3505"/>
                  <a:gd name="T40" fmla="*/ 4006 w 5066"/>
                  <a:gd name="T41" fmla="*/ 2822 h 3505"/>
                  <a:gd name="T42" fmla="*/ 3807 w 5066"/>
                  <a:gd name="T43" fmla="*/ 2371 h 3505"/>
                  <a:gd name="T44" fmla="*/ 4006 w 5066"/>
                  <a:gd name="T45" fmla="*/ 1909 h 3505"/>
                  <a:gd name="T46" fmla="*/ 4405 w 5066"/>
                  <a:gd name="T47" fmla="*/ 1784 h 3505"/>
                  <a:gd name="T48" fmla="*/ 4750 w 5066"/>
                  <a:gd name="T49" fmla="*/ 1909 h 3505"/>
                  <a:gd name="T50" fmla="*/ 4866 w 5066"/>
                  <a:gd name="T51" fmla="*/ 1983 h 3505"/>
                  <a:gd name="T52" fmla="*/ 5065 w 5066"/>
                  <a:gd name="T53" fmla="*/ 1983 h 3505"/>
                  <a:gd name="T54" fmla="*/ 5065 w 5066"/>
                  <a:gd name="T55" fmla="*/ 1228 h 3505"/>
                  <a:gd name="T56" fmla="*/ 2013 w 5066"/>
                  <a:gd name="T57" fmla="*/ 1228 h 3505"/>
                  <a:gd name="T58" fmla="*/ 2013 w 5066"/>
                  <a:gd name="T59" fmla="*/ 830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6" h="3505">
                    <a:moveTo>
                      <a:pt x="2013" y="830"/>
                    </a:moveTo>
                    <a:lnTo>
                      <a:pt x="2013" y="830"/>
                    </a:lnTo>
                    <a:cubicBezTo>
                      <a:pt x="2013" y="725"/>
                      <a:pt x="2087" y="651"/>
                      <a:pt x="2129" y="578"/>
                    </a:cubicBezTo>
                    <a:cubicBezTo>
                      <a:pt x="2181" y="515"/>
                      <a:pt x="2213" y="451"/>
                      <a:pt x="2213" y="368"/>
                    </a:cubicBezTo>
                    <a:cubicBezTo>
                      <a:pt x="2213" y="274"/>
                      <a:pt x="2192" y="179"/>
                      <a:pt x="2139" y="116"/>
                    </a:cubicBezTo>
                    <a:cubicBezTo>
                      <a:pt x="2087" y="43"/>
                      <a:pt x="2013" y="0"/>
                      <a:pt x="1867" y="0"/>
                    </a:cubicBezTo>
                    <a:cubicBezTo>
                      <a:pt x="1709" y="12"/>
                      <a:pt x="1636" y="53"/>
                      <a:pt x="1583" y="116"/>
                    </a:cubicBezTo>
                    <a:cubicBezTo>
                      <a:pt x="1531" y="179"/>
                      <a:pt x="1510" y="263"/>
                      <a:pt x="1510" y="368"/>
                    </a:cubicBezTo>
                    <a:cubicBezTo>
                      <a:pt x="1510" y="451"/>
                      <a:pt x="1542" y="515"/>
                      <a:pt x="1604" y="578"/>
                    </a:cubicBezTo>
                    <a:cubicBezTo>
                      <a:pt x="1657" y="651"/>
                      <a:pt x="1730" y="725"/>
                      <a:pt x="1741" y="840"/>
                    </a:cubicBezTo>
                    <a:cubicBezTo>
                      <a:pt x="1741" y="840"/>
                      <a:pt x="1741" y="840"/>
                      <a:pt x="1741" y="850"/>
                    </a:cubicBezTo>
                    <a:cubicBezTo>
                      <a:pt x="1741" y="1228"/>
                      <a:pt x="1741" y="1228"/>
                      <a:pt x="1741" y="1228"/>
                    </a:cubicBezTo>
                    <a:cubicBezTo>
                      <a:pt x="168" y="1228"/>
                      <a:pt x="168" y="1228"/>
                      <a:pt x="168" y="1228"/>
                    </a:cubicBezTo>
                    <a:cubicBezTo>
                      <a:pt x="157" y="1291"/>
                      <a:pt x="157" y="1291"/>
                      <a:pt x="157" y="1291"/>
                    </a:cubicBezTo>
                    <a:cubicBezTo>
                      <a:pt x="0" y="2791"/>
                      <a:pt x="1814" y="3504"/>
                      <a:pt x="3240" y="3504"/>
                    </a:cubicBezTo>
                    <a:cubicBezTo>
                      <a:pt x="5065" y="3504"/>
                      <a:pt x="5065" y="3504"/>
                      <a:pt x="5065" y="3504"/>
                    </a:cubicBezTo>
                    <a:cubicBezTo>
                      <a:pt x="5065" y="2717"/>
                      <a:pt x="5065" y="2717"/>
                      <a:pt x="5065" y="2717"/>
                    </a:cubicBezTo>
                    <a:cubicBezTo>
                      <a:pt x="4897" y="2717"/>
                      <a:pt x="4897" y="2717"/>
                      <a:pt x="4897" y="2717"/>
                    </a:cubicBezTo>
                    <a:cubicBezTo>
                      <a:pt x="4866" y="2717"/>
                      <a:pt x="4856" y="2738"/>
                      <a:pt x="4761" y="2811"/>
                    </a:cubicBezTo>
                    <a:cubicBezTo>
                      <a:pt x="4688" y="2875"/>
                      <a:pt x="4562" y="2948"/>
                      <a:pt x="4405" y="2948"/>
                    </a:cubicBezTo>
                    <a:cubicBezTo>
                      <a:pt x="4268" y="2948"/>
                      <a:pt x="4121" y="2927"/>
                      <a:pt x="4006" y="2822"/>
                    </a:cubicBezTo>
                    <a:cubicBezTo>
                      <a:pt x="3890" y="2738"/>
                      <a:pt x="3818" y="2560"/>
                      <a:pt x="3807" y="2371"/>
                    </a:cubicBezTo>
                    <a:cubicBezTo>
                      <a:pt x="3807" y="2172"/>
                      <a:pt x="3890" y="1993"/>
                      <a:pt x="4006" y="1909"/>
                    </a:cubicBezTo>
                    <a:cubicBezTo>
                      <a:pt x="4121" y="1805"/>
                      <a:pt x="4268" y="1784"/>
                      <a:pt x="4405" y="1784"/>
                    </a:cubicBezTo>
                    <a:cubicBezTo>
                      <a:pt x="4552" y="1784"/>
                      <a:pt x="4677" y="1857"/>
                      <a:pt x="4750" y="1909"/>
                    </a:cubicBezTo>
                    <a:cubicBezTo>
                      <a:pt x="4845" y="1973"/>
                      <a:pt x="4856" y="1983"/>
                      <a:pt x="4866" y="1983"/>
                    </a:cubicBezTo>
                    <a:cubicBezTo>
                      <a:pt x="5065" y="1983"/>
                      <a:pt x="5065" y="1983"/>
                      <a:pt x="5065" y="1983"/>
                    </a:cubicBezTo>
                    <a:cubicBezTo>
                      <a:pt x="5065" y="1228"/>
                      <a:pt x="5065" y="1228"/>
                      <a:pt x="5065" y="1228"/>
                    </a:cubicBezTo>
                    <a:cubicBezTo>
                      <a:pt x="2013" y="1228"/>
                      <a:pt x="2013" y="1228"/>
                      <a:pt x="2013" y="1228"/>
                    </a:cubicBezTo>
                    <a:lnTo>
                      <a:pt x="2013" y="830"/>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55" name="Freeform 35"/>
              <p:cNvSpPr>
                <a:spLocks noChangeArrowheads="1"/>
              </p:cNvSpPr>
              <p:nvPr/>
            </p:nvSpPr>
            <p:spPr bwMode="auto">
              <a:xfrm>
                <a:off x="10805116" y="10819011"/>
                <a:ext cx="2047752" cy="931203"/>
              </a:xfrm>
              <a:custGeom>
                <a:avLst/>
                <a:gdLst>
                  <a:gd name="T0" fmla="*/ 4887 w 5003"/>
                  <a:gd name="T1" fmla="*/ 860 h 2277"/>
                  <a:gd name="T2" fmla="*/ 4887 w 5003"/>
                  <a:gd name="T3" fmla="*/ 860 h 2277"/>
                  <a:gd name="T4" fmla="*/ 4635 w 5003"/>
                  <a:gd name="T5" fmla="*/ 786 h 2277"/>
                  <a:gd name="T6" fmla="*/ 4425 w 5003"/>
                  <a:gd name="T7" fmla="*/ 870 h 2277"/>
                  <a:gd name="T8" fmla="*/ 4163 w 5003"/>
                  <a:gd name="T9" fmla="*/ 985 h 2277"/>
                  <a:gd name="T10" fmla="*/ 3691 w 5003"/>
                  <a:gd name="T11" fmla="*/ 985 h 2277"/>
                  <a:gd name="T12" fmla="*/ 3691 w 5003"/>
                  <a:gd name="T13" fmla="*/ 0 h 2277"/>
                  <a:gd name="T14" fmla="*/ 2883 w 5003"/>
                  <a:gd name="T15" fmla="*/ 0 h 2277"/>
                  <a:gd name="T16" fmla="*/ 2883 w 5003"/>
                  <a:gd name="T17" fmla="*/ 167 h 2277"/>
                  <a:gd name="T18" fmla="*/ 2957 w 5003"/>
                  <a:gd name="T19" fmla="*/ 283 h 2277"/>
                  <a:gd name="T20" fmla="*/ 3082 w 5003"/>
                  <a:gd name="T21" fmla="*/ 629 h 2277"/>
                  <a:gd name="T22" fmla="*/ 2967 w 5003"/>
                  <a:gd name="T23" fmla="*/ 1028 h 2277"/>
                  <a:gd name="T24" fmla="*/ 2495 w 5003"/>
                  <a:gd name="T25" fmla="*/ 1227 h 2277"/>
                  <a:gd name="T26" fmla="*/ 2044 w 5003"/>
                  <a:gd name="T27" fmla="*/ 1028 h 2277"/>
                  <a:gd name="T28" fmla="*/ 1919 w 5003"/>
                  <a:gd name="T29" fmla="*/ 629 h 2277"/>
                  <a:gd name="T30" fmla="*/ 2065 w 5003"/>
                  <a:gd name="T31" fmla="*/ 273 h 2277"/>
                  <a:gd name="T32" fmla="*/ 2149 w 5003"/>
                  <a:gd name="T33" fmla="*/ 136 h 2277"/>
                  <a:gd name="T34" fmla="*/ 2149 w 5003"/>
                  <a:gd name="T35" fmla="*/ 0 h 2277"/>
                  <a:gd name="T36" fmla="*/ 1310 w 5003"/>
                  <a:gd name="T37" fmla="*/ 0 h 2277"/>
                  <a:gd name="T38" fmla="*/ 1310 w 5003"/>
                  <a:gd name="T39" fmla="*/ 985 h 2277"/>
                  <a:gd name="T40" fmla="*/ 828 w 5003"/>
                  <a:gd name="T41" fmla="*/ 985 h 2277"/>
                  <a:gd name="T42" fmla="*/ 576 w 5003"/>
                  <a:gd name="T43" fmla="*/ 870 h 2277"/>
                  <a:gd name="T44" fmla="*/ 367 w 5003"/>
                  <a:gd name="T45" fmla="*/ 786 h 2277"/>
                  <a:gd name="T46" fmla="*/ 104 w 5003"/>
                  <a:gd name="T47" fmla="*/ 860 h 2277"/>
                  <a:gd name="T48" fmla="*/ 0 w 5003"/>
                  <a:gd name="T49" fmla="*/ 1132 h 2277"/>
                  <a:gd name="T50" fmla="*/ 115 w 5003"/>
                  <a:gd name="T51" fmla="*/ 1416 h 2277"/>
                  <a:gd name="T52" fmla="*/ 367 w 5003"/>
                  <a:gd name="T53" fmla="*/ 1489 h 2277"/>
                  <a:gd name="T54" fmla="*/ 576 w 5003"/>
                  <a:gd name="T55" fmla="*/ 1395 h 2277"/>
                  <a:gd name="T56" fmla="*/ 838 w 5003"/>
                  <a:gd name="T57" fmla="*/ 1259 h 2277"/>
                  <a:gd name="T58" fmla="*/ 849 w 5003"/>
                  <a:gd name="T59" fmla="*/ 1259 h 2277"/>
                  <a:gd name="T60" fmla="*/ 1310 w 5003"/>
                  <a:gd name="T61" fmla="*/ 1259 h 2277"/>
                  <a:gd name="T62" fmla="*/ 1310 w 5003"/>
                  <a:gd name="T63" fmla="*/ 2276 h 2277"/>
                  <a:gd name="T64" fmla="*/ 3691 w 5003"/>
                  <a:gd name="T65" fmla="*/ 2276 h 2277"/>
                  <a:gd name="T66" fmla="*/ 3691 w 5003"/>
                  <a:gd name="T67" fmla="*/ 1259 h 2277"/>
                  <a:gd name="T68" fmla="*/ 4153 w 5003"/>
                  <a:gd name="T69" fmla="*/ 1259 h 2277"/>
                  <a:gd name="T70" fmla="*/ 4163 w 5003"/>
                  <a:gd name="T71" fmla="*/ 1259 h 2277"/>
                  <a:gd name="T72" fmla="*/ 4415 w 5003"/>
                  <a:gd name="T73" fmla="*/ 1395 h 2277"/>
                  <a:gd name="T74" fmla="*/ 4635 w 5003"/>
                  <a:gd name="T75" fmla="*/ 1489 h 2277"/>
                  <a:gd name="T76" fmla="*/ 4887 w 5003"/>
                  <a:gd name="T77" fmla="*/ 1416 h 2277"/>
                  <a:gd name="T78" fmla="*/ 4991 w 5003"/>
                  <a:gd name="T79" fmla="*/ 1132 h 2277"/>
                  <a:gd name="T80" fmla="*/ 4887 w 5003"/>
                  <a:gd name="T81" fmla="*/ 86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3" h="2277">
                    <a:moveTo>
                      <a:pt x="4887" y="860"/>
                    </a:moveTo>
                    <a:lnTo>
                      <a:pt x="4887" y="860"/>
                    </a:lnTo>
                    <a:cubicBezTo>
                      <a:pt x="4824" y="808"/>
                      <a:pt x="4729" y="786"/>
                      <a:pt x="4635" y="786"/>
                    </a:cubicBezTo>
                    <a:cubicBezTo>
                      <a:pt x="4551" y="786"/>
                      <a:pt x="4488" y="818"/>
                      <a:pt x="4425" y="870"/>
                    </a:cubicBezTo>
                    <a:cubicBezTo>
                      <a:pt x="4352" y="923"/>
                      <a:pt x="4278" y="985"/>
                      <a:pt x="4163" y="985"/>
                    </a:cubicBezTo>
                    <a:cubicBezTo>
                      <a:pt x="3691" y="985"/>
                      <a:pt x="3691" y="985"/>
                      <a:pt x="3691" y="985"/>
                    </a:cubicBezTo>
                    <a:cubicBezTo>
                      <a:pt x="3691" y="0"/>
                      <a:pt x="3691" y="0"/>
                      <a:pt x="3691" y="0"/>
                    </a:cubicBezTo>
                    <a:cubicBezTo>
                      <a:pt x="2883" y="0"/>
                      <a:pt x="2883" y="0"/>
                      <a:pt x="2883" y="0"/>
                    </a:cubicBezTo>
                    <a:cubicBezTo>
                      <a:pt x="2883" y="167"/>
                      <a:pt x="2883" y="167"/>
                      <a:pt x="2883" y="167"/>
                    </a:cubicBezTo>
                    <a:cubicBezTo>
                      <a:pt x="2883" y="178"/>
                      <a:pt x="2894" y="189"/>
                      <a:pt x="2957" y="283"/>
                    </a:cubicBezTo>
                    <a:cubicBezTo>
                      <a:pt x="3019" y="357"/>
                      <a:pt x="3082" y="482"/>
                      <a:pt x="3082" y="629"/>
                    </a:cubicBezTo>
                    <a:cubicBezTo>
                      <a:pt x="3082" y="765"/>
                      <a:pt x="3062" y="902"/>
                      <a:pt x="2967" y="1028"/>
                    </a:cubicBezTo>
                    <a:cubicBezTo>
                      <a:pt x="2873" y="1143"/>
                      <a:pt x="2695" y="1227"/>
                      <a:pt x="2495" y="1227"/>
                    </a:cubicBezTo>
                    <a:cubicBezTo>
                      <a:pt x="2307" y="1216"/>
                      <a:pt x="2139" y="1143"/>
                      <a:pt x="2044" y="1028"/>
                    </a:cubicBezTo>
                    <a:cubicBezTo>
                      <a:pt x="1950" y="912"/>
                      <a:pt x="1919" y="765"/>
                      <a:pt x="1919" y="629"/>
                    </a:cubicBezTo>
                    <a:cubicBezTo>
                      <a:pt x="1919" y="472"/>
                      <a:pt x="2003" y="346"/>
                      <a:pt x="2065" y="273"/>
                    </a:cubicBezTo>
                    <a:cubicBezTo>
                      <a:pt x="2128" y="178"/>
                      <a:pt x="2149" y="157"/>
                      <a:pt x="2149" y="136"/>
                    </a:cubicBezTo>
                    <a:cubicBezTo>
                      <a:pt x="2149" y="0"/>
                      <a:pt x="2149" y="0"/>
                      <a:pt x="2149" y="0"/>
                    </a:cubicBezTo>
                    <a:cubicBezTo>
                      <a:pt x="1310" y="0"/>
                      <a:pt x="1310" y="0"/>
                      <a:pt x="1310" y="0"/>
                    </a:cubicBezTo>
                    <a:cubicBezTo>
                      <a:pt x="1310" y="985"/>
                      <a:pt x="1310" y="985"/>
                      <a:pt x="1310" y="985"/>
                    </a:cubicBezTo>
                    <a:cubicBezTo>
                      <a:pt x="828" y="985"/>
                      <a:pt x="828" y="985"/>
                      <a:pt x="828" y="985"/>
                    </a:cubicBezTo>
                    <a:cubicBezTo>
                      <a:pt x="712" y="985"/>
                      <a:pt x="650" y="923"/>
                      <a:pt x="576" y="870"/>
                    </a:cubicBezTo>
                    <a:cubicBezTo>
                      <a:pt x="514" y="818"/>
                      <a:pt x="451" y="786"/>
                      <a:pt x="367" y="786"/>
                    </a:cubicBezTo>
                    <a:cubicBezTo>
                      <a:pt x="262" y="786"/>
                      <a:pt x="178" y="808"/>
                      <a:pt x="104" y="860"/>
                    </a:cubicBezTo>
                    <a:cubicBezTo>
                      <a:pt x="41" y="912"/>
                      <a:pt x="0" y="985"/>
                      <a:pt x="0" y="1132"/>
                    </a:cubicBezTo>
                    <a:cubicBezTo>
                      <a:pt x="0" y="1290"/>
                      <a:pt x="52" y="1364"/>
                      <a:pt x="115" y="1416"/>
                    </a:cubicBezTo>
                    <a:cubicBezTo>
                      <a:pt x="178" y="1468"/>
                      <a:pt x="262" y="1489"/>
                      <a:pt x="367" y="1489"/>
                    </a:cubicBezTo>
                    <a:cubicBezTo>
                      <a:pt x="451" y="1489"/>
                      <a:pt x="514" y="1457"/>
                      <a:pt x="576" y="1395"/>
                    </a:cubicBezTo>
                    <a:cubicBezTo>
                      <a:pt x="650" y="1343"/>
                      <a:pt x="712" y="1269"/>
                      <a:pt x="838" y="1259"/>
                    </a:cubicBezTo>
                    <a:cubicBezTo>
                      <a:pt x="838" y="1259"/>
                      <a:pt x="838" y="1259"/>
                      <a:pt x="849" y="1259"/>
                    </a:cubicBezTo>
                    <a:cubicBezTo>
                      <a:pt x="1310" y="1259"/>
                      <a:pt x="1310" y="1259"/>
                      <a:pt x="1310" y="1259"/>
                    </a:cubicBezTo>
                    <a:cubicBezTo>
                      <a:pt x="1310" y="2276"/>
                      <a:pt x="1310" y="2276"/>
                      <a:pt x="1310" y="2276"/>
                    </a:cubicBezTo>
                    <a:cubicBezTo>
                      <a:pt x="3691" y="2276"/>
                      <a:pt x="3691" y="2276"/>
                      <a:pt x="3691" y="2276"/>
                    </a:cubicBezTo>
                    <a:cubicBezTo>
                      <a:pt x="3691" y="1259"/>
                      <a:pt x="3691" y="1259"/>
                      <a:pt x="3691" y="1259"/>
                    </a:cubicBezTo>
                    <a:cubicBezTo>
                      <a:pt x="4153" y="1259"/>
                      <a:pt x="4153" y="1259"/>
                      <a:pt x="4153" y="1259"/>
                    </a:cubicBezTo>
                    <a:lnTo>
                      <a:pt x="4163" y="1259"/>
                    </a:lnTo>
                    <a:cubicBezTo>
                      <a:pt x="4278" y="1269"/>
                      <a:pt x="4352" y="1343"/>
                      <a:pt x="4415" y="1395"/>
                    </a:cubicBezTo>
                    <a:cubicBezTo>
                      <a:pt x="4488" y="1457"/>
                      <a:pt x="4551" y="1489"/>
                      <a:pt x="4635" y="1489"/>
                    </a:cubicBezTo>
                    <a:cubicBezTo>
                      <a:pt x="4729" y="1489"/>
                      <a:pt x="4824" y="1468"/>
                      <a:pt x="4887" y="1416"/>
                    </a:cubicBezTo>
                    <a:cubicBezTo>
                      <a:pt x="4949" y="1364"/>
                      <a:pt x="4991" y="1290"/>
                      <a:pt x="4991" y="1132"/>
                    </a:cubicBezTo>
                    <a:cubicBezTo>
                      <a:pt x="5002" y="985"/>
                      <a:pt x="4949" y="912"/>
                      <a:pt x="4887" y="86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56" name="Freeform 36"/>
              <p:cNvSpPr>
                <a:spLocks noChangeArrowheads="1"/>
              </p:cNvSpPr>
              <p:nvPr/>
            </p:nvSpPr>
            <p:spPr bwMode="auto">
              <a:xfrm>
                <a:off x="12430689" y="10315512"/>
                <a:ext cx="2832574" cy="1434703"/>
              </a:xfrm>
              <a:custGeom>
                <a:avLst/>
                <a:gdLst>
                  <a:gd name="T0" fmla="*/ 6670 w 6923"/>
                  <a:gd name="T1" fmla="*/ 1228 h 3505"/>
                  <a:gd name="T2" fmla="*/ 6670 w 6923"/>
                  <a:gd name="T3" fmla="*/ 1228 h 3505"/>
                  <a:gd name="T4" fmla="*/ 5349 w 6923"/>
                  <a:gd name="T5" fmla="*/ 1228 h 3505"/>
                  <a:gd name="T6" fmla="*/ 5349 w 6923"/>
                  <a:gd name="T7" fmla="*/ 1322 h 3505"/>
                  <a:gd name="T8" fmla="*/ 5422 w 6923"/>
                  <a:gd name="T9" fmla="*/ 1438 h 3505"/>
                  <a:gd name="T10" fmla="*/ 5548 w 6923"/>
                  <a:gd name="T11" fmla="*/ 1784 h 3505"/>
                  <a:gd name="T12" fmla="*/ 5422 w 6923"/>
                  <a:gd name="T13" fmla="*/ 2182 h 3505"/>
                  <a:gd name="T14" fmla="*/ 4960 w 6923"/>
                  <a:gd name="T15" fmla="*/ 2381 h 3505"/>
                  <a:gd name="T16" fmla="*/ 4510 w 6923"/>
                  <a:gd name="T17" fmla="*/ 2182 h 3505"/>
                  <a:gd name="T18" fmla="*/ 4384 w 6923"/>
                  <a:gd name="T19" fmla="*/ 1784 h 3505"/>
                  <a:gd name="T20" fmla="*/ 4520 w 6923"/>
                  <a:gd name="T21" fmla="*/ 1427 h 3505"/>
                  <a:gd name="T22" fmla="*/ 4615 w 6923"/>
                  <a:gd name="T23" fmla="*/ 1291 h 3505"/>
                  <a:gd name="T24" fmla="*/ 4615 w 6923"/>
                  <a:gd name="T25" fmla="*/ 1228 h 3505"/>
                  <a:gd name="T26" fmla="*/ 3272 w 6923"/>
                  <a:gd name="T27" fmla="*/ 1228 h 3505"/>
                  <a:gd name="T28" fmla="*/ 3220 w 6923"/>
                  <a:gd name="T29" fmla="*/ 1228 h 3505"/>
                  <a:gd name="T30" fmla="*/ 1783 w 6923"/>
                  <a:gd name="T31" fmla="*/ 1228 h 3505"/>
                  <a:gd name="T32" fmla="*/ 1783 w 6923"/>
                  <a:gd name="T33" fmla="*/ 850 h 3505"/>
                  <a:gd name="T34" fmla="*/ 1783 w 6923"/>
                  <a:gd name="T35" fmla="*/ 840 h 3505"/>
                  <a:gd name="T36" fmla="*/ 1930 w 6923"/>
                  <a:gd name="T37" fmla="*/ 578 h 3505"/>
                  <a:gd name="T38" fmla="*/ 2024 w 6923"/>
                  <a:gd name="T39" fmla="*/ 368 h 3505"/>
                  <a:gd name="T40" fmla="*/ 1951 w 6923"/>
                  <a:gd name="T41" fmla="*/ 116 h 3505"/>
                  <a:gd name="T42" fmla="*/ 1668 w 6923"/>
                  <a:gd name="T43" fmla="*/ 0 h 3505"/>
                  <a:gd name="T44" fmla="*/ 1395 w 6923"/>
                  <a:gd name="T45" fmla="*/ 116 h 3505"/>
                  <a:gd name="T46" fmla="*/ 1321 w 6923"/>
                  <a:gd name="T47" fmla="*/ 368 h 3505"/>
                  <a:gd name="T48" fmla="*/ 1405 w 6923"/>
                  <a:gd name="T49" fmla="*/ 578 h 3505"/>
                  <a:gd name="T50" fmla="*/ 1520 w 6923"/>
                  <a:gd name="T51" fmla="*/ 830 h 3505"/>
                  <a:gd name="T52" fmla="*/ 1520 w 6923"/>
                  <a:gd name="T53" fmla="*/ 1228 h 3505"/>
                  <a:gd name="T54" fmla="*/ 0 w 6923"/>
                  <a:gd name="T55" fmla="*/ 1228 h 3505"/>
                  <a:gd name="T56" fmla="*/ 0 w 6923"/>
                  <a:gd name="T57" fmla="*/ 1983 h 3505"/>
                  <a:gd name="T58" fmla="*/ 199 w 6923"/>
                  <a:gd name="T59" fmla="*/ 1983 h 3505"/>
                  <a:gd name="T60" fmla="*/ 315 w 6923"/>
                  <a:gd name="T61" fmla="*/ 1909 h 3505"/>
                  <a:gd name="T62" fmla="*/ 661 w 6923"/>
                  <a:gd name="T63" fmla="*/ 1784 h 3505"/>
                  <a:gd name="T64" fmla="*/ 1059 w 6923"/>
                  <a:gd name="T65" fmla="*/ 1909 h 3505"/>
                  <a:gd name="T66" fmla="*/ 1249 w 6923"/>
                  <a:gd name="T67" fmla="*/ 2371 h 3505"/>
                  <a:gd name="T68" fmla="*/ 1059 w 6923"/>
                  <a:gd name="T69" fmla="*/ 2822 h 3505"/>
                  <a:gd name="T70" fmla="*/ 661 w 6923"/>
                  <a:gd name="T71" fmla="*/ 2948 h 3505"/>
                  <a:gd name="T72" fmla="*/ 304 w 6923"/>
                  <a:gd name="T73" fmla="*/ 2811 h 3505"/>
                  <a:gd name="T74" fmla="*/ 168 w 6923"/>
                  <a:gd name="T75" fmla="*/ 2717 h 3505"/>
                  <a:gd name="T76" fmla="*/ 0 w 6923"/>
                  <a:gd name="T77" fmla="*/ 2717 h 3505"/>
                  <a:gd name="T78" fmla="*/ 0 w 6923"/>
                  <a:gd name="T79" fmla="*/ 3504 h 3505"/>
                  <a:gd name="T80" fmla="*/ 3587 w 6923"/>
                  <a:gd name="T81" fmla="*/ 3504 h 3505"/>
                  <a:gd name="T82" fmla="*/ 6670 w 6923"/>
                  <a:gd name="T83" fmla="*/ 1291 h 3505"/>
                  <a:gd name="T84" fmla="*/ 6670 w 6923"/>
                  <a:gd name="T85" fmla="*/ 1228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23" h="3505">
                    <a:moveTo>
                      <a:pt x="6670" y="1228"/>
                    </a:moveTo>
                    <a:lnTo>
                      <a:pt x="6670" y="1228"/>
                    </a:lnTo>
                    <a:cubicBezTo>
                      <a:pt x="5349" y="1228"/>
                      <a:pt x="5349" y="1228"/>
                      <a:pt x="5349" y="1228"/>
                    </a:cubicBezTo>
                    <a:cubicBezTo>
                      <a:pt x="5349" y="1322"/>
                      <a:pt x="5349" y="1322"/>
                      <a:pt x="5349" y="1322"/>
                    </a:cubicBezTo>
                    <a:cubicBezTo>
                      <a:pt x="5349" y="1333"/>
                      <a:pt x="5359" y="1343"/>
                      <a:pt x="5422" y="1438"/>
                    </a:cubicBezTo>
                    <a:cubicBezTo>
                      <a:pt x="5474" y="1511"/>
                      <a:pt x="5548" y="1637"/>
                      <a:pt x="5548" y="1784"/>
                    </a:cubicBezTo>
                    <a:cubicBezTo>
                      <a:pt x="5548" y="1920"/>
                      <a:pt x="5527" y="2067"/>
                      <a:pt x="5422" y="2182"/>
                    </a:cubicBezTo>
                    <a:cubicBezTo>
                      <a:pt x="5338" y="2297"/>
                      <a:pt x="5160" y="2381"/>
                      <a:pt x="4960" y="2381"/>
                    </a:cubicBezTo>
                    <a:cubicBezTo>
                      <a:pt x="4772" y="2371"/>
                      <a:pt x="4594" y="2297"/>
                      <a:pt x="4510" y="2182"/>
                    </a:cubicBezTo>
                    <a:cubicBezTo>
                      <a:pt x="4405" y="2067"/>
                      <a:pt x="4384" y="1920"/>
                      <a:pt x="4384" y="1784"/>
                    </a:cubicBezTo>
                    <a:cubicBezTo>
                      <a:pt x="4384" y="1626"/>
                      <a:pt x="4468" y="1511"/>
                      <a:pt x="4520" y="1427"/>
                    </a:cubicBezTo>
                    <a:cubicBezTo>
                      <a:pt x="4594" y="1333"/>
                      <a:pt x="4615" y="1322"/>
                      <a:pt x="4615" y="1291"/>
                    </a:cubicBezTo>
                    <a:cubicBezTo>
                      <a:pt x="4615" y="1228"/>
                      <a:pt x="4615" y="1228"/>
                      <a:pt x="4615" y="1228"/>
                    </a:cubicBezTo>
                    <a:cubicBezTo>
                      <a:pt x="3272" y="1228"/>
                      <a:pt x="3272" y="1228"/>
                      <a:pt x="3272" y="1228"/>
                    </a:cubicBezTo>
                    <a:cubicBezTo>
                      <a:pt x="3262" y="1228"/>
                      <a:pt x="3241" y="1228"/>
                      <a:pt x="3220" y="1228"/>
                    </a:cubicBezTo>
                    <a:cubicBezTo>
                      <a:pt x="1783" y="1228"/>
                      <a:pt x="1783" y="1228"/>
                      <a:pt x="1783" y="1228"/>
                    </a:cubicBezTo>
                    <a:cubicBezTo>
                      <a:pt x="1783" y="850"/>
                      <a:pt x="1783" y="850"/>
                      <a:pt x="1783" y="850"/>
                    </a:cubicBezTo>
                    <a:cubicBezTo>
                      <a:pt x="1783" y="840"/>
                      <a:pt x="1783" y="840"/>
                      <a:pt x="1783" y="840"/>
                    </a:cubicBezTo>
                    <a:cubicBezTo>
                      <a:pt x="1804" y="725"/>
                      <a:pt x="1877" y="651"/>
                      <a:pt x="1930" y="578"/>
                    </a:cubicBezTo>
                    <a:cubicBezTo>
                      <a:pt x="1982" y="515"/>
                      <a:pt x="2024" y="451"/>
                      <a:pt x="2024" y="368"/>
                    </a:cubicBezTo>
                    <a:cubicBezTo>
                      <a:pt x="2024" y="263"/>
                      <a:pt x="2003" y="179"/>
                      <a:pt x="1951" y="116"/>
                    </a:cubicBezTo>
                    <a:cubicBezTo>
                      <a:pt x="1898" y="53"/>
                      <a:pt x="1814" y="12"/>
                      <a:pt x="1668" y="0"/>
                    </a:cubicBezTo>
                    <a:cubicBezTo>
                      <a:pt x="1520" y="0"/>
                      <a:pt x="1448" y="43"/>
                      <a:pt x="1395" y="116"/>
                    </a:cubicBezTo>
                    <a:cubicBezTo>
                      <a:pt x="1342" y="179"/>
                      <a:pt x="1321" y="274"/>
                      <a:pt x="1321" y="368"/>
                    </a:cubicBezTo>
                    <a:cubicBezTo>
                      <a:pt x="1321" y="451"/>
                      <a:pt x="1353" y="515"/>
                      <a:pt x="1405" y="578"/>
                    </a:cubicBezTo>
                    <a:cubicBezTo>
                      <a:pt x="1448" y="651"/>
                      <a:pt x="1520" y="714"/>
                      <a:pt x="1520" y="830"/>
                    </a:cubicBezTo>
                    <a:cubicBezTo>
                      <a:pt x="1520" y="1228"/>
                      <a:pt x="1520" y="1228"/>
                      <a:pt x="1520" y="1228"/>
                    </a:cubicBezTo>
                    <a:cubicBezTo>
                      <a:pt x="0" y="1228"/>
                      <a:pt x="0" y="1228"/>
                      <a:pt x="0" y="1228"/>
                    </a:cubicBezTo>
                    <a:cubicBezTo>
                      <a:pt x="0" y="1983"/>
                      <a:pt x="0" y="1983"/>
                      <a:pt x="0" y="1983"/>
                    </a:cubicBezTo>
                    <a:cubicBezTo>
                      <a:pt x="199" y="1983"/>
                      <a:pt x="199" y="1983"/>
                      <a:pt x="199" y="1983"/>
                    </a:cubicBezTo>
                    <a:cubicBezTo>
                      <a:pt x="210" y="1983"/>
                      <a:pt x="220" y="1973"/>
                      <a:pt x="315" y="1909"/>
                    </a:cubicBezTo>
                    <a:cubicBezTo>
                      <a:pt x="388" y="1857"/>
                      <a:pt x="503" y="1784"/>
                      <a:pt x="661" y="1784"/>
                    </a:cubicBezTo>
                    <a:cubicBezTo>
                      <a:pt x="797" y="1784"/>
                      <a:pt x="933" y="1805"/>
                      <a:pt x="1059" y="1909"/>
                    </a:cubicBezTo>
                    <a:cubicBezTo>
                      <a:pt x="1175" y="1993"/>
                      <a:pt x="1259" y="2172"/>
                      <a:pt x="1249" y="2371"/>
                    </a:cubicBezTo>
                    <a:cubicBezTo>
                      <a:pt x="1249" y="2560"/>
                      <a:pt x="1175" y="2738"/>
                      <a:pt x="1059" y="2822"/>
                    </a:cubicBezTo>
                    <a:cubicBezTo>
                      <a:pt x="944" y="2927"/>
                      <a:pt x="797" y="2948"/>
                      <a:pt x="661" y="2948"/>
                    </a:cubicBezTo>
                    <a:cubicBezTo>
                      <a:pt x="503" y="2948"/>
                      <a:pt x="378" y="2875"/>
                      <a:pt x="304" y="2811"/>
                    </a:cubicBezTo>
                    <a:cubicBezTo>
                      <a:pt x="210" y="2738"/>
                      <a:pt x="189" y="2717"/>
                      <a:pt x="168" y="2717"/>
                    </a:cubicBezTo>
                    <a:cubicBezTo>
                      <a:pt x="0" y="2717"/>
                      <a:pt x="0" y="2717"/>
                      <a:pt x="0" y="2717"/>
                    </a:cubicBezTo>
                    <a:cubicBezTo>
                      <a:pt x="0" y="3504"/>
                      <a:pt x="0" y="3504"/>
                      <a:pt x="0" y="3504"/>
                    </a:cubicBezTo>
                    <a:cubicBezTo>
                      <a:pt x="3587" y="3504"/>
                      <a:pt x="3587" y="3504"/>
                      <a:pt x="3587" y="3504"/>
                    </a:cubicBezTo>
                    <a:cubicBezTo>
                      <a:pt x="5023" y="3504"/>
                      <a:pt x="6922" y="2780"/>
                      <a:pt x="6670" y="1291"/>
                    </a:cubicBezTo>
                    <a:lnTo>
                      <a:pt x="6670" y="1228"/>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grpSp>
        <p:pic>
          <p:nvPicPr>
            <p:cNvPr id="13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637" y="4051634"/>
              <a:ext cx="822636" cy="30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08649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vert="horz" lIns="121845" tIns="60921" rIns="121845" bIns="60921" rtlCol="0" anchor="ctr">
            <a:normAutofit/>
          </a:bodyPr>
          <a:lstStyle/>
          <a:p>
            <a:r>
              <a:rPr lang="zh-CN" altLang="en-US" dirty="0">
                <a:latin typeface="+mn-ea"/>
                <a:ea typeface="+mn-ea"/>
              </a:rPr>
              <a:t>目录</a:t>
            </a:r>
          </a:p>
        </p:txBody>
      </p:sp>
      <p:grpSp>
        <p:nvGrpSpPr>
          <p:cNvPr id="29" name="组合 7">
            <a:extLst>
              <a:ext uri="{FF2B5EF4-FFF2-40B4-BE49-F238E27FC236}">
                <a16:creationId xmlns:a16="http://schemas.microsoft.com/office/drawing/2014/main" xmlns="" id="{8FCF5BB7-9E5E-4447-BC18-478C9702A25A}"/>
              </a:ext>
            </a:extLst>
          </p:cNvPr>
          <p:cNvGrpSpPr>
            <a:grpSpLocks/>
          </p:cNvGrpSpPr>
          <p:nvPr/>
        </p:nvGrpSpPr>
        <p:grpSpPr bwMode="auto">
          <a:xfrm>
            <a:off x="1486192" y="2030501"/>
            <a:ext cx="2190311" cy="2015091"/>
            <a:chOff x="2255894" y="2135081"/>
            <a:chExt cx="1643171" cy="1510494"/>
          </a:xfrm>
        </p:grpSpPr>
        <p:sp>
          <p:nvSpPr>
            <p:cNvPr id="30" name="TextBox 5">
              <a:extLst>
                <a:ext uri="{FF2B5EF4-FFF2-40B4-BE49-F238E27FC236}">
                  <a16:creationId xmlns:a16="http://schemas.microsoft.com/office/drawing/2014/main" xmlns="" id="{81EA3AFB-6DEA-4443-A687-CD29BEFD3DDB}"/>
                </a:ext>
              </a:extLst>
            </p:cNvPr>
            <p:cNvSpPr>
              <a:spLocks noChangeArrowheads="1"/>
            </p:cNvSpPr>
            <p:nvPr/>
          </p:nvSpPr>
          <p:spPr bwMode="auto">
            <a:xfrm>
              <a:off x="2717475" y="2135081"/>
              <a:ext cx="720000" cy="808602"/>
            </a:xfrm>
            <a:prstGeom prst="roundRect">
              <a:avLst>
                <a:gd name="adj" fmla="val 16667"/>
              </a:avLst>
            </a:prstGeom>
            <a:solidFill>
              <a:srgbClr val="F7F7F7"/>
            </a:solidFill>
            <a:ln w="9525">
              <a:solidFill>
                <a:srgbClr val="0070C0"/>
              </a:solidFill>
              <a:round/>
              <a:headEnd/>
              <a:tailEnd/>
            </a:ln>
          </p:spPr>
          <p:txBody>
            <a:bodyPr lIns="68564" tIns="34282" rIns="68564" bIns="34282" anchor="ctr">
              <a:spAutoFit/>
            </a:bodyPr>
            <a:lstStyle/>
            <a:p>
              <a:pPr algn="ctr" eaLnBrk="1" hangingPunct="1"/>
              <a:r>
                <a:rPr lang="en-US" altLang="zh-CN" sz="5999" dirty="0">
                  <a:solidFill>
                    <a:srgbClr val="0070C0"/>
                  </a:solidFill>
                </a:rPr>
                <a:t>2</a:t>
              </a:r>
              <a:endParaRPr lang="zh-CN" altLang="en-US" sz="5999" dirty="0">
                <a:solidFill>
                  <a:srgbClr val="0070C0"/>
                </a:solidFill>
              </a:endParaRPr>
            </a:p>
          </p:txBody>
        </p:sp>
        <p:sp>
          <p:nvSpPr>
            <p:cNvPr id="31" name="矩形 6">
              <a:extLst>
                <a:ext uri="{FF2B5EF4-FFF2-40B4-BE49-F238E27FC236}">
                  <a16:creationId xmlns:a16="http://schemas.microsoft.com/office/drawing/2014/main" xmlns="" id="{E03B944D-911B-4382-9639-65A6745575C3}"/>
                </a:ext>
              </a:extLst>
            </p:cNvPr>
            <p:cNvSpPr>
              <a:spLocks noChangeArrowheads="1"/>
            </p:cNvSpPr>
            <p:nvPr/>
          </p:nvSpPr>
          <p:spPr bwMode="auto">
            <a:xfrm>
              <a:off x="2255894" y="2901703"/>
              <a:ext cx="1643171" cy="743872"/>
            </a:xfrm>
            <a:prstGeom prst="rect">
              <a:avLst/>
            </a:prstGeom>
            <a:noFill/>
            <a:ln w="9525">
              <a:noFill/>
              <a:miter lim="800000"/>
              <a:headEnd/>
              <a:tailEnd/>
            </a:ln>
          </p:spPr>
          <p:txBody>
            <a:bodyPr wrap="none" lIns="68564" tIns="34282" rIns="68564" bIns="34282" anchor="ctr">
              <a:spAutoFit/>
            </a:bodyPr>
            <a:lstStyle/>
            <a:p>
              <a:pPr algn="ctr" eaLnBrk="1" hangingPunct="1">
                <a:lnSpc>
                  <a:spcPct val="150000"/>
                </a:lnSpc>
                <a:buFont typeface="Arial" charset="0"/>
                <a:buNone/>
              </a:pPr>
              <a:r>
                <a:rPr lang="zh-CN" altLang="en-US" sz="3999" dirty="0">
                  <a:solidFill>
                    <a:srgbClr val="0070C0"/>
                  </a:solidFill>
                  <a:latin typeface="微软雅黑" pitchFamily="34" charset="-122"/>
                  <a:ea typeface="微软雅黑" pitchFamily="34" charset="-122"/>
                  <a:sym typeface="微软雅黑" pitchFamily="34" charset="-122"/>
                </a:rPr>
                <a:t>总体设计</a:t>
              </a:r>
            </a:p>
          </p:txBody>
        </p:sp>
      </p:grpSp>
      <p:sp>
        <p:nvSpPr>
          <p:cNvPr id="32" name="圆角矩形 7">
            <a:extLst>
              <a:ext uri="{FF2B5EF4-FFF2-40B4-BE49-F238E27FC236}">
                <a16:creationId xmlns:a16="http://schemas.microsoft.com/office/drawing/2014/main" xmlns="" id="{577DEF52-C719-4358-805C-F8E994D6D554}"/>
              </a:ext>
            </a:extLst>
          </p:cNvPr>
          <p:cNvSpPr/>
          <p:nvPr/>
        </p:nvSpPr>
        <p:spPr>
          <a:xfrm>
            <a:off x="4623585" y="2261560"/>
            <a:ext cx="6077077" cy="647850"/>
          </a:xfrm>
          <a:prstGeom prst="roundRect">
            <a:avLst/>
          </a:prstGeom>
          <a:ln>
            <a:solidFill>
              <a:schemeClr val="bg1">
                <a:lumMod val="65000"/>
              </a:schemeClr>
            </a:solidFill>
          </a:ln>
        </p:spPr>
        <p:txBody>
          <a:bodyPr lIns="121845" tIns="60921" rIns="121845" bIns="60921" anchor="ctr"/>
          <a:lstStyle/>
          <a:p>
            <a:pPr>
              <a:lnSpc>
                <a:spcPct val="90000"/>
              </a:lnSpc>
              <a:spcBef>
                <a:spcPts val="1333"/>
              </a:spcBef>
            </a:pPr>
            <a:r>
              <a:rPr lang="en-US" altLang="zh-CN" dirty="0">
                <a:solidFill>
                  <a:schemeClr val="bg1">
                    <a:lumMod val="65000"/>
                  </a:schemeClr>
                </a:solidFill>
                <a:latin typeface="+mn-ea"/>
              </a:rPr>
              <a:t>1.</a:t>
            </a:r>
            <a:r>
              <a:rPr lang="zh-CN" altLang="en-US" dirty="0">
                <a:solidFill>
                  <a:schemeClr val="bg1">
                    <a:lumMod val="65000"/>
                  </a:schemeClr>
                </a:solidFill>
                <a:latin typeface="+mn-ea"/>
              </a:rPr>
              <a:t> 背景理解</a:t>
            </a:r>
          </a:p>
        </p:txBody>
      </p:sp>
      <p:sp>
        <p:nvSpPr>
          <p:cNvPr id="33" name="圆角矩形 8">
            <a:extLst>
              <a:ext uri="{FF2B5EF4-FFF2-40B4-BE49-F238E27FC236}">
                <a16:creationId xmlns:a16="http://schemas.microsoft.com/office/drawing/2014/main" xmlns="" id="{F40B0DAE-041A-4374-B32F-D0F6999C6193}"/>
              </a:ext>
            </a:extLst>
          </p:cNvPr>
          <p:cNvSpPr/>
          <p:nvPr/>
        </p:nvSpPr>
        <p:spPr>
          <a:xfrm>
            <a:off x="4623585" y="3166670"/>
            <a:ext cx="6077077" cy="647850"/>
          </a:xfrm>
          <a:prstGeom prst="roundRect">
            <a:avLst/>
          </a:prstGeom>
          <a:ln>
            <a:solidFill>
              <a:schemeClr val="bg1">
                <a:lumMod val="65000"/>
              </a:schemeClr>
            </a:solidFill>
          </a:ln>
        </p:spPr>
        <p:txBody>
          <a:bodyPr lIns="121845" tIns="60921" rIns="121845" bIns="60921" anchor="ctr"/>
          <a:lstStyle/>
          <a:p>
            <a:pPr>
              <a:lnSpc>
                <a:spcPct val="90000"/>
              </a:lnSpc>
              <a:spcBef>
                <a:spcPts val="1333"/>
              </a:spcBef>
            </a:pPr>
            <a:r>
              <a:rPr lang="en-US" altLang="zh-CN" b="1" dirty="0">
                <a:latin typeface="+mn-ea"/>
              </a:rPr>
              <a:t>2.</a:t>
            </a:r>
            <a:r>
              <a:rPr lang="zh-CN" altLang="en-US" b="1" dirty="0">
                <a:latin typeface="+mn-ea"/>
              </a:rPr>
              <a:t>总体设计</a:t>
            </a:r>
          </a:p>
        </p:txBody>
      </p:sp>
      <p:sp>
        <p:nvSpPr>
          <p:cNvPr id="34" name="圆角矩形 8">
            <a:extLst>
              <a:ext uri="{FF2B5EF4-FFF2-40B4-BE49-F238E27FC236}">
                <a16:creationId xmlns:a16="http://schemas.microsoft.com/office/drawing/2014/main" xmlns="" id="{74E51796-F429-49CF-85B0-813C4513BA17}"/>
              </a:ext>
            </a:extLst>
          </p:cNvPr>
          <p:cNvSpPr/>
          <p:nvPr/>
        </p:nvSpPr>
        <p:spPr>
          <a:xfrm>
            <a:off x="4623585" y="4071779"/>
            <a:ext cx="6077077" cy="647850"/>
          </a:xfrm>
          <a:prstGeom prst="roundRect">
            <a:avLst/>
          </a:prstGeom>
          <a:ln>
            <a:solidFill>
              <a:schemeClr val="bg1">
                <a:lumMod val="65000"/>
              </a:schemeClr>
            </a:solidFill>
          </a:ln>
        </p:spPr>
        <p:txBody>
          <a:bodyPr lIns="121845" tIns="60921" rIns="121845" bIns="60921" anchor="ctr"/>
          <a:lstStyle/>
          <a:p>
            <a:pPr>
              <a:lnSpc>
                <a:spcPct val="90000"/>
              </a:lnSpc>
              <a:spcBef>
                <a:spcPts val="1333"/>
              </a:spcBef>
            </a:pPr>
            <a:r>
              <a:rPr lang="en-US" altLang="zh-CN" dirty="0">
                <a:solidFill>
                  <a:schemeClr val="bg1">
                    <a:lumMod val="65000"/>
                  </a:schemeClr>
                </a:solidFill>
                <a:latin typeface="+mn-ea"/>
              </a:rPr>
              <a:t>3. </a:t>
            </a:r>
            <a:r>
              <a:rPr lang="zh-CN" altLang="en-US" dirty="0">
                <a:solidFill>
                  <a:schemeClr val="bg1">
                    <a:lumMod val="65000"/>
                  </a:schemeClr>
                </a:solidFill>
                <a:latin typeface="+mn-ea"/>
              </a:rPr>
              <a:t>解决方案</a:t>
            </a:r>
          </a:p>
        </p:txBody>
      </p:sp>
    </p:spTree>
    <p:extLst>
      <p:ext uri="{BB962C8B-B14F-4D97-AF65-F5344CB8AC3E}">
        <p14:creationId xmlns:p14="http://schemas.microsoft.com/office/powerpoint/2010/main" val="1908344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1142" y="191345"/>
            <a:ext cx="2236510" cy="707886"/>
          </a:xfrm>
          <a:prstGeom prst="rect">
            <a:avLst/>
          </a:prstGeom>
          <a:noFill/>
        </p:spPr>
        <p:txBody>
          <a:bodyPr wrap="none" rtlCol="0">
            <a:spAutoFit/>
          </a:bodyPr>
          <a:lstStyle/>
          <a:p>
            <a:r>
              <a:rPr kumimoji="1" lang="zh-CN" altLang="en-US" sz="4000" dirty="0" smtClean="0">
                <a:latin typeface="+mj-ea"/>
                <a:ea typeface="+mj-ea"/>
              </a:rPr>
              <a:t>智慧热线</a:t>
            </a:r>
            <a:endParaRPr kumimoji="1" lang="zh-CN" altLang="en-US" sz="4000" dirty="0">
              <a:latin typeface="+mj-ea"/>
              <a:ea typeface="+mj-ea"/>
            </a:endParaRPr>
          </a:p>
        </p:txBody>
      </p:sp>
      <p:sp>
        <p:nvSpPr>
          <p:cNvPr id="21" name="矩形 20"/>
          <p:cNvSpPr/>
          <p:nvPr/>
        </p:nvSpPr>
        <p:spPr>
          <a:xfrm>
            <a:off x="1393102" y="1253741"/>
            <a:ext cx="10112968" cy="738626"/>
          </a:xfrm>
          <a:prstGeom prst="rect">
            <a:avLst/>
          </a:prstGeom>
          <a:solidFill>
            <a:srgbClr val="002060">
              <a:alpha val="60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nvGrpSpPr>
          <p:cNvPr id="34" name="组合 43"/>
          <p:cNvGrpSpPr/>
          <p:nvPr/>
        </p:nvGrpSpPr>
        <p:grpSpPr>
          <a:xfrm>
            <a:off x="8908416" y="4935874"/>
            <a:ext cx="674267" cy="674443"/>
            <a:chOff x="4054613" y="1769921"/>
            <a:chExt cx="1704836" cy="1705280"/>
          </a:xfrm>
        </p:grpSpPr>
        <p:sp>
          <p:nvSpPr>
            <p:cNvPr id="37" name="Oval 104"/>
            <p:cNvSpPr/>
            <p:nvPr/>
          </p:nvSpPr>
          <p:spPr bwMode="auto">
            <a:xfrm>
              <a:off x="4054613" y="1769921"/>
              <a:ext cx="1704836" cy="1705280"/>
            </a:xfrm>
            <a:prstGeom prst="ellipse">
              <a:avLst/>
            </a:prstGeom>
            <a:solidFill>
              <a:schemeClr val="accent2"/>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微软雅黑" panose="020B0503020204020204" pitchFamily="34" charset="-122"/>
              </a:endParaRPr>
            </a:p>
          </p:txBody>
        </p:sp>
        <p:sp>
          <p:nvSpPr>
            <p:cNvPr id="36" name="Freeform 16"/>
            <p:cNvSpPr>
              <a:spLocks noChangeArrowheads="1"/>
            </p:cNvSpPr>
            <p:nvPr/>
          </p:nvSpPr>
          <p:spPr bwMode="auto">
            <a:xfrm>
              <a:off x="4569218" y="2099451"/>
              <a:ext cx="696808" cy="1094602"/>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a:extLst/>
          </p:spPr>
          <p:txBody>
            <a:bodyPr wrap="none" lIns="182843" tIns="91422" rIns="182843" bIns="91422" anchor="ctr"/>
            <a:lstStyle/>
            <a:p>
              <a:pPr>
                <a:defRPr/>
              </a:pPr>
              <a:endParaRPr lang="en-US" dirty="0">
                <a:latin typeface="微软雅黑" panose="020B0503020204020204" pitchFamily="34" charset="-122"/>
                <a:ea typeface="SimSun" charset="0"/>
              </a:endParaRPr>
            </a:p>
          </p:txBody>
        </p:sp>
      </p:grpSp>
      <p:grpSp>
        <p:nvGrpSpPr>
          <p:cNvPr id="6" name="组合 5"/>
          <p:cNvGrpSpPr/>
          <p:nvPr/>
        </p:nvGrpSpPr>
        <p:grpSpPr>
          <a:xfrm>
            <a:off x="1624040" y="2146822"/>
            <a:ext cx="2174994" cy="1001275"/>
            <a:chOff x="1288001" y="2128071"/>
            <a:chExt cx="2174994" cy="1001275"/>
          </a:xfrm>
        </p:grpSpPr>
        <p:grpSp>
          <p:nvGrpSpPr>
            <p:cNvPr id="41" name="组合 49"/>
            <p:cNvGrpSpPr/>
            <p:nvPr/>
          </p:nvGrpSpPr>
          <p:grpSpPr>
            <a:xfrm>
              <a:off x="1288001" y="2128071"/>
              <a:ext cx="1001275" cy="1001275"/>
              <a:chOff x="1522670" y="1749100"/>
              <a:chExt cx="1385888" cy="1385888"/>
            </a:xfrm>
          </p:grpSpPr>
          <p:pic>
            <p:nvPicPr>
              <p:cNvPr id="42" name="Picture 2" descr="https://timgsa.baidu.com/timg?image&amp;quality=80&amp;size=b9999_10000&amp;sec=1502205750975&amp;di=25165000573d088dbebfa021e3d23359&amp;imgtype=0&amp;src=http%3A%2F%2Fimg01.taopic.com%2F160717%2F318767-160GF030499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670" y="1749100"/>
                <a:ext cx="1385888" cy="1385888"/>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p:cNvSpPr/>
              <p:nvPr/>
            </p:nvSpPr>
            <p:spPr>
              <a:xfrm>
                <a:off x="1817335" y="2191506"/>
                <a:ext cx="830676" cy="400110"/>
              </a:xfrm>
              <a:prstGeom prst="rect">
                <a:avLst/>
              </a:prstGeom>
              <a:noFill/>
            </p:spPr>
            <p:txBody>
              <a:bodyPr wrap="none" lIns="91440" tIns="45720" rIns="91440" bIns="45720">
                <a:spAutoFit/>
              </a:bodyPr>
              <a:lstStyle/>
              <a:p>
                <a:pPr algn="ctr"/>
                <a:r>
                  <a:rPr lang="en-US" altLang="zh-CN"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360°</a:t>
                </a:r>
                <a:endParaRPr lang="zh-CN" alt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grpSp>
        <p:sp>
          <p:nvSpPr>
            <p:cNvPr id="49" name="文本框 2"/>
            <p:cNvSpPr txBox="1"/>
            <p:nvPr/>
          </p:nvSpPr>
          <p:spPr>
            <a:xfrm>
              <a:off x="2289276" y="2447700"/>
              <a:ext cx="1173719" cy="400110"/>
            </a:xfrm>
            <a:prstGeom prst="rect">
              <a:avLst/>
            </a:prstGeom>
            <a:noFill/>
          </p:spPr>
          <p:txBody>
            <a:bodyPr wrap="none" rtlCol="0">
              <a:spAutoFit/>
            </a:bodyPr>
            <a:lstStyle/>
            <a:p>
              <a:r>
                <a:rPr kumimoji="1" lang="en-US" altLang="zh-CN" sz="2000" b="1" dirty="0" smtClean="0">
                  <a:latin typeface="微软雅黑"/>
                  <a:ea typeface="微软雅黑"/>
                  <a:cs typeface="微软雅黑"/>
                </a:rPr>
                <a:t>360</a:t>
              </a:r>
              <a:r>
                <a:rPr kumimoji="1" lang="zh-CN" altLang="en-US" sz="2000" b="1" dirty="0" smtClean="0">
                  <a:latin typeface="微软雅黑"/>
                  <a:ea typeface="微软雅黑"/>
                  <a:cs typeface="微软雅黑"/>
                </a:rPr>
                <a:t>画像</a:t>
              </a:r>
              <a:endParaRPr kumimoji="1" lang="zh-CN" altLang="en-US" sz="2000" b="1" dirty="0">
                <a:latin typeface="微软雅黑"/>
                <a:ea typeface="微软雅黑"/>
                <a:cs typeface="微软雅黑"/>
              </a:endParaRPr>
            </a:p>
          </p:txBody>
        </p:sp>
      </p:grpSp>
      <p:grpSp>
        <p:nvGrpSpPr>
          <p:cNvPr id="7" name="组合 6"/>
          <p:cNvGrpSpPr/>
          <p:nvPr/>
        </p:nvGrpSpPr>
        <p:grpSpPr>
          <a:xfrm>
            <a:off x="1862740" y="3628126"/>
            <a:ext cx="1973163" cy="639763"/>
            <a:chOff x="1526701" y="3609375"/>
            <a:chExt cx="1973163" cy="639763"/>
          </a:xfrm>
        </p:grpSpPr>
        <p:grpSp>
          <p:nvGrpSpPr>
            <p:cNvPr id="44" name="组合 51"/>
            <p:cNvGrpSpPr/>
            <p:nvPr/>
          </p:nvGrpSpPr>
          <p:grpSpPr>
            <a:xfrm>
              <a:off x="1526701" y="3609375"/>
              <a:ext cx="577851" cy="639763"/>
              <a:chOff x="7739063" y="3683001"/>
              <a:chExt cx="577851" cy="639763"/>
            </a:xfrm>
          </p:grpSpPr>
          <p:sp>
            <p:nvSpPr>
              <p:cNvPr id="45" name="Freeform 206"/>
              <p:cNvSpPr>
                <a:spLocks/>
              </p:cNvSpPr>
              <p:nvPr/>
            </p:nvSpPr>
            <p:spPr bwMode="auto">
              <a:xfrm>
                <a:off x="8001001" y="3683001"/>
                <a:ext cx="315913" cy="639763"/>
              </a:xfrm>
              <a:custGeom>
                <a:avLst/>
                <a:gdLst>
                  <a:gd name="T0" fmla="*/ 5 w 84"/>
                  <a:gd name="T1" fmla="*/ 0 h 170"/>
                  <a:gd name="T2" fmla="*/ 0 w 84"/>
                  <a:gd name="T3" fmla="*/ 5 h 170"/>
                  <a:gd name="T4" fmla="*/ 5 w 84"/>
                  <a:gd name="T5" fmla="*/ 10 h 170"/>
                  <a:gd name="T6" fmla="*/ 74 w 84"/>
                  <a:gd name="T7" fmla="*/ 85 h 170"/>
                  <a:gd name="T8" fmla="*/ 5 w 84"/>
                  <a:gd name="T9" fmla="*/ 160 h 170"/>
                  <a:gd name="T10" fmla="*/ 0 w 84"/>
                  <a:gd name="T11" fmla="*/ 165 h 170"/>
                  <a:gd name="T12" fmla="*/ 5 w 84"/>
                  <a:gd name="T13" fmla="*/ 170 h 170"/>
                  <a:gd name="T14" fmla="*/ 84 w 84"/>
                  <a:gd name="T15" fmla="*/ 85 h 170"/>
                  <a:gd name="T16" fmla="*/ 5 w 84"/>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0">
                    <a:moveTo>
                      <a:pt x="5" y="0"/>
                    </a:moveTo>
                    <a:cubicBezTo>
                      <a:pt x="3" y="0"/>
                      <a:pt x="0" y="2"/>
                      <a:pt x="0" y="5"/>
                    </a:cubicBezTo>
                    <a:cubicBezTo>
                      <a:pt x="0" y="8"/>
                      <a:pt x="2" y="10"/>
                      <a:pt x="5" y="10"/>
                    </a:cubicBezTo>
                    <a:cubicBezTo>
                      <a:pt x="47" y="13"/>
                      <a:pt x="74" y="44"/>
                      <a:pt x="74" y="85"/>
                    </a:cubicBezTo>
                    <a:cubicBezTo>
                      <a:pt x="74" y="126"/>
                      <a:pt x="47" y="157"/>
                      <a:pt x="5" y="160"/>
                    </a:cubicBezTo>
                    <a:cubicBezTo>
                      <a:pt x="2" y="160"/>
                      <a:pt x="0" y="162"/>
                      <a:pt x="0" y="165"/>
                    </a:cubicBezTo>
                    <a:cubicBezTo>
                      <a:pt x="0" y="168"/>
                      <a:pt x="3" y="170"/>
                      <a:pt x="5" y="170"/>
                    </a:cubicBezTo>
                    <a:cubicBezTo>
                      <a:pt x="52" y="166"/>
                      <a:pt x="84" y="131"/>
                      <a:pt x="84" y="85"/>
                    </a:cubicBezTo>
                    <a:cubicBezTo>
                      <a:pt x="84" y="39"/>
                      <a:pt x="52" y="4"/>
                      <a:pt x="5" y="0"/>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sp>
            <p:nvSpPr>
              <p:cNvPr id="46" name="Freeform 207"/>
              <p:cNvSpPr>
                <a:spLocks/>
              </p:cNvSpPr>
              <p:nvPr/>
            </p:nvSpPr>
            <p:spPr bwMode="auto">
              <a:xfrm>
                <a:off x="8001001" y="3762376"/>
                <a:ext cx="233363" cy="481013"/>
              </a:xfrm>
              <a:custGeom>
                <a:avLst/>
                <a:gdLst>
                  <a:gd name="T0" fmla="*/ 6 w 62"/>
                  <a:gd name="T1" fmla="*/ 0 h 128"/>
                  <a:gd name="T2" fmla="*/ 0 w 62"/>
                  <a:gd name="T3" fmla="*/ 5 h 128"/>
                  <a:gd name="T4" fmla="*/ 5 w 62"/>
                  <a:gd name="T5" fmla="*/ 10 h 128"/>
                  <a:gd name="T6" fmla="*/ 52 w 62"/>
                  <a:gd name="T7" fmla="*/ 64 h 128"/>
                  <a:gd name="T8" fmla="*/ 5 w 62"/>
                  <a:gd name="T9" fmla="*/ 118 h 128"/>
                  <a:gd name="T10" fmla="*/ 0 w 62"/>
                  <a:gd name="T11" fmla="*/ 124 h 128"/>
                  <a:gd name="T12" fmla="*/ 6 w 62"/>
                  <a:gd name="T13" fmla="*/ 128 h 128"/>
                  <a:gd name="T14" fmla="*/ 62 w 62"/>
                  <a:gd name="T15" fmla="*/ 64 h 128"/>
                  <a:gd name="T16" fmla="*/ 6 w 62"/>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28">
                    <a:moveTo>
                      <a:pt x="6" y="0"/>
                    </a:moveTo>
                    <a:cubicBezTo>
                      <a:pt x="3" y="0"/>
                      <a:pt x="0" y="2"/>
                      <a:pt x="0" y="5"/>
                    </a:cubicBezTo>
                    <a:cubicBezTo>
                      <a:pt x="0" y="7"/>
                      <a:pt x="2" y="10"/>
                      <a:pt x="5" y="10"/>
                    </a:cubicBezTo>
                    <a:cubicBezTo>
                      <a:pt x="34" y="12"/>
                      <a:pt x="51" y="36"/>
                      <a:pt x="52" y="64"/>
                    </a:cubicBezTo>
                    <a:cubicBezTo>
                      <a:pt x="52" y="91"/>
                      <a:pt x="35" y="115"/>
                      <a:pt x="5" y="118"/>
                    </a:cubicBezTo>
                    <a:cubicBezTo>
                      <a:pt x="2" y="118"/>
                      <a:pt x="0" y="121"/>
                      <a:pt x="0" y="124"/>
                    </a:cubicBezTo>
                    <a:cubicBezTo>
                      <a:pt x="1" y="126"/>
                      <a:pt x="3" y="128"/>
                      <a:pt x="6" y="128"/>
                    </a:cubicBezTo>
                    <a:cubicBezTo>
                      <a:pt x="41" y="125"/>
                      <a:pt x="62" y="97"/>
                      <a:pt x="62" y="64"/>
                    </a:cubicBezTo>
                    <a:cubicBezTo>
                      <a:pt x="61" y="31"/>
                      <a:pt x="40" y="3"/>
                      <a:pt x="6" y="0"/>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sp>
            <p:nvSpPr>
              <p:cNvPr id="47" name="Freeform 208"/>
              <p:cNvSpPr>
                <a:spLocks/>
              </p:cNvSpPr>
              <p:nvPr/>
            </p:nvSpPr>
            <p:spPr bwMode="auto">
              <a:xfrm>
                <a:off x="8001001" y="3844926"/>
                <a:ext cx="147638" cy="315913"/>
              </a:xfrm>
              <a:custGeom>
                <a:avLst/>
                <a:gdLst>
                  <a:gd name="T0" fmla="*/ 6 w 39"/>
                  <a:gd name="T1" fmla="*/ 1 h 84"/>
                  <a:gd name="T2" fmla="*/ 0 w 39"/>
                  <a:gd name="T3" fmla="*/ 5 h 84"/>
                  <a:gd name="T4" fmla="*/ 5 w 39"/>
                  <a:gd name="T5" fmla="*/ 10 h 84"/>
                  <a:gd name="T6" fmla="*/ 26 w 39"/>
                  <a:gd name="T7" fmla="*/ 26 h 84"/>
                  <a:gd name="T8" fmla="*/ 29 w 39"/>
                  <a:gd name="T9" fmla="*/ 42 h 84"/>
                  <a:gd name="T10" fmla="*/ 26 w 39"/>
                  <a:gd name="T11" fmla="*/ 57 h 84"/>
                  <a:gd name="T12" fmla="*/ 4 w 39"/>
                  <a:gd name="T13" fmla="*/ 74 h 84"/>
                  <a:gd name="T14" fmla="*/ 0 w 39"/>
                  <a:gd name="T15" fmla="*/ 79 h 84"/>
                  <a:gd name="T16" fmla="*/ 6 w 39"/>
                  <a:gd name="T17" fmla="*/ 83 h 84"/>
                  <a:gd name="T18" fmla="*/ 35 w 39"/>
                  <a:gd name="T19" fmla="*/ 61 h 84"/>
                  <a:gd name="T20" fmla="*/ 39 w 39"/>
                  <a:gd name="T21" fmla="*/ 41 h 84"/>
                  <a:gd name="T22" fmla="*/ 35 w 39"/>
                  <a:gd name="T23" fmla="*/ 22 h 84"/>
                  <a:gd name="T24" fmla="*/ 6 w 39"/>
                  <a:gd name="T25"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84">
                    <a:moveTo>
                      <a:pt x="6" y="1"/>
                    </a:moveTo>
                    <a:cubicBezTo>
                      <a:pt x="3" y="0"/>
                      <a:pt x="1" y="2"/>
                      <a:pt x="0" y="5"/>
                    </a:cubicBezTo>
                    <a:cubicBezTo>
                      <a:pt x="0" y="8"/>
                      <a:pt x="2" y="10"/>
                      <a:pt x="5" y="10"/>
                    </a:cubicBezTo>
                    <a:cubicBezTo>
                      <a:pt x="15" y="12"/>
                      <a:pt x="22" y="18"/>
                      <a:pt x="26" y="26"/>
                    </a:cubicBezTo>
                    <a:cubicBezTo>
                      <a:pt x="28" y="31"/>
                      <a:pt x="29" y="36"/>
                      <a:pt x="29" y="42"/>
                    </a:cubicBezTo>
                    <a:cubicBezTo>
                      <a:pt x="30" y="47"/>
                      <a:pt x="29" y="53"/>
                      <a:pt x="26" y="57"/>
                    </a:cubicBezTo>
                    <a:cubicBezTo>
                      <a:pt x="23" y="66"/>
                      <a:pt x="15" y="72"/>
                      <a:pt x="4" y="74"/>
                    </a:cubicBezTo>
                    <a:cubicBezTo>
                      <a:pt x="2" y="74"/>
                      <a:pt x="0" y="77"/>
                      <a:pt x="0" y="79"/>
                    </a:cubicBezTo>
                    <a:cubicBezTo>
                      <a:pt x="1" y="82"/>
                      <a:pt x="3" y="84"/>
                      <a:pt x="6" y="83"/>
                    </a:cubicBezTo>
                    <a:cubicBezTo>
                      <a:pt x="21" y="81"/>
                      <a:pt x="30" y="73"/>
                      <a:pt x="35" y="61"/>
                    </a:cubicBezTo>
                    <a:cubicBezTo>
                      <a:pt x="38" y="55"/>
                      <a:pt x="39" y="48"/>
                      <a:pt x="39" y="41"/>
                    </a:cubicBezTo>
                    <a:cubicBezTo>
                      <a:pt x="39" y="35"/>
                      <a:pt x="38" y="28"/>
                      <a:pt x="35" y="22"/>
                    </a:cubicBezTo>
                    <a:cubicBezTo>
                      <a:pt x="29" y="11"/>
                      <a:pt x="20" y="2"/>
                      <a:pt x="6" y="1"/>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sp>
            <p:nvSpPr>
              <p:cNvPr id="48" name="Freeform 209"/>
              <p:cNvSpPr>
                <a:spLocks noEditPoints="1"/>
              </p:cNvSpPr>
              <p:nvPr/>
            </p:nvSpPr>
            <p:spPr bwMode="auto">
              <a:xfrm>
                <a:off x="7739063" y="3795713"/>
                <a:ext cx="225425" cy="414338"/>
              </a:xfrm>
              <a:custGeom>
                <a:avLst/>
                <a:gdLst>
                  <a:gd name="T0" fmla="*/ 50 w 60"/>
                  <a:gd name="T1" fmla="*/ 10 h 110"/>
                  <a:gd name="T2" fmla="*/ 23 w 60"/>
                  <a:gd name="T3" fmla="*/ 23 h 110"/>
                  <a:gd name="T4" fmla="*/ 10 w 60"/>
                  <a:gd name="T5" fmla="*/ 55 h 110"/>
                  <a:gd name="T6" fmla="*/ 23 w 60"/>
                  <a:gd name="T7" fmla="*/ 87 h 110"/>
                  <a:gd name="T8" fmla="*/ 50 w 60"/>
                  <a:gd name="T9" fmla="*/ 100 h 110"/>
                  <a:gd name="T10" fmla="*/ 50 w 60"/>
                  <a:gd name="T11" fmla="*/ 10 h 110"/>
                  <a:gd name="T12" fmla="*/ 16 w 60"/>
                  <a:gd name="T13" fmla="*/ 16 h 110"/>
                  <a:gd name="T14" fmla="*/ 55 w 60"/>
                  <a:gd name="T15" fmla="*/ 0 h 110"/>
                  <a:gd name="T16" fmla="*/ 60 w 60"/>
                  <a:gd name="T17" fmla="*/ 5 h 110"/>
                  <a:gd name="T18" fmla="*/ 60 w 60"/>
                  <a:gd name="T19" fmla="*/ 105 h 110"/>
                  <a:gd name="T20" fmla="*/ 55 w 60"/>
                  <a:gd name="T21" fmla="*/ 110 h 110"/>
                  <a:gd name="T22" fmla="*/ 16 w 60"/>
                  <a:gd name="T23" fmla="*/ 94 h 110"/>
                  <a:gd name="T24" fmla="*/ 0 w 60"/>
                  <a:gd name="T25" fmla="*/ 55 h 110"/>
                  <a:gd name="T26" fmla="*/ 16 w 60"/>
                  <a:gd name="T27" fmla="*/ 1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0">
                    <a:moveTo>
                      <a:pt x="50" y="10"/>
                    </a:moveTo>
                    <a:cubicBezTo>
                      <a:pt x="39" y="11"/>
                      <a:pt x="30" y="16"/>
                      <a:pt x="23" y="23"/>
                    </a:cubicBezTo>
                    <a:cubicBezTo>
                      <a:pt x="15" y="31"/>
                      <a:pt x="10" y="43"/>
                      <a:pt x="10" y="55"/>
                    </a:cubicBezTo>
                    <a:cubicBezTo>
                      <a:pt x="10" y="67"/>
                      <a:pt x="15" y="79"/>
                      <a:pt x="23" y="87"/>
                    </a:cubicBezTo>
                    <a:cubicBezTo>
                      <a:pt x="30" y="94"/>
                      <a:pt x="39" y="99"/>
                      <a:pt x="50" y="100"/>
                    </a:cubicBezTo>
                    <a:cubicBezTo>
                      <a:pt x="50" y="10"/>
                      <a:pt x="50" y="10"/>
                      <a:pt x="50" y="10"/>
                    </a:cubicBezTo>
                    <a:close/>
                    <a:moveTo>
                      <a:pt x="16" y="16"/>
                    </a:moveTo>
                    <a:cubicBezTo>
                      <a:pt x="26" y="6"/>
                      <a:pt x="39" y="0"/>
                      <a:pt x="55" y="0"/>
                    </a:cubicBezTo>
                    <a:cubicBezTo>
                      <a:pt x="57" y="0"/>
                      <a:pt x="60" y="2"/>
                      <a:pt x="60" y="5"/>
                    </a:cubicBezTo>
                    <a:cubicBezTo>
                      <a:pt x="60" y="105"/>
                      <a:pt x="60" y="105"/>
                      <a:pt x="60" y="105"/>
                    </a:cubicBezTo>
                    <a:cubicBezTo>
                      <a:pt x="60" y="108"/>
                      <a:pt x="57" y="110"/>
                      <a:pt x="55" y="110"/>
                    </a:cubicBezTo>
                    <a:cubicBezTo>
                      <a:pt x="39" y="110"/>
                      <a:pt x="26" y="104"/>
                      <a:pt x="16" y="94"/>
                    </a:cubicBezTo>
                    <a:cubicBezTo>
                      <a:pt x="6" y="84"/>
                      <a:pt x="0" y="70"/>
                      <a:pt x="0" y="55"/>
                    </a:cubicBezTo>
                    <a:cubicBezTo>
                      <a:pt x="0" y="40"/>
                      <a:pt x="6" y="26"/>
                      <a:pt x="16" y="16"/>
                    </a:cubicBezTo>
                    <a:close/>
                  </a:path>
                </a:pathLst>
              </a:custGeom>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grpSp>
        <p:sp>
          <p:nvSpPr>
            <p:cNvPr id="50" name="文本框 18"/>
            <p:cNvSpPr txBox="1"/>
            <p:nvPr/>
          </p:nvSpPr>
          <p:spPr>
            <a:xfrm>
              <a:off x="2289276" y="3722087"/>
              <a:ext cx="121058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智能导航</a:t>
              </a:r>
              <a:endParaRPr kumimoji="1" lang="zh-CN" altLang="en-US" sz="2000" b="1" dirty="0">
                <a:latin typeface="微软雅黑"/>
                <a:ea typeface="微软雅黑"/>
                <a:cs typeface="微软雅黑"/>
              </a:endParaRPr>
            </a:p>
          </p:txBody>
        </p:sp>
      </p:grpSp>
      <p:grpSp>
        <p:nvGrpSpPr>
          <p:cNvPr id="9" name="组合 8"/>
          <p:cNvGrpSpPr/>
          <p:nvPr/>
        </p:nvGrpSpPr>
        <p:grpSpPr>
          <a:xfrm>
            <a:off x="4780423" y="2181902"/>
            <a:ext cx="2312242" cy="858167"/>
            <a:chOff x="4444384" y="2163151"/>
            <a:chExt cx="2312242" cy="858167"/>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4384" y="2163151"/>
              <a:ext cx="1370873" cy="858167"/>
            </a:xfrm>
            <a:prstGeom prst="rect">
              <a:avLst/>
            </a:prstGeom>
          </p:spPr>
        </p:pic>
        <p:sp>
          <p:nvSpPr>
            <p:cNvPr id="51" name="文本框 19"/>
            <p:cNvSpPr txBox="1"/>
            <p:nvPr/>
          </p:nvSpPr>
          <p:spPr>
            <a:xfrm>
              <a:off x="5546038" y="2428653"/>
              <a:ext cx="1210588" cy="400110"/>
            </a:xfrm>
            <a:prstGeom prst="rect">
              <a:avLst/>
            </a:prstGeom>
            <a:noFill/>
          </p:spPr>
          <p:txBody>
            <a:bodyPr wrap="none" rtlCol="0">
              <a:spAutoFit/>
            </a:bodyPr>
            <a:lstStyle/>
            <a:p>
              <a:r>
                <a:rPr kumimoji="1" lang="zh-CN" altLang="en-US" sz="2000" b="1" dirty="0">
                  <a:latin typeface="微软雅黑"/>
                  <a:ea typeface="微软雅黑"/>
                  <a:cs typeface="微软雅黑"/>
                </a:rPr>
                <a:t>客服</a:t>
              </a:r>
              <a:r>
                <a:rPr kumimoji="1" lang="zh-CN" altLang="en-US" sz="2000" b="1" dirty="0" smtClean="0">
                  <a:latin typeface="微软雅黑"/>
                  <a:ea typeface="微软雅黑"/>
                  <a:cs typeface="微软雅黑"/>
                </a:rPr>
                <a:t>助手</a:t>
              </a:r>
              <a:endParaRPr kumimoji="1" lang="zh-CN" altLang="en-US" sz="2000" b="1" dirty="0">
                <a:latin typeface="微软雅黑"/>
                <a:ea typeface="微软雅黑"/>
                <a:cs typeface="微软雅黑"/>
              </a:endParaRPr>
            </a:p>
          </p:txBody>
        </p:sp>
      </p:grpSp>
      <p:grpSp>
        <p:nvGrpSpPr>
          <p:cNvPr id="10" name="组合 9"/>
          <p:cNvGrpSpPr/>
          <p:nvPr/>
        </p:nvGrpSpPr>
        <p:grpSpPr>
          <a:xfrm>
            <a:off x="4983520" y="3586307"/>
            <a:ext cx="1935926" cy="709768"/>
            <a:chOff x="4647481" y="3567556"/>
            <a:chExt cx="1935926" cy="709768"/>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7481" y="3567556"/>
              <a:ext cx="947646" cy="709768"/>
            </a:xfrm>
            <a:prstGeom prst="rect">
              <a:avLst/>
            </a:prstGeom>
          </p:spPr>
        </p:pic>
        <p:sp>
          <p:nvSpPr>
            <p:cNvPr id="52" name="文本框 19"/>
            <p:cNvSpPr txBox="1"/>
            <p:nvPr/>
          </p:nvSpPr>
          <p:spPr>
            <a:xfrm>
              <a:off x="5606858" y="3722385"/>
              <a:ext cx="976549" cy="400110"/>
            </a:xfrm>
            <a:prstGeom prst="rect">
              <a:avLst/>
            </a:prstGeom>
            <a:noFill/>
          </p:spPr>
          <p:txBody>
            <a:bodyPr wrap="none" rtlCol="0">
              <a:spAutoFit/>
            </a:bodyPr>
            <a:lstStyle/>
            <a:p>
              <a:r>
                <a:rPr kumimoji="1" lang="en-US" altLang="zh-CN" sz="2000" b="1" dirty="0" smtClean="0">
                  <a:latin typeface="微软雅黑"/>
                  <a:ea typeface="微软雅黑"/>
                  <a:cs typeface="微软雅黑"/>
                </a:rPr>
                <a:t>AI</a:t>
              </a:r>
              <a:r>
                <a:rPr kumimoji="1" lang="zh-CN" altLang="en-US" sz="2000" b="1" dirty="0" smtClean="0">
                  <a:latin typeface="微软雅黑"/>
                  <a:ea typeface="微软雅黑"/>
                  <a:cs typeface="微软雅黑"/>
                </a:rPr>
                <a:t>客服</a:t>
              </a:r>
              <a:endParaRPr kumimoji="1" lang="zh-CN" altLang="en-US" sz="2000" b="1" dirty="0">
                <a:latin typeface="微软雅黑"/>
                <a:ea typeface="微软雅黑"/>
                <a:cs typeface="微软雅黑"/>
              </a:endParaRPr>
            </a:p>
          </p:txBody>
        </p:sp>
      </p:grpSp>
      <p:sp>
        <p:nvSpPr>
          <p:cNvPr id="53" name="TextBox 60"/>
          <p:cNvSpPr txBox="1"/>
          <p:nvPr/>
        </p:nvSpPr>
        <p:spPr>
          <a:xfrm>
            <a:off x="2144399" y="1346632"/>
            <a:ext cx="2041169" cy="584775"/>
          </a:xfrm>
          <a:prstGeom prst="rect">
            <a:avLst/>
          </a:prstGeom>
          <a:noFill/>
        </p:spPr>
        <p:txBody>
          <a:bodyPr wrap="square" rtlCol="0">
            <a:spAutoFit/>
          </a:bodyPr>
          <a:lstStyle/>
          <a:p>
            <a:r>
              <a:rPr lang="zh-CN" altLang="en-US" sz="3200" b="1" dirty="0" smtClean="0">
                <a:solidFill>
                  <a:srgbClr val="FFFF00"/>
                </a:solidFill>
                <a:latin typeface="+mj-ea"/>
                <a:ea typeface="+mj-ea"/>
              </a:rPr>
              <a:t>智“</a:t>
            </a:r>
            <a:r>
              <a:rPr lang="zh-CN" altLang="en-US" sz="3200" b="1" dirty="0">
                <a:solidFill>
                  <a:srgbClr val="FFFF00"/>
                </a:solidFill>
                <a:latin typeface="+mj-ea"/>
                <a:ea typeface="+mj-ea"/>
              </a:rPr>
              <a:t>识</a:t>
            </a:r>
            <a:r>
              <a:rPr lang="zh-CN" altLang="en-US" sz="3200" b="1" dirty="0" smtClean="0">
                <a:solidFill>
                  <a:srgbClr val="FFFF00"/>
                </a:solidFill>
                <a:latin typeface="+mj-ea"/>
                <a:ea typeface="+mj-ea"/>
              </a:rPr>
              <a:t>”</a:t>
            </a:r>
            <a:endParaRPr lang="zh-CN" altLang="en-US" sz="3200" b="1" dirty="0">
              <a:solidFill>
                <a:srgbClr val="FFFF00"/>
              </a:solidFill>
              <a:latin typeface="+mj-ea"/>
              <a:ea typeface="+mj-ea"/>
            </a:endParaRPr>
          </a:p>
        </p:txBody>
      </p:sp>
      <p:sp>
        <p:nvSpPr>
          <p:cNvPr id="54" name="TextBox 61"/>
          <p:cNvSpPr txBox="1"/>
          <p:nvPr/>
        </p:nvSpPr>
        <p:spPr>
          <a:xfrm>
            <a:off x="5432533" y="1342277"/>
            <a:ext cx="2041169" cy="584775"/>
          </a:xfrm>
          <a:prstGeom prst="rect">
            <a:avLst/>
          </a:prstGeom>
          <a:noFill/>
        </p:spPr>
        <p:txBody>
          <a:bodyPr wrap="square" rtlCol="0">
            <a:spAutoFit/>
          </a:bodyPr>
          <a:lstStyle/>
          <a:p>
            <a:r>
              <a:rPr lang="zh-CN" altLang="en-US" sz="3200" b="1" dirty="0" smtClean="0">
                <a:solidFill>
                  <a:srgbClr val="FFFF00"/>
                </a:solidFill>
                <a:latin typeface="+mj-ea"/>
                <a:ea typeface="+mj-ea"/>
              </a:rPr>
              <a:t>智“</a:t>
            </a:r>
            <a:r>
              <a:rPr lang="zh-CN" altLang="en-US" sz="3200" b="1" dirty="0">
                <a:solidFill>
                  <a:srgbClr val="FFFF00"/>
                </a:solidFill>
                <a:latin typeface="+mj-ea"/>
                <a:ea typeface="+mj-ea"/>
              </a:rPr>
              <a:t>动</a:t>
            </a:r>
            <a:r>
              <a:rPr lang="zh-CN" altLang="en-US" sz="3200" b="1" dirty="0" smtClean="0">
                <a:solidFill>
                  <a:srgbClr val="FFFF00"/>
                </a:solidFill>
                <a:latin typeface="+mj-ea"/>
                <a:ea typeface="+mj-ea"/>
              </a:rPr>
              <a:t>”</a:t>
            </a:r>
            <a:endParaRPr lang="zh-CN" altLang="en-US" sz="3200" b="1" dirty="0">
              <a:solidFill>
                <a:srgbClr val="FFFF00"/>
              </a:solidFill>
              <a:latin typeface="+mj-ea"/>
              <a:ea typeface="+mj-ea"/>
            </a:endParaRPr>
          </a:p>
        </p:txBody>
      </p:sp>
      <p:sp>
        <p:nvSpPr>
          <p:cNvPr id="55" name="TextBox 62"/>
          <p:cNvSpPr txBox="1"/>
          <p:nvPr/>
        </p:nvSpPr>
        <p:spPr>
          <a:xfrm>
            <a:off x="9107194" y="1355339"/>
            <a:ext cx="2041169" cy="584775"/>
          </a:xfrm>
          <a:prstGeom prst="rect">
            <a:avLst/>
          </a:prstGeom>
          <a:noFill/>
        </p:spPr>
        <p:txBody>
          <a:bodyPr wrap="square" rtlCol="0">
            <a:spAutoFit/>
          </a:bodyPr>
          <a:lstStyle/>
          <a:p>
            <a:r>
              <a:rPr lang="zh-CN" altLang="en-US" sz="3200" b="1" dirty="0" smtClean="0">
                <a:solidFill>
                  <a:srgbClr val="FFFF00"/>
                </a:solidFill>
                <a:latin typeface="+mj-ea"/>
                <a:ea typeface="+mj-ea"/>
              </a:rPr>
              <a:t>智“检”</a:t>
            </a:r>
            <a:endParaRPr lang="zh-CN" altLang="en-US" sz="3200" b="1" dirty="0">
              <a:solidFill>
                <a:srgbClr val="FFFF00"/>
              </a:solidFill>
              <a:latin typeface="+mj-ea"/>
              <a:ea typeface="+mj-ea"/>
            </a:endParaRPr>
          </a:p>
        </p:txBody>
      </p:sp>
      <p:sp>
        <p:nvSpPr>
          <p:cNvPr id="57" name="文本框 19"/>
          <p:cNvSpPr txBox="1"/>
          <p:nvPr/>
        </p:nvSpPr>
        <p:spPr>
          <a:xfrm>
            <a:off x="9741471" y="5091662"/>
            <a:ext cx="146706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智能知识库</a:t>
            </a:r>
            <a:endParaRPr kumimoji="1" lang="zh-CN" altLang="en-US" sz="2000" b="1" dirty="0">
              <a:latin typeface="微软雅黑"/>
              <a:ea typeface="微软雅黑"/>
              <a:cs typeface="微软雅黑"/>
            </a:endParaRPr>
          </a:p>
        </p:txBody>
      </p:sp>
      <p:sp>
        <p:nvSpPr>
          <p:cNvPr id="64" name="矩形 63"/>
          <p:cNvSpPr/>
          <p:nvPr/>
        </p:nvSpPr>
        <p:spPr>
          <a:xfrm>
            <a:off x="1410500" y="2072455"/>
            <a:ext cx="2900003" cy="37547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744011" y="2094811"/>
            <a:ext cx="2900003" cy="37547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320843" y="2094811"/>
            <a:ext cx="3202625" cy="375473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Group 2"/>
          <p:cNvGrpSpPr/>
          <p:nvPr/>
        </p:nvGrpSpPr>
        <p:grpSpPr>
          <a:xfrm>
            <a:off x="8880960" y="2379102"/>
            <a:ext cx="752643" cy="752839"/>
            <a:chOff x="2953255" y="4744273"/>
            <a:chExt cx="966131" cy="966131"/>
          </a:xfrm>
        </p:grpSpPr>
        <p:sp>
          <p:nvSpPr>
            <p:cNvPr id="76" name="Oval 86"/>
            <p:cNvSpPr/>
            <p:nvPr/>
          </p:nvSpPr>
          <p:spPr bwMode="auto">
            <a:xfrm>
              <a:off x="3014367" y="4805383"/>
              <a:ext cx="852640" cy="852639"/>
            </a:xfrm>
            <a:prstGeom prst="ellipse">
              <a:avLst/>
            </a:prstGeom>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dirty="0">
                <a:latin typeface="微软雅黑" panose="020B0503020204020204" pitchFamily="34" charset="-122"/>
              </a:endParaRPr>
            </a:p>
          </p:txBody>
        </p:sp>
        <p:sp>
          <p:nvSpPr>
            <p:cNvPr id="77" name="Oval 87"/>
            <p:cNvSpPr/>
            <p:nvPr/>
          </p:nvSpPr>
          <p:spPr bwMode="auto">
            <a:xfrm>
              <a:off x="2953255" y="4744273"/>
              <a:ext cx="966131" cy="966131"/>
            </a:xfrm>
            <a:prstGeom prst="ellipse">
              <a:avLst/>
            </a:prstGeom>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dirty="0">
                <a:latin typeface="微软雅黑" panose="020B0503020204020204" pitchFamily="34" charset="-122"/>
              </a:endParaRPr>
            </a:p>
          </p:txBody>
        </p:sp>
      </p:grpSp>
      <p:grpSp>
        <p:nvGrpSpPr>
          <p:cNvPr id="78" name="Group 7"/>
          <p:cNvGrpSpPr>
            <a:grpSpLocks/>
          </p:cNvGrpSpPr>
          <p:nvPr/>
        </p:nvGrpSpPr>
        <p:grpSpPr bwMode="auto">
          <a:xfrm>
            <a:off x="9091989" y="2571638"/>
            <a:ext cx="330419" cy="411148"/>
            <a:chOff x="5886450" y="690562"/>
            <a:chExt cx="396875" cy="493712"/>
          </a:xfrm>
          <a:solidFill>
            <a:srgbClr val="FFFF00"/>
          </a:solidFill>
        </p:grpSpPr>
        <p:sp>
          <p:nvSpPr>
            <p:cNvPr id="79" name="Freeform 54"/>
            <p:cNvSpPr>
              <a:spLocks noChangeArrowheads="1"/>
            </p:cNvSpPr>
            <p:nvPr/>
          </p:nvSpPr>
          <p:spPr bwMode="auto">
            <a:xfrm>
              <a:off x="6021388" y="1009649"/>
              <a:ext cx="160337" cy="174625"/>
            </a:xfrm>
            <a:custGeom>
              <a:avLst/>
              <a:gdLst>
                <a:gd name="T0" fmla="*/ 92 w 444"/>
                <a:gd name="T1" fmla="*/ 0 h 485"/>
                <a:gd name="T2" fmla="*/ 0 w 444"/>
                <a:gd name="T3" fmla="*/ 0 h 485"/>
                <a:gd name="T4" fmla="*/ 0 w 444"/>
                <a:gd name="T5" fmla="*/ 484 h 485"/>
                <a:gd name="T6" fmla="*/ 100 w 444"/>
                <a:gd name="T7" fmla="*/ 484 h 485"/>
                <a:gd name="T8" fmla="*/ 100 w 444"/>
                <a:gd name="T9" fmla="*/ 476 h 485"/>
                <a:gd name="T10" fmla="*/ 443 w 444"/>
                <a:gd name="T11" fmla="*/ 476 h 485"/>
                <a:gd name="T12" fmla="*/ 443 w 444"/>
                <a:gd name="T13" fmla="*/ 401 h 485"/>
                <a:gd name="T14" fmla="*/ 92 w 444"/>
                <a:gd name="T15" fmla="*/ 401 h 485"/>
                <a:gd name="T16" fmla="*/ 92 w 444"/>
                <a:gd name="T17" fmla="*/ 0 h 485"/>
                <a:gd name="T18" fmla="*/ 92 w 444"/>
                <a:gd name="T19" fmla="*/ 0 h 485"/>
                <a:gd name="T20" fmla="*/ 92 w 444"/>
                <a:gd name="T21"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485">
                  <a:moveTo>
                    <a:pt x="92" y="0"/>
                  </a:moveTo>
                  <a:lnTo>
                    <a:pt x="0" y="0"/>
                  </a:lnTo>
                  <a:lnTo>
                    <a:pt x="0" y="484"/>
                  </a:lnTo>
                  <a:lnTo>
                    <a:pt x="100" y="484"/>
                  </a:lnTo>
                  <a:lnTo>
                    <a:pt x="100" y="476"/>
                  </a:lnTo>
                  <a:lnTo>
                    <a:pt x="443" y="476"/>
                  </a:lnTo>
                  <a:lnTo>
                    <a:pt x="443" y="401"/>
                  </a:lnTo>
                  <a:lnTo>
                    <a:pt x="92" y="401"/>
                  </a:lnTo>
                  <a:lnTo>
                    <a:pt x="92" y="0"/>
                  </a:lnTo>
                  <a:close/>
                  <a:moveTo>
                    <a:pt x="92" y="0"/>
                  </a:moveTo>
                  <a:lnTo>
                    <a:pt x="92" y="0"/>
                  </a:lnTo>
                  <a:close/>
                </a:path>
              </a:pathLst>
            </a:custGeom>
            <a:grpFill/>
            <a:ln/>
            <a:extLst/>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dirty="0">
                <a:latin typeface="微软雅黑" panose="020B0503020204020204" pitchFamily="34" charset="-122"/>
                <a:ea typeface="SimSun" charset="0"/>
              </a:endParaRPr>
            </a:p>
          </p:txBody>
        </p:sp>
        <p:sp>
          <p:nvSpPr>
            <p:cNvPr id="80" name="Freeform 55"/>
            <p:cNvSpPr>
              <a:spLocks noChangeArrowheads="1"/>
            </p:cNvSpPr>
            <p:nvPr/>
          </p:nvSpPr>
          <p:spPr bwMode="auto">
            <a:xfrm>
              <a:off x="6021388" y="1009649"/>
              <a:ext cx="160337" cy="174625"/>
            </a:xfrm>
            <a:custGeom>
              <a:avLst/>
              <a:gdLst>
                <a:gd name="T0" fmla="*/ 92 w 444"/>
                <a:gd name="T1" fmla="*/ 0 h 485"/>
                <a:gd name="T2" fmla="*/ 0 w 444"/>
                <a:gd name="T3" fmla="*/ 0 h 485"/>
                <a:gd name="T4" fmla="*/ 0 w 444"/>
                <a:gd name="T5" fmla="*/ 484 h 485"/>
                <a:gd name="T6" fmla="*/ 100 w 444"/>
                <a:gd name="T7" fmla="*/ 484 h 485"/>
                <a:gd name="T8" fmla="*/ 100 w 444"/>
                <a:gd name="T9" fmla="*/ 476 h 485"/>
                <a:gd name="T10" fmla="*/ 443 w 444"/>
                <a:gd name="T11" fmla="*/ 476 h 485"/>
                <a:gd name="T12" fmla="*/ 443 w 444"/>
                <a:gd name="T13" fmla="*/ 401 h 485"/>
                <a:gd name="T14" fmla="*/ 92 w 444"/>
                <a:gd name="T15" fmla="*/ 401 h 485"/>
                <a:gd name="T16" fmla="*/ 92 w 444"/>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485">
                  <a:moveTo>
                    <a:pt x="92" y="0"/>
                  </a:moveTo>
                  <a:lnTo>
                    <a:pt x="0" y="0"/>
                  </a:lnTo>
                  <a:lnTo>
                    <a:pt x="0" y="484"/>
                  </a:lnTo>
                  <a:lnTo>
                    <a:pt x="100" y="484"/>
                  </a:lnTo>
                  <a:lnTo>
                    <a:pt x="100" y="476"/>
                  </a:lnTo>
                  <a:lnTo>
                    <a:pt x="443" y="476"/>
                  </a:lnTo>
                  <a:lnTo>
                    <a:pt x="443" y="401"/>
                  </a:lnTo>
                  <a:lnTo>
                    <a:pt x="92" y="401"/>
                  </a:lnTo>
                  <a:lnTo>
                    <a:pt x="92" y="0"/>
                  </a:lnTo>
                </a:path>
              </a:pathLst>
            </a:custGeom>
            <a:grpFill/>
            <a:ln/>
            <a:extLst/>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dirty="0">
                <a:latin typeface="微软雅黑" panose="020B0503020204020204" pitchFamily="34" charset="-122"/>
                <a:ea typeface="SimSun" charset="0"/>
              </a:endParaRPr>
            </a:p>
          </p:txBody>
        </p:sp>
        <p:sp>
          <p:nvSpPr>
            <p:cNvPr id="81" name="Freeform 56"/>
            <p:cNvSpPr>
              <a:spLocks noChangeArrowheads="1"/>
            </p:cNvSpPr>
            <p:nvPr/>
          </p:nvSpPr>
          <p:spPr bwMode="auto">
            <a:xfrm>
              <a:off x="6054725" y="10096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extLst/>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dirty="0">
                <a:latin typeface="微软雅黑" panose="020B0503020204020204" pitchFamily="34" charset="-122"/>
                <a:ea typeface="SimSun" charset="0"/>
              </a:endParaRPr>
            </a:p>
          </p:txBody>
        </p:sp>
        <p:sp>
          <p:nvSpPr>
            <p:cNvPr id="82" name="Freeform 57"/>
            <p:cNvSpPr>
              <a:spLocks noChangeArrowheads="1"/>
            </p:cNvSpPr>
            <p:nvPr/>
          </p:nvSpPr>
          <p:spPr bwMode="auto">
            <a:xfrm>
              <a:off x="5954713" y="708024"/>
              <a:ext cx="77787" cy="77788"/>
            </a:xfrm>
            <a:custGeom>
              <a:avLst/>
              <a:gdLst>
                <a:gd name="T0" fmla="*/ 217 w 218"/>
                <a:gd name="T1" fmla="*/ 108 h 218"/>
                <a:gd name="T2" fmla="*/ 109 w 218"/>
                <a:gd name="T3" fmla="*/ 217 h 218"/>
                <a:gd name="T4" fmla="*/ 0 w 218"/>
                <a:gd name="T5" fmla="*/ 108 h 218"/>
                <a:gd name="T6" fmla="*/ 109 w 218"/>
                <a:gd name="T7" fmla="*/ 0 h 218"/>
                <a:gd name="T8" fmla="*/ 217 w 218"/>
                <a:gd name="T9" fmla="*/ 108 h 218"/>
                <a:gd name="T10" fmla="*/ 217 w 218"/>
                <a:gd name="T11" fmla="*/ 108 h 218"/>
                <a:gd name="T12" fmla="*/ 217 w 218"/>
                <a:gd name="T13" fmla="*/ 108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217" y="108"/>
                  </a:moveTo>
                  <a:cubicBezTo>
                    <a:pt x="217" y="167"/>
                    <a:pt x="167" y="217"/>
                    <a:pt x="109" y="217"/>
                  </a:cubicBezTo>
                  <a:cubicBezTo>
                    <a:pt x="50" y="217"/>
                    <a:pt x="0" y="167"/>
                    <a:pt x="0" y="108"/>
                  </a:cubicBezTo>
                  <a:cubicBezTo>
                    <a:pt x="0" y="50"/>
                    <a:pt x="50" y="0"/>
                    <a:pt x="109" y="0"/>
                  </a:cubicBezTo>
                  <a:cubicBezTo>
                    <a:pt x="167" y="0"/>
                    <a:pt x="217" y="50"/>
                    <a:pt x="217" y="108"/>
                  </a:cubicBezTo>
                  <a:close/>
                  <a:moveTo>
                    <a:pt x="217" y="108"/>
                  </a:moveTo>
                  <a:lnTo>
                    <a:pt x="217" y="108"/>
                  </a:lnTo>
                  <a:close/>
                </a:path>
              </a:pathLst>
            </a:custGeom>
            <a:grpFill/>
            <a:ln/>
            <a:extLst/>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dirty="0">
                <a:latin typeface="微软雅黑" panose="020B0503020204020204" pitchFamily="34" charset="-122"/>
                <a:ea typeface="SimSun" charset="0"/>
              </a:endParaRPr>
            </a:p>
          </p:txBody>
        </p:sp>
        <p:sp>
          <p:nvSpPr>
            <p:cNvPr id="83" name="Freeform 58"/>
            <p:cNvSpPr>
              <a:spLocks noChangeArrowheads="1"/>
            </p:cNvSpPr>
            <p:nvPr/>
          </p:nvSpPr>
          <p:spPr bwMode="auto">
            <a:xfrm>
              <a:off x="6054725" y="811212"/>
              <a:ext cx="76200" cy="33337"/>
            </a:xfrm>
            <a:custGeom>
              <a:avLst/>
              <a:gdLst>
                <a:gd name="T0" fmla="*/ 0 w 210"/>
                <a:gd name="T1" fmla="*/ 0 h 93"/>
                <a:gd name="T2" fmla="*/ 8 w 210"/>
                <a:gd name="T3" fmla="*/ 33 h 93"/>
                <a:gd name="T4" fmla="*/ 167 w 210"/>
                <a:gd name="T5" fmla="*/ 92 h 93"/>
                <a:gd name="T6" fmla="*/ 209 w 210"/>
                <a:gd name="T7" fmla="*/ 83 h 93"/>
                <a:gd name="T8" fmla="*/ 175 w 210"/>
                <a:gd name="T9" fmla="*/ 58 h 93"/>
                <a:gd name="T10" fmla="*/ 0 w 210"/>
                <a:gd name="T11" fmla="*/ 0 h 93"/>
                <a:gd name="T12" fmla="*/ 0 w 210"/>
                <a:gd name="T13" fmla="*/ 0 h 93"/>
                <a:gd name="T14" fmla="*/ 0 w 210"/>
                <a:gd name="T15" fmla="*/ 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93">
                  <a:moveTo>
                    <a:pt x="0" y="0"/>
                  </a:moveTo>
                  <a:lnTo>
                    <a:pt x="8" y="33"/>
                  </a:lnTo>
                  <a:lnTo>
                    <a:pt x="167" y="92"/>
                  </a:lnTo>
                  <a:lnTo>
                    <a:pt x="209" y="83"/>
                  </a:lnTo>
                  <a:lnTo>
                    <a:pt x="175" y="58"/>
                  </a:lnTo>
                  <a:lnTo>
                    <a:pt x="0" y="0"/>
                  </a:lnTo>
                  <a:close/>
                  <a:moveTo>
                    <a:pt x="0" y="0"/>
                  </a:moveTo>
                  <a:lnTo>
                    <a:pt x="0" y="0"/>
                  </a:lnTo>
                  <a:close/>
                </a:path>
              </a:pathLst>
            </a:custGeom>
            <a:grpFill/>
            <a:ln/>
            <a:extLst/>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dirty="0">
                <a:latin typeface="微软雅黑" panose="020B0503020204020204" pitchFamily="34" charset="-122"/>
                <a:ea typeface="SimSun" charset="0"/>
              </a:endParaRPr>
            </a:p>
          </p:txBody>
        </p:sp>
        <p:sp>
          <p:nvSpPr>
            <p:cNvPr id="84" name="Freeform 59"/>
            <p:cNvSpPr>
              <a:spLocks noChangeArrowheads="1"/>
            </p:cNvSpPr>
            <p:nvPr/>
          </p:nvSpPr>
          <p:spPr bwMode="auto">
            <a:xfrm>
              <a:off x="6054725" y="811212"/>
              <a:ext cx="76200" cy="33337"/>
            </a:xfrm>
            <a:custGeom>
              <a:avLst/>
              <a:gdLst>
                <a:gd name="T0" fmla="*/ 0 w 210"/>
                <a:gd name="T1" fmla="*/ 0 h 93"/>
                <a:gd name="T2" fmla="*/ 8 w 210"/>
                <a:gd name="T3" fmla="*/ 33 h 93"/>
                <a:gd name="T4" fmla="*/ 167 w 210"/>
                <a:gd name="T5" fmla="*/ 92 h 93"/>
                <a:gd name="T6" fmla="*/ 209 w 210"/>
                <a:gd name="T7" fmla="*/ 83 h 93"/>
                <a:gd name="T8" fmla="*/ 175 w 210"/>
                <a:gd name="T9" fmla="*/ 58 h 93"/>
                <a:gd name="T10" fmla="*/ 0 w 210"/>
                <a:gd name="T11" fmla="*/ 0 h 93"/>
              </a:gdLst>
              <a:ahLst/>
              <a:cxnLst>
                <a:cxn ang="0">
                  <a:pos x="T0" y="T1"/>
                </a:cxn>
                <a:cxn ang="0">
                  <a:pos x="T2" y="T3"/>
                </a:cxn>
                <a:cxn ang="0">
                  <a:pos x="T4" y="T5"/>
                </a:cxn>
                <a:cxn ang="0">
                  <a:pos x="T6" y="T7"/>
                </a:cxn>
                <a:cxn ang="0">
                  <a:pos x="T8" y="T9"/>
                </a:cxn>
                <a:cxn ang="0">
                  <a:pos x="T10" y="T11"/>
                </a:cxn>
              </a:cxnLst>
              <a:rect l="0" t="0" r="r" b="b"/>
              <a:pathLst>
                <a:path w="210" h="93">
                  <a:moveTo>
                    <a:pt x="0" y="0"/>
                  </a:moveTo>
                  <a:lnTo>
                    <a:pt x="8" y="33"/>
                  </a:lnTo>
                  <a:lnTo>
                    <a:pt x="167" y="92"/>
                  </a:lnTo>
                  <a:lnTo>
                    <a:pt x="209" y="83"/>
                  </a:lnTo>
                  <a:lnTo>
                    <a:pt x="175" y="58"/>
                  </a:lnTo>
                  <a:lnTo>
                    <a:pt x="0" y="0"/>
                  </a:lnTo>
                </a:path>
              </a:pathLst>
            </a:custGeom>
            <a:grpFill/>
            <a:ln/>
            <a:extLst/>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dirty="0">
                <a:latin typeface="微软雅黑" panose="020B0503020204020204" pitchFamily="34" charset="-122"/>
                <a:ea typeface="SimSun" charset="0"/>
              </a:endParaRPr>
            </a:p>
          </p:txBody>
        </p:sp>
        <p:sp>
          <p:nvSpPr>
            <p:cNvPr id="85" name="Freeform 60"/>
            <p:cNvSpPr>
              <a:spLocks noChangeArrowheads="1"/>
            </p:cNvSpPr>
            <p:nvPr/>
          </p:nvSpPr>
          <p:spPr bwMode="auto">
            <a:xfrm>
              <a:off x="6054725" y="811212"/>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extLst/>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dirty="0">
                <a:latin typeface="微软雅黑" panose="020B0503020204020204" pitchFamily="34" charset="-122"/>
                <a:ea typeface="SimSun" charset="0"/>
              </a:endParaRPr>
            </a:p>
          </p:txBody>
        </p:sp>
        <p:sp>
          <p:nvSpPr>
            <p:cNvPr id="86" name="Freeform 61"/>
            <p:cNvSpPr>
              <a:spLocks noChangeArrowheads="1"/>
            </p:cNvSpPr>
            <p:nvPr/>
          </p:nvSpPr>
          <p:spPr bwMode="auto">
            <a:xfrm>
              <a:off x="5886450" y="690562"/>
              <a:ext cx="396875" cy="325437"/>
            </a:xfrm>
            <a:custGeom>
              <a:avLst/>
              <a:gdLst>
                <a:gd name="T0" fmla="*/ 877 w 1104"/>
                <a:gd name="T1" fmla="*/ 0 h 904"/>
                <a:gd name="T2" fmla="*/ 877 w 1104"/>
                <a:gd name="T3" fmla="*/ 84 h 904"/>
                <a:gd name="T4" fmla="*/ 836 w 1104"/>
                <a:gd name="T5" fmla="*/ 84 h 904"/>
                <a:gd name="T6" fmla="*/ 836 w 1104"/>
                <a:gd name="T7" fmla="*/ 117 h 904"/>
                <a:gd name="T8" fmla="*/ 794 w 1104"/>
                <a:gd name="T9" fmla="*/ 117 h 904"/>
                <a:gd name="T10" fmla="*/ 476 w 1104"/>
                <a:gd name="T11" fmla="*/ 243 h 904"/>
                <a:gd name="T12" fmla="*/ 468 w 1104"/>
                <a:gd name="T13" fmla="*/ 243 h 904"/>
                <a:gd name="T14" fmla="*/ 359 w 1104"/>
                <a:gd name="T15" fmla="*/ 368 h 904"/>
                <a:gd name="T16" fmla="*/ 417 w 1104"/>
                <a:gd name="T17" fmla="*/ 619 h 904"/>
                <a:gd name="T18" fmla="*/ 66 w 1104"/>
                <a:gd name="T19" fmla="*/ 761 h 904"/>
                <a:gd name="T20" fmla="*/ 100 w 1104"/>
                <a:gd name="T21" fmla="*/ 878 h 904"/>
                <a:gd name="T22" fmla="*/ 509 w 1104"/>
                <a:gd name="T23" fmla="*/ 711 h 904"/>
                <a:gd name="T24" fmla="*/ 635 w 1104"/>
                <a:gd name="T25" fmla="*/ 845 h 904"/>
                <a:gd name="T26" fmla="*/ 735 w 1104"/>
                <a:gd name="T27" fmla="*/ 836 h 904"/>
                <a:gd name="T28" fmla="*/ 844 w 1104"/>
                <a:gd name="T29" fmla="*/ 644 h 904"/>
                <a:gd name="T30" fmla="*/ 727 w 1104"/>
                <a:gd name="T31" fmla="*/ 611 h 904"/>
                <a:gd name="T32" fmla="*/ 668 w 1104"/>
                <a:gd name="T33" fmla="*/ 711 h 904"/>
                <a:gd name="T34" fmla="*/ 610 w 1104"/>
                <a:gd name="T35" fmla="*/ 644 h 904"/>
                <a:gd name="T36" fmla="*/ 610 w 1104"/>
                <a:gd name="T37" fmla="*/ 611 h 904"/>
                <a:gd name="T38" fmla="*/ 744 w 1104"/>
                <a:gd name="T39" fmla="*/ 502 h 904"/>
                <a:gd name="T40" fmla="*/ 685 w 1104"/>
                <a:gd name="T41" fmla="*/ 435 h 904"/>
                <a:gd name="T42" fmla="*/ 643 w 1104"/>
                <a:gd name="T43" fmla="*/ 443 h 904"/>
                <a:gd name="T44" fmla="*/ 484 w 1104"/>
                <a:gd name="T45" fmla="*/ 385 h 904"/>
                <a:gd name="T46" fmla="*/ 526 w 1104"/>
                <a:gd name="T47" fmla="*/ 477 h 904"/>
                <a:gd name="T48" fmla="*/ 434 w 1104"/>
                <a:gd name="T49" fmla="*/ 468 h 904"/>
                <a:gd name="T50" fmla="*/ 426 w 1104"/>
                <a:gd name="T51" fmla="*/ 310 h 904"/>
                <a:gd name="T52" fmla="*/ 443 w 1104"/>
                <a:gd name="T53" fmla="*/ 318 h 904"/>
                <a:gd name="T54" fmla="*/ 468 w 1104"/>
                <a:gd name="T55" fmla="*/ 326 h 904"/>
                <a:gd name="T56" fmla="*/ 476 w 1104"/>
                <a:gd name="T57" fmla="*/ 326 h 904"/>
                <a:gd name="T58" fmla="*/ 660 w 1104"/>
                <a:gd name="T59" fmla="*/ 376 h 904"/>
                <a:gd name="T60" fmla="*/ 602 w 1104"/>
                <a:gd name="T61" fmla="*/ 285 h 904"/>
                <a:gd name="T62" fmla="*/ 836 w 1104"/>
                <a:gd name="T63" fmla="*/ 193 h 904"/>
                <a:gd name="T64" fmla="*/ 836 w 1104"/>
                <a:gd name="T65" fmla="*/ 218 h 904"/>
                <a:gd name="T66" fmla="*/ 877 w 1104"/>
                <a:gd name="T67" fmla="*/ 218 h 904"/>
                <a:gd name="T68" fmla="*/ 877 w 1104"/>
                <a:gd name="T69" fmla="*/ 301 h 904"/>
                <a:gd name="T70" fmla="*/ 1103 w 1104"/>
                <a:gd name="T71" fmla="*/ 301 h 904"/>
                <a:gd name="T72" fmla="*/ 1103 w 1104"/>
                <a:gd name="T73" fmla="*/ 0 h 904"/>
                <a:gd name="T74" fmla="*/ 877 w 1104"/>
                <a:gd name="T75" fmla="*/ 0 h 904"/>
                <a:gd name="T76" fmla="*/ 877 w 1104"/>
                <a:gd name="T77" fmla="*/ 193 h 904"/>
                <a:gd name="T78" fmla="*/ 860 w 1104"/>
                <a:gd name="T79" fmla="*/ 193 h 904"/>
                <a:gd name="T80" fmla="*/ 860 w 1104"/>
                <a:gd name="T81" fmla="*/ 176 h 904"/>
                <a:gd name="T82" fmla="*/ 860 w 1104"/>
                <a:gd name="T83" fmla="*/ 142 h 904"/>
                <a:gd name="T84" fmla="*/ 860 w 1104"/>
                <a:gd name="T85" fmla="*/ 109 h 904"/>
                <a:gd name="T86" fmla="*/ 877 w 1104"/>
                <a:gd name="T87" fmla="*/ 109 h 904"/>
                <a:gd name="T88" fmla="*/ 877 w 1104"/>
                <a:gd name="T89" fmla="*/ 193 h 904"/>
                <a:gd name="T90" fmla="*/ 877 w 1104"/>
                <a:gd name="T91" fmla="*/ 193 h 904"/>
                <a:gd name="T92" fmla="*/ 877 w 1104"/>
                <a:gd name="T93" fmla="*/ 193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4" h="904">
                  <a:moveTo>
                    <a:pt x="877" y="0"/>
                  </a:moveTo>
                  <a:cubicBezTo>
                    <a:pt x="877" y="84"/>
                    <a:pt x="877" y="84"/>
                    <a:pt x="877" y="84"/>
                  </a:cubicBezTo>
                  <a:cubicBezTo>
                    <a:pt x="836" y="84"/>
                    <a:pt x="836" y="84"/>
                    <a:pt x="836" y="84"/>
                  </a:cubicBezTo>
                  <a:cubicBezTo>
                    <a:pt x="836" y="117"/>
                    <a:pt x="836" y="117"/>
                    <a:pt x="836" y="117"/>
                  </a:cubicBezTo>
                  <a:cubicBezTo>
                    <a:pt x="819" y="109"/>
                    <a:pt x="810" y="109"/>
                    <a:pt x="794" y="117"/>
                  </a:cubicBezTo>
                  <a:cubicBezTo>
                    <a:pt x="685" y="159"/>
                    <a:pt x="585" y="201"/>
                    <a:pt x="476" y="243"/>
                  </a:cubicBezTo>
                  <a:cubicBezTo>
                    <a:pt x="468" y="243"/>
                    <a:pt x="468" y="243"/>
                    <a:pt x="468" y="243"/>
                  </a:cubicBezTo>
                  <a:cubicBezTo>
                    <a:pt x="409" y="243"/>
                    <a:pt x="342" y="293"/>
                    <a:pt x="359" y="368"/>
                  </a:cubicBezTo>
                  <a:cubicBezTo>
                    <a:pt x="376" y="452"/>
                    <a:pt x="401" y="535"/>
                    <a:pt x="417" y="619"/>
                  </a:cubicBezTo>
                  <a:cubicBezTo>
                    <a:pt x="301" y="669"/>
                    <a:pt x="183" y="719"/>
                    <a:pt x="66" y="761"/>
                  </a:cubicBezTo>
                  <a:cubicBezTo>
                    <a:pt x="0" y="786"/>
                    <a:pt x="33" y="903"/>
                    <a:pt x="100" y="878"/>
                  </a:cubicBezTo>
                  <a:cubicBezTo>
                    <a:pt x="234" y="820"/>
                    <a:pt x="376" y="769"/>
                    <a:pt x="509" y="711"/>
                  </a:cubicBezTo>
                  <a:cubicBezTo>
                    <a:pt x="543" y="761"/>
                    <a:pt x="593" y="803"/>
                    <a:pt x="635" y="845"/>
                  </a:cubicBezTo>
                  <a:cubicBezTo>
                    <a:pt x="668" y="870"/>
                    <a:pt x="710" y="870"/>
                    <a:pt x="735" y="836"/>
                  </a:cubicBezTo>
                  <a:cubicBezTo>
                    <a:pt x="777" y="769"/>
                    <a:pt x="819" y="711"/>
                    <a:pt x="844" y="644"/>
                  </a:cubicBezTo>
                  <a:cubicBezTo>
                    <a:pt x="869" y="569"/>
                    <a:pt x="752" y="535"/>
                    <a:pt x="727" y="611"/>
                  </a:cubicBezTo>
                  <a:cubicBezTo>
                    <a:pt x="710" y="644"/>
                    <a:pt x="694" y="677"/>
                    <a:pt x="668" y="711"/>
                  </a:cubicBezTo>
                  <a:cubicBezTo>
                    <a:pt x="652" y="694"/>
                    <a:pt x="627" y="669"/>
                    <a:pt x="610" y="644"/>
                  </a:cubicBezTo>
                  <a:cubicBezTo>
                    <a:pt x="610" y="636"/>
                    <a:pt x="610" y="619"/>
                    <a:pt x="610" y="611"/>
                  </a:cubicBezTo>
                  <a:cubicBezTo>
                    <a:pt x="744" y="502"/>
                    <a:pt x="744" y="502"/>
                    <a:pt x="744" y="502"/>
                  </a:cubicBezTo>
                  <a:cubicBezTo>
                    <a:pt x="685" y="435"/>
                    <a:pt x="685" y="435"/>
                    <a:pt x="685" y="435"/>
                  </a:cubicBezTo>
                  <a:cubicBezTo>
                    <a:pt x="643" y="443"/>
                    <a:pt x="643" y="443"/>
                    <a:pt x="643" y="443"/>
                  </a:cubicBezTo>
                  <a:cubicBezTo>
                    <a:pt x="484" y="385"/>
                    <a:pt x="484" y="385"/>
                    <a:pt x="484" y="385"/>
                  </a:cubicBezTo>
                  <a:cubicBezTo>
                    <a:pt x="526" y="477"/>
                    <a:pt x="526" y="477"/>
                    <a:pt x="526" y="477"/>
                  </a:cubicBezTo>
                  <a:cubicBezTo>
                    <a:pt x="434" y="468"/>
                    <a:pt x="434" y="468"/>
                    <a:pt x="434" y="468"/>
                  </a:cubicBezTo>
                  <a:cubicBezTo>
                    <a:pt x="434" y="468"/>
                    <a:pt x="367" y="293"/>
                    <a:pt x="426" y="310"/>
                  </a:cubicBezTo>
                  <a:cubicBezTo>
                    <a:pt x="434" y="310"/>
                    <a:pt x="443" y="310"/>
                    <a:pt x="443" y="318"/>
                  </a:cubicBezTo>
                  <a:cubicBezTo>
                    <a:pt x="468" y="326"/>
                    <a:pt x="468" y="326"/>
                    <a:pt x="468" y="326"/>
                  </a:cubicBezTo>
                  <a:lnTo>
                    <a:pt x="476" y="326"/>
                  </a:lnTo>
                  <a:cubicBezTo>
                    <a:pt x="660" y="376"/>
                    <a:pt x="660" y="376"/>
                    <a:pt x="660" y="376"/>
                  </a:cubicBezTo>
                  <a:cubicBezTo>
                    <a:pt x="602" y="285"/>
                    <a:pt x="602" y="285"/>
                    <a:pt x="602" y="285"/>
                  </a:cubicBezTo>
                  <a:cubicBezTo>
                    <a:pt x="677" y="260"/>
                    <a:pt x="760" y="226"/>
                    <a:pt x="836" y="193"/>
                  </a:cubicBezTo>
                  <a:cubicBezTo>
                    <a:pt x="836" y="218"/>
                    <a:pt x="836" y="218"/>
                    <a:pt x="836" y="218"/>
                  </a:cubicBezTo>
                  <a:cubicBezTo>
                    <a:pt x="877" y="218"/>
                    <a:pt x="877" y="218"/>
                    <a:pt x="877" y="218"/>
                  </a:cubicBezTo>
                  <a:cubicBezTo>
                    <a:pt x="877" y="301"/>
                    <a:pt x="877" y="301"/>
                    <a:pt x="877" y="301"/>
                  </a:cubicBezTo>
                  <a:cubicBezTo>
                    <a:pt x="1103" y="301"/>
                    <a:pt x="1103" y="301"/>
                    <a:pt x="1103" y="301"/>
                  </a:cubicBezTo>
                  <a:cubicBezTo>
                    <a:pt x="1103" y="0"/>
                    <a:pt x="1103" y="0"/>
                    <a:pt x="1103" y="0"/>
                  </a:cubicBezTo>
                  <a:lnTo>
                    <a:pt x="877" y="0"/>
                  </a:lnTo>
                  <a:close/>
                  <a:moveTo>
                    <a:pt x="877" y="193"/>
                  </a:moveTo>
                  <a:cubicBezTo>
                    <a:pt x="860" y="193"/>
                    <a:pt x="860" y="193"/>
                    <a:pt x="860" y="193"/>
                  </a:cubicBezTo>
                  <a:cubicBezTo>
                    <a:pt x="860" y="176"/>
                    <a:pt x="860" y="176"/>
                    <a:pt x="860" y="176"/>
                  </a:cubicBezTo>
                  <a:cubicBezTo>
                    <a:pt x="860" y="167"/>
                    <a:pt x="860" y="151"/>
                    <a:pt x="860" y="142"/>
                  </a:cubicBezTo>
                  <a:cubicBezTo>
                    <a:pt x="860" y="109"/>
                    <a:pt x="860" y="109"/>
                    <a:pt x="860" y="109"/>
                  </a:cubicBezTo>
                  <a:cubicBezTo>
                    <a:pt x="877" y="109"/>
                    <a:pt x="877" y="109"/>
                    <a:pt x="877" y="109"/>
                  </a:cubicBezTo>
                  <a:lnTo>
                    <a:pt x="877" y="193"/>
                  </a:lnTo>
                  <a:close/>
                  <a:moveTo>
                    <a:pt x="877" y="193"/>
                  </a:moveTo>
                  <a:lnTo>
                    <a:pt x="877" y="193"/>
                  </a:lnTo>
                  <a:close/>
                </a:path>
              </a:pathLst>
            </a:custGeom>
            <a:grpFill/>
            <a:ln/>
            <a:extLst/>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dirty="0">
                <a:latin typeface="微软雅黑" panose="020B0503020204020204" pitchFamily="34" charset="-122"/>
                <a:ea typeface="SimSun" charset="0"/>
              </a:endParaRPr>
            </a:p>
          </p:txBody>
        </p:sp>
      </p:grpSp>
      <p:sp>
        <p:nvSpPr>
          <p:cNvPr id="87" name="文本框 19"/>
          <p:cNvSpPr txBox="1"/>
          <p:nvPr/>
        </p:nvSpPr>
        <p:spPr>
          <a:xfrm>
            <a:off x="9686503" y="2552608"/>
            <a:ext cx="121058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预测分析</a:t>
            </a:r>
            <a:endParaRPr kumimoji="1" lang="zh-CN" altLang="en-US" sz="2000" b="1" dirty="0">
              <a:latin typeface="微软雅黑"/>
              <a:ea typeface="微软雅黑"/>
              <a:cs typeface="微软雅黑"/>
            </a:endParaRPr>
          </a:p>
        </p:txBody>
      </p:sp>
      <p:grpSp>
        <p:nvGrpSpPr>
          <p:cNvPr id="8" name="组合 7"/>
          <p:cNvGrpSpPr/>
          <p:nvPr/>
        </p:nvGrpSpPr>
        <p:grpSpPr>
          <a:xfrm>
            <a:off x="1868618" y="4963750"/>
            <a:ext cx="2028566" cy="574774"/>
            <a:chOff x="1532579" y="4944999"/>
            <a:chExt cx="2028566" cy="574774"/>
          </a:xfrm>
        </p:grpSpPr>
        <p:grpSp>
          <p:nvGrpSpPr>
            <p:cNvPr id="88" name="组合 87"/>
            <p:cNvGrpSpPr/>
            <p:nvPr/>
          </p:nvGrpSpPr>
          <p:grpSpPr>
            <a:xfrm>
              <a:off x="1532579" y="4944999"/>
              <a:ext cx="632950" cy="574774"/>
              <a:chOff x="7901895" y="5529263"/>
              <a:chExt cx="431801" cy="392113"/>
            </a:xfrm>
          </p:grpSpPr>
          <p:sp>
            <p:nvSpPr>
              <p:cNvPr id="89" name="Freeform 162"/>
              <p:cNvSpPr>
                <a:spLocks/>
              </p:cNvSpPr>
              <p:nvPr/>
            </p:nvSpPr>
            <p:spPr bwMode="auto">
              <a:xfrm>
                <a:off x="7901895" y="5826126"/>
                <a:ext cx="288925" cy="95250"/>
              </a:xfrm>
              <a:custGeom>
                <a:avLst/>
                <a:gdLst>
                  <a:gd name="T0" fmla="*/ 53 w 77"/>
                  <a:gd name="T1" fmla="*/ 0 h 25"/>
                  <a:gd name="T2" fmla="*/ 45 w 77"/>
                  <a:gd name="T3" fmla="*/ 20 h 25"/>
                  <a:gd name="T4" fmla="*/ 44 w 77"/>
                  <a:gd name="T5" fmla="*/ 20 h 25"/>
                  <a:gd name="T6" fmla="*/ 42 w 77"/>
                  <a:gd name="T7" fmla="*/ 12 h 25"/>
                  <a:gd name="T8" fmla="*/ 43 w 77"/>
                  <a:gd name="T9" fmla="*/ 8 h 25"/>
                  <a:gd name="T10" fmla="*/ 44 w 77"/>
                  <a:gd name="T11" fmla="*/ 7 h 25"/>
                  <a:gd name="T12" fmla="*/ 44 w 77"/>
                  <a:gd name="T13" fmla="*/ 3 h 25"/>
                  <a:gd name="T14" fmla="*/ 40 w 77"/>
                  <a:gd name="T15" fmla="*/ 1 h 25"/>
                  <a:gd name="T16" fmla="*/ 40 w 77"/>
                  <a:gd name="T17" fmla="*/ 1 h 25"/>
                  <a:gd name="T18" fmla="*/ 36 w 77"/>
                  <a:gd name="T19" fmla="*/ 1 h 25"/>
                  <a:gd name="T20" fmla="*/ 36 w 77"/>
                  <a:gd name="T21" fmla="*/ 1 h 25"/>
                  <a:gd name="T22" fmla="*/ 33 w 77"/>
                  <a:gd name="T23" fmla="*/ 3 h 25"/>
                  <a:gd name="T24" fmla="*/ 33 w 77"/>
                  <a:gd name="T25" fmla="*/ 7 h 25"/>
                  <a:gd name="T26" fmla="*/ 34 w 77"/>
                  <a:gd name="T27" fmla="*/ 8 h 25"/>
                  <a:gd name="T28" fmla="*/ 35 w 77"/>
                  <a:gd name="T29" fmla="*/ 12 h 25"/>
                  <a:gd name="T30" fmla="*/ 33 w 77"/>
                  <a:gd name="T31" fmla="*/ 20 h 25"/>
                  <a:gd name="T32" fmla="*/ 31 w 77"/>
                  <a:gd name="T33" fmla="*/ 20 h 25"/>
                  <a:gd name="T34" fmla="*/ 24 w 77"/>
                  <a:gd name="T35" fmla="*/ 0 h 25"/>
                  <a:gd name="T36" fmla="*/ 0 w 77"/>
                  <a:gd name="T37" fmla="*/ 25 h 25"/>
                  <a:gd name="T38" fmla="*/ 77 w 77"/>
                  <a:gd name="T39" fmla="*/ 25 h 25"/>
                  <a:gd name="T40" fmla="*/ 53 w 77"/>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25">
                    <a:moveTo>
                      <a:pt x="53" y="0"/>
                    </a:moveTo>
                    <a:cubicBezTo>
                      <a:pt x="45" y="20"/>
                      <a:pt x="45" y="20"/>
                      <a:pt x="45" y="20"/>
                    </a:cubicBezTo>
                    <a:cubicBezTo>
                      <a:pt x="45" y="22"/>
                      <a:pt x="44" y="22"/>
                      <a:pt x="44" y="20"/>
                    </a:cubicBezTo>
                    <a:cubicBezTo>
                      <a:pt x="42" y="12"/>
                      <a:pt x="42" y="12"/>
                      <a:pt x="42" y="12"/>
                    </a:cubicBezTo>
                    <a:cubicBezTo>
                      <a:pt x="42" y="11"/>
                      <a:pt x="42" y="9"/>
                      <a:pt x="43" y="8"/>
                    </a:cubicBezTo>
                    <a:cubicBezTo>
                      <a:pt x="44" y="7"/>
                      <a:pt x="44" y="7"/>
                      <a:pt x="44" y="7"/>
                    </a:cubicBezTo>
                    <a:cubicBezTo>
                      <a:pt x="44" y="6"/>
                      <a:pt x="45" y="4"/>
                      <a:pt x="44" y="3"/>
                    </a:cubicBezTo>
                    <a:cubicBezTo>
                      <a:pt x="43" y="2"/>
                      <a:pt x="42" y="1"/>
                      <a:pt x="40" y="1"/>
                    </a:cubicBezTo>
                    <a:cubicBezTo>
                      <a:pt x="40" y="1"/>
                      <a:pt x="40" y="1"/>
                      <a:pt x="40" y="1"/>
                    </a:cubicBezTo>
                    <a:cubicBezTo>
                      <a:pt x="39" y="0"/>
                      <a:pt x="37" y="0"/>
                      <a:pt x="36" y="1"/>
                    </a:cubicBezTo>
                    <a:cubicBezTo>
                      <a:pt x="36" y="1"/>
                      <a:pt x="36" y="1"/>
                      <a:pt x="36" y="1"/>
                    </a:cubicBezTo>
                    <a:cubicBezTo>
                      <a:pt x="35" y="1"/>
                      <a:pt x="33" y="2"/>
                      <a:pt x="33" y="3"/>
                    </a:cubicBezTo>
                    <a:cubicBezTo>
                      <a:pt x="32" y="4"/>
                      <a:pt x="32" y="6"/>
                      <a:pt x="33" y="7"/>
                    </a:cubicBezTo>
                    <a:cubicBezTo>
                      <a:pt x="34" y="8"/>
                      <a:pt x="34" y="8"/>
                      <a:pt x="34" y="8"/>
                    </a:cubicBezTo>
                    <a:cubicBezTo>
                      <a:pt x="35" y="9"/>
                      <a:pt x="35" y="11"/>
                      <a:pt x="35" y="12"/>
                    </a:cubicBezTo>
                    <a:cubicBezTo>
                      <a:pt x="33" y="20"/>
                      <a:pt x="33" y="20"/>
                      <a:pt x="33" y="20"/>
                    </a:cubicBezTo>
                    <a:cubicBezTo>
                      <a:pt x="32" y="22"/>
                      <a:pt x="32" y="22"/>
                      <a:pt x="31" y="20"/>
                    </a:cubicBezTo>
                    <a:cubicBezTo>
                      <a:pt x="24" y="0"/>
                      <a:pt x="24" y="0"/>
                      <a:pt x="24" y="0"/>
                    </a:cubicBezTo>
                    <a:cubicBezTo>
                      <a:pt x="11" y="4"/>
                      <a:pt x="4" y="14"/>
                      <a:pt x="0" y="25"/>
                    </a:cubicBezTo>
                    <a:cubicBezTo>
                      <a:pt x="77" y="25"/>
                      <a:pt x="77" y="25"/>
                      <a:pt x="77" y="25"/>
                    </a:cubicBezTo>
                    <a:cubicBezTo>
                      <a:pt x="73" y="14"/>
                      <a:pt x="65" y="4"/>
                      <a:pt x="53" y="0"/>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90" name="Freeform 163"/>
              <p:cNvSpPr>
                <a:spLocks noEditPoints="1"/>
              </p:cNvSpPr>
              <p:nvPr/>
            </p:nvSpPr>
            <p:spPr bwMode="auto">
              <a:xfrm>
                <a:off x="7920945" y="5529263"/>
                <a:ext cx="252413" cy="285750"/>
              </a:xfrm>
              <a:custGeom>
                <a:avLst/>
                <a:gdLst>
                  <a:gd name="T0" fmla="*/ 34 w 67"/>
                  <a:gd name="T1" fmla="*/ 0 h 76"/>
                  <a:gd name="T2" fmla="*/ 5 w 67"/>
                  <a:gd name="T3" fmla="*/ 30 h 76"/>
                  <a:gd name="T4" fmla="*/ 0 w 67"/>
                  <a:gd name="T5" fmla="*/ 38 h 76"/>
                  <a:gd name="T6" fmla="*/ 5 w 67"/>
                  <a:gd name="T7" fmla="*/ 46 h 76"/>
                  <a:gd name="T8" fmla="*/ 34 w 67"/>
                  <a:gd name="T9" fmla="*/ 76 h 76"/>
                  <a:gd name="T10" fmla="*/ 61 w 67"/>
                  <a:gd name="T11" fmla="*/ 58 h 76"/>
                  <a:gd name="T12" fmla="*/ 59 w 67"/>
                  <a:gd name="T13" fmla="*/ 16 h 76"/>
                  <a:gd name="T14" fmla="*/ 34 w 67"/>
                  <a:gd name="T15" fmla="*/ 0 h 76"/>
                  <a:gd name="T16" fmla="*/ 58 w 67"/>
                  <a:gd name="T17" fmla="*/ 57 h 76"/>
                  <a:gd name="T18" fmla="*/ 34 w 67"/>
                  <a:gd name="T19" fmla="*/ 72 h 76"/>
                  <a:gd name="T20" fmla="*/ 8 w 67"/>
                  <a:gd name="T21" fmla="*/ 45 h 76"/>
                  <a:gd name="T22" fmla="*/ 8 w 67"/>
                  <a:gd name="T23" fmla="*/ 43 h 76"/>
                  <a:gd name="T24" fmla="*/ 7 w 67"/>
                  <a:gd name="T25" fmla="*/ 43 h 76"/>
                  <a:gd name="T26" fmla="*/ 4 w 67"/>
                  <a:gd name="T27" fmla="*/ 38 h 76"/>
                  <a:gd name="T28" fmla="*/ 7 w 67"/>
                  <a:gd name="T29" fmla="*/ 33 h 76"/>
                  <a:gd name="T30" fmla="*/ 8 w 67"/>
                  <a:gd name="T31" fmla="*/ 32 h 76"/>
                  <a:gd name="T32" fmla="*/ 8 w 67"/>
                  <a:gd name="T33" fmla="*/ 32 h 76"/>
                  <a:gd name="T34" fmla="*/ 27 w 67"/>
                  <a:gd name="T35" fmla="*/ 16 h 76"/>
                  <a:gd name="T36" fmla="*/ 57 w 67"/>
                  <a:gd name="T37" fmla="*/ 20 h 76"/>
                  <a:gd name="T38" fmla="*/ 58 w 67"/>
                  <a:gd name="T39"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76">
                    <a:moveTo>
                      <a:pt x="34" y="0"/>
                    </a:moveTo>
                    <a:cubicBezTo>
                      <a:pt x="23" y="0"/>
                      <a:pt x="7" y="9"/>
                      <a:pt x="5" y="30"/>
                    </a:cubicBezTo>
                    <a:cubicBezTo>
                      <a:pt x="3" y="31"/>
                      <a:pt x="0" y="34"/>
                      <a:pt x="0" y="38"/>
                    </a:cubicBezTo>
                    <a:cubicBezTo>
                      <a:pt x="0" y="42"/>
                      <a:pt x="3" y="45"/>
                      <a:pt x="5" y="46"/>
                    </a:cubicBezTo>
                    <a:cubicBezTo>
                      <a:pt x="6" y="60"/>
                      <a:pt x="21" y="76"/>
                      <a:pt x="34" y="76"/>
                    </a:cubicBezTo>
                    <a:cubicBezTo>
                      <a:pt x="43" y="76"/>
                      <a:pt x="54" y="74"/>
                      <a:pt x="61" y="58"/>
                    </a:cubicBezTo>
                    <a:cubicBezTo>
                      <a:pt x="67" y="44"/>
                      <a:pt x="64" y="27"/>
                      <a:pt x="59" y="16"/>
                    </a:cubicBezTo>
                    <a:cubicBezTo>
                      <a:pt x="54" y="5"/>
                      <a:pt x="46" y="0"/>
                      <a:pt x="34" y="0"/>
                    </a:cubicBezTo>
                    <a:close/>
                    <a:moveTo>
                      <a:pt x="58" y="57"/>
                    </a:moveTo>
                    <a:cubicBezTo>
                      <a:pt x="52" y="70"/>
                      <a:pt x="42" y="72"/>
                      <a:pt x="34" y="72"/>
                    </a:cubicBezTo>
                    <a:cubicBezTo>
                      <a:pt x="23" y="72"/>
                      <a:pt x="9" y="57"/>
                      <a:pt x="8" y="45"/>
                    </a:cubicBezTo>
                    <a:cubicBezTo>
                      <a:pt x="8" y="44"/>
                      <a:pt x="8" y="43"/>
                      <a:pt x="8" y="43"/>
                    </a:cubicBezTo>
                    <a:cubicBezTo>
                      <a:pt x="7" y="43"/>
                      <a:pt x="7" y="43"/>
                      <a:pt x="7" y="43"/>
                    </a:cubicBezTo>
                    <a:cubicBezTo>
                      <a:pt x="6" y="42"/>
                      <a:pt x="4" y="40"/>
                      <a:pt x="4" y="38"/>
                    </a:cubicBezTo>
                    <a:cubicBezTo>
                      <a:pt x="4" y="35"/>
                      <a:pt x="6" y="33"/>
                      <a:pt x="7" y="33"/>
                    </a:cubicBezTo>
                    <a:cubicBezTo>
                      <a:pt x="7" y="33"/>
                      <a:pt x="7" y="33"/>
                      <a:pt x="8" y="32"/>
                    </a:cubicBezTo>
                    <a:cubicBezTo>
                      <a:pt x="8" y="32"/>
                      <a:pt x="8" y="32"/>
                      <a:pt x="8" y="32"/>
                    </a:cubicBezTo>
                    <a:cubicBezTo>
                      <a:pt x="14" y="32"/>
                      <a:pt x="23" y="31"/>
                      <a:pt x="27" y="16"/>
                    </a:cubicBezTo>
                    <a:cubicBezTo>
                      <a:pt x="31" y="26"/>
                      <a:pt x="46" y="10"/>
                      <a:pt x="57" y="20"/>
                    </a:cubicBezTo>
                    <a:cubicBezTo>
                      <a:pt x="61" y="31"/>
                      <a:pt x="63" y="45"/>
                      <a:pt x="58" y="57"/>
                    </a:cubicBezTo>
                    <a:close/>
                  </a:path>
                </a:pathLst>
              </a:custGeom>
              <a:ln/>
              <a:extLst/>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91" name="Freeform 164"/>
              <p:cNvSpPr>
                <a:spLocks/>
              </p:cNvSpPr>
              <p:nvPr/>
            </p:nvSpPr>
            <p:spPr bwMode="auto">
              <a:xfrm>
                <a:off x="8220983" y="5665788"/>
                <a:ext cx="65088" cy="171450"/>
              </a:xfrm>
              <a:custGeom>
                <a:avLst/>
                <a:gdLst>
                  <a:gd name="T0" fmla="*/ 1 w 17"/>
                  <a:gd name="T1" fmla="*/ 45 h 46"/>
                  <a:gd name="T2" fmla="*/ 6 w 17"/>
                  <a:gd name="T3" fmla="*/ 44 h 46"/>
                  <a:gd name="T4" fmla="*/ 15 w 17"/>
                  <a:gd name="T5" fmla="*/ 23 h 46"/>
                  <a:gd name="T6" fmla="*/ 16 w 17"/>
                  <a:gd name="T7" fmla="*/ 3 h 46"/>
                  <a:gd name="T8" fmla="*/ 12 w 17"/>
                  <a:gd name="T9" fmla="*/ 0 h 46"/>
                  <a:gd name="T10" fmla="*/ 9 w 17"/>
                  <a:gd name="T11" fmla="*/ 4 h 46"/>
                  <a:gd name="T12" fmla="*/ 9 w 17"/>
                  <a:gd name="T13" fmla="*/ 22 h 46"/>
                  <a:gd name="T14" fmla="*/ 1 w 17"/>
                  <a:gd name="T15" fmla="*/ 40 h 46"/>
                  <a:gd name="T16" fmla="*/ 1 w 17"/>
                  <a:gd name="T17" fmla="*/ 44 h 46"/>
                  <a:gd name="T18" fmla="*/ 1 w 17"/>
                  <a:gd name="T1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46">
                    <a:moveTo>
                      <a:pt x="1" y="45"/>
                    </a:moveTo>
                    <a:cubicBezTo>
                      <a:pt x="3" y="46"/>
                      <a:pt x="5" y="46"/>
                      <a:pt x="6" y="44"/>
                    </a:cubicBezTo>
                    <a:cubicBezTo>
                      <a:pt x="10" y="39"/>
                      <a:pt x="13" y="31"/>
                      <a:pt x="15" y="23"/>
                    </a:cubicBezTo>
                    <a:cubicBezTo>
                      <a:pt x="17" y="16"/>
                      <a:pt x="17" y="9"/>
                      <a:pt x="16" y="3"/>
                    </a:cubicBezTo>
                    <a:cubicBezTo>
                      <a:pt x="16" y="1"/>
                      <a:pt x="14" y="0"/>
                      <a:pt x="12" y="0"/>
                    </a:cubicBezTo>
                    <a:cubicBezTo>
                      <a:pt x="10" y="0"/>
                      <a:pt x="9" y="2"/>
                      <a:pt x="9" y="4"/>
                    </a:cubicBezTo>
                    <a:cubicBezTo>
                      <a:pt x="10" y="9"/>
                      <a:pt x="10" y="16"/>
                      <a:pt x="9" y="22"/>
                    </a:cubicBezTo>
                    <a:cubicBezTo>
                      <a:pt x="7" y="29"/>
                      <a:pt x="4" y="35"/>
                      <a:pt x="1" y="40"/>
                    </a:cubicBezTo>
                    <a:cubicBezTo>
                      <a:pt x="0" y="41"/>
                      <a:pt x="0" y="43"/>
                      <a:pt x="1" y="44"/>
                    </a:cubicBezTo>
                    <a:cubicBezTo>
                      <a:pt x="1" y="44"/>
                      <a:pt x="1" y="45"/>
                      <a:pt x="1" y="45"/>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92" name="Freeform 165"/>
              <p:cNvSpPr>
                <a:spLocks/>
              </p:cNvSpPr>
              <p:nvPr/>
            </p:nvSpPr>
            <p:spPr bwMode="auto">
              <a:xfrm>
                <a:off x="8259083" y="5649913"/>
                <a:ext cx="74613" cy="225425"/>
              </a:xfrm>
              <a:custGeom>
                <a:avLst/>
                <a:gdLst>
                  <a:gd name="T0" fmla="*/ 15 w 20"/>
                  <a:gd name="T1" fmla="*/ 0 h 60"/>
                  <a:gd name="T2" fmla="*/ 13 w 20"/>
                  <a:gd name="T3" fmla="*/ 4 h 60"/>
                  <a:gd name="T4" fmla="*/ 11 w 20"/>
                  <a:gd name="T5" fmla="*/ 29 h 60"/>
                  <a:gd name="T6" fmla="*/ 1 w 20"/>
                  <a:gd name="T7" fmla="*/ 54 h 60"/>
                  <a:gd name="T8" fmla="*/ 0 w 20"/>
                  <a:gd name="T9" fmla="*/ 58 h 60"/>
                  <a:gd name="T10" fmla="*/ 1 w 20"/>
                  <a:gd name="T11" fmla="*/ 59 h 60"/>
                  <a:gd name="T12" fmla="*/ 6 w 20"/>
                  <a:gd name="T13" fmla="*/ 58 h 60"/>
                  <a:gd name="T14" fmla="*/ 18 w 20"/>
                  <a:gd name="T15" fmla="*/ 30 h 60"/>
                  <a:gd name="T16" fmla="*/ 19 w 20"/>
                  <a:gd name="T17" fmla="*/ 3 h 60"/>
                  <a:gd name="T18" fmla="*/ 15 w 20"/>
                  <a:gd name="T1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60">
                    <a:moveTo>
                      <a:pt x="15" y="0"/>
                    </a:moveTo>
                    <a:cubicBezTo>
                      <a:pt x="14" y="1"/>
                      <a:pt x="12" y="2"/>
                      <a:pt x="13" y="4"/>
                    </a:cubicBezTo>
                    <a:cubicBezTo>
                      <a:pt x="14" y="12"/>
                      <a:pt x="13" y="20"/>
                      <a:pt x="11" y="29"/>
                    </a:cubicBezTo>
                    <a:cubicBezTo>
                      <a:pt x="9" y="38"/>
                      <a:pt x="5" y="47"/>
                      <a:pt x="1" y="54"/>
                    </a:cubicBezTo>
                    <a:cubicBezTo>
                      <a:pt x="0" y="55"/>
                      <a:pt x="0" y="56"/>
                      <a:pt x="0" y="58"/>
                    </a:cubicBezTo>
                    <a:cubicBezTo>
                      <a:pt x="1" y="58"/>
                      <a:pt x="1" y="58"/>
                      <a:pt x="1" y="59"/>
                    </a:cubicBezTo>
                    <a:cubicBezTo>
                      <a:pt x="3" y="60"/>
                      <a:pt x="5" y="59"/>
                      <a:pt x="6" y="58"/>
                    </a:cubicBezTo>
                    <a:cubicBezTo>
                      <a:pt x="11" y="50"/>
                      <a:pt x="15" y="41"/>
                      <a:pt x="18" y="30"/>
                    </a:cubicBezTo>
                    <a:cubicBezTo>
                      <a:pt x="20" y="21"/>
                      <a:pt x="20" y="12"/>
                      <a:pt x="19" y="3"/>
                    </a:cubicBezTo>
                    <a:cubicBezTo>
                      <a:pt x="19" y="1"/>
                      <a:pt x="17" y="0"/>
                      <a:pt x="15" y="0"/>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93" name="Freeform 166"/>
              <p:cNvSpPr>
                <a:spLocks/>
              </p:cNvSpPr>
              <p:nvPr/>
            </p:nvSpPr>
            <p:spPr bwMode="auto">
              <a:xfrm>
                <a:off x="8184470" y="5676901"/>
                <a:ext cx="52388" cy="123825"/>
              </a:xfrm>
              <a:custGeom>
                <a:avLst/>
                <a:gdLst>
                  <a:gd name="T0" fmla="*/ 6 w 14"/>
                  <a:gd name="T1" fmla="*/ 32 h 33"/>
                  <a:gd name="T2" fmla="*/ 13 w 14"/>
                  <a:gd name="T3" fmla="*/ 18 h 33"/>
                  <a:gd name="T4" fmla="*/ 13 w 14"/>
                  <a:gd name="T5" fmla="*/ 3 h 33"/>
                  <a:gd name="T6" fmla="*/ 9 w 14"/>
                  <a:gd name="T7" fmla="*/ 1 h 33"/>
                  <a:gd name="T8" fmla="*/ 6 w 14"/>
                  <a:gd name="T9" fmla="*/ 5 h 33"/>
                  <a:gd name="T10" fmla="*/ 6 w 14"/>
                  <a:gd name="T11" fmla="*/ 16 h 33"/>
                  <a:gd name="T12" fmla="*/ 1 w 14"/>
                  <a:gd name="T13" fmla="*/ 27 h 33"/>
                  <a:gd name="T14" fmla="*/ 1 w 14"/>
                  <a:gd name="T15" fmla="*/ 31 h 33"/>
                  <a:gd name="T16" fmla="*/ 1 w 14"/>
                  <a:gd name="T17" fmla="*/ 32 h 33"/>
                  <a:gd name="T18" fmla="*/ 6 w 14"/>
                  <a:gd name="T19"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3">
                    <a:moveTo>
                      <a:pt x="6" y="32"/>
                    </a:moveTo>
                    <a:cubicBezTo>
                      <a:pt x="9" y="28"/>
                      <a:pt x="12" y="23"/>
                      <a:pt x="13" y="18"/>
                    </a:cubicBezTo>
                    <a:cubicBezTo>
                      <a:pt x="14" y="13"/>
                      <a:pt x="14" y="7"/>
                      <a:pt x="13" y="3"/>
                    </a:cubicBezTo>
                    <a:cubicBezTo>
                      <a:pt x="12" y="1"/>
                      <a:pt x="11" y="0"/>
                      <a:pt x="9" y="1"/>
                    </a:cubicBezTo>
                    <a:cubicBezTo>
                      <a:pt x="7" y="1"/>
                      <a:pt x="6" y="3"/>
                      <a:pt x="6" y="5"/>
                    </a:cubicBezTo>
                    <a:cubicBezTo>
                      <a:pt x="7" y="8"/>
                      <a:pt x="7" y="12"/>
                      <a:pt x="6" y="16"/>
                    </a:cubicBezTo>
                    <a:cubicBezTo>
                      <a:pt x="5" y="21"/>
                      <a:pt x="4" y="25"/>
                      <a:pt x="1" y="27"/>
                    </a:cubicBezTo>
                    <a:cubicBezTo>
                      <a:pt x="0" y="29"/>
                      <a:pt x="0" y="30"/>
                      <a:pt x="1" y="31"/>
                    </a:cubicBezTo>
                    <a:cubicBezTo>
                      <a:pt x="1" y="32"/>
                      <a:pt x="1" y="32"/>
                      <a:pt x="1" y="32"/>
                    </a:cubicBezTo>
                    <a:cubicBezTo>
                      <a:pt x="3" y="33"/>
                      <a:pt x="5" y="33"/>
                      <a:pt x="6" y="32"/>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grpSp>
        <p:sp>
          <p:nvSpPr>
            <p:cNvPr id="94" name="文本框 18"/>
            <p:cNvSpPr txBox="1"/>
            <p:nvPr/>
          </p:nvSpPr>
          <p:spPr>
            <a:xfrm>
              <a:off x="2350557" y="5091655"/>
              <a:ext cx="121058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声纹识别</a:t>
              </a:r>
              <a:endParaRPr kumimoji="1" lang="zh-CN" altLang="en-US" sz="2000" b="1" dirty="0">
                <a:latin typeface="微软雅黑"/>
                <a:ea typeface="微软雅黑"/>
                <a:cs typeface="微软雅黑"/>
              </a:endParaRPr>
            </a:p>
          </p:txBody>
        </p:sp>
      </p:grpSp>
      <p:grpSp>
        <p:nvGrpSpPr>
          <p:cNvPr id="3" name="组合 2"/>
          <p:cNvGrpSpPr/>
          <p:nvPr/>
        </p:nvGrpSpPr>
        <p:grpSpPr>
          <a:xfrm>
            <a:off x="8852632" y="3678898"/>
            <a:ext cx="766022" cy="766222"/>
            <a:chOff x="13165208" y="7634935"/>
            <a:chExt cx="1704836" cy="1705280"/>
          </a:xfrm>
        </p:grpSpPr>
        <p:sp>
          <p:nvSpPr>
            <p:cNvPr id="96" name="Oval 116"/>
            <p:cNvSpPr/>
            <p:nvPr/>
          </p:nvSpPr>
          <p:spPr bwMode="auto">
            <a:xfrm>
              <a:off x="13165208" y="7634935"/>
              <a:ext cx="1704836" cy="1705280"/>
            </a:xfrm>
            <a:prstGeom prst="ellipse">
              <a:avLst/>
            </a:prstGeom>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dirty="0">
                <a:latin typeface="微软雅黑" panose="020B0503020204020204" pitchFamily="34" charset="-122"/>
              </a:endParaRPr>
            </a:p>
          </p:txBody>
        </p:sp>
        <p:sp>
          <p:nvSpPr>
            <p:cNvPr id="98" name="Freeform 266"/>
            <p:cNvSpPr>
              <a:spLocks noChangeArrowheads="1"/>
            </p:cNvSpPr>
            <p:nvPr/>
          </p:nvSpPr>
          <p:spPr bwMode="auto">
            <a:xfrm>
              <a:off x="13629536" y="8027921"/>
              <a:ext cx="832285" cy="917450"/>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bg1"/>
            </a:solidFill>
            <a:ln>
              <a:noFill/>
            </a:ln>
            <a:effectLst/>
            <a:extLst/>
          </p:spPr>
          <p:txBody>
            <a:bodyPr wrap="none" lIns="182843" tIns="91422" rIns="182843" bIns="91422" anchor="ctr"/>
            <a:lstStyle/>
            <a:p>
              <a:pPr>
                <a:defRPr/>
              </a:pPr>
              <a:endParaRPr lang="en-US" dirty="0">
                <a:latin typeface="微软雅黑" panose="020B0503020204020204" pitchFamily="34" charset="-122"/>
                <a:ea typeface="SimSun" charset="0"/>
              </a:endParaRPr>
            </a:p>
          </p:txBody>
        </p:sp>
      </p:grpSp>
      <p:sp>
        <p:nvSpPr>
          <p:cNvPr id="99" name="文本框 19"/>
          <p:cNvSpPr txBox="1"/>
          <p:nvPr/>
        </p:nvSpPr>
        <p:spPr>
          <a:xfrm>
            <a:off x="9741471" y="3867779"/>
            <a:ext cx="121058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智能质检</a:t>
            </a:r>
            <a:endParaRPr kumimoji="1" lang="zh-CN" altLang="en-US" sz="2000" b="1" dirty="0">
              <a:latin typeface="微软雅黑"/>
              <a:ea typeface="微软雅黑"/>
              <a:cs typeface="微软雅黑"/>
            </a:endParaRPr>
          </a:p>
        </p:txBody>
      </p:sp>
      <p:grpSp>
        <p:nvGrpSpPr>
          <p:cNvPr id="11" name="组合 10"/>
          <p:cNvGrpSpPr/>
          <p:nvPr/>
        </p:nvGrpSpPr>
        <p:grpSpPr>
          <a:xfrm>
            <a:off x="5071491" y="4838480"/>
            <a:ext cx="2175438" cy="745419"/>
            <a:chOff x="4735452" y="4819729"/>
            <a:chExt cx="2175438" cy="745419"/>
          </a:xfrm>
        </p:grpSpPr>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5452" y="4819729"/>
              <a:ext cx="871406" cy="745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 name="文本框 19"/>
            <p:cNvSpPr txBox="1"/>
            <p:nvPr/>
          </p:nvSpPr>
          <p:spPr>
            <a:xfrm>
              <a:off x="5700302" y="5130056"/>
              <a:ext cx="121058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智能外呼</a:t>
              </a:r>
              <a:endParaRPr kumimoji="1" lang="zh-CN" altLang="en-US" sz="2000" b="1" dirty="0">
                <a:latin typeface="微软雅黑"/>
                <a:ea typeface="微软雅黑"/>
                <a:cs typeface="微软雅黑"/>
              </a:endParaRPr>
            </a:p>
          </p:txBody>
        </p:sp>
      </p:grpSp>
      <p:grpSp>
        <p:nvGrpSpPr>
          <p:cNvPr id="101" name="组合 100"/>
          <p:cNvGrpSpPr/>
          <p:nvPr/>
        </p:nvGrpSpPr>
        <p:grpSpPr>
          <a:xfrm>
            <a:off x="239158" y="1230250"/>
            <a:ext cx="1021863" cy="1351681"/>
            <a:chOff x="3834370" y="3159421"/>
            <a:chExt cx="945944" cy="1223273"/>
          </a:xfrm>
        </p:grpSpPr>
        <p:sp>
          <p:nvSpPr>
            <p:cNvPr id="102" name="矩形 101"/>
            <p:cNvSpPr/>
            <p:nvPr/>
          </p:nvSpPr>
          <p:spPr>
            <a:xfrm>
              <a:off x="3882735" y="3183566"/>
              <a:ext cx="897579" cy="119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TextBox 102"/>
            <p:cNvSpPr txBox="1"/>
            <p:nvPr/>
          </p:nvSpPr>
          <p:spPr>
            <a:xfrm>
              <a:off x="3834370" y="3159421"/>
              <a:ext cx="756461" cy="307777"/>
            </a:xfrm>
            <a:prstGeom prst="rect">
              <a:avLst/>
            </a:prstGeom>
            <a:noFill/>
          </p:spPr>
          <p:txBody>
            <a:bodyPr wrap="square" rtlCol="0">
              <a:spAutoFit/>
            </a:bodyPr>
            <a:lstStyle/>
            <a:p>
              <a:r>
                <a:rPr lang="en-US" altLang="zh-CN" sz="1400" b="1" dirty="0" smtClean="0">
                  <a:solidFill>
                    <a:schemeClr val="bg1"/>
                  </a:solidFill>
                  <a:latin typeface="Ebrima" pitchFamily="2" charset="0"/>
                  <a:ea typeface="Ebrima" pitchFamily="2" charset="0"/>
                  <a:cs typeface="Ebrima" pitchFamily="2" charset="0"/>
                </a:rPr>
                <a:t>AI</a:t>
              </a:r>
              <a:endParaRPr lang="zh-CN" altLang="en-US" sz="1400" b="1" dirty="0">
                <a:solidFill>
                  <a:schemeClr val="bg1"/>
                </a:solidFill>
                <a:latin typeface="Ebrima" pitchFamily="2" charset="0"/>
                <a:cs typeface="Ebrima" pitchFamily="2" charset="0"/>
              </a:endParaRPr>
            </a:p>
          </p:txBody>
        </p:sp>
        <p:grpSp>
          <p:nvGrpSpPr>
            <p:cNvPr id="104" name="Group 2"/>
            <p:cNvGrpSpPr/>
            <p:nvPr/>
          </p:nvGrpSpPr>
          <p:grpSpPr>
            <a:xfrm>
              <a:off x="3956976" y="3234133"/>
              <a:ext cx="766900" cy="782229"/>
              <a:chOff x="9152481" y="4161629"/>
              <a:chExt cx="6110782" cy="7588586"/>
            </a:xfrm>
          </p:grpSpPr>
          <p:sp>
            <p:nvSpPr>
              <p:cNvPr id="106" name="Freeform 17"/>
              <p:cNvSpPr>
                <a:spLocks noChangeArrowheads="1"/>
              </p:cNvSpPr>
              <p:nvPr/>
            </p:nvSpPr>
            <p:spPr bwMode="auto">
              <a:xfrm>
                <a:off x="10998164" y="4161629"/>
                <a:ext cx="2745973" cy="1313791"/>
              </a:xfrm>
              <a:custGeom>
                <a:avLst/>
                <a:gdLst>
                  <a:gd name="T0" fmla="*/ 3314 w 6713"/>
                  <a:gd name="T1" fmla="*/ 10 h 3210"/>
                  <a:gd name="T2" fmla="*/ 3314 w 6713"/>
                  <a:gd name="T3" fmla="*/ 10 h 3210"/>
                  <a:gd name="T4" fmla="*/ 3220 w 6713"/>
                  <a:gd name="T5" fmla="*/ 0 h 3210"/>
                  <a:gd name="T6" fmla="*/ 3136 w 6713"/>
                  <a:gd name="T7" fmla="*/ 10 h 3210"/>
                  <a:gd name="T8" fmla="*/ 0 w 6713"/>
                  <a:gd name="T9" fmla="*/ 3209 h 3210"/>
                  <a:gd name="T10" fmla="*/ 472 w 6713"/>
                  <a:gd name="T11" fmla="*/ 3209 h 3210"/>
                  <a:gd name="T12" fmla="*/ 3314 w 6713"/>
                  <a:gd name="T13" fmla="*/ 629 h 3210"/>
                  <a:gd name="T14" fmla="*/ 6209 w 6713"/>
                  <a:gd name="T15" fmla="*/ 3209 h 3210"/>
                  <a:gd name="T16" fmla="*/ 6712 w 6713"/>
                  <a:gd name="T17" fmla="*/ 3209 h 3210"/>
                  <a:gd name="T18" fmla="*/ 3314 w 6713"/>
                  <a:gd name="T19" fmla="*/ 1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3" h="3210">
                    <a:moveTo>
                      <a:pt x="3314" y="10"/>
                    </a:moveTo>
                    <a:lnTo>
                      <a:pt x="3314" y="10"/>
                    </a:lnTo>
                    <a:cubicBezTo>
                      <a:pt x="3283" y="0"/>
                      <a:pt x="3251" y="0"/>
                      <a:pt x="3220" y="0"/>
                    </a:cubicBezTo>
                    <a:cubicBezTo>
                      <a:pt x="3189" y="0"/>
                      <a:pt x="3167" y="0"/>
                      <a:pt x="3136" y="10"/>
                    </a:cubicBezTo>
                    <a:cubicBezTo>
                      <a:pt x="1416" y="52"/>
                      <a:pt x="220" y="1489"/>
                      <a:pt x="0" y="3209"/>
                    </a:cubicBezTo>
                    <a:cubicBezTo>
                      <a:pt x="472" y="3209"/>
                      <a:pt x="472" y="3209"/>
                      <a:pt x="472" y="3209"/>
                    </a:cubicBezTo>
                    <a:cubicBezTo>
                      <a:pt x="651" y="1930"/>
                      <a:pt x="1783" y="629"/>
                      <a:pt x="3314" y="629"/>
                    </a:cubicBezTo>
                    <a:cubicBezTo>
                      <a:pt x="4888" y="629"/>
                      <a:pt x="5790" y="1961"/>
                      <a:pt x="6209" y="3209"/>
                    </a:cubicBezTo>
                    <a:cubicBezTo>
                      <a:pt x="6712" y="3209"/>
                      <a:pt x="6712" y="3209"/>
                      <a:pt x="6712" y="3209"/>
                    </a:cubicBezTo>
                    <a:cubicBezTo>
                      <a:pt x="6261" y="1604"/>
                      <a:pt x="5066" y="52"/>
                      <a:pt x="3314" y="1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7" name="Freeform 18"/>
              <p:cNvSpPr>
                <a:spLocks noChangeArrowheads="1"/>
              </p:cNvSpPr>
              <p:nvPr/>
            </p:nvSpPr>
            <p:spPr bwMode="auto">
              <a:xfrm>
                <a:off x="12298983" y="4564068"/>
                <a:ext cx="1086121" cy="1422070"/>
              </a:xfrm>
              <a:custGeom>
                <a:avLst/>
                <a:gdLst>
                  <a:gd name="T0" fmla="*/ 2653 w 2654"/>
                  <a:gd name="T1" fmla="*/ 2224 h 3473"/>
                  <a:gd name="T2" fmla="*/ 2653 w 2654"/>
                  <a:gd name="T3" fmla="*/ 2224 h 3473"/>
                  <a:gd name="T4" fmla="*/ 1804 w 2654"/>
                  <a:gd name="T5" fmla="*/ 766 h 3473"/>
                  <a:gd name="T6" fmla="*/ 136 w 2654"/>
                  <a:gd name="T7" fmla="*/ 0 h 3473"/>
                  <a:gd name="T8" fmla="*/ 63 w 2654"/>
                  <a:gd name="T9" fmla="*/ 0 h 3473"/>
                  <a:gd name="T10" fmla="*/ 0 w 2654"/>
                  <a:gd name="T11" fmla="*/ 0 h 3473"/>
                  <a:gd name="T12" fmla="*/ 0 w 2654"/>
                  <a:gd name="T13" fmla="*/ 746 h 3473"/>
                  <a:gd name="T14" fmla="*/ 105 w 2654"/>
                  <a:gd name="T15" fmla="*/ 746 h 3473"/>
                  <a:gd name="T16" fmla="*/ 220 w 2654"/>
                  <a:gd name="T17" fmla="*/ 672 h 3473"/>
                  <a:gd name="T18" fmla="*/ 577 w 2654"/>
                  <a:gd name="T19" fmla="*/ 546 h 3473"/>
                  <a:gd name="T20" fmla="*/ 975 w 2654"/>
                  <a:gd name="T21" fmla="*/ 672 h 3473"/>
                  <a:gd name="T22" fmla="*/ 1164 w 2654"/>
                  <a:gd name="T23" fmla="*/ 1134 h 3473"/>
                  <a:gd name="T24" fmla="*/ 975 w 2654"/>
                  <a:gd name="T25" fmla="*/ 1595 h 3473"/>
                  <a:gd name="T26" fmla="*/ 577 w 2654"/>
                  <a:gd name="T27" fmla="*/ 1721 h 3473"/>
                  <a:gd name="T28" fmla="*/ 220 w 2654"/>
                  <a:gd name="T29" fmla="*/ 1574 h 3473"/>
                  <a:gd name="T30" fmla="*/ 84 w 2654"/>
                  <a:gd name="T31" fmla="*/ 1480 h 3473"/>
                  <a:gd name="T32" fmla="*/ 0 w 2654"/>
                  <a:gd name="T33" fmla="*/ 1480 h 3473"/>
                  <a:gd name="T34" fmla="*/ 0 w 2654"/>
                  <a:gd name="T35" fmla="*/ 2224 h 3473"/>
                  <a:gd name="T36" fmla="*/ 1479 w 2654"/>
                  <a:gd name="T37" fmla="*/ 2224 h 3473"/>
                  <a:gd name="T38" fmla="*/ 1479 w 2654"/>
                  <a:gd name="T39" fmla="*/ 2623 h 3473"/>
                  <a:gd name="T40" fmla="*/ 1479 w 2654"/>
                  <a:gd name="T41" fmla="*/ 2633 h 3473"/>
                  <a:gd name="T42" fmla="*/ 1342 w 2654"/>
                  <a:gd name="T43" fmla="*/ 2895 h 3473"/>
                  <a:gd name="T44" fmla="*/ 1248 w 2654"/>
                  <a:gd name="T45" fmla="*/ 3105 h 3473"/>
                  <a:gd name="T46" fmla="*/ 1322 w 2654"/>
                  <a:gd name="T47" fmla="*/ 3357 h 3473"/>
                  <a:gd name="T48" fmla="*/ 1605 w 2654"/>
                  <a:gd name="T49" fmla="*/ 3472 h 3473"/>
                  <a:gd name="T50" fmla="*/ 1877 w 2654"/>
                  <a:gd name="T51" fmla="*/ 3367 h 3473"/>
                  <a:gd name="T52" fmla="*/ 1951 w 2654"/>
                  <a:gd name="T53" fmla="*/ 3105 h 3473"/>
                  <a:gd name="T54" fmla="*/ 1867 w 2654"/>
                  <a:gd name="T55" fmla="*/ 2895 h 3473"/>
                  <a:gd name="T56" fmla="*/ 1751 w 2654"/>
                  <a:gd name="T57" fmla="*/ 2643 h 3473"/>
                  <a:gd name="T58" fmla="*/ 1751 w 2654"/>
                  <a:gd name="T59" fmla="*/ 2224 h 3473"/>
                  <a:gd name="T60" fmla="*/ 2653 w 2654"/>
                  <a:gd name="T61" fmla="*/ 2224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54" h="3473">
                    <a:moveTo>
                      <a:pt x="2653" y="2224"/>
                    </a:moveTo>
                    <a:lnTo>
                      <a:pt x="2653" y="2224"/>
                    </a:lnTo>
                    <a:cubicBezTo>
                      <a:pt x="2454" y="1700"/>
                      <a:pt x="2181" y="1165"/>
                      <a:pt x="1804" y="766"/>
                    </a:cubicBezTo>
                    <a:cubicBezTo>
                      <a:pt x="1374" y="305"/>
                      <a:pt x="850" y="0"/>
                      <a:pt x="136" y="0"/>
                    </a:cubicBezTo>
                    <a:cubicBezTo>
                      <a:pt x="116" y="0"/>
                      <a:pt x="84" y="0"/>
                      <a:pt x="63" y="0"/>
                    </a:cubicBezTo>
                    <a:cubicBezTo>
                      <a:pt x="42" y="0"/>
                      <a:pt x="21" y="0"/>
                      <a:pt x="0" y="0"/>
                    </a:cubicBezTo>
                    <a:cubicBezTo>
                      <a:pt x="0" y="746"/>
                      <a:pt x="0" y="746"/>
                      <a:pt x="0" y="746"/>
                    </a:cubicBezTo>
                    <a:cubicBezTo>
                      <a:pt x="105" y="746"/>
                      <a:pt x="105" y="746"/>
                      <a:pt x="105" y="746"/>
                    </a:cubicBezTo>
                    <a:cubicBezTo>
                      <a:pt x="126" y="746"/>
                      <a:pt x="136" y="746"/>
                      <a:pt x="220" y="672"/>
                    </a:cubicBezTo>
                    <a:cubicBezTo>
                      <a:pt x="304" y="619"/>
                      <a:pt x="420" y="546"/>
                      <a:pt x="577" y="546"/>
                    </a:cubicBezTo>
                    <a:cubicBezTo>
                      <a:pt x="703" y="546"/>
                      <a:pt x="850" y="567"/>
                      <a:pt x="975" y="672"/>
                    </a:cubicBezTo>
                    <a:cubicBezTo>
                      <a:pt x="1091" y="756"/>
                      <a:pt x="1175" y="934"/>
                      <a:pt x="1164" y="1134"/>
                    </a:cubicBezTo>
                    <a:cubicBezTo>
                      <a:pt x="1164" y="1333"/>
                      <a:pt x="1080" y="1501"/>
                      <a:pt x="975" y="1595"/>
                    </a:cubicBezTo>
                    <a:cubicBezTo>
                      <a:pt x="850" y="1689"/>
                      <a:pt x="713" y="1721"/>
                      <a:pt x="577" y="1721"/>
                    </a:cubicBezTo>
                    <a:cubicBezTo>
                      <a:pt x="420" y="1721"/>
                      <a:pt x="293" y="1637"/>
                      <a:pt x="220" y="1574"/>
                    </a:cubicBezTo>
                    <a:cubicBezTo>
                      <a:pt x="126" y="1501"/>
                      <a:pt x="105" y="1480"/>
                      <a:pt x="84" y="1480"/>
                    </a:cubicBezTo>
                    <a:cubicBezTo>
                      <a:pt x="0" y="1480"/>
                      <a:pt x="0" y="1480"/>
                      <a:pt x="0" y="1480"/>
                    </a:cubicBezTo>
                    <a:cubicBezTo>
                      <a:pt x="0" y="2224"/>
                      <a:pt x="0" y="2224"/>
                      <a:pt x="0" y="2224"/>
                    </a:cubicBezTo>
                    <a:cubicBezTo>
                      <a:pt x="1479" y="2224"/>
                      <a:pt x="1479" y="2224"/>
                      <a:pt x="1479" y="2224"/>
                    </a:cubicBezTo>
                    <a:cubicBezTo>
                      <a:pt x="1479" y="2623"/>
                      <a:pt x="1479" y="2623"/>
                      <a:pt x="1479" y="2623"/>
                    </a:cubicBezTo>
                    <a:cubicBezTo>
                      <a:pt x="1490" y="2633"/>
                      <a:pt x="1490" y="2633"/>
                      <a:pt x="1479" y="2633"/>
                    </a:cubicBezTo>
                    <a:cubicBezTo>
                      <a:pt x="1468" y="2759"/>
                      <a:pt x="1395" y="2822"/>
                      <a:pt x="1342" y="2895"/>
                    </a:cubicBezTo>
                    <a:cubicBezTo>
                      <a:pt x="1290" y="2959"/>
                      <a:pt x="1248" y="3021"/>
                      <a:pt x="1248" y="3105"/>
                    </a:cubicBezTo>
                    <a:cubicBezTo>
                      <a:pt x="1248" y="3210"/>
                      <a:pt x="1269" y="3294"/>
                      <a:pt x="1322" y="3357"/>
                    </a:cubicBezTo>
                    <a:cubicBezTo>
                      <a:pt x="1374" y="3420"/>
                      <a:pt x="1447" y="3462"/>
                      <a:pt x="1605" y="3472"/>
                    </a:cubicBezTo>
                    <a:cubicBezTo>
                      <a:pt x="1751" y="3472"/>
                      <a:pt x="1825" y="3430"/>
                      <a:pt x="1877" y="3367"/>
                    </a:cubicBezTo>
                    <a:cubicBezTo>
                      <a:pt x="1929" y="3294"/>
                      <a:pt x="1951" y="3210"/>
                      <a:pt x="1951" y="3105"/>
                    </a:cubicBezTo>
                    <a:cubicBezTo>
                      <a:pt x="1951" y="3021"/>
                      <a:pt x="1919" y="2959"/>
                      <a:pt x="1867" y="2895"/>
                    </a:cubicBezTo>
                    <a:cubicBezTo>
                      <a:pt x="1825" y="2832"/>
                      <a:pt x="1751" y="2759"/>
                      <a:pt x="1751" y="2643"/>
                    </a:cubicBezTo>
                    <a:cubicBezTo>
                      <a:pt x="1751" y="2224"/>
                      <a:pt x="1751" y="2224"/>
                      <a:pt x="1751" y="2224"/>
                    </a:cubicBezTo>
                    <a:lnTo>
                      <a:pt x="2653" y="2224"/>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8" name="Freeform 19"/>
              <p:cNvSpPr>
                <a:spLocks noChangeArrowheads="1"/>
              </p:cNvSpPr>
              <p:nvPr/>
            </p:nvSpPr>
            <p:spPr bwMode="auto">
              <a:xfrm>
                <a:off x="11340960" y="4582115"/>
                <a:ext cx="1338707" cy="1404023"/>
              </a:xfrm>
              <a:custGeom>
                <a:avLst/>
                <a:gdLst>
                  <a:gd name="T0" fmla="*/ 3167 w 3274"/>
                  <a:gd name="T1" fmla="*/ 807 h 3430"/>
                  <a:gd name="T2" fmla="*/ 3167 w 3274"/>
                  <a:gd name="T3" fmla="*/ 807 h 3430"/>
                  <a:gd name="T4" fmla="*/ 2916 w 3274"/>
                  <a:gd name="T5" fmla="*/ 734 h 3430"/>
                  <a:gd name="T6" fmla="*/ 2695 w 3274"/>
                  <a:gd name="T7" fmla="*/ 818 h 3430"/>
                  <a:gd name="T8" fmla="*/ 2444 w 3274"/>
                  <a:gd name="T9" fmla="*/ 943 h 3430"/>
                  <a:gd name="T10" fmla="*/ 2067 w 3274"/>
                  <a:gd name="T11" fmla="*/ 943 h 3430"/>
                  <a:gd name="T12" fmla="*/ 2067 w 3274"/>
                  <a:gd name="T13" fmla="*/ 0 h 3430"/>
                  <a:gd name="T14" fmla="*/ 0 w 3274"/>
                  <a:gd name="T15" fmla="*/ 2181 h 3430"/>
                  <a:gd name="T16" fmla="*/ 913 w 3274"/>
                  <a:gd name="T17" fmla="*/ 2181 h 3430"/>
                  <a:gd name="T18" fmla="*/ 913 w 3274"/>
                  <a:gd name="T19" fmla="*/ 2580 h 3430"/>
                  <a:gd name="T20" fmla="*/ 913 w 3274"/>
                  <a:gd name="T21" fmla="*/ 2590 h 3430"/>
                  <a:gd name="T22" fmla="*/ 776 w 3274"/>
                  <a:gd name="T23" fmla="*/ 2852 h 3430"/>
                  <a:gd name="T24" fmla="*/ 682 w 3274"/>
                  <a:gd name="T25" fmla="*/ 3062 h 3430"/>
                  <a:gd name="T26" fmla="*/ 755 w 3274"/>
                  <a:gd name="T27" fmla="*/ 3314 h 3430"/>
                  <a:gd name="T28" fmla="*/ 1038 w 3274"/>
                  <a:gd name="T29" fmla="*/ 3429 h 3430"/>
                  <a:gd name="T30" fmla="*/ 1311 w 3274"/>
                  <a:gd name="T31" fmla="*/ 3324 h 3430"/>
                  <a:gd name="T32" fmla="*/ 1385 w 3274"/>
                  <a:gd name="T33" fmla="*/ 3062 h 3430"/>
                  <a:gd name="T34" fmla="*/ 1301 w 3274"/>
                  <a:gd name="T35" fmla="*/ 2852 h 3430"/>
                  <a:gd name="T36" fmla="*/ 1185 w 3274"/>
                  <a:gd name="T37" fmla="*/ 2600 h 3430"/>
                  <a:gd name="T38" fmla="*/ 1185 w 3274"/>
                  <a:gd name="T39" fmla="*/ 2181 h 3430"/>
                  <a:gd name="T40" fmla="*/ 2067 w 3274"/>
                  <a:gd name="T41" fmla="*/ 2181 h 3430"/>
                  <a:gd name="T42" fmla="*/ 2067 w 3274"/>
                  <a:gd name="T43" fmla="*/ 1206 h 3430"/>
                  <a:gd name="T44" fmla="*/ 2434 w 3274"/>
                  <a:gd name="T45" fmla="*/ 1206 h 3430"/>
                  <a:gd name="T46" fmla="*/ 2444 w 3274"/>
                  <a:gd name="T47" fmla="*/ 1206 h 3430"/>
                  <a:gd name="T48" fmla="*/ 2695 w 3274"/>
                  <a:gd name="T49" fmla="*/ 1353 h 3430"/>
                  <a:gd name="T50" fmla="*/ 2916 w 3274"/>
                  <a:gd name="T51" fmla="*/ 1447 h 3430"/>
                  <a:gd name="T52" fmla="*/ 3167 w 3274"/>
                  <a:gd name="T53" fmla="*/ 1374 h 3430"/>
                  <a:gd name="T54" fmla="*/ 3273 w 3274"/>
                  <a:gd name="T55" fmla="*/ 1091 h 3430"/>
                  <a:gd name="T56" fmla="*/ 3167 w 3274"/>
                  <a:gd name="T57" fmla="*/ 807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4" h="3430">
                    <a:moveTo>
                      <a:pt x="3167" y="807"/>
                    </a:moveTo>
                    <a:lnTo>
                      <a:pt x="3167" y="807"/>
                    </a:lnTo>
                    <a:cubicBezTo>
                      <a:pt x="3105" y="755"/>
                      <a:pt x="3010" y="734"/>
                      <a:pt x="2916" y="734"/>
                    </a:cubicBezTo>
                    <a:cubicBezTo>
                      <a:pt x="2832" y="734"/>
                      <a:pt x="2769" y="776"/>
                      <a:pt x="2695" y="818"/>
                    </a:cubicBezTo>
                    <a:cubicBezTo>
                      <a:pt x="2632" y="870"/>
                      <a:pt x="2559" y="943"/>
                      <a:pt x="2444" y="943"/>
                    </a:cubicBezTo>
                    <a:cubicBezTo>
                      <a:pt x="2067" y="943"/>
                      <a:pt x="2067" y="943"/>
                      <a:pt x="2067" y="943"/>
                    </a:cubicBezTo>
                    <a:cubicBezTo>
                      <a:pt x="2067" y="0"/>
                      <a:pt x="2067" y="0"/>
                      <a:pt x="2067" y="0"/>
                    </a:cubicBezTo>
                    <a:cubicBezTo>
                      <a:pt x="976" y="209"/>
                      <a:pt x="168" y="1216"/>
                      <a:pt x="0" y="2181"/>
                    </a:cubicBezTo>
                    <a:cubicBezTo>
                      <a:pt x="913" y="2181"/>
                      <a:pt x="913" y="2181"/>
                      <a:pt x="913" y="2181"/>
                    </a:cubicBezTo>
                    <a:cubicBezTo>
                      <a:pt x="913" y="2580"/>
                      <a:pt x="913" y="2580"/>
                      <a:pt x="913" y="2580"/>
                    </a:cubicBezTo>
                    <a:cubicBezTo>
                      <a:pt x="913" y="2590"/>
                      <a:pt x="913" y="2590"/>
                      <a:pt x="913" y="2590"/>
                    </a:cubicBezTo>
                    <a:cubicBezTo>
                      <a:pt x="902" y="2716"/>
                      <a:pt x="829" y="2779"/>
                      <a:pt x="776" y="2852"/>
                    </a:cubicBezTo>
                    <a:cubicBezTo>
                      <a:pt x="714" y="2916"/>
                      <a:pt x="682" y="2978"/>
                      <a:pt x="682" y="3062"/>
                    </a:cubicBezTo>
                    <a:cubicBezTo>
                      <a:pt x="682" y="3167"/>
                      <a:pt x="703" y="3251"/>
                      <a:pt x="755" y="3314"/>
                    </a:cubicBezTo>
                    <a:cubicBezTo>
                      <a:pt x="808" y="3377"/>
                      <a:pt x="882" y="3419"/>
                      <a:pt x="1038" y="3429"/>
                    </a:cubicBezTo>
                    <a:cubicBezTo>
                      <a:pt x="1185" y="3429"/>
                      <a:pt x="1259" y="3387"/>
                      <a:pt x="1311" y="3324"/>
                    </a:cubicBezTo>
                    <a:cubicBezTo>
                      <a:pt x="1364" y="3251"/>
                      <a:pt x="1385" y="3167"/>
                      <a:pt x="1385" y="3062"/>
                    </a:cubicBezTo>
                    <a:cubicBezTo>
                      <a:pt x="1385" y="2978"/>
                      <a:pt x="1353" y="2916"/>
                      <a:pt x="1301" y="2852"/>
                    </a:cubicBezTo>
                    <a:cubicBezTo>
                      <a:pt x="1248" y="2789"/>
                      <a:pt x="1185" y="2716"/>
                      <a:pt x="1185" y="2600"/>
                    </a:cubicBezTo>
                    <a:cubicBezTo>
                      <a:pt x="1185" y="2181"/>
                      <a:pt x="1185" y="2181"/>
                      <a:pt x="1185" y="2181"/>
                    </a:cubicBezTo>
                    <a:cubicBezTo>
                      <a:pt x="2067" y="2181"/>
                      <a:pt x="2067" y="2181"/>
                      <a:pt x="2067" y="2181"/>
                    </a:cubicBezTo>
                    <a:cubicBezTo>
                      <a:pt x="2067" y="1206"/>
                      <a:pt x="2067" y="1206"/>
                      <a:pt x="2067" y="1206"/>
                    </a:cubicBezTo>
                    <a:cubicBezTo>
                      <a:pt x="2434" y="1206"/>
                      <a:pt x="2434" y="1206"/>
                      <a:pt x="2434" y="1206"/>
                    </a:cubicBezTo>
                    <a:cubicBezTo>
                      <a:pt x="2434" y="1206"/>
                      <a:pt x="2434" y="1206"/>
                      <a:pt x="2444" y="1206"/>
                    </a:cubicBezTo>
                    <a:cubicBezTo>
                      <a:pt x="2559" y="1216"/>
                      <a:pt x="2632" y="1300"/>
                      <a:pt x="2695" y="1353"/>
                    </a:cubicBezTo>
                    <a:cubicBezTo>
                      <a:pt x="2769" y="1405"/>
                      <a:pt x="2832" y="1447"/>
                      <a:pt x="2916" y="1447"/>
                    </a:cubicBezTo>
                    <a:cubicBezTo>
                      <a:pt x="3010" y="1447"/>
                      <a:pt x="3105" y="1415"/>
                      <a:pt x="3167" y="1374"/>
                    </a:cubicBezTo>
                    <a:cubicBezTo>
                      <a:pt x="3230" y="1321"/>
                      <a:pt x="3273" y="1238"/>
                      <a:pt x="3273" y="1091"/>
                    </a:cubicBezTo>
                    <a:cubicBezTo>
                      <a:pt x="3273" y="943"/>
                      <a:pt x="3230" y="859"/>
                      <a:pt x="3167" y="807"/>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9" name="Freeform 20"/>
              <p:cNvSpPr>
                <a:spLocks noChangeArrowheads="1"/>
              </p:cNvSpPr>
              <p:nvPr/>
            </p:nvSpPr>
            <p:spPr bwMode="auto">
              <a:xfrm>
                <a:off x="10581397" y="5587309"/>
                <a:ext cx="600794" cy="1326424"/>
              </a:xfrm>
              <a:custGeom>
                <a:avLst/>
                <a:gdLst>
                  <a:gd name="T0" fmla="*/ 21 w 1469"/>
                  <a:gd name="T1" fmla="*/ 1562 h 3242"/>
                  <a:gd name="T2" fmla="*/ 21 w 1469"/>
                  <a:gd name="T3" fmla="*/ 1562 h 3242"/>
                  <a:gd name="T4" fmla="*/ 944 w 1469"/>
                  <a:gd name="T5" fmla="*/ 3241 h 3242"/>
                  <a:gd name="T6" fmla="*/ 1468 w 1469"/>
                  <a:gd name="T7" fmla="*/ 3241 h 3242"/>
                  <a:gd name="T8" fmla="*/ 1468 w 1469"/>
                  <a:gd name="T9" fmla="*/ 42 h 3242"/>
                  <a:gd name="T10" fmla="*/ 1468 w 1469"/>
                  <a:gd name="T11" fmla="*/ 0 h 3242"/>
                  <a:gd name="T12" fmla="*/ 881 w 1469"/>
                  <a:gd name="T13" fmla="*/ 0 h 3242"/>
                  <a:gd name="T14" fmla="*/ 21 w 1469"/>
                  <a:gd name="T15" fmla="*/ 1562 h 3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9" h="3242">
                    <a:moveTo>
                      <a:pt x="21" y="1562"/>
                    </a:moveTo>
                    <a:lnTo>
                      <a:pt x="21" y="1562"/>
                    </a:lnTo>
                    <a:cubicBezTo>
                      <a:pt x="53" y="2842"/>
                      <a:pt x="409" y="3157"/>
                      <a:pt x="944" y="3241"/>
                    </a:cubicBezTo>
                    <a:cubicBezTo>
                      <a:pt x="1468" y="3241"/>
                      <a:pt x="1468" y="3241"/>
                      <a:pt x="1468" y="3241"/>
                    </a:cubicBezTo>
                    <a:cubicBezTo>
                      <a:pt x="1468" y="42"/>
                      <a:pt x="1468" y="42"/>
                      <a:pt x="1468" y="42"/>
                    </a:cubicBezTo>
                    <a:cubicBezTo>
                      <a:pt x="1468" y="31"/>
                      <a:pt x="1468" y="21"/>
                      <a:pt x="1468" y="0"/>
                    </a:cubicBezTo>
                    <a:cubicBezTo>
                      <a:pt x="881" y="0"/>
                      <a:pt x="881" y="0"/>
                      <a:pt x="881" y="0"/>
                    </a:cubicBezTo>
                    <a:cubicBezTo>
                      <a:pt x="367" y="272"/>
                      <a:pt x="0" y="870"/>
                      <a:pt x="21" y="1562"/>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0" name="Freeform 21"/>
              <p:cNvSpPr>
                <a:spLocks noChangeArrowheads="1"/>
              </p:cNvSpPr>
              <p:nvPr/>
            </p:nvSpPr>
            <p:spPr bwMode="auto">
              <a:xfrm>
                <a:off x="11328331" y="5587309"/>
                <a:ext cx="1114988" cy="1815485"/>
              </a:xfrm>
              <a:custGeom>
                <a:avLst/>
                <a:gdLst>
                  <a:gd name="T0" fmla="*/ 1447 w 2727"/>
                  <a:gd name="T1" fmla="*/ 146 h 4437"/>
                  <a:gd name="T2" fmla="*/ 1447 w 2727"/>
                  <a:gd name="T3" fmla="*/ 146 h 4437"/>
                  <a:gd name="T4" fmla="*/ 1520 w 2727"/>
                  <a:gd name="T5" fmla="*/ 262 h 4437"/>
                  <a:gd name="T6" fmla="*/ 1647 w 2727"/>
                  <a:gd name="T7" fmla="*/ 608 h 4437"/>
                  <a:gd name="T8" fmla="*/ 1520 w 2727"/>
                  <a:gd name="T9" fmla="*/ 1007 h 4437"/>
                  <a:gd name="T10" fmla="*/ 1059 w 2727"/>
                  <a:gd name="T11" fmla="*/ 1206 h 4437"/>
                  <a:gd name="T12" fmla="*/ 608 w 2727"/>
                  <a:gd name="T13" fmla="*/ 1007 h 4437"/>
                  <a:gd name="T14" fmla="*/ 482 w 2727"/>
                  <a:gd name="T15" fmla="*/ 608 h 4437"/>
                  <a:gd name="T16" fmla="*/ 619 w 2727"/>
                  <a:gd name="T17" fmla="*/ 251 h 4437"/>
                  <a:gd name="T18" fmla="*/ 713 w 2727"/>
                  <a:gd name="T19" fmla="*/ 115 h 4437"/>
                  <a:gd name="T20" fmla="*/ 713 w 2727"/>
                  <a:gd name="T21" fmla="*/ 0 h 4437"/>
                  <a:gd name="T22" fmla="*/ 0 w 2727"/>
                  <a:gd name="T23" fmla="*/ 0 h 4437"/>
                  <a:gd name="T24" fmla="*/ 0 w 2727"/>
                  <a:gd name="T25" fmla="*/ 42 h 4437"/>
                  <a:gd name="T26" fmla="*/ 0 w 2727"/>
                  <a:gd name="T27" fmla="*/ 52 h 4437"/>
                  <a:gd name="T28" fmla="*/ 0 w 2727"/>
                  <a:gd name="T29" fmla="*/ 1604 h 4437"/>
                  <a:gd name="T30" fmla="*/ 0 w 2727"/>
                  <a:gd name="T31" fmla="*/ 3241 h 4437"/>
                  <a:gd name="T32" fmla="*/ 1133 w 2727"/>
                  <a:gd name="T33" fmla="*/ 3241 h 4437"/>
                  <a:gd name="T34" fmla="*/ 1133 w 2727"/>
                  <a:gd name="T35" fmla="*/ 3586 h 4437"/>
                  <a:gd name="T36" fmla="*/ 1133 w 2727"/>
                  <a:gd name="T37" fmla="*/ 3597 h 4437"/>
                  <a:gd name="T38" fmla="*/ 985 w 2727"/>
                  <a:gd name="T39" fmla="*/ 3859 h 4437"/>
                  <a:gd name="T40" fmla="*/ 891 w 2727"/>
                  <a:gd name="T41" fmla="*/ 4069 h 4437"/>
                  <a:gd name="T42" fmla="*/ 965 w 2727"/>
                  <a:gd name="T43" fmla="*/ 4320 h 4437"/>
                  <a:gd name="T44" fmla="*/ 1248 w 2727"/>
                  <a:gd name="T45" fmla="*/ 4436 h 4437"/>
                  <a:gd name="T46" fmla="*/ 1531 w 2727"/>
                  <a:gd name="T47" fmla="*/ 4331 h 4437"/>
                  <a:gd name="T48" fmla="*/ 1604 w 2727"/>
                  <a:gd name="T49" fmla="*/ 4069 h 4437"/>
                  <a:gd name="T50" fmla="*/ 1520 w 2727"/>
                  <a:gd name="T51" fmla="*/ 3859 h 4437"/>
                  <a:gd name="T52" fmla="*/ 1395 w 2727"/>
                  <a:gd name="T53" fmla="*/ 3608 h 4437"/>
                  <a:gd name="T54" fmla="*/ 1395 w 2727"/>
                  <a:gd name="T55" fmla="*/ 3241 h 4437"/>
                  <a:gd name="T56" fmla="*/ 2726 w 2727"/>
                  <a:gd name="T57" fmla="*/ 3241 h 4437"/>
                  <a:gd name="T58" fmla="*/ 2726 w 2727"/>
                  <a:gd name="T59" fmla="*/ 1971 h 4437"/>
                  <a:gd name="T60" fmla="*/ 2663 w 2727"/>
                  <a:gd name="T61" fmla="*/ 1971 h 4437"/>
                  <a:gd name="T62" fmla="*/ 2527 w 2727"/>
                  <a:gd name="T63" fmla="*/ 2066 h 4437"/>
                  <a:gd name="T64" fmla="*/ 2171 w 2727"/>
                  <a:gd name="T65" fmla="*/ 2202 h 4437"/>
                  <a:gd name="T66" fmla="*/ 1772 w 2727"/>
                  <a:gd name="T67" fmla="*/ 2076 h 4437"/>
                  <a:gd name="T68" fmla="*/ 1573 w 2727"/>
                  <a:gd name="T69" fmla="*/ 1625 h 4437"/>
                  <a:gd name="T70" fmla="*/ 1772 w 2727"/>
                  <a:gd name="T71" fmla="*/ 1153 h 4437"/>
                  <a:gd name="T72" fmla="*/ 2171 w 2727"/>
                  <a:gd name="T73" fmla="*/ 1038 h 4437"/>
                  <a:gd name="T74" fmla="*/ 2517 w 2727"/>
                  <a:gd name="T75" fmla="*/ 1164 h 4437"/>
                  <a:gd name="T76" fmla="*/ 2632 w 2727"/>
                  <a:gd name="T77" fmla="*/ 1237 h 4437"/>
                  <a:gd name="T78" fmla="*/ 2726 w 2727"/>
                  <a:gd name="T79" fmla="*/ 1237 h 4437"/>
                  <a:gd name="T80" fmla="*/ 2726 w 2727"/>
                  <a:gd name="T81" fmla="*/ 0 h 4437"/>
                  <a:gd name="T82" fmla="*/ 1447 w 2727"/>
                  <a:gd name="T83" fmla="*/ 0 h 4437"/>
                  <a:gd name="T84" fmla="*/ 1447 w 2727"/>
                  <a:gd name="T85" fmla="*/ 146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7" h="4437">
                    <a:moveTo>
                      <a:pt x="1447" y="146"/>
                    </a:moveTo>
                    <a:lnTo>
                      <a:pt x="1447" y="146"/>
                    </a:lnTo>
                    <a:cubicBezTo>
                      <a:pt x="1447" y="167"/>
                      <a:pt x="1458" y="167"/>
                      <a:pt x="1520" y="262"/>
                    </a:cubicBezTo>
                    <a:cubicBezTo>
                      <a:pt x="1573" y="335"/>
                      <a:pt x="1647" y="462"/>
                      <a:pt x="1647" y="608"/>
                    </a:cubicBezTo>
                    <a:cubicBezTo>
                      <a:pt x="1647" y="745"/>
                      <a:pt x="1626" y="891"/>
                      <a:pt x="1520" y="1007"/>
                    </a:cubicBezTo>
                    <a:cubicBezTo>
                      <a:pt x="1436" y="1121"/>
                      <a:pt x="1258" y="1206"/>
                      <a:pt x="1059" y="1206"/>
                    </a:cubicBezTo>
                    <a:cubicBezTo>
                      <a:pt x="860" y="1195"/>
                      <a:pt x="692" y="1121"/>
                      <a:pt x="608" y="1007"/>
                    </a:cubicBezTo>
                    <a:cubicBezTo>
                      <a:pt x="503" y="891"/>
                      <a:pt x="482" y="745"/>
                      <a:pt x="482" y="608"/>
                    </a:cubicBezTo>
                    <a:cubicBezTo>
                      <a:pt x="482" y="451"/>
                      <a:pt x="556" y="335"/>
                      <a:pt x="619" y="251"/>
                    </a:cubicBezTo>
                    <a:cubicBezTo>
                      <a:pt x="692" y="157"/>
                      <a:pt x="713" y="146"/>
                      <a:pt x="713" y="115"/>
                    </a:cubicBezTo>
                    <a:cubicBezTo>
                      <a:pt x="713" y="0"/>
                      <a:pt x="713" y="0"/>
                      <a:pt x="713" y="0"/>
                    </a:cubicBezTo>
                    <a:cubicBezTo>
                      <a:pt x="0" y="0"/>
                      <a:pt x="0" y="0"/>
                      <a:pt x="0" y="0"/>
                    </a:cubicBezTo>
                    <a:cubicBezTo>
                      <a:pt x="0" y="21"/>
                      <a:pt x="0" y="31"/>
                      <a:pt x="0" y="42"/>
                    </a:cubicBezTo>
                    <a:cubicBezTo>
                      <a:pt x="0" y="52"/>
                      <a:pt x="0" y="52"/>
                      <a:pt x="0" y="52"/>
                    </a:cubicBezTo>
                    <a:cubicBezTo>
                      <a:pt x="0" y="1604"/>
                      <a:pt x="0" y="1604"/>
                      <a:pt x="0" y="1604"/>
                    </a:cubicBezTo>
                    <a:cubicBezTo>
                      <a:pt x="0" y="3241"/>
                      <a:pt x="0" y="3241"/>
                      <a:pt x="0" y="3241"/>
                    </a:cubicBezTo>
                    <a:cubicBezTo>
                      <a:pt x="1133" y="3241"/>
                      <a:pt x="1133" y="3241"/>
                      <a:pt x="1133" y="3241"/>
                    </a:cubicBezTo>
                    <a:cubicBezTo>
                      <a:pt x="1133" y="3586"/>
                      <a:pt x="1133" y="3586"/>
                      <a:pt x="1133" y="3586"/>
                    </a:cubicBezTo>
                    <a:cubicBezTo>
                      <a:pt x="1133" y="3597"/>
                      <a:pt x="1133" y="3597"/>
                      <a:pt x="1133" y="3597"/>
                    </a:cubicBezTo>
                    <a:cubicBezTo>
                      <a:pt x="1122" y="3712"/>
                      <a:pt x="1038" y="3785"/>
                      <a:pt x="985" y="3859"/>
                    </a:cubicBezTo>
                    <a:cubicBezTo>
                      <a:pt x="933" y="3922"/>
                      <a:pt x="891" y="3985"/>
                      <a:pt x="891" y="4069"/>
                    </a:cubicBezTo>
                    <a:cubicBezTo>
                      <a:pt x="891" y="4174"/>
                      <a:pt x="913" y="4257"/>
                      <a:pt x="965" y="4320"/>
                    </a:cubicBezTo>
                    <a:cubicBezTo>
                      <a:pt x="1017" y="4383"/>
                      <a:pt x="1101" y="4425"/>
                      <a:pt x="1248" y="4436"/>
                    </a:cubicBezTo>
                    <a:cubicBezTo>
                      <a:pt x="1395" y="4436"/>
                      <a:pt x="1479" y="4394"/>
                      <a:pt x="1531" y="4331"/>
                    </a:cubicBezTo>
                    <a:cubicBezTo>
                      <a:pt x="1573" y="4268"/>
                      <a:pt x="1604" y="4174"/>
                      <a:pt x="1604" y="4069"/>
                    </a:cubicBezTo>
                    <a:cubicBezTo>
                      <a:pt x="1604" y="3985"/>
                      <a:pt x="1563" y="3932"/>
                      <a:pt x="1520" y="3859"/>
                    </a:cubicBezTo>
                    <a:cubicBezTo>
                      <a:pt x="1468" y="3796"/>
                      <a:pt x="1395" y="3723"/>
                      <a:pt x="1395" y="3608"/>
                    </a:cubicBezTo>
                    <a:cubicBezTo>
                      <a:pt x="1395" y="3241"/>
                      <a:pt x="1395" y="3241"/>
                      <a:pt x="1395" y="3241"/>
                    </a:cubicBezTo>
                    <a:cubicBezTo>
                      <a:pt x="2726" y="3241"/>
                      <a:pt x="2726" y="3241"/>
                      <a:pt x="2726" y="3241"/>
                    </a:cubicBezTo>
                    <a:cubicBezTo>
                      <a:pt x="2726" y="1971"/>
                      <a:pt x="2726" y="1971"/>
                      <a:pt x="2726" y="1971"/>
                    </a:cubicBezTo>
                    <a:cubicBezTo>
                      <a:pt x="2663" y="1971"/>
                      <a:pt x="2663" y="1971"/>
                      <a:pt x="2663" y="1971"/>
                    </a:cubicBezTo>
                    <a:cubicBezTo>
                      <a:pt x="2642" y="1971"/>
                      <a:pt x="2622" y="1992"/>
                      <a:pt x="2527" y="2066"/>
                    </a:cubicBezTo>
                    <a:cubicBezTo>
                      <a:pt x="2454" y="2118"/>
                      <a:pt x="2328" y="2202"/>
                      <a:pt x="2171" y="2202"/>
                    </a:cubicBezTo>
                    <a:cubicBezTo>
                      <a:pt x="2035" y="2202"/>
                      <a:pt x="1887" y="2181"/>
                      <a:pt x="1772" y="2076"/>
                    </a:cubicBezTo>
                    <a:cubicBezTo>
                      <a:pt x="1657" y="1982"/>
                      <a:pt x="1584" y="1814"/>
                      <a:pt x="1573" y="1625"/>
                    </a:cubicBezTo>
                    <a:cubicBezTo>
                      <a:pt x="1573" y="1426"/>
                      <a:pt x="1657" y="1248"/>
                      <a:pt x="1772" y="1153"/>
                    </a:cubicBezTo>
                    <a:cubicBezTo>
                      <a:pt x="1898" y="1059"/>
                      <a:pt x="2035" y="1038"/>
                      <a:pt x="2171" y="1038"/>
                    </a:cubicBezTo>
                    <a:cubicBezTo>
                      <a:pt x="2318" y="1038"/>
                      <a:pt x="2443" y="1111"/>
                      <a:pt x="2517" y="1164"/>
                    </a:cubicBezTo>
                    <a:cubicBezTo>
                      <a:pt x="2611" y="1227"/>
                      <a:pt x="2622" y="1237"/>
                      <a:pt x="2632" y="1237"/>
                    </a:cubicBezTo>
                    <a:cubicBezTo>
                      <a:pt x="2726" y="1237"/>
                      <a:pt x="2726" y="1237"/>
                      <a:pt x="2726" y="1237"/>
                    </a:cubicBezTo>
                    <a:cubicBezTo>
                      <a:pt x="2726" y="0"/>
                      <a:pt x="2726" y="0"/>
                      <a:pt x="2726" y="0"/>
                    </a:cubicBezTo>
                    <a:cubicBezTo>
                      <a:pt x="1447" y="0"/>
                      <a:pt x="1447" y="0"/>
                      <a:pt x="1447" y="0"/>
                    </a:cubicBezTo>
                    <a:lnTo>
                      <a:pt x="1447"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1" name="Freeform 22"/>
              <p:cNvSpPr>
                <a:spLocks noChangeArrowheads="1"/>
              </p:cNvSpPr>
              <p:nvPr/>
            </p:nvSpPr>
            <p:spPr bwMode="auto">
              <a:xfrm>
                <a:off x="12066242" y="5587309"/>
                <a:ext cx="1344120" cy="1326424"/>
              </a:xfrm>
              <a:custGeom>
                <a:avLst/>
                <a:gdLst>
                  <a:gd name="T0" fmla="*/ 2549 w 3284"/>
                  <a:gd name="T1" fmla="*/ 146 h 3242"/>
                  <a:gd name="T2" fmla="*/ 2549 w 3284"/>
                  <a:gd name="T3" fmla="*/ 146 h 3242"/>
                  <a:gd name="T4" fmla="*/ 2623 w 3284"/>
                  <a:gd name="T5" fmla="*/ 262 h 3242"/>
                  <a:gd name="T6" fmla="*/ 2748 w 3284"/>
                  <a:gd name="T7" fmla="*/ 608 h 3242"/>
                  <a:gd name="T8" fmla="*/ 2633 w 3284"/>
                  <a:gd name="T9" fmla="*/ 1007 h 3242"/>
                  <a:gd name="T10" fmla="*/ 2161 w 3284"/>
                  <a:gd name="T11" fmla="*/ 1206 h 3242"/>
                  <a:gd name="T12" fmla="*/ 1710 w 3284"/>
                  <a:gd name="T13" fmla="*/ 1007 h 3242"/>
                  <a:gd name="T14" fmla="*/ 1585 w 3284"/>
                  <a:gd name="T15" fmla="*/ 608 h 3242"/>
                  <a:gd name="T16" fmla="*/ 1731 w 3284"/>
                  <a:gd name="T17" fmla="*/ 251 h 3242"/>
                  <a:gd name="T18" fmla="*/ 1815 w 3284"/>
                  <a:gd name="T19" fmla="*/ 115 h 3242"/>
                  <a:gd name="T20" fmla="*/ 1815 w 3284"/>
                  <a:gd name="T21" fmla="*/ 0 h 3242"/>
                  <a:gd name="T22" fmla="*/ 1207 w 3284"/>
                  <a:gd name="T23" fmla="*/ 0 h 3242"/>
                  <a:gd name="T24" fmla="*/ 1207 w 3284"/>
                  <a:gd name="T25" fmla="*/ 1468 h 3242"/>
                  <a:gd name="T26" fmla="*/ 829 w 3284"/>
                  <a:gd name="T27" fmla="*/ 1468 h 3242"/>
                  <a:gd name="T28" fmla="*/ 578 w 3284"/>
                  <a:gd name="T29" fmla="*/ 1352 h 3242"/>
                  <a:gd name="T30" fmla="*/ 368 w 3284"/>
                  <a:gd name="T31" fmla="*/ 1268 h 3242"/>
                  <a:gd name="T32" fmla="*/ 116 w 3284"/>
                  <a:gd name="T33" fmla="*/ 1342 h 3242"/>
                  <a:gd name="T34" fmla="*/ 0 w 3284"/>
                  <a:gd name="T35" fmla="*/ 1615 h 3242"/>
                  <a:gd name="T36" fmla="*/ 116 w 3284"/>
                  <a:gd name="T37" fmla="*/ 1898 h 3242"/>
                  <a:gd name="T38" fmla="*/ 368 w 3284"/>
                  <a:gd name="T39" fmla="*/ 1971 h 3242"/>
                  <a:gd name="T40" fmla="*/ 578 w 3284"/>
                  <a:gd name="T41" fmla="*/ 1877 h 3242"/>
                  <a:gd name="T42" fmla="*/ 839 w 3284"/>
                  <a:gd name="T43" fmla="*/ 1740 h 3242"/>
                  <a:gd name="T44" fmla="*/ 850 w 3284"/>
                  <a:gd name="T45" fmla="*/ 1740 h 3242"/>
                  <a:gd name="T46" fmla="*/ 1207 w 3284"/>
                  <a:gd name="T47" fmla="*/ 1740 h 3242"/>
                  <a:gd name="T48" fmla="*/ 1207 w 3284"/>
                  <a:gd name="T49" fmla="*/ 3241 h 3242"/>
                  <a:gd name="T50" fmla="*/ 1815 w 3284"/>
                  <a:gd name="T51" fmla="*/ 3241 h 3242"/>
                  <a:gd name="T52" fmla="*/ 1815 w 3284"/>
                  <a:gd name="T53" fmla="*/ 3104 h 3242"/>
                  <a:gd name="T54" fmla="*/ 1731 w 3284"/>
                  <a:gd name="T55" fmla="*/ 2968 h 3242"/>
                  <a:gd name="T56" fmla="*/ 1585 w 3284"/>
                  <a:gd name="T57" fmla="*/ 2611 h 3242"/>
                  <a:gd name="T58" fmla="*/ 1710 w 3284"/>
                  <a:gd name="T59" fmla="*/ 2202 h 3242"/>
                  <a:gd name="T60" fmla="*/ 2161 w 3284"/>
                  <a:gd name="T61" fmla="*/ 2013 h 3242"/>
                  <a:gd name="T62" fmla="*/ 2633 w 3284"/>
                  <a:gd name="T63" fmla="*/ 2202 h 3242"/>
                  <a:gd name="T64" fmla="*/ 2748 w 3284"/>
                  <a:gd name="T65" fmla="*/ 2611 h 3242"/>
                  <a:gd name="T66" fmla="*/ 2623 w 3284"/>
                  <a:gd name="T67" fmla="*/ 2957 h 3242"/>
                  <a:gd name="T68" fmla="*/ 2549 w 3284"/>
                  <a:gd name="T69" fmla="*/ 3073 h 3242"/>
                  <a:gd name="T70" fmla="*/ 2549 w 3284"/>
                  <a:gd name="T71" fmla="*/ 3241 h 3242"/>
                  <a:gd name="T72" fmla="*/ 3179 w 3284"/>
                  <a:gd name="T73" fmla="*/ 3241 h 3242"/>
                  <a:gd name="T74" fmla="*/ 3283 w 3284"/>
                  <a:gd name="T75" fmla="*/ 3073 h 3242"/>
                  <a:gd name="T76" fmla="*/ 3283 w 3284"/>
                  <a:gd name="T77" fmla="*/ 1363 h 3242"/>
                  <a:gd name="T78" fmla="*/ 3283 w 3284"/>
                  <a:gd name="T79" fmla="*/ 0 h 3242"/>
                  <a:gd name="T80" fmla="*/ 2549 w 3284"/>
                  <a:gd name="T81" fmla="*/ 0 h 3242"/>
                  <a:gd name="T82" fmla="*/ 2549 w 3284"/>
                  <a:gd name="T83" fmla="*/ 146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4" h="3242">
                    <a:moveTo>
                      <a:pt x="2549" y="146"/>
                    </a:moveTo>
                    <a:lnTo>
                      <a:pt x="2549" y="146"/>
                    </a:lnTo>
                    <a:cubicBezTo>
                      <a:pt x="2549" y="167"/>
                      <a:pt x="2560" y="167"/>
                      <a:pt x="2623" y="262"/>
                    </a:cubicBezTo>
                    <a:cubicBezTo>
                      <a:pt x="2685" y="335"/>
                      <a:pt x="2748" y="462"/>
                      <a:pt x="2748" y="608"/>
                    </a:cubicBezTo>
                    <a:cubicBezTo>
                      <a:pt x="2748" y="745"/>
                      <a:pt x="2728" y="891"/>
                      <a:pt x="2633" y="1007"/>
                    </a:cubicBezTo>
                    <a:cubicBezTo>
                      <a:pt x="2539" y="1121"/>
                      <a:pt x="2360" y="1206"/>
                      <a:pt x="2161" y="1206"/>
                    </a:cubicBezTo>
                    <a:cubicBezTo>
                      <a:pt x="1973" y="1195"/>
                      <a:pt x="1805" y="1121"/>
                      <a:pt x="1710" y="1007"/>
                    </a:cubicBezTo>
                    <a:cubicBezTo>
                      <a:pt x="1616" y="891"/>
                      <a:pt x="1585" y="745"/>
                      <a:pt x="1585" y="608"/>
                    </a:cubicBezTo>
                    <a:cubicBezTo>
                      <a:pt x="1585" y="451"/>
                      <a:pt x="1668" y="335"/>
                      <a:pt x="1731" y="251"/>
                    </a:cubicBezTo>
                    <a:cubicBezTo>
                      <a:pt x="1794" y="157"/>
                      <a:pt x="1815" y="146"/>
                      <a:pt x="1815" y="115"/>
                    </a:cubicBezTo>
                    <a:cubicBezTo>
                      <a:pt x="1815" y="0"/>
                      <a:pt x="1815" y="0"/>
                      <a:pt x="1815" y="0"/>
                    </a:cubicBezTo>
                    <a:cubicBezTo>
                      <a:pt x="1207" y="0"/>
                      <a:pt x="1207" y="0"/>
                      <a:pt x="1207" y="0"/>
                    </a:cubicBezTo>
                    <a:cubicBezTo>
                      <a:pt x="1207" y="1468"/>
                      <a:pt x="1207" y="1468"/>
                      <a:pt x="1207" y="1468"/>
                    </a:cubicBezTo>
                    <a:cubicBezTo>
                      <a:pt x="829" y="1468"/>
                      <a:pt x="829" y="1468"/>
                      <a:pt x="829" y="1468"/>
                    </a:cubicBezTo>
                    <a:cubicBezTo>
                      <a:pt x="714" y="1468"/>
                      <a:pt x="651" y="1405"/>
                      <a:pt x="578" y="1352"/>
                    </a:cubicBezTo>
                    <a:cubicBezTo>
                      <a:pt x="515" y="1300"/>
                      <a:pt x="452" y="1268"/>
                      <a:pt x="368" y="1268"/>
                    </a:cubicBezTo>
                    <a:cubicBezTo>
                      <a:pt x="273" y="1268"/>
                      <a:pt x="179" y="1290"/>
                      <a:pt x="116" y="1342"/>
                    </a:cubicBezTo>
                    <a:cubicBezTo>
                      <a:pt x="43" y="1395"/>
                      <a:pt x="0" y="1468"/>
                      <a:pt x="0" y="1615"/>
                    </a:cubicBezTo>
                    <a:cubicBezTo>
                      <a:pt x="11" y="1772"/>
                      <a:pt x="53" y="1846"/>
                      <a:pt x="116" y="1898"/>
                    </a:cubicBezTo>
                    <a:cubicBezTo>
                      <a:pt x="179" y="1951"/>
                      <a:pt x="263" y="1971"/>
                      <a:pt x="368" y="1971"/>
                    </a:cubicBezTo>
                    <a:cubicBezTo>
                      <a:pt x="452" y="1971"/>
                      <a:pt x="515" y="1940"/>
                      <a:pt x="578" y="1877"/>
                    </a:cubicBezTo>
                    <a:cubicBezTo>
                      <a:pt x="651" y="1824"/>
                      <a:pt x="724" y="1751"/>
                      <a:pt x="839" y="1740"/>
                    </a:cubicBezTo>
                    <a:cubicBezTo>
                      <a:pt x="839" y="1740"/>
                      <a:pt x="839" y="1740"/>
                      <a:pt x="850" y="1740"/>
                    </a:cubicBezTo>
                    <a:cubicBezTo>
                      <a:pt x="1207" y="1740"/>
                      <a:pt x="1207" y="1740"/>
                      <a:pt x="1207" y="1740"/>
                    </a:cubicBezTo>
                    <a:cubicBezTo>
                      <a:pt x="1207" y="3241"/>
                      <a:pt x="1207" y="3241"/>
                      <a:pt x="1207" y="3241"/>
                    </a:cubicBezTo>
                    <a:cubicBezTo>
                      <a:pt x="1815" y="3241"/>
                      <a:pt x="1815" y="3241"/>
                      <a:pt x="1815" y="3241"/>
                    </a:cubicBezTo>
                    <a:cubicBezTo>
                      <a:pt x="1815" y="3104"/>
                      <a:pt x="1815" y="3104"/>
                      <a:pt x="1815" y="3104"/>
                    </a:cubicBezTo>
                    <a:cubicBezTo>
                      <a:pt x="1815" y="3073"/>
                      <a:pt x="1794" y="3052"/>
                      <a:pt x="1731" y="2968"/>
                    </a:cubicBezTo>
                    <a:cubicBezTo>
                      <a:pt x="1668" y="2884"/>
                      <a:pt x="1585" y="2758"/>
                      <a:pt x="1585" y="2611"/>
                    </a:cubicBezTo>
                    <a:cubicBezTo>
                      <a:pt x="1585" y="2475"/>
                      <a:pt x="1616" y="2328"/>
                      <a:pt x="1710" y="2202"/>
                    </a:cubicBezTo>
                    <a:cubicBezTo>
                      <a:pt x="1805" y="2097"/>
                      <a:pt x="1973" y="2013"/>
                      <a:pt x="2161" y="2013"/>
                    </a:cubicBezTo>
                    <a:cubicBezTo>
                      <a:pt x="2360" y="2013"/>
                      <a:pt x="2539" y="2097"/>
                      <a:pt x="2633" y="2202"/>
                    </a:cubicBezTo>
                    <a:cubicBezTo>
                      <a:pt x="2728" y="2328"/>
                      <a:pt x="2748" y="2475"/>
                      <a:pt x="2748" y="2611"/>
                    </a:cubicBezTo>
                    <a:cubicBezTo>
                      <a:pt x="2748" y="2758"/>
                      <a:pt x="2685" y="2874"/>
                      <a:pt x="2623" y="2957"/>
                    </a:cubicBezTo>
                    <a:cubicBezTo>
                      <a:pt x="2560" y="3041"/>
                      <a:pt x="2549" y="3052"/>
                      <a:pt x="2549" y="3073"/>
                    </a:cubicBezTo>
                    <a:cubicBezTo>
                      <a:pt x="2549" y="3241"/>
                      <a:pt x="2549" y="3241"/>
                      <a:pt x="2549" y="3241"/>
                    </a:cubicBezTo>
                    <a:cubicBezTo>
                      <a:pt x="3179" y="3241"/>
                      <a:pt x="3179" y="3241"/>
                      <a:pt x="3179" y="3241"/>
                    </a:cubicBezTo>
                    <a:cubicBezTo>
                      <a:pt x="3231" y="3167"/>
                      <a:pt x="3273" y="3114"/>
                      <a:pt x="3283" y="3073"/>
                    </a:cubicBezTo>
                    <a:cubicBezTo>
                      <a:pt x="3283" y="1363"/>
                      <a:pt x="3283" y="1363"/>
                      <a:pt x="3283" y="1363"/>
                    </a:cubicBezTo>
                    <a:cubicBezTo>
                      <a:pt x="3283" y="0"/>
                      <a:pt x="3283" y="0"/>
                      <a:pt x="3283" y="0"/>
                    </a:cubicBezTo>
                    <a:cubicBezTo>
                      <a:pt x="2549" y="0"/>
                      <a:pt x="2549" y="0"/>
                      <a:pt x="2549" y="0"/>
                    </a:cubicBezTo>
                    <a:lnTo>
                      <a:pt x="2549"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2" name="Freeform 23"/>
              <p:cNvSpPr>
                <a:spLocks noChangeArrowheads="1"/>
              </p:cNvSpPr>
              <p:nvPr/>
            </p:nvSpPr>
            <p:spPr bwMode="auto">
              <a:xfrm>
                <a:off x="13545676" y="5587309"/>
                <a:ext cx="600795" cy="1326424"/>
              </a:xfrm>
              <a:custGeom>
                <a:avLst/>
                <a:gdLst>
                  <a:gd name="T0" fmla="*/ 599 w 1470"/>
                  <a:gd name="T1" fmla="*/ 0 h 3242"/>
                  <a:gd name="T2" fmla="*/ 599 w 1470"/>
                  <a:gd name="T3" fmla="*/ 0 h 3242"/>
                  <a:gd name="T4" fmla="*/ 32 w 1470"/>
                  <a:gd name="T5" fmla="*/ 0 h 3242"/>
                  <a:gd name="T6" fmla="*/ 32 w 1470"/>
                  <a:gd name="T7" fmla="*/ 3177 h 3242"/>
                  <a:gd name="T8" fmla="*/ 0 w 1470"/>
                  <a:gd name="T9" fmla="*/ 3241 h 3242"/>
                  <a:gd name="T10" fmla="*/ 347 w 1470"/>
                  <a:gd name="T11" fmla="*/ 3241 h 3242"/>
                  <a:gd name="T12" fmla="*/ 358 w 1470"/>
                  <a:gd name="T13" fmla="*/ 3220 h 3242"/>
                  <a:gd name="T14" fmla="*/ 1469 w 1470"/>
                  <a:gd name="T15" fmla="*/ 1562 h 3242"/>
                  <a:gd name="T16" fmla="*/ 599 w 1470"/>
                  <a:gd name="T17" fmla="*/ 0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0" h="3242">
                    <a:moveTo>
                      <a:pt x="599" y="0"/>
                    </a:moveTo>
                    <a:lnTo>
                      <a:pt x="599" y="0"/>
                    </a:lnTo>
                    <a:cubicBezTo>
                      <a:pt x="32" y="0"/>
                      <a:pt x="32" y="0"/>
                      <a:pt x="32" y="0"/>
                    </a:cubicBezTo>
                    <a:cubicBezTo>
                      <a:pt x="32" y="3177"/>
                      <a:pt x="32" y="3177"/>
                      <a:pt x="32" y="3177"/>
                    </a:cubicBezTo>
                    <a:cubicBezTo>
                      <a:pt x="22" y="3198"/>
                      <a:pt x="11" y="3220"/>
                      <a:pt x="0" y="3241"/>
                    </a:cubicBezTo>
                    <a:cubicBezTo>
                      <a:pt x="347" y="3241"/>
                      <a:pt x="347" y="3241"/>
                      <a:pt x="347" y="3241"/>
                    </a:cubicBezTo>
                    <a:cubicBezTo>
                      <a:pt x="347" y="3230"/>
                      <a:pt x="358" y="3220"/>
                      <a:pt x="358" y="3220"/>
                    </a:cubicBezTo>
                    <a:cubicBezTo>
                      <a:pt x="997" y="3030"/>
                      <a:pt x="1469" y="3052"/>
                      <a:pt x="1469" y="1562"/>
                    </a:cubicBezTo>
                    <a:cubicBezTo>
                      <a:pt x="1469" y="870"/>
                      <a:pt x="1113" y="272"/>
                      <a:pt x="599" y="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3" name="Freeform 24"/>
              <p:cNvSpPr>
                <a:spLocks noChangeArrowheads="1"/>
              </p:cNvSpPr>
              <p:nvPr/>
            </p:nvSpPr>
            <p:spPr bwMode="auto">
              <a:xfrm>
                <a:off x="11346372" y="6504075"/>
                <a:ext cx="1926872" cy="2069943"/>
              </a:xfrm>
              <a:custGeom>
                <a:avLst/>
                <a:gdLst>
                  <a:gd name="T0" fmla="*/ 4079 w 4710"/>
                  <a:gd name="T1" fmla="*/ 829 h 5056"/>
                  <a:gd name="T2" fmla="*/ 4079 w 4710"/>
                  <a:gd name="T3" fmla="*/ 829 h 5056"/>
                  <a:gd name="T4" fmla="*/ 4195 w 4710"/>
                  <a:gd name="T5" fmla="*/ 577 h 5056"/>
                  <a:gd name="T6" fmla="*/ 4279 w 4710"/>
                  <a:gd name="T7" fmla="*/ 357 h 5056"/>
                  <a:gd name="T8" fmla="*/ 4205 w 4710"/>
                  <a:gd name="T9" fmla="*/ 105 h 5056"/>
                  <a:gd name="T10" fmla="*/ 3933 w 4710"/>
                  <a:gd name="T11" fmla="*/ 0 h 5056"/>
                  <a:gd name="T12" fmla="*/ 3650 w 4710"/>
                  <a:gd name="T13" fmla="*/ 105 h 5056"/>
                  <a:gd name="T14" fmla="*/ 3576 w 4710"/>
                  <a:gd name="T15" fmla="*/ 357 h 5056"/>
                  <a:gd name="T16" fmla="*/ 3670 w 4710"/>
                  <a:gd name="T17" fmla="*/ 577 h 5056"/>
                  <a:gd name="T18" fmla="*/ 3807 w 4710"/>
                  <a:gd name="T19" fmla="*/ 829 h 5056"/>
                  <a:gd name="T20" fmla="*/ 3807 w 4710"/>
                  <a:gd name="T21" fmla="*/ 839 h 5056"/>
                  <a:gd name="T22" fmla="*/ 3807 w 4710"/>
                  <a:gd name="T23" fmla="*/ 1269 h 5056"/>
                  <a:gd name="T24" fmla="*/ 1584 w 4710"/>
                  <a:gd name="T25" fmla="*/ 1269 h 5056"/>
                  <a:gd name="T26" fmla="*/ 1584 w 4710"/>
                  <a:gd name="T27" fmla="*/ 1364 h 5056"/>
                  <a:gd name="T28" fmla="*/ 1657 w 4710"/>
                  <a:gd name="T29" fmla="*/ 1479 h 5056"/>
                  <a:gd name="T30" fmla="*/ 1793 w 4710"/>
                  <a:gd name="T31" fmla="*/ 1825 h 5056"/>
                  <a:gd name="T32" fmla="*/ 1667 w 4710"/>
                  <a:gd name="T33" fmla="*/ 2223 h 5056"/>
                  <a:gd name="T34" fmla="*/ 1206 w 4710"/>
                  <a:gd name="T35" fmla="*/ 2423 h 5056"/>
                  <a:gd name="T36" fmla="*/ 744 w 4710"/>
                  <a:gd name="T37" fmla="*/ 2223 h 5056"/>
                  <a:gd name="T38" fmla="*/ 619 w 4710"/>
                  <a:gd name="T39" fmla="*/ 1825 h 5056"/>
                  <a:gd name="T40" fmla="*/ 765 w 4710"/>
                  <a:gd name="T41" fmla="*/ 1468 h 5056"/>
                  <a:gd name="T42" fmla="*/ 859 w 4710"/>
                  <a:gd name="T43" fmla="*/ 1332 h 5056"/>
                  <a:gd name="T44" fmla="*/ 859 w 4710"/>
                  <a:gd name="T45" fmla="*/ 1269 h 5056"/>
                  <a:gd name="T46" fmla="*/ 0 w 4710"/>
                  <a:gd name="T47" fmla="*/ 1269 h 5056"/>
                  <a:gd name="T48" fmla="*/ 200 w 4710"/>
                  <a:gd name="T49" fmla="*/ 3555 h 5056"/>
                  <a:gd name="T50" fmla="*/ 1562 w 4710"/>
                  <a:gd name="T51" fmla="*/ 5055 h 5056"/>
                  <a:gd name="T52" fmla="*/ 2317 w 4710"/>
                  <a:gd name="T53" fmla="*/ 5055 h 5056"/>
                  <a:gd name="T54" fmla="*/ 4269 w 4710"/>
                  <a:gd name="T55" fmla="*/ 3545 h 5056"/>
                  <a:gd name="T56" fmla="*/ 4205 w 4710"/>
                  <a:gd name="T57" fmla="*/ 3146 h 5056"/>
                  <a:gd name="T58" fmla="*/ 4195 w 4710"/>
                  <a:gd name="T59" fmla="*/ 3146 h 5056"/>
                  <a:gd name="T60" fmla="*/ 3891 w 4710"/>
                  <a:gd name="T61" fmla="*/ 3304 h 5056"/>
                  <a:gd name="T62" fmla="*/ 3880 w 4710"/>
                  <a:gd name="T63" fmla="*/ 3304 h 5056"/>
                  <a:gd name="T64" fmla="*/ 3723 w 4710"/>
                  <a:gd name="T65" fmla="*/ 3377 h 5056"/>
                  <a:gd name="T66" fmla="*/ 3723 w 4710"/>
                  <a:gd name="T67" fmla="*/ 3377 h 5056"/>
                  <a:gd name="T68" fmla="*/ 3702 w 4710"/>
                  <a:gd name="T69" fmla="*/ 3387 h 5056"/>
                  <a:gd name="T70" fmla="*/ 3670 w 4710"/>
                  <a:gd name="T71" fmla="*/ 3397 h 5056"/>
                  <a:gd name="T72" fmla="*/ 3670 w 4710"/>
                  <a:gd name="T73" fmla="*/ 3387 h 5056"/>
                  <a:gd name="T74" fmla="*/ 3503 w 4710"/>
                  <a:gd name="T75" fmla="*/ 3419 h 5056"/>
                  <a:gd name="T76" fmla="*/ 3367 w 4710"/>
                  <a:gd name="T77" fmla="*/ 3597 h 5056"/>
                  <a:gd name="T78" fmla="*/ 3072 w 4710"/>
                  <a:gd name="T79" fmla="*/ 3755 h 5056"/>
                  <a:gd name="T80" fmla="*/ 2957 w 4710"/>
                  <a:gd name="T81" fmla="*/ 3776 h 5056"/>
                  <a:gd name="T82" fmla="*/ 2947 w 4710"/>
                  <a:gd name="T83" fmla="*/ 3776 h 5056"/>
                  <a:gd name="T84" fmla="*/ 2433 w 4710"/>
                  <a:gd name="T85" fmla="*/ 3838 h 5056"/>
                  <a:gd name="T86" fmla="*/ 2423 w 4710"/>
                  <a:gd name="T87" fmla="*/ 3838 h 5056"/>
                  <a:gd name="T88" fmla="*/ 1982 w 4710"/>
                  <a:gd name="T89" fmla="*/ 3745 h 5056"/>
                  <a:gd name="T90" fmla="*/ 1698 w 4710"/>
                  <a:gd name="T91" fmla="*/ 3304 h 5056"/>
                  <a:gd name="T92" fmla="*/ 1698 w 4710"/>
                  <a:gd name="T93" fmla="*/ 3293 h 5056"/>
                  <a:gd name="T94" fmla="*/ 1678 w 4710"/>
                  <a:gd name="T95" fmla="*/ 2874 h 5056"/>
                  <a:gd name="T96" fmla="*/ 1877 w 4710"/>
                  <a:gd name="T97" fmla="*/ 2412 h 5056"/>
                  <a:gd name="T98" fmla="*/ 2297 w 4710"/>
                  <a:gd name="T99" fmla="*/ 2223 h 5056"/>
                  <a:gd name="T100" fmla="*/ 2307 w 4710"/>
                  <a:gd name="T101" fmla="*/ 2223 h 5056"/>
                  <a:gd name="T102" fmla="*/ 2832 w 4710"/>
                  <a:gd name="T103" fmla="*/ 2181 h 5056"/>
                  <a:gd name="T104" fmla="*/ 2832 w 4710"/>
                  <a:gd name="T105" fmla="*/ 2181 h 5056"/>
                  <a:gd name="T106" fmla="*/ 3283 w 4710"/>
                  <a:gd name="T107" fmla="*/ 2287 h 5056"/>
                  <a:gd name="T108" fmla="*/ 3324 w 4710"/>
                  <a:gd name="T109" fmla="*/ 2328 h 5056"/>
                  <a:gd name="T110" fmla="*/ 3324 w 4710"/>
                  <a:gd name="T111" fmla="*/ 2318 h 5056"/>
                  <a:gd name="T112" fmla="*/ 4446 w 4710"/>
                  <a:gd name="T113" fmla="*/ 1563 h 5056"/>
                  <a:gd name="T114" fmla="*/ 4709 w 4710"/>
                  <a:gd name="T115" fmla="*/ 1269 h 5056"/>
                  <a:gd name="T116" fmla="*/ 4079 w 4710"/>
                  <a:gd name="T117" fmla="*/ 1269 h 5056"/>
                  <a:gd name="T118" fmla="*/ 4079 w 4710"/>
                  <a:gd name="T119" fmla="*/ 829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10" h="5056">
                    <a:moveTo>
                      <a:pt x="4079" y="829"/>
                    </a:moveTo>
                    <a:lnTo>
                      <a:pt x="4079" y="829"/>
                    </a:lnTo>
                    <a:cubicBezTo>
                      <a:pt x="4079" y="713"/>
                      <a:pt x="4153" y="640"/>
                      <a:pt x="4195" y="577"/>
                    </a:cubicBezTo>
                    <a:cubicBezTo>
                      <a:pt x="4247" y="503"/>
                      <a:pt x="4279" y="441"/>
                      <a:pt x="4279" y="357"/>
                    </a:cubicBezTo>
                    <a:cubicBezTo>
                      <a:pt x="4279" y="262"/>
                      <a:pt x="4257" y="168"/>
                      <a:pt x="4205" y="105"/>
                    </a:cubicBezTo>
                    <a:cubicBezTo>
                      <a:pt x="4153" y="42"/>
                      <a:pt x="4079" y="0"/>
                      <a:pt x="3933" y="0"/>
                    </a:cubicBezTo>
                    <a:cubicBezTo>
                      <a:pt x="3775" y="0"/>
                      <a:pt x="3702" y="52"/>
                      <a:pt x="3650" y="105"/>
                    </a:cubicBezTo>
                    <a:cubicBezTo>
                      <a:pt x="3597" y="168"/>
                      <a:pt x="3576" y="262"/>
                      <a:pt x="3576" y="357"/>
                    </a:cubicBezTo>
                    <a:cubicBezTo>
                      <a:pt x="3576" y="451"/>
                      <a:pt x="3618" y="503"/>
                      <a:pt x="3670" y="577"/>
                    </a:cubicBezTo>
                    <a:cubicBezTo>
                      <a:pt x="3723" y="640"/>
                      <a:pt x="3796" y="713"/>
                      <a:pt x="3807" y="829"/>
                    </a:cubicBezTo>
                    <a:cubicBezTo>
                      <a:pt x="3818" y="839"/>
                      <a:pt x="3818" y="839"/>
                      <a:pt x="3807" y="839"/>
                    </a:cubicBezTo>
                    <a:cubicBezTo>
                      <a:pt x="3807" y="1269"/>
                      <a:pt x="3807" y="1269"/>
                      <a:pt x="3807" y="1269"/>
                    </a:cubicBezTo>
                    <a:cubicBezTo>
                      <a:pt x="1584" y="1269"/>
                      <a:pt x="1584" y="1269"/>
                      <a:pt x="1584" y="1269"/>
                    </a:cubicBezTo>
                    <a:cubicBezTo>
                      <a:pt x="1584" y="1364"/>
                      <a:pt x="1584" y="1364"/>
                      <a:pt x="1584" y="1364"/>
                    </a:cubicBezTo>
                    <a:cubicBezTo>
                      <a:pt x="1584" y="1385"/>
                      <a:pt x="1594" y="1385"/>
                      <a:pt x="1657" y="1479"/>
                    </a:cubicBezTo>
                    <a:cubicBezTo>
                      <a:pt x="1720" y="1552"/>
                      <a:pt x="1793" y="1678"/>
                      <a:pt x="1793" y="1825"/>
                    </a:cubicBezTo>
                    <a:cubicBezTo>
                      <a:pt x="1793" y="1961"/>
                      <a:pt x="1761" y="2108"/>
                      <a:pt x="1667" y="2223"/>
                    </a:cubicBezTo>
                    <a:cubicBezTo>
                      <a:pt x="1573" y="2339"/>
                      <a:pt x="1394" y="2423"/>
                      <a:pt x="1206" y="2423"/>
                    </a:cubicBezTo>
                    <a:cubicBezTo>
                      <a:pt x="1007" y="2412"/>
                      <a:pt x="839" y="2339"/>
                      <a:pt x="744" y="2223"/>
                    </a:cubicBezTo>
                    <a:cubicBezTo>
                      <a:pt x="650" y="2108"/>
                      <a:pt x="619" y="1961"/>
                      <a:pt x="619" y="1825"/>
                    </a:cubicBezTo>
                    <a:cubicBezTo>
                      <a:pt x="619" y="1668"/>
                      <a:pt x="703" y="1552"/>
                      <a:pt x="765" y="1468"/>
                    </a:cubicBezTo>
                    <a:cubicBezTo>
                      <a:pt x="839" y="1374"/>
                      <a:pt x="849" y="1364"/>
                      <a:pt x="859" y="1332"/>
                    </a:cubicBezTo>
                    <a:cubicBezTo>
                      <a:pt x="859" y="1269"/>
                      <a:pt x="859" y="1269"/>
                      <a:pt x="859" y="1269"/>
                    </a:cubicBezTo>
                    <a:cubicBezTo>
                      <a:pt x="0" y="1269"/>
                      <a:pt x="0" y="1269"/>
                      <a:pt x="0" y="1269"/>
                    </a:cubicBezTo>
                    <a:cubicBezTo>
                      <a:pt x="200" y="1972"/>
                      <a:pt x="420" y="2360"/>
                      <a:pt x="200" y="3555"/>
                    </a:cubicBezTo>
                    <a:cubicBezTo>
                      <a:pt x="1237" y="4572"/>
                      <a:pt x="1143" y="4814"/>
                      <a:pt x="1562" y="5055"/>
                    </a:cubicBezTo>
                    <a:cubicBezTo>
                      <a:pt x="2317" y="5055"/>
                      <a:pt x="2317" y="5055"/>
                      <a:pt x="2317" y="5055"/>
                    </a:cubicBezTo>
                    <a:cubicBezTo>
                      <a:pt x="2863" y="4730"/>
                      <a:pt x="3586" y="4164"/>
                      <a:pt x="4269" y="3545"/>
                    </a:cubicBezTo>
                    <a:cubicBezTo>
                      <a:pt x="4216" y="3409"/>
                      <a:pt x="4205" y="3272"/>
                      <a:pt x="4205" y="3146"/>
                    </a:cubicBezTo>
                    <a:cubicBezTo>
                      <a:pt x="4195" y="3146"/>
                      <a:pt x="4195" y="3146"/>
                      <a:pt x="4195" y="3146"/>
                    </a:cubicBezTo>
                    <a:cubicBezTo>
                      <a:pt x="4069" y="3210"/>
                      <a:pt x="3974" y="3262"/>
                      <a:pt x="3891" y="3304"/>
                    </a:cubicBezTo>
                    <a:lnTo>
                      <a:pt x="3880" y="3304"/>
                    </a:lnTo>
                    <a:cubicBezTo>
                      <a:pt x="3796" y="3345"/>
                      <a:pt x="3734" y="3366"/>
                      <a:pt x="3723" y="3377"/>
                    </a:cubicBezTo>
                    <a:lnTo>
                      <a:pt x="3723" y="3377"/>
                    </a:lnTo>
                    <a:cubicBezTo>
                      <a:pt x="3712" y="3387"/>
                      <a:pt x="3712" y="3387"/>
                      <a:pt x="3702" y="3387"/>
                    </a:cubicBezTo>
                    <a:lnTo>
                      <a:pt x="3670" y="3397"/>
                    </a:lnTo>
                    <a:cubicBezTo>
                      <a:pt x="3670" y="3387"/>
                      <a:pt x="3670" y="3387"/>
                      <a:pt x="3670" y="3387"/>
                    </a:cubicBezTo>
                    <a:cubicBezTo>
                      <a:pt x="3618" y="3419"/>
                      <a:pt x="3566" y="3419"/>
                      <a:pt x="3503" y="3419"/>
                    </a:cubicBezTo>
                    <a:cubicBezTo>
                      <a:pt x="3471" y="3493"/>
                      <a:pt x="3419" y="3555"/>
                      <a:pt x="3367" y="3597"/>
                    </a:cubicBezTo>
                    <a:cubicBezTo>
                      <a:pt x="3283" y="3671"/>
                      <a:pt x="3188" y="3723"/>
                      <a:pt x="3072" y="3755"/>
                    </a:cubicBezTo>
                    <a:cubicBezTo>
                      <a:pt x="3031" y="3765"/>
                      <a:pt x="2999" y="3776"/>
                      <a:pt x="2957" y="3776"/>
                    </a:cubicBezTo>
                    <a:lnTo>
                      <a:pt x="2947" y="3776"/>
                    </a:lnTo>
                    <a:cubicBezTo>
                      <a:pt x="2433" y="3838"/>
                      <a:pt x="2433" y="3838"/>
                      <a:pt x="2433" y="3838"/>
                    </a:cubicBezTo>
                    <a:cubicBezTo>
                      <a:pt x="2433" y="3838"/>
                      <a:pt x="2433" y="3838"/>
                      <a:pt x="2423" y="3838"/>
                    </a:cubicBezTo>
                    <a:cubicBezTo>
                      <a:pt x="2265" y="3859"/>
                      <a:pt x="2118" y="3828"/>
                      <a:pt x="1982" y="3745"/>
                    </a:cubicBezTo>
                    <a:cubicBezTo>
                      <a:pt x="1845" y="3661"/>
                      <a:pt x="1720" y="3503"/>
                      <a:pt x="1698" y="3304"/>
                    </a:cubicBezTo>
                    <a:lnTo>
                      <a:pt x="1698" y="3293"/>
                    </a:lnTo>
                    <a:cubicBezTo>
                      <a:pt x="1678" y="2874"/>
                      <a:pt x="1678" y="2874"/>
                      <a:pt x="1678" y="2874"/>
                    </a:cubicBezTo>
                    <a:cubicBezTo>
                      <a:pt x="1657" y="2674"/>
                      <a:pt x="1761" y="2517"/>
                      <a:pt x="1877" y="2412"/>
                    </a:cubicBezTo>
                    <a:cubicBezTo>
                      <a:pt x="1993" y="2307"/>
                      <a:pt x="2129" y="2244"/>
                      <a:pt x="2297" y="2223"/>
                    </a:cubicBezTo>
                    <a:cubicBezTo>
                      <a:pt x="2297" y="2223"/>
                      <a:pt x="2297" y="2223"/>
                      <a:pt x="2307" y="2223"/>
                    </a:cubicBezTo>
                    <a:cubicBezTo>
                      <a:pt x="2832" y="2181"/>
                      <a:pt x="2832" y="2181"/>
                      <a:pt x="2832" y="2181"/>
                    </a:cubicBezTo>
                    <a:lnTo>
                      <a:pt x="2832" y="2181"/>
                    </a:lnTo>
                    <a:cubicBezTo>
                      <a:pt x="2999" y="2160"/>
                      <a:pt x="3146" y="2203"/>
                      <a:pt x="3283" y="2287"/>
                    </a:cubicBezTo>
                    <a:cubicBezTo>
                      <a:pt x="3293" y="2297"/>
                      <a:pt x="3314" y="2318"/>
                      <a:pt x="3324" y="2328"/>
                    </a:cubicBezTo>
                    <a:cubicBezTo>
                      <a:pt x="3324" y="2318"/>
                      <a:pt x="3324" y="2318"/>
                      <a:pt x="3324" y="2318"/>
                    </a:cubicBezTo>
                    <a:cubicBezTo>
                      <a:pt x="3324" y="2318"/>
                      <a:pt x="4006" y="2045"/>
                      <a:pt x="4446" y="1563"/>
                    </a:cubicBezTo>
                    <a:cubicBezTo>
                      <a:pt x="4551" y="1458"/>
                      <a:pt x="4635" y="1353"/>
                      <a:pt x="4709" y="1269"/>
                    </a:cubicBezTo>
                    <a:cubicBezTo>
                      <a:pt x="4079" y="1269"/>
                      <a:pt x="4079" y="1269"/>
                      <a:pt x="4079" y="1269"/>
                    </a:cubicBezTo>
                    <a:lnTo>
                      <a:pt x="4079" y="829"/>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4" name="Freeform 25"/>
              <p:cNvSpPr>
                <a:spLocks noChangeArrowheads="1"/>
              </p:cNvSpPr>
              <p:nvPr/>
            </p:nvSpPr>
            <p:spPr bwMode="auto">
              <a:xfrm>
                <a:off x="11580916" y="8689516"/>
                <a:ext cx="909311" cy="1404023"/>
              </a:xfrm>
              <a:custGeom>
                <a:avLst/>
                <a:gdLst>
                  <a:gd name="T0" fmla="*/ 1594 w 2224"/>
                  <a:gd name="T1" fmla="*/ 0 h 3431"/>
                  <a:gd name="T2" fmla="*/ 1594 w 2224"/>
                  <a:gd name="T3" fmla="*/ 0 h 3431"/>
                  <a:gd name="T4" fmla="*/ 325 w 2224"/>
                  <a:gd name="T5" fmla="*/ 0 h 3431"/>
                  <a:gd name="T6" fmla="*/ 157 w 2224"/>
                  <a:gd name="T7" fmla="*/ 252 h 3431"/>
                  <a:gd name="T8" fmla="*/ 587 w 2224"/>
                  <a:gd name="T9" fmla="*/ 1521 h 3431"/>
                  <a:gd name="T10" fmla="*/ 314 w 2224"/>
                  <a:gd name="T11" fmla="*/ 2192 h 3431"/>
                  <a:gd name="T12" fmla="*/ 860 w 2224"/>
                  <a:gd name="T13" fmla="*/ 2192 h 3431"/>
                  <a:gd name="T14" fmla="*/ 860 w 2224"/>
                  <a:gd name="T15" fmla="*/ 2580 h 3431"/>
                  <a:gd name="T16" fmla="*/ 860 w 2224"/>
                  <a:gd name="T17" fmla="*/ 2590 h 3431"/>
                  <a:gd name="T18" fmla="*/ 713 w 2224"/>
                  <a:gd name="T19" fmla="*/ 2842 h 3431"/>
                  <a:gd name="T20" fmla="*/ 618 w 2224"/>
                  <a:gd name="T21" fmla="*/ 3062 h 3431"/>
                  <a:gd name="T22" fmla="*/ 692 w 2224"/>
                  <a:gd name="T23" fmla="*/ 3315 h 3431"/>
                  <a:gd name="T24" fmla="*/ 975 w 2224"/>
                  <a:gd name="T25" fmla="*/ 3419 h 3431"/>
                  <a:gd name="T26" fmla="*/ 1258 w 2224"/>
                  <a:gd name="T27" fmla="*/ 3315 h 3431"/>
                  <a:gd name="T28" fmla="*/ 1332 w 2224"/>
                  <a:gd name="T29" fmla="*/ 3062 h 3431"/>
                  <a:gd name="T30" fmla="*/ 1248 w 2224"/>
                  <a:gd name="T31" fmla="*/ 2842 h 3431"/>
                  <a:gd name="T32" fmla="*/ 1121 w 2224"/>
                  <a:gd name="T33" fmla="*/ 2590 h 3431"/>
                  <a:gd name="T34" fmla="*/ 1121 w 2224"/>
                  <a:gd name="T35" fmla="*/ 2192 h 3431"/>
                  <a:gd name="T36" fmla="*/ 1751 w 2224"/>
                  <a:gd name="T37" fmla="*/ 2192 h 3431"/>
                  <a:gd name="T38" fmla="*/ 1783 w 2224"/>
                  <a:gd name="T39" fmla="*/ 1279 h 3431"/>
                  <a:gd name="T40" fmla="*/ 2139 w 2224"/>
                  <a:gd name="T41" fmla="*/ 263 h 3431"/>
                  <a:gd name="T42" fmla="*/ 1594 w 2224"/>
                  <a:gd name="T43" fmla="*/ 0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4" h="3431">
                    <a:moveTo>
                      <a:pt x="1594" y="0"/>
                    </a:moveTo>
                    <a:lnTo>
                      <a:pt x="1594" y="0"/>
                    </a:lnTo>
                    <a:cubicBezTo>
                      <a:pt x="325" y="0"/>
                      <a:pt x="325" y="0"/>
                      <a:pt x="325" y="0"/>
                    </a:cubicBezTo>
                    <a:cubicBezTo>
                      <a:pt x="251" y="63"/>
                      <a:pt x="198" y="147"/>
                      <a:pt x="157" y="252"/>
                    </a:cubicBezTo>
                    <a:cubicBezTo>
                      <a:pt x="0" y="671"/>
                      <a:pt x="545" y="1080"/>
                      <a:pt x="587" y="1521"/>
                    </a:cubicBezTo>
                    <a:cubicBezTo>
                      <a:pt x="503" y="1773"/>
                      <a:pt x="409" y="1982"/>
                      <a:pt x="314" y="2192"/>
                    </a:cubicBezTo>
                    <a:cubicBezTo>
                      <a:pt x="860" y="2192"/>
                      <a:pt x="860" y="2192"/>
                      <a:pt x="860" y="2192"/>
                    </a:cubicBezTo>
                    <a:cubicBezTo>
                      <a:pt x="860" y="2580"/>
                      <a:pt x="860" y="2580"/>
                      <a:pt x="860" y="2580"/>
                    </a:cubicBezTo>
                    <a:lnTo>
                      <a:pt x="860" y="2590"/>
                    </a:lnTo>
                    <a:cubicBezTo>
                      <a:pt x="849" y="2706"/>
                      <a:pt x="765" y="2780"/>
                      <a:pt x="713" y="2842"/>
                    </a:cubicBezTo>
                    <a:cubicBezTo>
                      <a:pt x="660" y="2916"/>
                      <a:pt x="618" y="2979"/>
                      <a:pt x="618" y="3062"/>
                    </a:cubicBezTo>
                    <a:cubicBezTo>
                      <a:pt x="618" y="3157"/>
                      <a:pt x="639" y="3251"/>
                      <a:pt x="692" y="3315"/>
                    </a:cubicBezTo>
                    <a:cubicBezTo>
                      <a:pt x="744" y="3377"/>
                      <a:pt x="828" y="3419"/>
                      <a:pt x="975" y="3419"/>
                    </a:cubicBezTo>
                    <a:cubicBezTo>
                      <a:pt x="1121" y="3430"/>
                      <a:pt x="1205" y="3377"/>
                      <a:pt x="1258" y="3315"/>
                    </a:cubicBezTo>
                    <a:cubicBezTo>
                      <a:pt x="1300" y="3251"/>
                      <a:pt x="1332" y="3157"/>
                      <a:pt x="1332" y="3062"/>
                    </a:cubicBezTo>
                    <a:cubicBezTo>
                      <a:pt x="1332" y="2979"/>
                      <a:pt x="1289" y="2916"/>
                      <a:pt x="1248" y="2842"/>
                    </a:cubicBezTo>
                    <a:cubicBezTo>
                      <a:pt x="1195" y="2780"/>
                      <a:pt x="1121" y="2706"/>
                      <a:pt x="1121" y="2590"/>
                    </a:cubicBezTo>
                    <a:cubicBezTo>
                      <a:pt x="1121" y="2192"/>
                      <a:pt x="1121" y="2192"/>
                      <a:pt x="1121" y="2192"/>
                    </a:cubicBezTo>
                    <a:cubicBezTo>
                      <a:pt x="1751" y="2192"/>
                      <a:pt x="1751" y="2192"/>
                      <a:pt x="1751" y="2192"/>
                    </a:cubicBezTo>
                    <a:cubicBezTo>
                      <a:pt x="1751" y="1909"/>
                      <a:pt x="1762" y="1615"/>
                      <a:pt x="1783" y="1279"/>
                    </a:cubicBezTo>
                    <a:cubicBezTo>
                      <a:pt x="1877" y="818"/>
                      <a:pt x="2223" y="598"/>
                      <a:pt x="2139" y="263"/>
                    </a:cubicBezTo>
                    <a:cubicBezTo>
                      <a:pt x="2066" y="11"/>
                      <a:pt x="1814" y="73"/>
                      <a:pt x="1594"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5" name="Freeform 26"/>
              <p:cNvSpPr>
                <a:spLocks noChangeArrowheads="1"/>
              </p:cNvSpPr>
              <p:nvPr/>
            </p:nvSpPr>
            <p:spPr bwMode="auto">
              <a:xfrm>
                <a:off x="12701316" y="7023816"/>
                <a:ext cx="923744" cy="750738"/>
              </a:xfrm>
              <a:custGeom>
                <a:avLst/>
                <a:gdLst>
                  <a:gd name="T0" fmla="*/ 1395 w 2256"/>
                  <a:gd name="T1" fmla="*/ 546 h 1836"/>
                  <a:gd name="T2" fmla="*/ 1395 w 2256"/>
                  <a:gd name="T3" fmla="*/ 546 h 1836"/>
                  <a:gd name="T4" fmla="*/ 136 w 2256"/>
                  <a:gd name="T5" fmla="*/ 1395 h 1836"/>
                  <a:gd name="T6" fmla="*/ 21 w 2256"/>
                  <a:gd name="T7" fmla="*/ 1657 h 1836"/>
                  <a:gd name="T8" fmla="*/ 230 w 2256"/>
                  <a:gd name="T9" fmla="*/ 1793 h 1836"/>
                  <a:gd name="T10" fmla="*/ 1604 w 2256"/>
                  <a:gd name="T11" fmla="*/ 860 h 1836"/>
                  <a:gd name="T12" fmla="*/ 2255 w 2256"/>
                  <a:gd name="T13" fmla="*/ 0 h 1836"/>
                  <a:gd name="T14" fmla="*/ 1888 w 2256"/>
                  <a:gd name="T15" fmla="*/ 0 h 1836"/>
                  <a:gd name="T16" fmla="*/ 1395 w 2256"/>
                  <a:gd name="T17" fmla="*/ 546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6" h="1836">
                    <a:moveTo>
                      <a:pt x="1395" y="546"/>
                    </a:moveTo>
                    <a:lnTo>
                      <a:pt x="1395" y="546"/>
                    </a:lnTo>
                    <a:cubicBezTo>
                      <a:pt x="881" y="1112"/>
                      <a:pt x="136" y="1395"/>
                      <a:pt x="136" y="1395"/>
                    </a:cubicBezTo>
                    <a:cubicBezTo>
                      <a:pt x="53" y="1416"/>
                      <a:pt x="0" y="1541"/>
                      <a:pt x="21" y="1657"/>
                    </a:cubicBezTo>
                    <a:cubicBezTo>
                      <a:pt x="42" y="1762"/>
                      <a:pt x="157" y="1835"/>
                      <a:pt x="230" y="1793"/>
                    </a:cubicBezTo>
                    <a:cubicBezTo>
                      <a:pt x="230" y="1793"/>
                      <a:pt x="1017" y="1500"/>
                      <a:pt x="1604" y="860"/>
                    </a:cubicBezTo>
                    <a:cubicBezTo>
                      <a:pt x="1919" y="524"/>
                      <a:pt x="2129" y="220"/>
                      <a:pt x="2255" y="0"/>
                    </a:cubicBezTo>
                    <a:cubicBezTo>
                      <a:pt x="1888" y="0"/>
                      <a:pt x="1888" y="0"/>
                      <a:pt x="1888" y="0"/>
                    </a:cubicBezTo>
                    <a:cubicBezTo>
                      <a:pt x="1762" y="147"/>
                      <a:pt x="1604" y="325"/>
                      <a:pt x="1395" y="546"/>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6" name="Freeform 27"/>
              <p:cNvSpPr>
                <a:spLocks noChangeArrowheads="1"/>
              </p:cNvSpPr>
              <p:nvPr/>
            </p:nvSpPr>
            <p:spPr bwMode="auto">
              <a:xfrm>
                <a:off x="12174494" y="7539949"/>
                <a:ext cx="488935" cy="400634"/>
              </a:xfrm>
              <a:custGeom>
                <a:avLst/>
                <a:gdLst>
                  <a:gd name="T0" fmla="*/ 871 w 1196"/>
                  <a:gd name="T1" fmla="*/ 11 h 977"/>
                  <a:gd name="T2" fmla="*/ 871 w 1196"/>
                  <a:gd name="T3" fmla="*/ 11 h 977"/>
                  <a:gd name="T4" fmla="*/ 849 w 1196"/>
                  <a:gd name="T5" fmla="*/ 11 h 977"/>
                  <a:gd name="T6" fmla="*/ 304 w 1196"/>
                  <a:gd name="T7" fmla="*/ 53 h 977"/>
                  <a:gd name="T8" fmla="*/ 10 w 1196"/>
                  <a:gd name="T9" fmla="*/ 326 h 977"/>
                  <a:gd name="T10" fmla="*/ 42 w 1196"/>
                  <a:gd name="T11" fmla="*/ 756 h 977"/>
                  <a:gd name="T12" fmla="*/ 367 w 1196"/>
                  <a:gd name="T13" fmla="*/ 954 h 977"/>
                  <a:gd name="T14" fmla="*/ 891 w 1196"/>
                  <a:gd name="T15" fmla="*/ 892 h 977"/>
                  <a:gd name="T16" fmla="*/ 1195 w 1196"/>
                  <a:gd name="T17" fmla="*/ 619 h 977"/>
                  <a:gd name="T18" fmla="*/ 1164 w 1196"/>
                  <a:gd name="T19" fmla="*/ 211 h 977"/>
                  <a:gd name="T20" fmla="*/ 871 w 1196"/>
                  <a:gd name="T21" fmla="*/ 11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6" h="977">
                    <a:moveTo>
                      <a:pt x="871" y="11"/>
                    </a:moveTo>
                    <a:lnTo>
                      <a:pt x="871" y="11"/>
                    </a:lnTo>
                    <a:cubicBezTo>
                      <a:pt x="871" y="11"/>
                      <a:pt x="860" y="11"/>
                      <a:pt x="849" y="11"/>
                    </a:cubicBezTo>
                    <a:cubicBezTo>
                      <a:pt x="304" y="53"/>
                      <a:pt x="304" y="53"/>
                      <a:pt x="304" y="53"/>
                    </a:cubicBezTo>
                    <a:cubicBezTo>
                      <a:pt x="147" y="74"/>
                      <a:pt x="0" y="200"/>
                      <a:pt x="10" y="326"/>
                    </a:cubicBezTo>
                    <a:cubicBezTo>
                      <a:pt x="42" y="756"/>
                      <a:pt x="42" y="756"/>
                      <a:pt x="42" y="756"/>
                    </a:cubicBezTo>
                    <a:cubicBezTo>
                      <a:pt x="53" y="882"/>
                      <a:pt x="209" y="976"/>
                      <a:pt x="367" y="954"/>
                    </a:cubicBezTo>
                    <a:cubicBezTo>
                      <a:pt x="891" y="892"/>
                      <a:pt x="891" y="892"/>
                      <a:pt x="891" y="892"/>
                    </a:cubicBezTo>
                    <a:cubicBezTo>
                      <a:pt x="1059" y="882"/>
                      <a:pt x="1195" y="745"/>
                      <a:pt x="1195" y="619"/>
                    </a:cubicBezTo>
                    <a:cubicBezTo>
                      <a:pt x="1164" y="211"/>
                      <a:pt x="1164" y="211"/>
                      <a:pt x="1164" y="211"/>
                    </a:cubicBezTo>
                    <a:cubicBezTo>
                      <a:pt x="1154" y="95"/>
                      <a:pt x="1027" y="0"/>
                      <a:pt x="871" y="11"/>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7" name="Freeform 28"/>
              <p:cNvSpPr>
                <a:spLocks noChangeArrowheads="1"/>
              </p:cNvSpPr>
              <p:nvPr/>
            </p:nvSpPr>
            <p:spPr bwMode="auto">
              <a:xfrm>
                <a:off x="12710338" y="8187821"/>
                <a:ext cx="992303" cy="1404023"/>
              </a:xfrm>
              <a:custGeom>
                <a:avLst/>
                <a:gdLst>
                  <a:gd name="T0" fmla="*/ 1049 w 2424"/>
                  <a:gd name="T1" fmla="*/ 0 h 3430"/>
                  <a:gd name="T2" fmla="*/ 1049 w 2424"/>
                  <a:gd name="T3" fmla="*/ 0 h 3430"/>
                  <a:gd name="T4" fmla="*/ 0 w 2424"/>
                  <a:gd name="T5" fmla="*/ 3419 h 3430"/>
                  <a:gd name="T6" fmla="*/ 1059 w 2424"/>
                  <a:gd name="T7" fmla="*/ 3419 h 3430"/>
                  <a:gd name="T8" fmla="*/ 1059 w 2424"/>
                  <a:gd name="T9" fmla="*/ 3314 h 3430"/>
                  <a:gd name="T10" fmla="*/ 986 w 2424"/>
                  <a:gd name="T11" fmla="*/ 3188 h 3430"/>
                  <a:gd name="T12" fmla="*/ 860 w 2424"/>
                  <a:gd name="T13" fmla="*/ 2842 h 3430"/>
                  <a:gd name="T14" fmla="*/ 986 w 2424"/>
                  <a:gd name="T15" fmla="*/ 2444 h 3430"/>
                  <a:gd name="T16" fmla="*/ 1447 w 2424"/>
                  <a:gd name="T17" fmla="*/ 2255 h 3430"/>
                  <a:gd name="T18" fmla="*/ 1898 w 2424"/>
                  <a:gd name="T19" fmla="*/ 2444 h 3430"/>
                  <a:gd name="T20" fmla="*/ 2024 w 2424"/>
                  <a:gd name="T21" fmla="*/ 2842 h 3430"/>
                  <a:gd name="T22" fmla="*/ 1888 w 2424"/>
                  <a:gd name="T23" fmla="*/ 3199 h 3430"/>
                  <a:gd name="T24" fmla="*/ 1793 w 2424"/>
                  <a:gd name="T25" fmla="*/ 3335 h 3430"/>
                  <a:gd name="T26" fmla="*/ 1793 w 2424"/>
                  <a:gd name="T27" fmla="*/ 3419 h 3430"/>
                  <a:gd name="T28" fmla="*/ 2391 w 2424"/>
                  <a:gd name="T29" fmla="*/ 3419 h 3430"/>
                  <a:gd name="T30" fmla="*/ 2423 w 2424"/>
                  <a:gd name="T31" fmla="*/ 3429 h 3430"/>
                  <a:gd name="T32" fmla="*/ 2423 w 2424"/>
                  <a:gd name="T33" fmla="*/ 1101 h 3430"/>
                  <a:gd name="T34" fmla="*/ 1049 w 2424"/>
                  <a:gd name="T35"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4" h="3430">
                    <a:moveTo>
                      <a:pt x="1049" y="0"/>
                    </a:moveTo>
                    <a:lnTo>
                      <a:pt x="1049" y="0"/>
                    </a:lnTo>
                    <a:cubicBezTo>
                      <a:pt x="828" y="1269"/>
                      <a:pt x="409" y="2307"/>
                      <a:pt x="0" y="3419"/>
                    </a:cubicBezTo>
                    <a:cubicBezTo>
                      <a:pt x="1059" y="3419"/>
                      <a:pt x="1059" y="3419"/>
                      <a:pt x="1059" y="3419"/>
                    </a:cubicBezTo>
                    <a:cubicBezTo>
                      <a:pt x="1059" y="3314"/>
                      <a:pt x="1059" y="3314"/>
                      <a:pt x="1059" y="3314"/>
                    </a:cubicBezTo>
                    <a:cubicBezTo>
                      <a:pt x="1059" y="3293"/>
                      <a:pt x="1049" y="3283"/>
                      <a:pt x="986" y="3188"/>
                    </a:cubicBezTo>
                    <a:cubicBezTo>
                      <a:pt x="934" y="3115"/>
                      <a:pt x="860" y="3000"/>
                      <a:pt x="860" y="2842"/>
                    </a:cubicBezTo>
                    <a:cubicBezTo>
                      <a:pt x="860" y="2706"/>
                      <a:pt x="881" y="2569"/>
                      <a:pt x="986" y="2444"/>
                    </a:cubicBezTo>
                    <a:cubicBezTo>
                      <a:pt x="1070" y="2329"/>
                      <a:pt x="1248" y="2245"/>
                      <a:pt x="1447" y="2255"/>
                    </a:cubicBezTo>
                    <a:cubicBezTo>
                      <a:pt x="1636" y="2255"/>
                      <a:pt x="1814" y="2329"/>
                      <a:pt x="1898" y="2444"/>
                    </a:cubicBezTo>
                    <a:cubicBezTo>
                      <a:pt x="2003" y="2559"/>
                      <a:pt x="2024" y="2706"/>
                      <a:pt x="2024" y="2842"/>
                    </a:cubicBezTo>
                    <a:cubicBezTo>
                      <a:pt x="2024" y="3000"/>
                      <a:pt x="1940" y="3125"/>
                      <a:pt x="1888" y="3199"/>
                    </a:cubicBezTo>
                    <a:cubicBezTo>
                      <a:pt x="1814" y="3293"/>
                      <a:pt x="1793" y="3314"/>
                      <a:pt x="1793" y="3335"/>
                    </a:cubicBezTo>
                    <a:cubicBezTo>
                      <a:pt x="1793" y="3419"/>
                      <a:pt x="1793" y="3419"/>
                      <a:pt x="1793" y="3419"/>
                    </a:cubicBezTo>
                    <a:cubicBezTo>
                      <a:pt x="2391" y="3419"/>
                      <a:pt x="2391" y="3419"/>
                      <a:pt x="2391" y="3419"/>
                    </a:cubicBezTo>
                    <a:cubicBezTo>
                      <a:pt x="2402" y="3419"/>
                      <a:pt x="2412" y="3419"/>
                      <a:pt x="2423" y="3429"/>
                    </a:cubicBezTo>
                    <a:cubicBezTo>
                      <a:pt x="2423" y="1101"/>
                      <a:pt x="2423" y="1101"/>
                      <a:pt x="2423" y="1101"/>
                    </a:cubicBezTo>
                    <a:cubicBezTo>
                      <a:pt x="1741" y="671"/>
                      <a:pt x="1174" y="283"/>
                      <a:pt x="1049"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8" name="Freeform 29"/>
              <p:cNvSpPr>
                <a:spLocks noChangeArrowheads="1"/>
              </p:cNvSpPr>
              <p:nvPr/>
            </p:nvSpPr>
            <p:spPr bwMode="auto">
              <a:xfrm>
                <a:off x="9392437" y="8393551"/>
                <a:ext cx="1845684" cy="1709010"/>
              </a:xfrm>
              <a:custGeom>
                <a:avLst/>
                <a:gdLst>
                  <a:gd name="T0" fmla="*/ 0 w 4511"/>
                  <a:gd name="T1" fmla="*/ 2915 h 4175"/>
                  <a:gd name="T2" fmla="*/ 0 w 4511"/>
                  <a:gd name="T3" fmla="*/ 2915 h 4175"/>
                  <a:gd name="T4" fmla="*/ 2999 w 4511"/>
                  <a:gd name="T5" fmla="*/ 2915 h 4175"/>
                  <a:gd name="T6" fmla="*/ 2999 w 4511"/>
                  <a:gd name="T7" fmla="*/ 3324 h 4175"/>
                  <a:gd name="T8" fmla="*/ 2999 w 4511"/>
                  <a:gd name="T9" fmla="*/ 3335 h 4175"/>
                  <a:gd name="T10" fmla="*/ 2852 w 4511"/>
                  <a:gd name="T11" fmla="*/ 3597 h 4175"/>
                  <a:gd name="T12" fmla="*/ 2759 w 4511"/>
                  <a:gd name="T13" fmla="*/ 3806 h 4175"/>
                  <a:gd name="T14" fmla="*/ 2832 w 4511"/>
                  <a:gd name="T15" fmla="*/ 4058 h 4175"/>
                  <a:gd name="T16" fmla="*/ 3115 w 4511"/>
                  <a:gd name="T17" fmla="*/ 4163 h 4175"/>
                  <a:gd name="T18" fmla="*/ 3398 w 4511"/>
                  <a:gd name="T19" fmla="*/ 4058 h 4175"/>
                  <a:gd name="T20" fmla="*/ 3471 w 4511"/>
                  <a:gd name="T21" fmla="*/ 3806 h 4175"/>
                  <a:gd name="T22" fmla="*/ 3387 w 4511"/>
                  <a:gd name="T23" fmla="*/ 3597 h 4175"/>
                  <a:gd name="T24" fmla="*/ 3262 w 4511"/>
                  <a:gd name="T25" fmla="*/ 3335 h 4175"/>
                  <a:gd name="T26" fmla="*/ 3262 w 4511"/>
                  <a:gd name="T27" fmla="*/ 2915 h 4175"/>
                  <a:gd name="T28" fmla="*/ 4447 w 4511"/>
                  <a:gd name="T29" fmla="*/ 2915 h 4175"/>
                  <a:gd name="T30" fmla="*/ 4437 w 4511"/>
                  <a:gd name="T31" fmla="*/ 0 h 4175"/>
                  <a:gd name="T32" fmla="*/ 0 w 4511"/>
                  <a:gd name="T33" fmla="*/ 2915 h 4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11" h="4175">
                    <a:moveTo>
                      <a:pt x="0" y="2915"/>
                    </a:moveTo>
                    <a:lnTo>
                      <a:pt x="0" y="2915"/>
                    </a:lnTo>
                    <a:cubicBezTo>
                      <a:pt x="2999" y="2915"/>
                      <a:pt x="2999" y="2915"/>
                      <a:pt x="2999" y="2915"/>
                    </a:cubicBezTo>
                    <a:cubicBezTo>
                      <a:pt x="2999" y="3324"/>
                      <a:pt x="2999" y="3324"/>
                      <a:pt x="2999" y="3324"/>
                    </a:cubicBezTo>
                    <a:cubicBezTo>
                      <a:pt x="2999" y="3335"/>
                      <a:pt x="2999" y="3335"/>
                      <a:pt x="2999" y="3335"/>
                    </a:cubicBezTo>
                    <a:cubicBezTo>
                      <a:pt x="2989" y="3450"/>
                      <a:pt x="2905" y="3523"/>
                      <a:pt x="2852" y="3597"/>
                    </a:cubicBezTo>
                    <a:cubicBezTo>
                      <a:pt x="2800" y="3659"/>
                      <a:pt x="2759" y="3722"/>
                      <a:pt x="2759" y="3806"/>
                    </a:cubicBezTo>
                    <a:cubicBezTo>
                      <a:pt x="2759" y="3911"/>
                      <a:pt x="2780" y="3995"/>
                      <a:pt x="2832" y="4058"/>
                    </a:cubicBezTo>
                    <a:cubicBezTo>
                      <a:pt x="2884" y="4122"/>
                      <a:pt x="2968" y="4163"/>
                      <a:pt x="3115" y="4163"/>
                    </a:cubicBezTo>
                    <a:cubicBezTo>
                      <a:pt x="3262" y="4174"/>
                      <a:pt x="3346" y="4132"/>
                      <a:pt x="3398" y="4058"/>
                    </a:cubicBezTo>
                    <a:cubicBezTo>
                      <a:pt x="3440" y="3995"/>
                      <a:pt x="3471" y="3901"/>
                      <a:pt x="3471" y="3806"/>
                    </a:cubicBezTo>
                    <a:cubicBezTo>
                      <a:pt x="3471" y="3722"/>
                      <a:pt x="3430" y="3659"/>
                      <a:pt x="3387" y="3597"/>
                    </a:cubicBezTo>
                    <a:cubicBezTo>
                      <a:pt x="3335" y="3523"/>
                      <a:pt x="3262" y="3450"/>
                      <a:pt x="3262" y="3335"/>
                    </a:cubicBezTo>
                    <a:cubicBezTo>
                      <a:pt x="3262" y="2915"/>
                      <a:pt x="3262" y="2915"/>
                      <a:pt x="3262" y="2915"/>
                    </a:cubicBezTo>
                    <a:cubicBezTo>
                      <a:pt x="4447" y="2915"/>
                      <a:pt x="4447" y="2915"/>
                      <a:pt x="4447" y="2915"/>
                    </a:cubicBezTo>
                    <a:cubicBezTo>
                      <a:pt x="4468" y="2013"/>
                      <a:pt x="4510" y="1079"/>
                      <a:pt x="4437" y="0"/>
                    </a:cubicBezTo>
                    <a:cubicBezTo>
                      <a:pt x="3262" y="628"/>
                      <a:pt x="577" y="1719"/>
                      <a:pt x="0" y="2915"/>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9" name="Freeform 30"/>
              <p:cNvSpPr>
                <a:spLocks noChangeArrowheads="1"/>
              </p:cNvSpPr>
              <p:nvPr/>
            </p:nvSpPr>
            <p:spPr bwMode="auto">
              <a:xfrm>
                <a:off x="13818109" y="8711171"/>
                <a:ext cx="1322469" cy="2485013"/>
              </a:xfrm>
              <a:custGeom>
                <a:avLst/>
                <a:gdLst>
                  <a:gd name="T0" fmla="*/ 3230 w 3231"/>
                  <a:gd name="T1" fmla="*/ 4867 h 6074"/>
                  <a:gd name="T2" fmla="*/ 3230 w 3231"/>
                  <a:gd name="T3" fmla="*/ 4867 h 6074"/>
                  <a:gd name="T4" fmla="*/ 2821 w 3231"/>
                  <a:gd name="T5" fmla="*/ 2371 h 6074"/>
                  <a:gd name="T6" fmla="*/ 0 w 3231"/>
                  <a:gd name="T7" fmla="*/ 0 h 6074"/>
                  <a:gd name="T8" fmla="*/ 0 w 3231"/>
                  <a:gd name="T9" fmla="*/ 3347 h 6074"/>
                  <a:gd name="T10" fmla="*/ 125 w 3231"/>
                  <a:gd name="T11" fmla="*/ 3347 h 6074"/>
                  <a:gd name="T12" fmla="*/ 241 w 3231"/>
                  <a:gd name="T13" fmla="*/ 3273 h 6074"/>
                  <a:gd name="T14" fmla="*/ 587 w 3231"/>
                  <a:gd name="T15" fmla="*/ 3147 h 6074"/>
                  <a:gd name="T16" fmla="*/ 996 w 3231"/>
                  <a:gd name="T17" fmla="*/ 3273 h 6074"/>
                  <a:gd name="T18" fmla="*/ 1184 w 3231"/>
                  <a:gd name="T19" fmla="*/ 3734 h 6074"/>
                  <a:gd name="T20" fmla="*/ 985 w 3231"/>
                  <a:gd name="T21" fmla="*/ 4196 h 6074"/>
                  <a:gd name="T22" fmla="*/ 587 w 3231"/>
                  <a:gd name="T23" fmla="*/ 4321 h 6074"/>
                  <a:gd name="T24" fmla="*/ 230 w 3231"/>
                  <a:gd name="T25" fmla="*/ 4174 h 6074"/>
                  <a:gd name="T26" fmla="*/ 94 w 3231"/>
                  <a:gd name="T27" fmla="*/ 4080 h 6074"/>
                  <a:gd name="T28" fmla="*/ 0 w 3231"/>
                  <a:gd name="T29" fmla="*/ 4080 h 6074"/>
                  <a:gd name="T30" fmla="*/ 0 w 3231"/>
                  <a:gd name="T31" fmla="*/ 4867 h 6074"/>
                  <a:gd name="T32" fmla="*/ 1458 w 3231"/>
                  <a:gd name="T33" fmla="*/ 4867 h 6074"/>
                  <a:gd name="T34" fmla="*/ 1458 w 3231"/>
                  <a:gd name="T35" fmla="*/ 5224 h 6074"/>
                  <a:gd name="T36" fmla="*/ 1458 w 3231"/>
                  <a:gd name="T37" fmla="*/ 5234 h 6074"/>
                  <a:gd name="T38" fmla="*/ 1321 w 3231"/>
                  <a:gd name="T39" fmla="*/ 5496 h 6074"/>
                  <a:gd name="T40" fmla="*/ 1227 w 3231"/>
                  <a:gd name="T41" fmla="*/ 5706 h 6074"/>
                  <a:gd name="T42" fmla="*/ 1300 w 3231"/>
                  <a:gd name="T43" fmla="*/ 5958 h 6074"/>
                  <a:gd name="T44" fmla="*/ 1583 w 3231"/>
                  <a:gd name="T45" fmla="*/ 6073 h 6074"/>
                  <a:gd name="T46" fmla="*/ 1856 w 3231"/>
                  <a:gd name="T47" fmla="*/ 5968 h 6074"/>
                  <a:gd name="T48" fmla="*/ 1930 w 3231"/>
                  <a:gd name="T49" fmla="*/ 5706 h 6074"/>
                  <a:gd name="T50" fmla="*/ 1846 w 3231"/>
                  <a:gd name="T51" fmla="*/ 5496 h 6074"/>
                  <a:gd name="T52" fmla="*/ 1730 w 3231"/>
                  <a:gd name="T53" fmla="*/ 5244 h 6074"/>
                  <a:gd name="T54" fmla="*/ 1730 w 3231"/>
                  <a:gd name="T55" fmla="*/ 4867 h 6074"/>
                  <a:gd name="T56" fmla="*/ 3230 w 3231"/>
                  <a:gd name="T57" fmla="*/ 4867 h 6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1" h="6074">
                    <a:moveTo>
                      <a:pt x="3230" y="4867"/>
                    </a:moveTo>
                    <a:lnTo>
                      <a:pt x="3230" y="4867"/>
                    </a:lnTo>
                    <a:cubicBezTo>
                      <a:pt x="2821" y="2371"/>
                      <a:pt x="2821" y="2371"/>
                      <a:pt x="2821" y="2371"/>
                    </a:cubicBezTo>
                    <a:cubicBezTo>
                      <a:pt x="2705" y="1657"/>
                      <a:pt x="1227" y="766"/>
                      <a:pt x="0" y="0"/>
                    </a:cubicBezTo>
                    <a:cubicBezTo>
                      <a:pt x="0" y="3347"/>
                      <a:pt x="0" y="3347"/>
                      <a:pt x="0" y="3347"/>
                    </a:cubicBezTo>
                    <a:cubicBezTo>
                      <a:pt x="125" y="3347"/>
                      <a:pt x="125" y="3347"/>
                      <a:pt x="125" y="3347"/>
                    </a:cubicBezTo>
                    <a:cubicBezTo>
                      <a:pt x="146" y="3347"/>
                      <a:pt x="146" y="3347"/>
                      <a:pt x="241" y="3273"/>
                    </a:cubicBezTo>
                    <a:cubicBezTo>
                      <a:pt x="325" y="3220"/>
                      <a:pt x="440" y="3147"/>
                      <a:pt x="587" y="3147"/>
                    </a:cubicBezTo>
                    <a:cubicBezTo>
                      <a:pt x="723" y="3147"/>
                      <a:pt x="870" y="3167"/>
                      <a:pt x="996" y="3273"/>
                    </a:cubicBezTo>
                    <a:cubicBezTo>
                      <a:pt x="1100" y="3357"/>
                      <a:pt x="1184" y="3535"/>
                      <a:pt x="1184" y="3734"/>
                    </a:cubicBezTo>
                    <a:cubicBezTo>
                      <a:pt x="1184" y="3934"/>
                      <a:pt x="1100" y="4101"/>
                      <a:pt x="985" y="4196"/>
                    </a:cubicBezTo>
                    <a:cubicBezTo>
                      <a:pt x="870" y="4290"/>
                      <a:pt x="723" y="4321"/>
                      <a:pt x="587" y="4321"/>
                    </a:cubicBezTo>
                    <a:cubicBezTo>
                      <a:pt x="440" y="4321"/>
                      <a:pt x="314" y="4237"/>
                      <a:pt x="230" y="4174"/>
                    </a:cubicBezTo>
                    <a:cubicBezTo>
                      <a:pt x="146" y="4101"/>
                      <a:pt x="125" y="4080"/>
                      <a:pt x="94" y="4080"/>
                    </a:cubicBezTo>
                    <a:cubicBezTo>
                      <a:pt x="0" y="4080"/>
                      <a:pt x="0" y="4080"/>
                      <a:pt x="0" y="4080"/>
                    </a:cubicBezTo>
                    <a:cubicBezTo>
                      <a:pt x="0" y="4867"/>
                      <a:pt x="0" y="4867"/>
                      <a:pt x="0" y="4867"/>
                    </a:cubicBezTo>
                    <a:cubicBezTo>
                      <a:pt x="1458" y="4867"/>
                      <a:pt x="1458" y="4867"/>
                      <a:pt x="1458" y="4867"/>
                    </a:cubicBezTo>
                    <a:cubicBezTo>
                      <a:pt x="1458" y="5224"/>
                      <a:pt x="1458" y="5224"/>
                      <a:pt x="1458" y="5224"/>
                    </a:cubicBezTo>
                    <a:cubicBezTo>
                      <a:pt x="1458" y="5234"/>
                      <a:pt x="1458" y="5234"/>
                      <a:pt x="1458" y="5234"/>
                    </a:cubicBezTo>
                    <a:cubicBezTo>
                      <a:pt x="1447" y="5349"/>
                      <a:pt x="1374" y="5423"/>
                      <a:pt x="1321" y="5496"/>
                    </a:cubicBezTo>
                    <a:cubicBezTo>
                      <a:pt x="1258" y="5559"/>
                      <a:pt x="1227" y="5622"/>
                      <a:pt x="1227" y="5706"/>
                    </a:cubicBezTo>
                    <a:cubicBezTo>
                      <a:pt x="1227" y="5811"/>
                      <a:pt x="1247" y="5895"/>
                      <a:pt x="1300" y="5958"/>
                    </a:cubicBezTo>
                    <a:cubicBezTo>
                      <a:pt x="1352" y="6020"/>
                      <a:pt x="1426" y="6062"/>
                      <a:pt x="1583" y="6073"/>
                    </a:cubicBezTo>
                    <a:cubicBezTo>
                      <a:pt x="1730" y="6073"/>
                      <a:pt x="1803" y="6031"/>
                      <a:pt x="1856" y="5968"/>
                    </a:cubicBezTo>
                    <a:cubicBezTo>
                      <a:pt x="1908" y="5895"/>
                      <a:pt x="1930" y="5800"/>
                      <a:pt x="1930" y="5706"/>
                    </a:cubicBezTo>
                    <a:cubicBezTo>
                      <a:pt x="1930" y="5622"/>
                      <a:pt x="1898" y="5559"/>
                      <a:pt x="1846" y="5496"/>
                    </a:cubicBezTo>
                    <a:cubicBezTo>
                      <a:pt x="1803" y="5423"/>
                      <a:pt x="1730" y="5360"/>
                      <a:pt x="1730" y="5244"/>
                    </a:cubicBezTo>
                    <a:cubicBezTo>
                      <a:pt x="1730" y="4867"/>
                      <a:pt x="1730" y="4867"/>
                      <a:pt x="1730" y="4867"/>
                    </a:cubicBezTo>
                    <a:lnTo>
                      <a:pt x="3230" y="4867"/>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0" name="Freeform 31"/>
              <p:cNvSpPr>
                <a:spLocks noChangeArrowheads="1"/>
              </p:cNvSpPr>
              <p:nvPr/>
            </p:nvSpPr>
            <p:spPr bwMode="auto">
              <a:xfrm>
                <a:off x="12387388" y="9200233"/>
                <a:ext cx="1820425" cy="1503280"/>
              </a:xfrm>
              <a:custGeom>
                <a:avLst/>
                <a:gdLst>
                  <a:gd name="T0" fmla="*/ 4342 w 4448"/>
                  <a:gd name="T1" fmla="*/ 2255 h 3672"/>
                  <a:gd name="T2" fmla="*/ 4342 w 4448"/>
                  <a:gd name="T3" fmla="*/ 2255 h 3672"/>
                  <a:gd name="T4" fmla="*/ 4080 w 4448"/>
                  <a:gd name="T5" fmla="*/ 2182 h 3672"/>
                  <a:gd name="T6" fmla="*/ 3870 w 4448"/>
                  <a:gd name="T7" fmla="*/ 2265 h 3672"/>
                  <a:gd name="T8" fmla="*/ 3618 w 4448"/>
                  <a:gd name="T9" fmla="*/ 2391 h 3672"/>
                  <a:gd name="T10" fmla="*/ 3210 w 4448"/>
                  <a:gd name="T11" fmla="*/ 2391 h 3672"/>
                  <a:gd name="T12" fmla="*/ 3210 w 4448"/>
                  <a:gd name="T13" fmla="*/ 1216 h 3672"/>
                  <a:gd name="T14" fmla="*/ 3178 w 4448"/>
                  <a:gd name="T15" fmla="*/ 1228 h 3672"/>
                  <a:gd name="T16" fmla="*/ 2349 w 4448"/>
                  <a:gd name="T17" fmla="*/ 1228 h 3672"/>
                  <a:gd name="T18" fmla="*/ 2349 w 4448"/>
                  <a:gd name="T19" fmla="*/ 849 h 3672"/>
                  <a:gd name="T20" fmla="*/ 2349 w 4448"/>
                  <a:gd name="T21" fmla="*/ 839 h 3672"/>
                  <a:gd name="T22" fmla="*/ 2486 w 4448"/>
                  <a:gd name="T23" fmla="*/ 587 h 3672"/>
                  <a:gd name="T24" fmla="*/ 2580 w 4448"/>
                  <a:gd name="T25" fmla="*/ 367 h 3672"/>
                  <a:gd name="T26" fmla="*/ 2507 w 4448"/>
                  <a:gd name="T27" fmla="*/ 115 h 3672"/>
                  <a:gd name="T28" fmla="*/ 2224 w 4448"/>
                  <a:gd name="T29" fmla="*/ 10 h 3672"/>
                  <a:gd name="T30" fmla="*/ 1951 w 4448"/>
                  <a:gd name="T31" fmla="*/ 115 h 3672"/>
                  <a:gd name="T32" fmla="*/ 1877 w 4448"/>
                  <a:gd name="T33" fmla="*/ 367 h 3672"/>
                  <a:gd name="T34" fmla="*/ 1961 w 4448"/>
                  <a:gd name="T35" fmla="*/ 577 h 3672"/>
                  <a:gd name="T36" fmla="*/ 2077 w 4448"/>
                  <a:gd name="T37" fmla="*/ 839 h 3672"/>
                  <a:gd name="T38" fmla="*/ 2077 w 4448"/>
                  <a:gd name="T39" fmla="*/ 1228 h 3672"/>
                  <a:gd name="T40" fmla="*/ 692 w 4448"/>
                  <a:gd name="T41" fmla="*/ 1228 h 3672"/>
                  <a:gd name="T42" fmla="*/ 0 w 4448"/>
                  <a:gd name="T43" fmla="*/ 3671 h 3672"/>
                  <a:gd name="T44" fmla="*/ 1395 w 4448"/>
                  <a:gd name="T45" fmla="*/ 3671 h 3672"/>
                  <a:gd name="T46" fmla="*/ 1395 w 4448"/>
                  <a:gd name="T47" fmla="*/ 3556 h 3672"/>
                  <a:gd name="T48" fmla="*/ 1322 w 4448"/>
                  <a:gd name="T49" fmla="*/ 3440 h 3672"/>
                  <a:gd name="T50" fmla="*/ 1186 w 4448"/>
                  <a:gd name="T51" fmla="*/ 3094 h 3672"/>
                  <a:gd name="T52" fmla="*/ 1311 w 4448"/>
                  <a:gd name="T53" fmla="*/ 2695 h 3672"/>
                  <a:gd name="T54" fmla="*/ 1783 w 4448"/>
                  <a:gd name="T55" fmla="*/ 2496 h 3672"/>
                  <a:gd name="T56" fmla="*/ 2234 w 4448"/>
                  <a:gd name="T57" fmla="*/ 2695 h 3672"/>
                  <a:gd name="T58" fmla="*/ 2360 w 4448"/>
                  <a:gd name="T59" fmla="*/ 3094 h 3672"/>
                  <a:gd name="T60" fmla="*/ 2213 w 4448"/>
                  <a:gd name="T61" fmla="*/ 3451 h 3672"/>
                  <a:gd name="T62" fmla="*/ 2129 w 4448"/>
                  <a:gd name="T63" fmla="*/ 3587 h 3672"/>
                  <a:gd name="T64" fmla="*/ 2129 w 4448"/>
                  <a:gd name="T65" fmla="*/ 3671 h 3672"/>
                  <a:gd name="T66" fmla="*/ 3210 w 4448"/>
                  <a:gd name="T67" fmla="*/ 3671 h 3672"/>
                  <a:gd name="T68" fmla="*/ 3210 w 4448"/>
                  <a:gd name="T69" fmla="*/ 2654 h 3672"/>
                  <a:gd name="T70" fmla="*/ 3608 w 4448"/>
                  <a:gd name="T71" fmla="*/ 2654 h 3672"/>
                  <a:gd name="T72" fmla="*/ 3618 w 4448"/>
                  <a:gd name="T73" fmla="*/ 2654 h 3672"/>
                  <a:gd name="T74" fmla="*/ 3870 w 4448"/>
                  <a:gd name="T75" fmla="*/ 2800 h 3672"/>
                  <a:gd name="T76" fmla="*/ 4080 w 4448"/>
                  <a:gd name="T77" fmla="*/ 2884 h 3672"/>
                  <a:gd name="T78" fmla="*/ 4342 w 4448"/>
                  <a:gd name="T79" fmla="*/ 2810 h 3672"/>
                  <a:gd name="T80" fmla="*/ 4447 w 4448"/>
                  <a:gd name="T81" fmla="*/ 2538 h 3672"/>
                  <a:gd name="T82" fmla="*/ 4342 w 4448"/>
                  <a:gd name="T83" fmla="*/ 2255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8" h="3672">
                    <a:moveTo>
                      <a:pt x="4342" y="2255"/>
                    </a:moveTo>
                    <a:lnTo>
                      <a:pt x="4342" y="2255"/>
                    </a:lnTo>
                    <a:cubicBezTo>
                      <a:pt x="4279" y="2203"/>
                      <a:pt x="4185" y="2182"/>
                      <a:pt x="4080" y="2182"/>
                    </a:cubicBezTo>
                    <a:cubicBezTo>
                      <a:pt x="4006" y="2182"/>
                      <a:pt x="3944" y="2223"/>
                      <a:pt x="3870" y="2265"/>
                    </a:cubicBezTo>
                    <a:cubicBezTo>
                      <a:pt x="3807" y="2318"/>
                      <a:pt x="3734" y="2391"/>
                      <a:pt x="3618" y="2391"/>
                    </a:cubicBezTo>
                    <a:cubicBezTo>
                      <a:pt x="3210" y="2391"/>
                      <a:pt x="3210" y="2391"/>
                      <a:pt x="3210" y="2391"/>
                    </a:cubicBezTo>
                    <a:cubicBezTo>
                      <a:pt x="3210" y="1216"/>
                      <a:pt x="3210" y="1216"/>
                      <a:pt x="3210" y="1216"/>
                    </a:cubicBezTo>
                    <a:cubicBezTo>
                      <a:pt x="3199" y="1216"/>
                      <a:pt x="3189" y="1228"/>
                      <a:pt x="3178" y="1228"/>
                    </a:cubicBezTo>
                    <a:cubicBezTo>
                      <a:pt x="2349" y="1228"/>
                      <a:pt x="2349" y="1228"/>
                      <a:pt x="2349" y="1228"/>
                    </a:cubicBezTo>
                    <a:cubicBezTo>
                      <a:pt x="2349" y="849"/>
                      <a:pt x="2349" y="849"/>
                      <a:pt x="2349" y="849"/>
                    </a:cubicBezTo>
                    <a:lnTo>
                      <a:pt x="2349" y="839"/>
                    </a:lnTo>
                    <a:cubicBezTo>
                      <a:pt x="2360" y="724"/>
                      <a:pt x="2433" y="650"/>
                      <a:pt x="2486" y="587"/>
                    </a:cubicBezTo>
                    <a:cubicBezTo>
                      <a:pt x="2548" y="514"/>
                      <a:pt x="2580" y="451"/>
                      <a:pt x="2580" y="367"/>
                    </a:cubicBezTo>
                    <a:cubicBezTo>
                      <a:pt x="2580" y="273"/>
                      <a:pt x="2560" y="178"/>
                      <a:pt x="2507" y="115"/>
                    </a:cubicBezTo>
                    <a:cubicBezTo>
                      <a:pt x="2454" y="53"/>
                      <a:pt x="2380" y="10"/>
                      <a:pt x="2224" y="10"/>
                    </a:cubicBezTo>
                    <a:cubicBezTo>
                      <a:pt x="2077" y="0"/>
                      <a:pt x="2003" y="53"/>
                      <a:pt x="1951" y="115"/>
                    </a:cubicBezTo>
                    <a:cubicBezTo>
                      <a:pt x="1898" y="178"/>
                      <a:pt x="1877" y="273"/>
                      <a:pt x="1877" y="367"/>
                    </a:cubicBezTo>
                    <a:cubicBezTo>
                      <a:pt x="1877" y="451"/>
                      <a:pt x="1909" y="514"/>
                      <a:pt x="1961" y="577"/>
                    </a:cubicBezTo>
                    <a:cubicBezTo>
                      <a:pt x="2014" y="650"/>
                      <a:pt x="2077" y="724"/>
                      <a:pt x="2077" y="839"/>
                    </a:cubicBezTo>
                    <a:cubicBezTo>
                      <a:pt x="2077" y="1228"/>
                      <a:pt x="2077" y="1228"/>
                      <a:pt x="2077" y="1228"/>
                    </a:cubicBezTo>
                    <a:cubicBezTo>
                      <a:pt x="692" y="1228"/>
                      <a:pt x="692" y="1228"/>
                      <a:pt x="692" y="1228"/>
                    </a:cubicBezTo>
                    <a:cubicBezTo>
                      <a:pt x="420" y="1971"/>
                      <a:pt x="179" y="2758"/>
                      <a:pt x="0" y="3671"/>
                    </a:cubicBezTo>
                    <a:cubicBezTo>
                      <a:pt x="1395" y="3671"/>
                      <a:pt x="1395" y="3671"/>
                      <a:pt x="1395" y="3671"/>
                    </a:cubicBezTo>
                    <a:cubicBezTo>
                      <a:pt x="1395" y="3556"/>
                      <a:pt x="1395" y="3556"/>
                      <a:pt x="1395" y="3556"/>
                    </a:cubicBezTo>
                    <a:cubicBezTo>
                      <a:pt x="1395" y="3545"/>
                      <a:pt x="1385" y="3535"/>
                      <a:pt x="1322" y="3440"/>
                    </a:cubicBezTo>
                    <a:cubicBezTo>
                      <a:pt x="1259" y="3367"/>
                      <a:pt x="1186" y="3241"/>
                      <a:pt x="1186" y="3094"/>
                    </a:cubicBezTo>
                    <a:cubicBezTo>
                      <a:pt x="1186" y="2957"/>
                      <a:pt x="1217" y="2810"/>
                      <a:pt x="1311" y="2695"/>
                    </a:cubicBezTo>
                    <a:cubicBezTo>
                      <a:pt x="1406" y="2580"/>
                      <a:pt x="1584" y="2496"/>
                      <a:pt x="1783" y="2496"/>
                    </a:cubicBezTo>
                    <a:cubicBezTo>
                      <a:pt x="1972" y="2506"/>
                      <a:pt x="2140" y="2580"/>
                      <a:pt x="2234" y="2695"/>
                    </a:cubicBezTo>
                    <a:cubicBezTo>
                      <a:pt x="2328" y="2810"/>
                      <a:pt x="2360" y="2957"/>
                      <a:pt x="2360" y="3094"/>
                    </a:cubicBezTo>
                    <a:cubicBezTo>
                      <a:pt x="2360" y="3251"/>
                      <a:pt x="2276" y="3377"/>
                      <a:pt x="2213" y="3451"/>
                    </a:cubicBezTo>
                    <a:cubicBezTo>
                      <a:pt x="2150" y="3545"/>
                      <a:pt x="2129" y="3566"/>
                      <a:pt x="2129" y="3587"/>
                    </a:cubicBezTo>
                    <a:cubicBezTo>
                      <a:pt x="2129" y="3671"/>
                      <a:pt x="2129" y="3671"/>
                      <a:pt x="2129" y="3671"/>
                    </a:cubicBezTo>
                    <a:cubicBezTo>
                      <a:pt x="3210" y="3671"/>
                      <a:pt x="3210" y="3671"/>
                      <a:pt x="3210" y="3671"/>
                    </a:cubicBezTo>
                    <a:cubicBezTo>
                      <a:pt x="3210" y="2654"/>
                      <a:pt x="3210" y="2654"/>
                      <a:pt x="3210" y="2654"/>
                    </a:cubicBezTo>
                    <a:cubicBezTo>
                      <a:pt x="3608" y="2654"/>
                      <a:pt x="3608" y="2654"/>
                      <a:pt x="3608" y="2654"/>
                    </a:cubicBezTo>
                    <a:cubicBezTo>
                      <a:pt x="3608" y="2654"/>
                      <a:pt x="3608" y="2654"/>
                      <a:pt x="3618" y="2654"/>
                    </a:cubicBezTo>
                    <a:cubicBezTo>
                      <a:pt x="3734" y="2664"/>
                      <a:pt x="3797" y="2738"/>
                      <a:pt x="3870" y="2800"/>
                    </a:cubicBezTo>
                    <a:cubicBezTo>
                      <a:pt x="3944" y="2853"/>
                      <a:pt x="3996" y="2884"/>
                      <a:pt x="4080" y="2884"/>
                    </a:cubicBezTo>
                    <a:cubicBezTo>
                      <a:pt x="4185" y="2884"/>
                      <a:pt x="4279" y="2863"/>
                      <a:pt x="4342" y="2810"/>
                    </a:cubicBezTo>
                    <a:cubicBezTo>
                      <a:pt x="4394" y="2769"/>
                      <a:pt x="4447" y="2685"/>
                      <a:pt x="4447" y="2538"/>
                    </a:cubicBezTo>
                    <a:cubicBezTo>
                      <a:pt x="4447" y="2381"/>
                      <a:pt x="4405" y="2307"/>
                      <a:pt x="4342" y="2255"/>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1" name="Freeform 32"/>
              <p:cNvSpPr>
                <a:spLocks noChangeArrowheads="1"/>
              </p:cNvSpPr>
              <p:nvPr/>
            </p:nvSpPr>
            <p:spPr bwMode="auto">
              <a:xfrm>
                <a:off x="9233668" y="9701928"/>
                <a:ext cx="2029711" cy="999780"/>
              </a:xfrm>
              <a:custGeom>
                <a:avLst/>
                <a:gdLst>
                  <a:gd name="T0" fmla="*/ 4825 w 4962"/>
                  <a:gd name="T1" fmla="*/ 0 h 2444"/>
                  <a:gd name="T2" fmla="*/ 4825 w 4962"/>
                  <a:gd name="T3" fmla="*/ 0 h 2444"/>
                  <a:gd name="T4" fmla="*/ 3880 w 4962"/>
                  <a:gd name="T5" fmla="*/ 0 h 2444"/>
                  <a:gd name="T6" fmla="*/ 3880 w 4962"/>
                  <a:gd name="T7" fmla="*/ 146 h 2444"/>
                  <a:gd name="T8" fmla="*/ 3964 w 4962"/>
                  <a:gd name="T9" fmla="*/ 261 h 2444"/>
                  <a:gd name="T10" fmla="*/ 4090 w 4962"/>
                  <a:gd name="T11" fmla="*/ 607 h 2444"/>
                  <a:gd name="T12" fmla="*/ 3964 w 4962"/>
                  <a:gd name="T13" fmla="*/ 1006 h 2444"/>
                  <a:gd name="T14" fmla="*/ 3503 w 4962"/>
                  <a:gd name="T15" fmla="*/ 1205 h 2444"/>
                  <a:gd name="T16" fmla="*/ 3041 w 4962"/>
                  <a:gd name="T17" fmla="*/ 1006 h 2444"/>
                  <a:gd name="T18" fmla="*/ 2916 w 4962"/>
                  <a:gd name="T19" fmla="*/ 607 h 2444"/>
                  <a:gd name="T20" fmla="*/ 3063 w 4962"/>
                  <a:gd name="T21" fmla="*/ 251 h 2444"/>
                  <a:gd name="T22" fmla="*/ 3157 w 4962"/>
                  <a:gd name="T23" fmla="*/ 114 h 2444"/>
                  <a:gd name="T24" fmla="*/ 3157 w 4962"/>
                  <a:gd name="T25" fmla="*/ 0 h 2444"/>
                  <a:gd name="T26" fmla="*/ 304 w 4962"/>
                  <a:gd name="T27" fmla="*/ 0 h 2444"/>
                  <a:gd name="T28" fmla="*/ 294 w 4962"/>
                  <a:gd name="T29" fmla="*/ 62 h 2444"/>
                  <a:gd name="T30" fmla="*/ 0 w 4962"/>
                  <a:gd name="T31" fmla="*/ 2443 h 2444"/>
                  <a:gd name="T32" fmla="*/ 1311 w 4962"/>
                  <a:gd name="T33" fmla="*/ 2443 h 2444"/>
                  <a:gd name="T34" fmla="*/ 1311 w 4962"/>
                  <a:gd name="T35" fmla="*/ 2359 h 2444"/>
                  <a:gd name="T36" fmla="*/ 1227 w 4962"/>
                  <a:gd name="T37" fmla="*/ 2223 h 2444"/>
                  <a:gd name="T38" fmla="*/ 1080 w 4962"/>
                  <a:gd name="T39" fmla="*/ 1866 h 2444"/>
                  <a:gd name="T40" fmla="*/ 1207 w 4962"/>
                  <a:gd name="T41" fmla="*/ 1467 h 2444"/>
                  <a:gd name="T42" fmla="*/ 1657 w 4962"/>
                  <a:gd name="T43" fmla="*/ 1268 h 2444"/>
                  <a:gd name="T44" fmla="*/ 2129 w 4962"/>
                  <a:gd name="T45" fmla="*/ 1467 h 2444"/>
                  <a:gd name="T46" fmla="*/ 2245 w 4962"/>
                  <a:gd name="T47" fmla="*/ 1866 h 2444"/>
                  <a:gd name="T48" fmla="*/ 2118 w 4962"/>
                  <a:gd name="T49" fmla="*/ 2212 h 2444"/>
                  <a:gd name="T50" fmla="*/ 2045 w 4962"/>
                  <a:gd name="T51" fmla="*/ 2328 h 2444"/>
                  <a:gd name="T52" fmla="*/ 2045 w 4962"/>
                  <a:gd name="T53" fmla="*/ 2443 h 2444"/>
                  <a:gd name="T54" fmla="*/ 4961 w 4962"/>
                  <a:gd name="T55" fmla="*/ 2443 h 2444"/>
                  <a:gd name="T56" fmla="*/ 4825 w 4962"/>
                  <a:gd name="T5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62" h="2444">
                    <a:moveTo>
                      <a:pt x="4825" y="0"/>
                    </a:moveTo>
                    <a:lnTo>
                      <a:pt x="4825" y="0"/>
                    </a:lnTo>
                    <a:cubicBezTo>
                      <a:pt x="3880" y="0"/>
                      <a:pt x="3880" y="0"/>
                      <a:pt x="3880" y="0"/>
                    </a:cubicBezTo>
                    <a:cubicBezTo>
                      <a:pt x="3880" y="146"/>
                      <a:pt x="3880" y="146"/>
                      <a:pt x="3880" y="146"/>
                    </a:cubicBezTo>
                    <a:cubicBezTo>
                      <a:pt x="3880" y="156"/>
                      <a:pt x="3891" y="167"/>
                      <a:pt x="3964" y="261"/>
                    </a:cubicBezTo>
                    <a:cubicBezTo>
                      <a:pt x="4017" y="335"/>
                      <a:pt x="4090" y="460"/>
                      <a:pt x="4090" y="607"/>
                    </a:cubicBezTo>
                    <a:cubicBezTo>
                      <a:pt x="4090" y="743"/>
                      <a:pt x="4058" y="880"/>
                      <a:pt x="3964" y="1006"/>
                    </a:cubicBezTo>
                    <a:cubicBezTo>
                      <a:pt x="3870" y="1121"/>
                      <a:pt x="3691" y="1205"/>
                      <a:pt x="3503" y="1205"/>
                    </a:cubicBezTo>
                    <a:cubicBezTo>
                      <a:pt x="3303" y="1194"/>
                      <a:pt x="3136" y="1121"/>
                      <a:pt x="3041" y="1006"/>
                    </a:cubicBezTo>
                    <a:cubicBezTo>
                      <a:pt x="2947" y="891"/>
                      <a:pt x="2916" y="743"/>
                      <a:pt x="2916" y="607"/>
                    </a:cubicBezTo>
                    <a:cubicBezTo>
                      <a:pt x="2916" y="450"/>
                      <a:pt x="3000" y="324"/>
                      <a:pt x="3063" y="251"/>
                    </a:cubicBezTo>
                    <a:cubicBezTo>
                      <a:pt x="3136" y="156"/>
                      <a:pt x="3147" y="136"/>
                      <a:pt x="3157" y="114"/>
                    </a:cubicBezTo>
                    <a:cubicBezTo>
                      <a:pt x="3157" y="0"/>
                      <a:pt x="3157" y="0"/>
                      <a:pt x="3157" y="0"/>
                    </a:cubicBezTo>
                    <a:cubicBezTo>
                      <a:pt x="304" y="0"/>
                      <a:pt x="304" y="0"/>
                      <a:pt x="304" y="0"/>
                    </a:cubicBezTo>
                    <a:cubicBezTo>
                      <a:pt x="294" y="20"/>
                      <a:pt x="294" y="41"/>
                      <a:pt x="294" y="62"/>
                    </a:cubicBezTo>
                    <a:cubicBezTo>
                      <a:pt x="0" y="2443"/>
                      <a:pt x="0" y="2443"/>
                      <a:pt x="0" y="2443"/>
                    </a:cubicBezTo>
                    <a:cubicBezTo>
                      <a:pt x="1311" y="2443"/>
                      <a:pt x="1311" y="2443"/>
                      <a:pt x="1311" y="2443"/>
                    </a:cubicBezTo>
                    <a:cubicBezTo>
                      <a:pt x="1311" y="2359"/>
                      <a:pt x="1311" y="2359"/>
                      <a:pt x="1311" y="2359"/>
                    </a:cubicBezTo>
                    <a:cubicBezTo>
                      <a:pt x="1311" y="2338"/>
                      <a:pt x="1291" y="2317"/>
                      <a:pt x="1227" y="2223"/>
                    </a:cubicBezTo>
                    <a:cubicBezTo>
                      <a:pt x="1164" y="2149"/>
                      <a:pt x="1080" y="2023"/>
                      <a:pt x="1080" y="1866"/>
                    </a:cubicBezTo>
                    <a:cubicBezTo>
                      <a:pt x="1080" y="1729"/>
                      <a:pt x="1111" y="1582"/>
                      <a:pt x="1207" y="1467"/>
                    </a:cubicBezTo>
                    <a:cubicBezTo>
                      <a:pt x="1301" y="1352"/>
                      <a:pt x="1468" y="1278"/>
                      <a:pt x="1657" y="1268"/>
                    </a:cubicBezTo>
                    <a:cubicBezTo>
                      <a:pt x="1856" y="1268"/>
                      <a:pt x="2034" y="1352"/>
                      <a:pt x="2129" y="1467"/>
                    </a:cubicBezTo>
                    <a:cubicBezTo>
                      <a:pt x="2224" y="1582"/>
                      <a:pt x="2245" y="1729"/>
                      <a:pt x="2245" y="1866"/>
                    </a:cubicBezTo>
                    <a:cubicBezTo>
                      <a:pt x="2245" y="2013"/>
                      <a:pt x="2181" y="2139"/>
                      <a:pt x="2118" y="2212"/>
                    </a:cubicBezTo>
                    <a:cubicBezTo>
                      <a:pt x="2056" y="2307"/>
                      <a:pt x="2045" y="2317"/>
                      <a:pt x="2045" y="2328"/>
                    </a:cubicBezTo>
                    <a:cubicBezTo>
                      <a:pt x="2045" y="2443"/>
                      <a:pt x="2045" y="2443"/>
                      <a:pt x="2045" y="2443"/>
                    </a:cubicBezTo>
                    <a:cubicBezTo>
                      <a:pt x="4961" y="2443"/>
                      <a:pt x="4961" y="2443"/>
                      <a:pt x="4961" y="2443"/>
                    </a:cubicBezTo>
                    <a:cubicBezTo>
                      <a:pt x="4814" y="1582"/>
                      <a:pt x="4803" y="796"/>
                      <a:pt x="4825" y="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2" name="Freeform 33"/>
              <p:cNvSpPr>
                <a:spLocks noChangeArrowheads="1"/>
              </p:cNvSpPr>
              <p:nvPr/>
            </p:nvSpPr>
            <p:spPr bwMode="auto">
              <a:xfrm>
                <a:off x="11312092" y="9701928"/>
                <a:ext cx="1055450" cy="1523131"/>
              </a:xfrm>
              <a:custGeom>
                <a:avLst/>
                <a:gdLst>
                  <a:gd name="T0" fmla="*/ 2580 w 2581"/>
                  <a:gd name="T1" fmla="*/ 2443 h 3723"/>
                  <a:gd name="T2" fmla="*/ 2580 w 2581"/>
                  <a:gd name="T3" fmla="*/ 2443 h 3723"/>
                  <a:gd name="T4" fmla="*/ 2423 w 2581"/>
                  <a:gd name="T5" fmla="*/ 0 h 3723"/>
                  <a:gd name="T6" fmla="*/ 2013 w 2581"/>
                  <a:gd name="T7" fmla="*/ 0 h 3723"/>
                  <a:gd name="T8" fmla="*/ 2013 w 2581"/>
                  <a:gd name="T9" fmla="*/ 114 h 3723"/>
                  <a:gd name="T10" fmla="*/ 2087 w 2581"/>
                  <a:gd name="T11" fmla="*/ 240 h 3723"/>
                  <a:gd name="T12" fmla="*/ 2223 w 2581"/>
                  <a:gd name="T13" fmla="*/ 586 h 3723"/>
                  <a:gd name="T14" fmla="*/ 2097 w 2581"/>
                  <a:gd name="T15" fmla="*/ 985 h 3723"/>
                  <a:gd name="T16" fmla="*/ 1636 w 2581"/>
                  <a:gd name="T17" fmla="*/ 1174 h 3723"/>
                  <a:gd name="T18" fmla="*/ 1175 w 2581"/>
                  <a:gd name="T19" fmla="*/ 985 h 3723"/>
                  <a:gd name="T20" fmla="*/ 1049 w 2581"/>
                  <a:gd name="T21" fmla="*/ 586 h 3723"/>
                  <a:gd name="T22" fmla="*/ 1195 w 2581"/>
                  <a:gd name="T23" fmla="*/ 230 h 3723"/>
                  <a:gd name="T24" fmla="*/ 1290 w 2581"/>
                  <a:gd name="T25" fmla="*/ 93 h 3723"/>
                  <a:gd name="T26" fmla="*/ 1290 w 2581"/>
                  <a:gd name="T27" fmla="*/ 0 h 3723"/>
                  <a:gd name="T28" fmla="*/ 849 w 2581"/>
                  <a:gd name="T29" fmla="*/ 0 h 3723"/>
                  <a:gd name="T30" fmla="*/ 0 w 2581"/>
                  <a:gd name="T31" fmla="*/ 2443 h 3723"/>
                  <a:gd name="T32" fmla="*/ 1154 w 2581"/>
                  <a:gd name="T33" fmla="*/ 2443 h 3723"/>
                  <a:gd name="T34" fmla="*/ 1154 w 2581"/>
                  <a:gd name="T35" fmla="*/ 2872 h 3723"/>
                  <a:gd name="T36" fmla="*/ 1154 w 2581"/>
                  <a:gd name="T37" fmla="*/ 2883 h 3723"/>
                  <a:gd name="T38" fmla="*/ 1007 w 2581"/>
                  <a:gd name="T39" fmla="*/ 3146 h 3723"/>
                  <a:gd name="T40" fmla="*/ 912 w 2581"/>
                  <a:gd name="T41" fmla="*/ 3355 h 3723"/>
                  <a:gd name="T42" fmla="*/ 986 w 2581"/>
                  <a:gd name="T43" fmla="*/ 3607 h 3723"/>
                  <a:gd name="T44" fmla="*/ 1269 w 2581"/>
                  <a:gd name="T45" fmla="*/ 3711 h 3723"/>
                  <a:gd name="T46" fmla="*/ 1542 w 2581"/>
                  <a:gd name="T47" fmla="*/ 3607 h 3723"/>
                  <a:gd name="T48" fmla="*/ 1615 w 2581"/>
                  <a:gd name="T49" fmla="*/ 3355 h 3723"/>
                  <a:gd name="T50" fmla="*/ 1531 w 2581"/>
                  <a:gd name="T51" fmla="*/ 3146 h 3723"/>
                  <a:gd name="T52" fmla="*/ 1416 w 2581"/>
                  <a:gd name="T53" fmla="*/ 2893 h 3723"/>
                  <a:gd name="T54" fmla="*/ 1416 w 2581"/>
                  <a:gd name="T55" fmla="*/ 2443 h 3723"/>
                  <a:gd name="T56" fmla="*/ 2580 w 2581"/>
                  <a:gd name="T57" fmla="*/ 2443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1" h="3723">
                    <a:moveTo>
                      <a:pt x="2580" y="2443"/>
                    </a:moveTo>
                    <a:lnTo>
                      <a:pt x="2580" y="2443"/>
                    </a:lnTo>
                    <a:cubicBezTo>
                      <a:pt x="2528" y="1541"/>
                      <a:pt x="2444" y="839"/>
                      <a:pt x="2423" y="0"/>
                    </a:cubicBezTo>
                    <a:cubicBezTo>
                      <a:pt x="2013" y="0"/>
                      <a:pt x="2013" y="0"/>
                      <a:pt x="2013" y="0"/>
                    </a:cubicBezTo>
                    <a:cubicBezTo>
                      <a:pt x="2013" y="114"/>
                      <a:pt x="2013" y="114"/>
                      <a:pt x="2013" y="114"/>
                    </a:cubicBezTo>
                    <a:cubicBezTo>
                      <a:pt x="2013" y="136"/>
                      <a:pt x="2024" y="146"/>
                      <a:pt x="2087" y="240"/>
                    </a:cubicBezTo>
                    <a:cubicBezTo>
                      <a:pt x="2150" y="314"/>
                      <a:pt x="2223" y="429"/>
                      <a:pt x="2223" y="586"/>
                    </a:cubicBezTo>
                    <a:cubicBezTo>
                      <a:pt x="2223" y="723"/>
                      <a:pt x="2192" y="859"/>
                      <a:pt x="2097" y="985"/>
                    </a:cubicBezTo>
                    <a:cubicBezTo>
                      <a:pt x="2003" y="1100"/>
                      <a:pt x="1825" y="1184"/>
                      <a:pt x="1636" y="1174"/>
                    </a:cubicBezTo>
                    <a:cubicBezTo>
                      <a:pt x="1437" y="1174"/>
                      <a:pt x="1269" y="1100"/>
                      <a:pt x="1175" y="985"/>
                    </a:cubicBezTo>
                    <a:cubicBezTo>
                      <a:pt x="1080" y="859"/>
                      <a:pt x="1049" y="723"/>
                      <a:pt x="1049" y="586"/>
                    </a:cubicBezTo>
                    <a:cubicBezTo>
                      <a:pt x="1049" y="429"/>
                      <a:pt x="1133" y="304"/>
                      <a:pt x="1195" y="230"/>
                    </a:cubicBezTo>
                    <a:cubicBezTo>
                      <a:pt x="1269" y="136"/>
                      <a:pt x="1279" y="114"/>
                      <a:pt x="1290" y="93"/>
                    </a:cubicBezTo>
                    <a:cubicBezTo>
                      <a:pt x="1290" y="0"/>
                      <a:pt x="1290" y="0"/>
                      <a:pt x="1290" y="0"/>
                    </a:cubicBezTo>
                    <a:cubicBezTo>
                      <a:pt x="849" y="0"/>
                      <a:pt x="849" y="0"/>
                      <a:pt x="849" y="0"/>
                    </a:cubicBezTo>
                    <a:cubicBezTo>
                      <a:pt x="608" y="534"/>
                      <a:pt x="336" y="1163"/>
                      <a:pt x="0" y="2443"/>
                    </a:cubicBezTo>
                    <a:cubicBezTo>
                      <a:pt x="1154" y="2443"/>
                      <a:pt x="1154" y="2443"/>
                      <a:pt x="1154" y="2443"/>
                    </a:cubicBezTo>
                    <a:cubicBezTo>
                      <a:pt x="1154" y="2872"/>
                      <a:pt x="1154" y="2872"/>
                      <a:pt x="1154" y="2872"/>
                    </a:cubicBezTo>
                    <a:lnTo>
                      <a:pt x="1154" y="2883"/>
                    </a:lnTo>
                    <a:cubicBezTo>
                      <a:pt x="1133" y="2999"/>
                      <a:pt x="1059" y="3072"/>
                      <a:pt x="1007" y="3146"/>
                    </a:cubicBezTo>
                    <a:cubicBezTo>
                      <a:pt x="955" y="3208"/>
                      <a:pt x="912" y="3271"/>
                      <a:pt x="912" y="3355"/>
                    </a:cubicBezTo>
                    <a:cubicBezTo>
                      <a:pt x="912" y="3460"/>
                      <a:pt x="933" y="3544"/>
                      <a:pt x="986" y="3607"/>
                    </a:cubicBezTo>
                    <a:cubicBezTo>
                      <a:pt x="1039" y="3670"/>
                      <a:pt x="1111" y="3711"/>
                      <a:pt x="1269" y="3711"/>
                    </a:cubicBezTo>
                    <a:cubicBezTo>
                      <a:pt x="1416" y="3722"/>
                      <a:pt x="1489" y="3670"/>
                      <a:pt x="1542" y="3607"/>
                    </a:cubicBezTo>
                    <a:cubicBezTo>
                      <a:pt x="1594" y="3544"/>
                      <a:pt x="1615" y="3450"/>
                      <a:pt x="1615" y="3355"/>
                    </a:cubicBezTo>
                    <a:cubicBezTo>
                      <a:pt x="1615" y="3271"/>
                      <a:pt x="1584" y="3208"/>
                      <a:pt x="1531" y="3146"/>
                    </a:cubicBezTo>
                    <a:cubicBezTo>
                      <a:pt x="1489" y="3072"/>
                      <a:pt x="1416" y="2999"/>
                      <a:pt x="1416" y="2893"/>
                    </a:cubicBezTo>
                    <a:cubicBezTo>
                      <a:pt x="1416" y="2443"/>
                      <a:pt x="1416" y="2443"/>
                      <a:pt x="1416" y="2443"/>
                    </a:cubicBezTo>
                    <a:lnTo>
                      <a:pt x="2580" y="2443"/>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3" name="Freeform 34"/>
              <p:cNvSpPr>
                <a:spLocks noChangeArrowheads="1"/>
              </p:cNvSpPr>
              <p:nvPr/>
            </p:nvSpPr>
            <p:spPr bwMode="auto">
              <a:xfrm>
                <a:off x="9152481" y="10315512"/>
                <a:ext cx="2073011" cy="1434703"/>
              </a:xfrm>
              <a:custGeom>
                <a:avLst/>
                <a:gdLst>
                  <a:gd name="T0" fmla="*/ 2013 w 5066"/>
                  <a:gd name="T1" fmla="*/ 830 h 3505"/>
                  <a:gd name="T2" fmla="*/ 2013 w 5066"/>
                  <a:gd name="T3" fmla="*/ 830 h 3505"/>
                  <a:gd name="T4" fmla="*/ 2129 w 5066"/>
                  <a:gd name="T5" fmla="*/ 578 h 3505"/>
                  <a:gd name="T6" fmla="*/ 2213 w 5066"/>
                  <a:gd name="T7" fmla="*/ 368 h 3505"/>
                  <a:gd name="T8" fmla="*/ 2139 w 5066"/>
                  <a:gd name="T9" fmla="*/ 116 h 3505"/>
                  <a:gd name="T10" fmla="*/ 1867 w 5066"/>
                  <a:gd name="T11" fmla="*/ 0 h 3505"/>
                  <a:gd name="T12" fmla="*/ 1583 w 5066"/>
                  <a:gd name="T13" fmla="*/ 116 h 3505"/>
                  <a:gd name="T14" fmla="*/ 1510 w 5066"/>
                  <a:gd name="T15" fmla="*/ 368 h 3505"/>
                  <a:gd name="T16" fmla="*/ 1604 w 5066"/>
                  <a:gd name="T17" fmla="*/ 578 h 3505"/>
                  <a:gd name="T18" fmla="*/ 1741 w 5066"/>
                  <a:gd name="T19" fmla="*/ 840 h 3505"/>
                  <a:gd name="T20" fmla="*/ 1741 w 5066"/>
                  <a:gd name="T21" fmla="*/ 850 h 3505"/>
                  <a:gd name="T22" fmla="*/ 1741 w 5066"/>
                  <a:gd name="T23" fmla="*/ 1228 h 3505"/>
                  <a:gd name="T24" fmla="*/ 168 w 5066"/>
                  <a:gd name="T25" fmla="*/ 1228 h 3505"/>
                  <a:gd name="T26" fmla="*/ 157 w 5066"/>
                  <a:gd name="T27" fmla="*/ 1291 h 3505"/>
                  <a:gd name="T28" fmla="*/ 3240 w 5066"/>
                  <a:gd name="T29" fmla="*/ 3504 h 3505"/>
                  <a:gd name="T30" fmla="*/ 5065 w 5066"/>
                  <a:gd name="T31" fmla="*/ 3504 h 3505"/>
                  <a:gd name="T32" fmla="*/ 5065 w 5066"/>
                  <a:gd name="T33" fmla="*/ 2717 h 3505"/>
                  <a:gd name="T34" fmla="*/ 4897 w 5066"/>
                  <a:gd name="T35" fmla="*/ 2717 h 3505"/>
                  <a:gd name="T36" fmla="*/ 4761 w 5066"/>
                  <a:gd name="T37" fmla="*/ 2811 h 3505"/>
                  <a:gd name="T38" fmla="*/ 4405 w 5066"/>
                  <a:gd name="T39" fmla="*/ 2948 h 3505"/>
                  <a:gd name="T40" fmla="*/ 4006 w 5066"/>
                  <a:gd name="T41" fmla="*/ 2822 h 3505"/>
                  <a:gd name="T42" fmla="*/ 3807 w 5066"/>
                  <a:gd name="T43" fmla="*/ 2371 h 3505"/>
                  <a:gd name="T44" fmla="*/ 4006 w 5066"/>
                  <a:gd name="T45" fmla="*/ 1909 h 3505"/>
                  <a:gd name="T46" fmla="*/ 4405 w 5066"/>
                  <a:gd name="T47" fmla="*/ 1784 h 3505"/>
                  <a:gd name="T48" fmla="*/ 4750 w 5066"/>
                  <a:gd name="T49" fmla="*/ 1909 h 3505"/>
                  <a:gd name="T50" fmla="*/ 4866 w 5066"/>
                  <a:gd name="T51" fmla="*/ 1983 h 3505"/>
                  <a:gd name="T52" fmla="*/ 5065 w 5066"/>
                  <a:gd name="T53" fmla="*/ 1983 h 3505"/>
                  <a:gd name="T54" fmla="*/ 5065 w 5066"/>
                  <a:gd name="T55" fmla="*/ 1228 h 3505"/>
                  <a:gd name="T56" fmla="*/ 2013 w 5066"/>
                  <a:gd name="T57" fmla="*/ 1228 h 3505"/>
                  <a:gd name="T58" fmla="*/ 2013 w 5066"/>
                  <a:gd name="T59" fmla="*/ 830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6" h="3505">
                    <a:moveTo>
                      <a:pt x="2013" y="830"/>
                    </a:moveTo>
                    <a:lnTo>
                      <a:pt x="2013" y="830"/>
                    </a:lnTo>
                    <a:cubicBezTo>
                      <a:pt x="2013" y="725"/>
                      <a:pt x="2087" y="651"/>
                      <a:pt x="2129" y="578"/>
                    </a:cubicBezTo>
                    <a:cubicBezTo>
                      <a:pt x="2181" y="515"/>
                      <a:pt x="2213" y="451"/>
                      <a:pt x="2213" y="368"/>
                    </a:cubicBezTo>
                    <a:cubicBezTo>
                      <a:pt x="2213" y="274"/>
                      <a:pt x="2192" y="179"/>
                      <a:pt x="2139" y="116"/>
                    </a:cubicBezTo>
                    <a:cubicBezTo>
                      <a:pt x="2087" y="43"/>
                      <a:pt x="2013" y="0"/>
                      <a:pt x="1867" y="0"/>
                    </a:cubicBezTo>
                    <a:cubicBezTo>
                      <a:pt x="1709" y="12"/>
                      <a:pt x="1636" y="53"/>
                      <a:pt x="1583" y="116"/>
                    </a:cubicBezTo>
                    <a:cubicBezTo>
                      <a:pt x="1531" y="179"/>
                      <a:pt x="1510" y="263"/>
                      <a:pt x="1510" y="368"/>
                    </a:cubicBezTo>
                    <a:cubicBezTo>
                      <a:pt x="1510" y="451"/>
                      <a:pt x="1542" y="515"/>
                      <a:pt x="1604" y="578"/>
                    </a:cubicBezTo>
                    <a:cubicBezTo>
                      <a:pt x="1657" y="651"/>
                      <a:pt x="1730" y="725"/>
                      <a:pt x="1741" y="840"/>
                    </a:cubicBezTo>
                    <a:cubicBezTo>
                      <a:pt x="1741" y="840"/>
                      <a:pt x="1741" y="840"/>
                      <a:pt x="1741" y="850"/>
                    </a:cubicBezTo>
                    <a:cubicBezTo>
                      <a:pt x="1741" y="1228"/>
                      <a:pt x="1741" y="1228"/>
                      <a:pt x="1741" y="1228"/>
                    </a:cubicBezTo>
                    <a:cubicBezTo>
                      <a:pt x="168" y="1228"/>
                      <a:pt x="168" y="1228"/>
                      <a:pt x="168" y="1228"/>
                    </a:cubicBezTo>
                    <a:cubicBezTo>
                      <a:pt x="157" y="1291"/>
                      <a:pt x="157" y="1291"/>
                      <a:pt x="157" y="1291"/>
                    </a:cubicBezTo>
                    <a:cubicBezTo>
                      <a:pt x="0" y="2791"/>
                      <a:pt x="1814" y="3504"/>
                      <a:pt x="3240" y="3504"/>
                    </a:cubicBezTo>
                    <a:cubicBezTo>
                      <a:pt x="5065" y="3504"/>
                      <a:pt x="5065" y="3504"/>
                      <a:pt x="5065" y="3504"/>
                    </a:cubicBezTo>
                    <a:cubicBezTo>
                      <a:pt x="5065" y="2717"/>
                      <a:pt x="5065" y="2717"/>
                      <a:pt x="5065" y="2717"/>
                    </a:cubicBezTo>
                    <a:cubicBezTo>
                      <a:pt x="4897" y="2717"/>
                      <a:pt x="4897" y="2717"/>
                      <a:pt x="4897" y="2717"/>
                    </a:cubicBezTo>
                    <a:cubicBezTo>
                      <a:pt x="4866" y="2717"/>
                      <a:pt x="4856" y="2738"/>
                      <a:pt x="4761" y="2811"/>
                    </a:cubicBezTo>
                    <a:cubicBezTo>
                      <a:pt x="4688" y="2875"/>
                      <a:pt x="4562" y="2948"/>
                      <a:pt x="4405" y="2948"/>
                    </a:cubicBezTo>
                    <a:cubicBezTo>
                      <a:pt x="4268" y="2948"/>
                      <a:pt x="4121" y="2927"/>
                      <a:pt x="4006" y="2822"/>
                    </a:cubicBezTo>
                    <a:cubicBezTo>
                      <a:pt x="3890" y="2738"/>
                      <a:pt x="3818" y="2560"/>
                      <a:pt x="3807" y="2371"/>
                    </a:cubicBezTo>
                    <a:cubicBezTo>
                      <a:pt x="3807" y="2172"/>
                      <a:pt x="3890" y="1993"/>
                      <a:pt x="4006" y="1909"/>
                    </a:cubicBezTo>
                    <a:cubicBezTo>
                      <a:pt x="4121" y="1805"/>
                      <a:pt x="4268" y="1784"/>
                      <a:pt x="4405" y="1784"/>
                    </a:cubicBezTo>
                    <a:cubicBezTo>
                      <a:pt x="4552" y="1784"/>
                      <a:pt x="4677" y="1857"/>
                      <a:pt x="4750" y="1909"/>
                    </a:cubicBezTo>
                    <a:cubicBezTo>
                      <a:pt x="4845" y="1973"/>
                      <a:pt x="4856" y="1983"/>
                      <a:pt x="4866" y="1983"/>
                    </a:cubicBezTo>
                    <a:cubicBezTo>
                      <a:pt x="5065" y="1983"/>
                      <a:pt x="5065" y="1983"/>
                      <a:pt x="5065" y="1983"/>
                    </a:cubicBezTo>
                    <a:cubicBezTo>
                      <a:pt x="5065" y="1228"/>
                      <a:pt x="5065" y="1228"/>
                      <a:pt x="5065" y="1228"/>
                    </a:cubicBezTo>
                    <a:cubicBezTo>
                      <a:pt x="2013" y="1228"/>
                      <a:pt x="2013" y="1228"/>
                      <a:pt x="2013" y="1228"/>
                    </a:cubicBezTo>
                    <a:lnTo>
                      <a:pt x="2013" y="830"/>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4" name="Freeform 35"/>
              <p:cNvSpPr>
                <a:spLocks noChangeArrowheads="1"/>
              </p:cNvSpPr>
              <p:nvPr/>
            </p:nvSpPr>
            <p:spPr bwMode="auto">
              <a:xfrm>
                <a:off x="10805116" y="10819011"/>
                <a:ext cx="2047752" cy="931203"/>
              </a:xfrm>
              <a:custGeom>
                <a:avLst/>
                <a:gdLst>
                  <a:gd name="T0" fmla="*/ 4887 w 5003"/>
                  <a:gd name="T1" fmla="*/ 860 h 2277"/>
                  <a:gd name="T2" fmla="*/ 4887 w 5003"/>
                  <a:gd name="T3" fmla="*/ 860 h 2277"/>
                  <a:gd name="T4" fmla="*/ 4635 w 5003"/>
                  <a:gd name="T5" fmla="*/ 786 h 2277"/>
                  <a:gd name="T6" fmla="*/ 4425 w 5003"/>
                  <a:gd name="T7" fmla="*/ 870 h 2277"/>
                  <a:gd name="T8" fmla="*/ 4163 w 5003"/>
                  <a:gd name="T9" fmla="*/ 985 h 2277"/>
                  <a:gd name="T10" fmla="*/ 3691 w 5003"/>
                  <a:gd name="T11" fmla="*/ 985 h 2277"/>
                  <a:gd name="T12" fmla="*/ 3691 w 5003"/>
                  <a:gd name="T13" fmla="*/ 0 h 2277"/>
                  <a:gd name="T14" fmla="*/ 2883 w 5003"/>
                  <a:gd name="T15" fmla="*/ 0 h 2277"/>
                  <a:gd name="T16" fmla="*/ 2883 w 5003"/>
                  <a:gd name="T17" fmla="*/ 167 h 2277"/>
                  <a:gd name="T18" fmla="*/ 2957 w 5003"/>
                  <a:gd name="T19" fmla="*/ 283 h 2277"/>
                  <a:gd name="T20" fmla="*/ 3082 w 5003"/>
                  <a:gd name="T21" fmla="*/ 629 h 2277"/>
                  <a:gd name="T22" fmla="*/ 2967 w 5003"/>
                  <a:gd name="T23" fmla="*/ 1028 h 2277"/>
                  <a:gd name="T24" fmla="*/ 2495 w 5003"/>
                  <a:gd name="T25" fmla="*/ 1227 h 2277"/>
                  <a:gd name="T26" fmla="*/ 2044 w 5003"/>
                  <a:gd name="T27" fmla="*/ 1028 h 2277"/>
                  <a:gd name="T28" fmla="*/ 1919 w 5003"/>
                  <a:gd name="T29" fmla="*/ 629 h 2277"/>
                  <a:gd name="T30" fmla="*/ 2065 w 5003"/>
                  <a:gd name="T31" fmla="*/ 273 h 2277"/>
                  <a:gd name="T32" fmla="*/ 2149 w 5003"/>
                  <a:gd name="T33" fmla="*/ 136 h 2277"/>
                  <a:gd name="T34" fmla="*/ 2149 w 5003"/>
                  <a:gd name="T35" fmla="*/ 0 h 2277"/>
                  <a:gd name="T36" fmla="*/ 1310 w 5003"/>
                  <a:gd name="T37" fmla="*/ 0 h 2277"/>
                  <a:gd name="T38" fmla="*/ 1310 w 5003"/>
                  <a:gd name="T39" fmla="*/ 985 h 2277"/>
                  <a:gd name="T40" fmla="*/ 828 w 5003"/>
                  <a:gd name="T41" fmla="*/ 985 h 2277"/>
                  <a:gd name="T42" fmla="*/ 576 w 5003"/>
                  <a:gd name="T43" fmla="*/ 870 h 2277"/>
                  <a:gd name="T44" fmla="*/ 367 w 5003"/>
                  <a:gd name="T45" fmla="*/ 786 h 2277"/>
                  <a:gd name="T46" fmla="*/ 104 w 5003"/>
                  <a:gd name="T47" fmla="*/ 860 h 2277"/>
                  <a:gd name="T48" fmla="*/ 0 w 5003"/>
                  <a:gd name="T49" fmla="*/ 1132 h 2277"/>
                  <a:gd name="T50" fmla="*/ 115 w 5003"/>
                  <a:gd name="T51" fmla="*/ 1416 h 2277"/>
                  <a:gd name="T52" fmla="*/ 367 w 5003"/>
                  <a:gd name="T53" fmla="*/ 1489 h 2277"/>
                  <a:gd name="T54" fmla="*/ 576 w 5003"/>
                  <a:gd name="T55" fmla="*/ 1395 h 2277"/>
                  <a:gd name="T56" fmla="*/ 838 w 5003"/>
                  <a:gd name="T57" fmla="*/ 1259 h 2277"/>
                  <a:gd name="T58" fmla="*/ 849 w 5003"/>
                  <a:gd name="T59" fmla="*/ 1259 h 2277"/>
                  <a:gd name="T60" fmla="*/ 1310 w 5003"/>
                  <a:gd name="T61" fmla="*/ 1259 h 2277"/>
                  <a:gd name="T62" fmla="*/ 1310 w 5003"/>
                  <a:gd name="T63" fmla="*/ 2276 h 2277"/>
                  <a:gd name="T64" fmla="*/ 3691 w 5003"/>
                  <a:gd name="T65" fmla="*/ 2276 h 2277"/>
                  <a:gd name="T66" fmla="*/ 3691 w 5003"/>
                  <a:gd name="T67" fmla="*/ 1259 h 2277"/>
                  <a:gd name="T68" fmla="*/ 4153 w 5003"/>
                  <a:gd name="T69" fmla="*/ 1259 h 2277"/>
                  <a:gd name="T70" fmla="*/ 4163 w 5003"/>
                  <a:gd name="T71" fmla="*/ 1259 h 2277"/>
                  <a:gd name="T72" fmla="*/ 4415 w 5003"/>
                  <a:gd name="T73" fmla="*/ 1395 h 2277"/>
                  <a:gd name="T74" fmla="*/ 4635 w 5003"/>
                  <a:gd name="T75" fmla="*/ 1489 h 2277"/>
                  <a:gd name="T76" fmla="*/ 4887 w 5003"/>
                  <a:gd name="T77" fmla="*/ 1416 h 2277"/>
                  <a:gd name="T78" fmla="*/ 4991 w 5003"/>
                  <a:gd name="T79" fmla="*/ 1132 h 2277"/>
                  <a:gd name="T80" fmla="*/ 4887 w 5003"/>
                  <a:gd name="T81" fmla="*/ 86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3" h="2277">
                    <a:moveTo>
                      <a:pt x="4887" y="860"/>
                    </a:moveTo>
                    <a:lnTo>
                      <a:pt x="4887" y="860"/>
                    </a:lnTo>
                    <a:cubicBezTo>
                      <a:pt x="4824" y="808"/>
                      <a:pt x="4729" y="786"/>
                      <a:pt x="4635" y="786"/>
                    </a:cubicBezTo>
                    <a:cubicBezTo>
                      <a:pt x="4551" y="786"/>
                      <a:pt x="4488" y="818"/>
                      <a:pt x="4425" y="870"/>
                    </a:cubicBezTo>
                    <a:cubicBezTo>
                      <a:pt x="4352" y="923"/>
                      <a:pt x="4278" y="985"/>
                      <a:pt x="4163" y="985"/>
                    </a:cubicBezTo>
                    <a:cubicBezTo>
                      <a:pt x="3691" y="985"/>
                      <a:pt x="3691" y="985"/>
                      <a:pt x="3691" y="985"/>
                    </a:cubicBezTo>
                    <a:cubicBezTo>
                      <a:pt x="3691" y="0"/>
                      <a:pt x="3691" y="0"/>
                      <a:pt x="3691" y="0"/>
                    </a:cubicBezTo>
                    <a:cubicBezTo>
                      <a:pt x="2883" y="0"/>
                      <a:pt x="2883" y="0"/>
                      <a:pt x="2883" y="0"/>
                    </a:cubicBezTo>
                    <a:cubicBezTo>
                      <a:pt x="2883" y="167"/>
                      <a:pt x="2883" y="167"/>
                      <a:pt x="2883" y="167"/>
                    </a:cubicBezTo>
                    <a:cubicBezTo>
                      <a:pt x="2883" y="178"/>
                      <a:pt x="2894" y="189"/>
                      <a:pt x="2957" y="283"/>
                    </a:cubicBezTo>
                    <a:cubicBezTo>
                      <a:pt x="3019" y="357"/>
                      <a:pt x="3082" y="482"/>
                      <a:pt x="3082" y="629"/>
                    </a:cubicBezTo>
                    <a:cubicBezTo>
                      <a:pt x="3082" y="765"/>
                      <a:pt x="3062" y="902"/>
                      <a:pt x="2967" y="1028"/>
                    </a:cubicBezTo>
                    <a:cubicBezTo>
                      <a:pt x="2873" y="1143"/>
                      <a:pt x="2695" y="1227"/>
                      <a:pt x="2495" y="1227"/>
                    </a:cubicBezTo>
                    <a:cubicBezTo>
                      <a:pt x="2307" y="1216"/>
                      <a:pt x="2139" y="1143"/>
                      <a:pt x="2044" y="1028"/>
                    </a:cubicBezTo>
                    <a:cubicBezTo>
                      <a:pt x="1950" y="912"/>
                      <a:pt x="1919" y="765"/>
                      <a:pt x="1919" y="629"/>
                    </a:cubicBezTo>
                    <a:cubicBezTo>
                      <a:pt x="1919" y="472"/>
                      <a:pt x="2003" y="346"/>
                      <a:pt x="2065" y="273"/>
                    </a:cubicBezTo>
                    <a:cubicBezTo>
                      <a:pt x="2128" y="178"/>
                      <a:pt x="2149" y="157"/>
                      <a:pt x="2149" y="136"/>
                    </a:cubicBezTo>
                    <a:cubicBezTo>
                      <a:pt x="2149" y="0"/>
                      <a:pt x="2149" y="0"/>
                      <a:pt x="2149" y="0"/>
                    </a:cubicBezTo>
                    <a:cubicBezTo>
                      <a:pt x="1310" y="0"/>
                      <a:pt x="1310" y="0"/>
                      <a:pt x="1310" y="0"/>
                    </a:cubicBezTo>
                    <a:cubicBezTo>
                      <a:pt x="1310" y="985"/>
                      <a:pt x="1310" y="985"/>
                      <a:pt x="1310" y="985"/>
                    </a:cubicBezTo>
                    <a:cubicBezTo>
                      <a:pt x="828" y="985"/>
                      <a:pt x="828" y="985"/>
                      <a:pt x="828" y="985"/>
                    </a:cubicBezTo>
                    <a:cubicBezTo>
                      <a:pt x="712" y="985"/>
                      <a:pt x="650" y="923"/>
                      <a:pt x="576" y="870"/>
                    </a:cubicBezTo>
                    <a:cubicBezTo>
                      <a:pt x="514" y="818"/>
                      <a:pt x="451" y="786"/>
                      <a:pt x="367" y="786"/>
                    </a:cubicBezTo>
                    <a:cubicBezTo>
                      <a:pt x="262" y="786"/>
                      <a:pt x="178" y="808"/>
                      <a:pt x="104" y="860"/>
                    </a:cubicBezTo>
                    <a:cubicBezTo>
                      <a:pt x="41" y="912"/>
                      <a:pt x="0" y="985"/>
                      <a:pt x="0" y="1132"/>
                    </a:cubicBezTo>
                    <a:cubicBezTo>
                      <a:pt x="0" y="1290"/>
                      <a:pt x="52" y="1364"/>
                      <a:pt x="115" y="1416"/>
                    </a:cubicBezTo>
                    <a:cubicBezTo>
                      <a:pt x="178" y="1468"/>
                      <a:pt x="262" y="1489"/>
                      <a:pt x="367" y="1489"/>
                    </a:cubicBezTo>
                    <a:cubicBezTo>
                      <a:pt x="451" y="1489"/>
                      <a:pt x="514" y="1457"/>
                      <a:pt x="576" y="1395"/>
                    </a:cubicBezTo>
                    <a:cubicBezTo>
                      <a:pt x="650" y="1343"/>
                      <a:pt x="712" y="1269"/>
                      <a:pt x="838" y="1259"/>
                    </a:cubicBezTo>
                    <a:cubicBezTo>
                      <a:pt x="838" y="1259"/>
                      <a:pt x="838" y="1259"/>
                      <a:pt x="849" y="1259"/>
                    </a:cubicBezTo>
                    <a:cubicBezTo>
                      <a:pt x="1310" y="1259"/>
                      <a:pt x="1310" y="1259"/>
                      <a:pt x="1310" y="1259"/>
                    </a:cubicBezTo>
                    <a:cubicBezTo>
                      <a:pt x="1310" y="2276"/>
                      <a:pt x="1310" y="2276"/>
                      <a:pt x="1310" y="2276"/>
                    </a:cubicBezTo>
                    <a:cubicBezTo>
                      <a:pt x="3691" y="2276"/>
                      <a:pt x="3691" y="2276"/>
                      <a:pt x="3691" y="2276"/>
                    </a:cubicBezTo>
                    <a:cubicBezTo>
                      <a:pt x="3691" y="1259"/>
                      <a:pt x="3691" y="1259"/>
                      <a:pt x="3691" y="1259"/>
                    </a:cubicBezTo>
                    <a:cubicBezTo>
                      <a:pt x="4153" y="1259"/>
                      <a:pt x="4153" y="1259"/>
                      <a:pt x="4153" y="1259"/>
                    </a:cubicBezTo>
                    <a:lnTo>
                      <a:pt x="4163" y="1259"/>
                    </a:lnTo>
                    <a:cubicBezTo>
                      <a:pt x="4278" y="1269"/>
                      <a:pt x="4352" y="1343"/>
                      <a:pt x="4415" y="1395"/>
                    </a:cubicBezTo>
                    <a:cubicBezTo>
                      <a:pt x="4488" y="1457"/>
                      <a:pt x="4551" y="1489"/>
                      <a:pt x="4635" y="1489"/>
                    </a:cubicBezTo>
                    <a:cubicBezTo>
                      <a:pt x="4729" y="1489"/>
                      <a:pt x="4824" y="1468"/>
                      <a:pt x="4887" y="1416"/>
                    </a:cubicBezTo>
                    <a:cubicBezTo>
                      <a:pt x="4949" y="1364"/>
                      <a:pt x="4991" y="1290"/>
                      <a:pt x="4991" y="1132"/>
                    </a:cubicBezTo>
                    <a:cubicBezTo>
                      <a:pt x="5002" y="985"/>
                      <a:pt x="4949" y="912"/>
                      <a:pt x="4887" y="86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5" name="Freeform 36"/>
              <p:cNvSpPr>
                <a:spLocks noChangeArrowheads="1"/>
              </p:cNvSpPr>
              <p:nvPr/>
            </p:nvSpPr>
            <p:spPr bwMode="auto">
              <a:xfrm>
                <a:off x="12430689" y="10315512"/>
                <a:ext cx="2832574" cy="1434703"/>
              </a:xfrm>
              <a:custGeom>
                <a:avLst/>
                <a:gdLst>
                  <a:gd name="T0" fmla="*/ 6670 w 6923"/>
                  <a:gd name="T1" fmla="*/ 1228 h 3505"/>
                  <a:gd name="T2" fmla="*/ 6670 w 6923"/>
                  <a:gd name="T3" fmla="*/ 1228 h 3505"/>
                  <a:gd name="T4" fmla="*/ 5349 w 6923"/>
                  <a:gd name="T5" fmla="*/ 1228 h 3505"/>
                  <a:gd name="T6" fmla="*/ 5349 w 6923"/>
                  <a:gd name="T7" fmla="*/ 1322 h 3505"/>
                  <a:gd name="T8" fmla="*/ 5422 w 6923"/>
                  <a:gd name="T9" fmla="*/ 1438 h 3505"/>
                  <a:gd name="T10" fmla="*/ 5548 w 6923"/>
                  <a:gd name="T11" fmla="*/ 1784 h 3505"/>
                  <a:gd name="T12" fmla="*/ 5422 w 6923"/>
                  <a:gd name="T13" fmla="*/ 2182 h 3505"/>
                  <a:gd name="T14" fmla="*/ 4960 w 6923"/>
                  <a:gd name="T15" fmla="*/ 2381 h 3505"/>
                  <a:gd name="T16" fmla="*/ 4510 w 6923"/>
                  <a:gd name="T17" fmla="*/ 2182 h 3505"/>
                  <a:gd name="T18" fmla="*/ 4384 w 6923"/>
                  <a:gd name="T19" fmla="*/ 1784 h 3505"/>
                  <a:gd name="T20" fmla="*/ 4520 w 6923"/>
                  <a:gd name="T21" fmla="*/ 1427 h 3505"/>
                  <a:gd name="T22" fmla="*/ 4615 w 6923"/>
                  <a:gd name="T23" fmla="*/ 1291 h 3505"/>
                  <a:gd name="T24" fmla="*/ 4615 w 6923"/>
                  <a:gd name="T25" fmla="*/ 1228 h 3505"/>
                  <a:gd name="T26" fmla="*/ 3272 w 6923"/>
                  <a:gd name="T27" fmla="*/ 1228 h 3505"/>
                  <a:gd name="T28" fmla="*/ 3220 w 6923"/>
                  <a:gd name="T29" fmla="*/ 1228 h 3505"/>
                  <a:gd name="T30" fmla="*/ 1783 w 6923"/>
                  <a:gd name="T31" fmla="*/ 1228 h 3505"/>
                  <a:gd name="T32" fmla="*/ 1783 w 6923"/>
                  <a:gd name="T33" fmla="*/ 850 h 3505"/>
                  <a:gd name="T34" fmla="*/ 1783 w 6923"/>
                  <a:gd name="T35" fmla="*/ 840 h 3505"/>
                  <a:gd name="T36" fmla="*/ 1930 w 6923"/>
                  <a:gd name="T37" fmla="*/ 578 h 3505"/>
                  <a:gd name="T38" fmla="*/ 2024 w 6923"/>
                  <a:gd name="T39" fmla="*/ 368 h 3505"/>
                  <a:gd name="T40" fmla="*/ 1951 w 6923"/>
                  <a:gd name="T41" fmla="*/ 116 h 3505"/>
                  <a:gd name="T42" fmla="*/ 1668 w 6923"/>
                  <a:gd name="T43" fmla="*/ 0 h 3505"/>
                  <a:gd name="T44" fmla="*/ 1395 w 6923"/>
                  <a:gd name="T45" fmla="*/ 116 h 3505"/>
                  <a:gd name="T46" fmla="*/ 1321 w 6923"/>
                  <a:gd name="T47" fmla="*/ 368 h 3505"/>
                  <a:gd name="T48" fmla="*/ 1405 w 6923"/>
                  <a:gd name="T49" fmla="*/ 578 h 3505"/>
                  <a:gd name="T50" fmla="*/ 1520 w 6923"/>
                  <a:gd name="T51" fmla="*/ 830 h 3505"/>
                  <a:gd name="T52" fmla="*/ 1520 w 6923"/>
                  <a:gd name="T53" fmla="*/ 1228 h 3505"/>
                  <a:gd name="T54" fmla="*/ 0 w 6923"/>
                  <a:gd name="T55" fmla="*/ 1228 h 3505"/>
                  <a:gd name="T56" fmla="*/ 0 w 6923"/>
                  <a:gd name="T57" fmla="*/ 1983 h 3505"/>
                  <a:gd name="T58" fmla="*/ 199 w 6923"/>
                  <a:gd name="T59" fmla="*/ 1983 h 3505"/>
                  <a:gd name="T60" fmla="*/ 315 w 6923"/>
                  <a:gd name="T61" fmla="*/ 1909 h 3505"/>
                  <a:gd name="T62" fmla="*/ 661 w 6923"/>
                  <a:gd name="T63" fmla="*/ 1784 h 3505"/>
                  <a:gd name="T64" fmla="*/ 1059 w 6923"/>
                  <a:gd name="T65" fmla="*/ 1909 h 3505"/>
                  <a:gd name="T66" fmla="*/ 1249 w 6923"/>
                  <a:gd name="T67" fmla="*/ 2371 h 3505"/>
                  <a:gd name="T68" fmla="*/ 1059 w 6923"/>
                  <a:gd name="T69" fmla="*/ 2822 h 3505"/>
                  <a:gd name="T70" fmla="*/ 661 w 6923"/>
                  <a:gd name="T71" fmla="*/ 2948 h 3505"/>
                  <a:gd name="T72" fmla="*/ 304 w 6923"/>
                  <a:gd name="T73" fmla="*/ 2811 h 3505"/>
                  <a:gd name="T74" fmla="*/ 168 w 6923"/>
                  <a:gd name="T75" fmla="*/ 2717 h 3505"/>
                  <a:gd name="T76" fmla="*/ 0 w 6923"/>
                  <a:gd name="T77" fmla="*/ 2717 h 3505"/>
                  <a:gd name="T78" fmla="*/ 0 w 6923"/>
                  <a:gd name="T79" fmla="*/ 3504 h 3505"/>
                  <a:gd name="T80" fmla="*/ 3587 w 6923"/>
                  <a:gd name="T81" fmla="*/ 3504 h 3505"/>
                  <a:gd name="T82" fmla="*/ 6670 w 6923"/>
                  <a:gd name="T83" fmla="*/ 1291 h 3505"/>
                  <a:gd name="T84" fmla="*/ 6670 w 6923"/>
                  <a:gd name="T85" fmla="*/ 1228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23" h="3505">
                    <a:moveTo>
                      <a:pt x="6670" y="1228"/>
                    </a:moveTo>
                    <a:lnTo>
                      <a:pt x="6670" y="1228"/>
                    </a:lnTo>
                    <a:cubicBezTo>
                      <a:pt x="5349" y="1228"/>
                      <a:pt x="5349" y="1228"/>
                      <a:pt x="5349" y="1228"/>
                    </a:cubicBezTo>
                    <a:cubicBezTo>
                      <a:pt x="5349" y="1322"/>
                      <a:pt x="5349" y="1322"/>
                      <a:pt x="5349" y="1322"/>
                    </a:cubicBezTo>
                    <a:cubicBezTo>
                      <a:pt x="5349" y="1333"/>
                      <a:pt x="5359" y="1343"/>
                      <a:pt x="5422" y="1438"/>
                    </a:cubicBezTo>
                    <a:cubicBezTo>
                      <a:pt x="5474" y="1511"/>
                      <a:pt x="5548" y="1637"/>
                      <a:pt x="5548" y="1784"/>
                    </a:cubicBezTo>
                    <a:cubicBezTo>
                      <a:pt x="5548" y="1920"/>
                      <a:pt x="5527" y="2067"/>
                      <a:pt x="5422" y="2182"/>
                    </a:cubicBezTo>
                    <a:cubicBezTo>
                      <a:pt x="5338" y="2297"/>
                      <a:pt x="5160" y="2381"/>
                      <a:pt x="4960" y="2381"/>
                    </a:cubicBezTo>
                    <a:cubicBezTo>
                      <a:pt x="4772" y="2371"/>
                      <a:pt x="4594" y="2297"/>
                      <a:pt x="4510" y="2182"/>
                    </a:cubicBezTo>
                    <a:cubicBezTo>
                      <a:pt x="4405" y="2067"/>
                      <a:pt x="4384" y="1920"/>
                      <a:pt x="4384" y="1784"/>
                    </a:cubicBezTo>
                    <a:cubicBezTo>
                      <a:pt x="4384" y="1626"/>
                      <a:pt x="4468" y="1511"/>
                      <a:pt x="4520" y="1427"/>
                    </a:cubicBezTo>
                    <a:cubicBezTo>
                      <a:pt x="4594" y="1333"/>
                      <a:pt x="4615" y="1322"/>
                      <a:pt x="4615" y="1291"/>
                    </a:cubicBezTo>
                    <a:cubicBezTo>
                      <a:pt x="4615" y="1228"/>
                      <a:pt x="4615" y="1228"/>
                      <a:pt x="4615" y="1228"/>
                    </a:cubicBezTo>
                    <a:cubicBezTo>
                      <a:pt x="3272" y="1228"/>
                      <a:pt x="3272" y="1228"/>
                      <a:pt x="3272" y="1228"/>
                    </a:cubicBezTo>
                    <a:cubicBezTo>
                      <a:pt x="3262" y="1228"/>
                      <a:pt x="3241" y="1228"/>
                      <a:pt x="3220" y="1228"/>
                    </a:cubicBezTo>
                    <a:cubicBezTo>
                      <a:pt x="1783" y="1228"/>
                      <a:pt x="1783" y="1228"/>
                      <a:pt x="1783" y="1228"/>
                    </a:cubicBezTo>
                    <a:cubicBezTo>
                      <a:pt x="1783" y="850"/>
                      <a:pt x="1783" y="850"/>
                      <a:pt x="1783" y="850"/>
                    </a:cubicBezTo>
                    <a:cubicBezTo>
                      <a:pt x="1783" y="840"/>
                      <a:pt x="1783" y="840"/>
                      <a:pt x="1783" y="840"/>
                    </a:cubicBezTo>
                    <a:cubicBezTo>
                      <a:pt x="1804" y="725"/>
                      <a:pt x="1877" y="651"/>
                      <a:pt x="1930" y="578"/>
                    </a:cubicBezTo>
                    <a:cubicBezTo>
                      <a:pt x="1982" y="515"/>
                      <a:pt x="2024" y="451"/>
                      <a:pt x="2024" y="368"/>
                    </a:cubicBezTo>
                    <a:cubicBezTo>
                      <a:pt x="2024" y="263"/>
                      <a:pt x="2003" y="179"/>
                      <a:pt x="1951" y="116"/>
                    </a:cubicBezTo>
                    <a:cubicBezTo>
                      <a:pt x="1898" y="53"/>
                      <a:pt x="1814" y="12"/>
                      <a:pt x="1668" y="0"/>
                    </a:cubicBezTo>
                    <a:cubicBezTo>
                      <a:pt x="1520" y="0"/>
                      <a:pt x="1448" y="43"/>
                      <a:pt x="1395" y="116"/>
                    </a:cubicBezTo>
                    <a:cubicBezTo>
                      <a:pt x="1342" y="179"/>
                      <a:pt x="1321" y="274"/>
                      <a:pt x="1321" y="368"/>
                    </a:cubicBezTo>
                    <a:cubicBezTo>
                      <a:pt x="1321" y="451"/>
                      <a:pt x="1353" y="515"/>
                      <a:pt x="1405" y="578"/>
                    </a:cubicBezTo>
                    <a:cubicBezTo>
                      <a:pt x="1448" y="651"/>
                      <a:pt x="1520" y="714"/>
                      <a:pt x="1520" y="830"/>
                    </a:cubicBezTo>
                    <a:cubicBezTo>
                      <a:pt x="1520" y="1228"/>
                      <a:pt x="1520" y="1228"/>
                      <a:pt x="1520" y="1228"/>
                    </a:cubicBezTo>
                    <a:cubicBezTo>
                      <a:pt x="0" y="1228"/>
                      <a:pt x="0" y="1228"/>
                      <a:pt x="0" y="1228"/>
                    </a:cubicBezTo>
                    <a:cubicBezTo>
                      <a:pt x="0" y="1983"/>
                      <a:pt x="0" y="1983"/>
                      <a:pt x="0" y="1983"/>
                    </a:cubicBezTo>
                    <a:cubicBezTo>
                      <a:pt x="199" y="1983"/>
                      <a:pt x="199" y="1983"/>
                      <a:pt x="199" y="1983"/>
                    </a:cubicBezTo>
                    <a:cubicBezTo>
                      <a:pt x="210" y="1983"/>
                      <a:pt x="220" y="1973"/>
                      <a:pt x="315" y="1909"/>
                    </a:cubicBezTo>
                    <a:cubicBezTo>
                      <a:pt x="388" y="1857"/>
                      <a:pt x="503" y="1784"/>
                      <a:pt x="661" y="1784"/>
                    </a:cubicBezTo>
                    <a:cubicBezTo>
                      <a:pt x="797" y="1784"/>
                      <a:pt x="933" y="1805"/>
                      <a:pt x="1059" y="1909"/>
                    </a:cubicBezTo>
                    <a:cubicBezTo>
                      <a:pt x="1175" y="1993"/>
                      <a:pt x="1259" y="2172"/>
                      <a:pt x="1249" y="2371"/>
                    </a:cubicBezTo>
                    <a:cubicBezTo>
                      <a:pt x="1249" y="2560"/>
                      <a:pt x="1175" y="2738"/>
                      <a:pt x="1059" y="2822"/>
                    </a:cubicBezTo>
                    <a:cubicBezTo>
                      <a:pt x="944" y="2927"/>
                      <a:pt x="797" y="2948"/>
                      <a:pt x="661" y="2948"/>
                    </a:cubicBezTo>
                    <a:cubicBezTo>
                      <a:pt x="503" y="2948"/>
                      <a:pt x="378" y="2875"/>
                      <a:pt x="304" y="2811"/>
                    </a:cubicBezTo>
                    <a:cubicBezTo>
                      <a:pt x="210" y="2738"/>
                      <a:pt x="189" y="2717"/>
                      <a:pt x="168" y="2717"/>
                    </a:cubicBezTo>
                    <a:cubicBezTo>
                      <a:pt x="0" y="2717"/>
                      <a:pt x="0" y="2717"/>
                      <a:pt x="0" y="2717"/>
                    </a:cubicBezTo>
                    <a:cubicBezTo>
                      <a:pt x="0" y="3504"/>
                      <a:pt x="0" y="3504"/>
                      <a:pt x="0" y="3504"/>
                    </a:cubicBezTo>
                    <a:cubicBezTo>
                      <a:pt x="3587" y="3504"/>
                      <a:pt x="3587" y="3504"/>
                      <a:pt x="3587" y="3504"/>
                    </a:cubicBezTo>
                    <a:cubicBezTo>
                      <a:pt x="5023" y="3504"/>
                      <a:pt x="6922" y="2780"/>
                      <a:pt x="6670" y="1291"/>
                    </a:cubicBezTo>
                    <a:lnTo>
                      <a:pt x="6670" y="1228"/>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grpSp>
        <p:pic>
          <p:nvPicPr>
            <p:cNvPr id="10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1637" y="4051634"/>
              <a:ext cx="822636" cy="30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8379417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39518" y="1339419"/>
            <a:ext cx="5395978" cy="461665"/>
          </a:xfrm>
          <a:prstGeom prst="rect">
            <a:avLst/>
          </a:prstGeom>
          <a:noFill/>
        </p:spPr>
        <p:txBody>
          <a:bodyPr wrap="none" rtlCol="0">
            <a:spAutoFit/>
          </a:bodyPr>
          <a:lstStyle/>
          <a:p>
            <a:r>
              <a:rPr kumimoji="1" lang="zh-CN" altLang="en-US" sz="2400" dirty="0" smtClean="0">
                <a:latin typeface="微软雅黑"/>
                <a:ea typeface="微软雅黑"/>
                <a:cs typeface="微软雅黑"/>
              </a:rPr>
              <a:t>市民画像：</a:t>
            </a:r>
            <a:r>
              <a:rPr kumimoji="1" lang="en-US" altLang="zh-CN" sz="2400" dirty="0" smtClean="0">
                <a:latin typeface="微软雅黑"/>
                <a:ea typeface="微软雅黑"/>
                <a:cs typeface="微软雅黑"/>
              </a:rPr>
              <a:t>4</a:t>
            </a:r>
            <a:r>
              <a:rPr kumimoji="1" lang="zh-CN" altLang="en-US" sz="2400" dirty="0" smtClean="0">
                <a:latin typeface="微软雅黑"/>
                <a:ea typeface="微软雅黑"/>
                <a:cs typeface="微软雅黑"/>
              </a:rPr>
              <a:t>大类、</a:t>
            </a:r>
            <a:r>
              <a:rPr kumimoji="1" lang="en-US" altLang="zh-CN" sz="2400" dirty="0" smtClean="0">
                <a:latin typeface="微软雅黑"/>
                <a:ea typeface="微软雅黑"/>
                <a:cs typeface="微软雅黑"/>
              </a:rPr>
              <a:t>12</a:t>
            </a:r>
            <a:r>
              <a:rPr kumimoji="1" lang="zh-CN" altLang="en-US" sz="2400" dirty="0" smtClean="0">
                <a:latin typeface="微软雅黑"/>
                <a:ea typeface="微软雅黑"/>
                <a:cs typeface="微软雅黑"/>
              </a:rPr>
              <a:t>小类、</a:t>
            </a:r>
            <a:r>
              <a:rPr kumimoji="1" lang="en-US" altLang="zh-CN" sz="2400" dirty="0" smtClean="0">
                <a:latin typeface="微软雅黑"/>
                <a:ea typeface="微软雅黑"/>
                <a:cs typeface="微软雅黑"/>
              </a:rPr>
              <a:t>25</a:t>
            </a:r>
            <a:r>
              <a:rPr kumimoji="1" lang="zh-CN" altLang="en-US" sz="2400" dirty="0" smtClean="0">
                <a:latin typeface="微软雅黑"/>
                <a:ea typeface="微软雅黑"/>
                <a:cs typeface="微软雅黑"/>
              </a:rPr>
              <a:t>个细项</a:t>
            </a:r>
            <a:endParaRPr kumimoji="1" lang="zh-CN" altLang="en-US" sz="2400" dirty="0">
              <a:latin typeface="微软雅黑"/>
              <a:ea typeface="微软雅黑"/>
              <a:cs typeface="微软雅黑"/>
            </a:endParaRPr>
          </a:p>
        </p:txBody>
      </p:sp>
      <p:grpSp>
        <p:nvGrpSpPr>
          <p:cNvPr id="13" name="组 12"/>
          <p:cNvGrpSpPr/>
          <p:nvPr/>
        </p:nvGrpSpPr>
        <p:grpSpPr>
          <a:xfrm>
            <a:off x="904716" y="2000431"/>
            <a:ext cx="5689309" cy="4627084"/>
            <a:chOff x="904716" y="2000431"/>
            <a:chExt cx="5689309" cy="4627084"/>
          </a:xfrm>
        </p:grpSpPr>
        <p:grpSp>
          <p:nvGrpSpPr>
            <p:cNvPr id="131" name="组 130"/>
            <p:cNvGrpSpPr/>
            <p:nvPr/>
          </p:nvGrpSpPr>
          <p:grpSpPr>
            <a:xfrm>
              <a:off x="1322272" y="4609689"/>
              <a:ext cx="4767186" cy="1861270"/>
              <a:chOff x="3168104" y="3443945"/>
              <a:chExt cx="18239507" cy="7486778"/>
            </a:xfrm>
          </p:grpSpPr>
          <p:cxnSp>
            <p:nvCxnSpPr>
              <p:cNvPr id="132" name="Straight Connector 8"/>
              <p:cNvCxnSpPr>
                <a:stCxn id="141" idx="5"/>
                <a:endCxn id="139" idx="1"/>
              </p:cNvCxnSpPr>
              <p:nvPr/>
            </p:nvCxnSpPr>
            <p:spPr>
              <a:xfrm>
                <a:off x="4479417" y="4910641"/>
                <a:ext cx="2317212" cy="563650"/>
              </a:xfrm>
              <a:prstGeom prst="line">
                <a:avLst/>
              </a:prstGeom>
              <a:noFill/>
              <a:ln w="9525" cap="rnd" cmpd="sng" algn="ctr">
                <a:solidFill>
                  <a:sysClr val="window" lastClr="FFFFFF">
                    <a:lumMod val="50000"/>
                  </a:sysClr>
                </a:solidFill>
                <a:prstDash val="sysDot"/>
                <a:miter lim="800000"/>
              </a:ln>
              <a:effectLst/>
            </p:spPr>
          </p:cxnSp>
          <p:cxnSp>
            <p:nvCxnSpPr>
              <p:cNvPr id="133" name="Straight Connector 9"/>
              <p:cNvCxnSpPr>
                <a:stCxn id="139" idx="3"/>
                <a:endCxn id="143" idx="7"/>
              </p:cNvCxnSpPr>
              <p:nvPr/>
            </p:nvCxnSpPr>
            <p:spPr>
              <a:xfrm flipH="1">
                <a:off x="4479417" y="7375102"/>
                <a:ext cx="2317212" cy="1844704"/>
              </a:xfrm>
              <a:prstGeom prst="line">
                <a:avLst/>
              </a:prstGeom>
              <a:noFill/>
              <a:ln w="9525" cap="rnd" cmpd="sng" algn="ctr">
                <a:solidFill>
                  <a:sysClr val="window" lastClr="FFFFFF">
                    <a:lumMod val="50000"/>
                  </a:sysClr>
                </a:solidFill>
                <a:prstDash val="sysDot"/>
                <a:miter lim="800000"/>
              </a:ln>
              <a:effectLst/>
            </p:spPr>
          </p:cxnSp>
          <p:cxnSp>
            <p:nvCxnSpPr>
              <p:cNvPr id="134" name="Straight Connector 10"/>
              <p:cNvCxnSpPr>
                <a:stCxn id="139" idx="5"/>
                <a:endCxn id="140" idx="1"/>
              </p:cNvCxnSpPr>
              <p:nvPr/>
            </p:nvCxnSpPr>
            <p:spPr>
              <a:xfrm>
                <a:off x="8696952" y="7375105"/>
                <a:ext cx="1364637" cy="1915138"/>
              </a:xfrm>
              <a:prstGeom prst="line">
                <a:avLst/>
              </a:prstGeom>
              <a:noFill/>
              <a:ln w="9525" cap="rnd" cmpd="sng" algn="ctr">
                <a:solidFill>
                  <a:sysClr val="window" lastClr="FFFFFF">
                    <a:lumMod val="50000"/>
                  </a:sysClr>
                </a:solidFill>
                <a:prstDash val="sysDot"/>
                <a:miter lim="800000"/>
              </a:ln>
              <a:effectLst/>
            </p:spPr>
          </p:cxnSp>
          <p:cxnSp>
            <p:nvCxnSpPr>
              <p:cNvPr id="135" name="Straight Connector 11"/>
              <p:cNvCxnSpPr>
                <a:stCxn id="139" idx="7"/>
                <a:endCxn id="142" idx="2"/>
              </p:cNvCxnSpPr>
              <p:nvPr/>
            </p:nvCxnSpPr>
            <p:spPr>
              <a:xfrm flipV="1">
                <a:off x="8696952" y="4068353"/>
                <a:ext cx="1364637" cy="1405938"/>
              </a:xfrm>
              <a:prstGeom prst="line">
                <a:avLst/>
              </a:prstGeom>
              <a:noFill/>
              <a:ln w="9525" cap="rnd" cmpd="sng" algn="ctr">
                <a:solidFill>
                  <a:sysClr val="window" lastClr="FFFFFF">
                    <a:lumMod val="50000"/>
                  </a:sysClr>
                </a:solidFill>
                <a:prstDash val="sysDot"/>
                <a:miter lim="800000"/>
              </a:ln>
              <a:effectLst/>
            </p:spPr>
          </p:cxnSp>
          <p:cxnSp>
            <p:nvCxnSpPr>
              <p:cNvPr id="136" name="Straight Connector 12"/>
              <p:cNvCxnSpPr>
                <a:stCxn id="142" idx="6"/>
                <a:endCxn id="146" idx="1"/>
              </p:cNvCxnSpPr>
              <p:nvPr/>
            </p:nvCxnSpPr>
            <p:spPr>
              <a:xfrm>
                <a:off x="11310105" y="4068345"/>
                <a:ext cx="4622958" cy="1345302"/>
              </a:xfrm>
              <a:prstGeom prst="line">
                <a:avLst/>
              </a:prstGeom>
              <a:noFill/>
              <a:ln w="9525" cap="rnd" cmpd="sng" algn="ctr">
                <a:solidFill>
                  <a:sysClr val="window" lastClr="FFFFFF">
                    <a:lumMod val="50000"/>
                  </a:sysClr>
                </a:solidFill>
                <a:prstDash val="sysDot"/>
                <a:miter lim="800000"/>
              </a:ln>
              <a:effectLst/>
            </p:spPr>
          </p:cxnSp>
          <p:cxnSp>
            <p:nvCxnSpPr>
              <p:cNvPr id="137" name="Straight Connector 13"/>
              <p:cNvCxnSpPr>
                <a:stCxn id="140" idx="6"/>
                <a:endCxn id="138" idx="3"/>
              </p:cNvCxnSpPr>
              <p:nvPr/>
            </p:nvCxnSpPr>
            <p:spPr>
              <a:xfrm flipV="1">
                <a:off x="11701635" y="9518843"/>
                <a:ext cx="2790051" cy="450914"/>
              </a:xfrm>
              <a:prstGeom prst="line">
                <a:avLst/>
              </a:prstGeom>
              <a:noFill/>
              <a:ln w="9525" cap="rnd" cmpd="sng" algn="ctr">
                <a:solidFill>
                  <a:sysClr val="window" lastClr="FFFFFF">
                    <a:lumMod val="50000"/>
                  </a:sysClr>
                </a:solidFill>
                <a:prstDash val="sysDot"/>
                <a:miter lim="800000"/>
              </a:ln>
              <a:effectLst/>
            </p:spPr>
          </p:cxnSp>
          <p:sp>
            <p:nvSpPr>
              <p:cNvPr id="138" name="Oval 14"/>
              <p:cNvSpPr/>
              <p:nvPr/>
            </p:nvSpPr>
            <p:spPr>
              <a:xfrm>
                <a:off x="14351621" y="8702219"/>
                <a:ext cx="956485" cy="956734"/>
              </a:xfrm>
              <a:prstGeom prst="ellipse">
                <a:avLst/>
              </a:prstGeom>
              <a:solidFill>
                <a:srgbClr val="BD392F"/>
              </a:solidFill>
              <a:ln w="12700" cap="flat" cmpd="sng" algn="ctr">
                <a:noFill/>
                <a:prstDash val="solid"/>
                <a:miter lim="800000"/>
              </a:ln>
              <a:effectLst/>
            </p:spPr>
            <p:txBody>
              <a:bodyPr lIns="243785" tIns="121892" rIns="243785" bIns="12189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139" name="Oval 15"/>
              <p:cNvSpPr/>
              <p:nvPr/>
            </p:nvSpPr>
            <p:spPr bwMode="auto">
              <a:xfrm>
                <a:off x="6403060" y="5080617"/>
                <a:ext cx="2687468" cy="2688166"/>
              </a:xfrm>
              <a:prstGeom prst="ellipse">
                <a:avLst/>
              </a:prstGeom>
              <a:solidFill>
                <a:srgbClr val="9BBB5C"/>
              </a:solidFill>
              <a:ln w="12700" cap="flat" cmpd="sng" algn="ctr">
                <a:noFill/>
                <a:prstDash val="solid"/>
                <a:miter lim="800000"/>
              </a:ln>
              <a:effectLst/>
            </p:spPr>
            <p:txBody>
              <a:bodyPr lIns="243785" tIns="121892" rIns="243785" bIns="12189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140" name="Oval 16"/>
              <p:cNvSpPr/>
              <p:nvPr/>
            </p:nvSpPr>
            <p:spPr bwMode="auto">
              <a:xfrm>
                <a:off x="9780210" y="9008789"/>
                <a:ext cx="1921433" cy="1921934"/>
              </a:xfrm>
              <a:prstGeom prst="ellipse">
                <a:avLst/>
              </a:prstGeom>
              <a:solidFill>
                <a:srgbClr val="F29B26"/>
              </a:solidFill>
              <a:ln w="12700" cap="flat" cmpd="sng" algn="ctr">
                <a:noFill/>
                <a:prstDash val="solid"/>
                <a:miter lim="800000"/>
              </a:ln>
              <a:effectLst/>
            </p:spPr>
            <p:txBody>
              <a:bodyPr lIns="243785" tIns="121892" rIns="243785" bIns="12189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141" name="Oval 17"/>
              <p:cNvSpPr/>
              <p:nvPr/>
            </p:nvSpPr>
            <p:spPr bwMode="auto">
              <a:xfrm>
                <a:off x="3168104" y="3602595"/>
                <a:ext cx="1536302" cy="1532466"/>
              </a:xfrm>
              <a:prstGeom prst="ellipse">
                <a:avLst/>
              </a:prstGeom>
              <a:solidFill>
                <a:srgbClr val="1EA185"/>
              </a:solidFill>
              <a:ln w="12700" cap="flat" cmpd="sng" algn="ctr">
                <a:noFill/>
                <a:prstDash val="solid"/>
                <a:miter lim="800000"/>
              </a:ln>
              <a:effectLst/>
            </p:spPr>
            <p:txBody>
              <a:bodyPr lIns="243785" tIns="121892" rIns="243785" bIns="12189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142" name="Oval 18"/>
              <p:cNvSpPr/>
              <p:nvPr/>
            </p:nvSpPr>
            <p:spPr bwMode="auto">
              <a:xfrm>
                <a:off x="10061616" y="3443945"/>
                <a:ext cx="1248509" cy="1248834"/>
              </a:xfrm>
              <a:prstGeom prst="ellipse">
                <a:avLst/>
              </a:prstGeom>
              <a:solidFill>
                <a:srgbClr val="9BBB5C"/>
              </a:solidFill>
              <a:ln w="12700" cap="flat" cmpd="sng" algn="ctr">
                <a:noFill/>
                <a:prstDash val="solid"/>
                <a:miter lim="800000"/>
              </a:ln>
              <a:effectLst/>
            </p:spPr>
            <p:txBody>
              <a:bodyPr lIns="243785" tIns="121892" rIns="243785" bIns="12189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143" name="Oval 19"/>
              <p:cNvSpPr/>
              <p:nvPr/>
            </p:nvSpPr>
            <p:spPr bwMode="auto">
              <a:xfrm>
                <a:off x="3168104" y="8994771"/>
                <a:ext cx="1536302" cy="1536698"/>
              </a:xfrm>
              <a:prstGeom prst="ellipse">
                <a:avLst/>
              </a:prstGeom>
              <a:solidFill>
                <a:srgbClr val="1EA185"/>
              </a:solidFill>
              <a:ln w="12700" cap="flat" cmpd="sng" algn="ctr">
                <a:noFill/>
                <a:prstDash val="solid"/>
                <a:miter lim="800000"/>
              </a:ln>
              <a:effectLst/>
            </p:spPr>
            <p:txBody>
              <a:bodyPr lIns="243785" tIns="121892" rIns="243785" bIns="12189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cxnSp>
            <p:nvCxnSpPr>
              <p:cNvPr id="144" name="Straight Connector 20"/>
              <p:cNvCxnSpPr>
                <a:stCxn id="138" idx="6"/>
                <a:endCxn id="146" idx="3"/>
              </p:cNvCxnSpPr>
              <p:nvPr/>
            </p:nvCxnSpPr>
            <p:spPr>
              <a:xfrm flipV="1">
                <a:off x="15308097" y="7314464"/>
                <a:ext cx="624957" cy="1866112"/>
              </a:xfrm>
              <a:prstGeom prst="line">
                <a:avLst/>
              </a:prstGeom>
              <a:noFill/>
              <a:ln w="9525" cap="rnd" cmpd="sng" algn="ctr">
                <a:solidFill>
                  <a:sysClr val="window" lastClr="FFFFFF">
                    <a:lumMod val="50000"/>
                  </a:sysClr>
                </a:solidFill>
                <a:prstDash val="sysDot"/>
                <a:miter lim="800000"/>
              </a:ln>
              <a:effectLst/>
            </p:spPr>
          </p:cxnSp>
          <p:sp>
            <p:nvSpPr>
              <p:cNvPr id="145" name="Oval 21"/>
              <p:cNvSpPr/>
              <p:nvPr/>
            </p:nvSpPr>
            <p:spPr bwMode="auto">
              <a:xfrm>
                <a:off x="10846359" y="5018553"/>
                <a:ext cx="2687468" cy="2688166"/>
              </a:xfrm>
              <a:prstGeom prst="ellipse">
                <a:avLst/>
              </a:prstGeom>
              <a:solidFill>
                <a:srgbClr val="F29B26"/>
              </a:solidFill>
              <a:ln w="12700" cap="flat" cmpd="sng" algn="ctr">
                <a:noFill/>
                <a:prstDash val="solid"/>
                <a:miter lim="800000"/>
              </a:ln>
              <a:effectLst/>
            </p:spPr>
            <p:txBody>
              <a:bodyPr lIns="243785" tIns="121892" rIns="243785" bIns="12189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146" name="Oval 22"/>
              <p:cNvSpPr/>
              <p:nvPr/>
            </p:nvSpPr>
            <p:spPr bwMode="auto">
              <a:xfrm>
                <a:off x="15539488" y="5019981"/>
                <a:ext cx="2687468" cy="2688166"/>
              </a:xfrm>
              <a:prstGeom prst="ellipse">
                <a:avLst/>
              </a:prstGeom>
              <a:solidFill>
                <a:srgbClr val="BD392F"/>
              </a:solidFill>
              <a:ln w="12700" cap="flat" cmpd="sng" algn="ctr">
                <a:noFill/>
                <a:prstDash val="solid"/>
                <a:miter lim="800000"/>
              </a:ln>
              <a:effectLst/>
            </p:spPr>
            <p:txBody>
              <a:bodyPr lIns="243785" tIns="121892" rIns="243785" bIns="12189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147" name="Oval 23"/>
              <p:cNvSpPr/>
              <p:nvPr/>
            </p:nvSpPr>
            <p:spPr bwMode="auto">
              <a:xfrm>
                <a:off x="19799196" y="3602595"/>
                <a:ext cx="1536302" cy="1532466"/>
              </a:xfrm>
              <a:prstGeom prst="ellipse">
                <a:avLst/>
              </a:prstGeom>
              <a:solidFill>
                <a:srgbClr val="445469"/>
              </a:solidFill>
              <a:ln w="12700" cap="flat" cmpd="sng" algn="ctr">
                <a:noFill/>
                <a:prstDash val="solid"/>
                <a:miter lim="800000"/>
              </a:ln>
              <a:effectLst/>
            </p:spPr>
            <p:txBody>
              <a:bodyPr lIns="243785" tIns="121892" rIns="243785" bIns="12189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148" name="Oval 24"/>
              <p:cNvSpPr/>
              <p:nvPr/>
            </p:nvSpPr>
            <p:spPr bwMode="auto">
              <a:xfrm>
                <a:off x="19871309" y="8955541"/>
                <a:ext cx="1536302" cy="1536698"/>
              </a:xfrm>
              <a:prstGeom prst="ellipse">
                <a:avLst/>
              </a:prstGeom>
              <a:solidFill>
                <a:srgbClr val="445469"/>
              </a:solidFill>
              <a:ln w="12700" cap="flat" cmpd="sng" algn="ctr">
                <a:noFill/>
                <a:prstDash val="solid"/>
                <a:miter lim="800000"/>
              </a:ln>
              <a:effectLst/>
            </p:spPr>
            <p:txBody>
              <a:bodyPr lIns="243785" tIns="121892" rIns="243785" bIns="12189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1"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cxnSp>
            <p:nvCxnSpPr>
              <p:cNvPr id="149" name="Straight Connector 25"/>
              <p:cNvCxnSpPr>
                <a:stCxn id="146" idx="5"/>
                <a:endCxn id="148" idx="1"/>
              </p:cNvCxnSpPr>
              <p:nvPr/>
            </p:nvCxnSpPr>
            <p:spPr>
              <a:xfrm>
                <a:off x="17833383" y="7314464"/>
                <a:ext cx="2262905" cy="1866112"/>
              </a:xfrm>
              <a:prstGeom prst="line">
                <a:avLst/>
              </a:prstGeom>
              <a:noFill/>
              <a:ln w="9525" cap="rnd" cmpd="sng" algn="ctr">
                <a:solidFill>
                  <a:sysClr val="window" lastClr="FFFFFF">
                    <a:lumMod val="50000"/>
                  </a:sysClr>
                </a:solidFill>
                <a:prstDash val="sysDot"/>
                <a:miter lim="800000"/>
              </a:ln>
              <a:effectLst/>
            </p:spPr>
          </p:cxnSp>
          <p:cxnSp>
            <p:nvCxnSpPr>
              <p:cNvPr id="150" name="Straight Connector 26"/>
              <p:cNvCxnSpPr>
                <a:stCxn id="146" idx="7"/>
                <a:endCxn id="147" idx="2"/>
              </p:cNvCxnSpPr>
              <p:nvPr/>
            </p:nvCxnSpPr>
            <p:spPr>
              <a:xfrm flipV="1">
                <a:off x="17833392" y="4368831"/>
                <a:ext cx="1965806" cy="1044822"/>
              </a:xfrm>
              <a:prstGeom prst="line">
                <a:avLst/>
              </a:prstGeom>
              <a:noFill/>
              <a:ln w="9525" cap="rnd" cmpd="sng" algn="ctr">
                <a:solidFill>
                  <a:sysClr val="window" lastClr="FFFFFF">
                    <a:lumMod val="50000"/>
                  </a:sysClr>
                </a:solidFill>
                <a:prstDash val="sysDot"/>
                <a:miter lim="800000"/>
              </a:ln>
              <a:effectLst/>
            </p:spPr>
          </p:cxnSp>
          <p:cxnSp>
            <p:nvCxnSpPr>
              <p:cNvPr id="151" name="Straight Connector 27"/>
              <p:cNvCxnSpPr>
                <a:stCxn id="139" idx="6"/>
                <a:endCxn id="145" idx="2"/>
              </p:cNvCxnSpPr>
              <p:nvPr/>
            </p:nvCxnSpPr>
            <p:spPr>
              <a:xfrm flipV="1">
                <a:off x="9090525" y="6362628"/>
                <a:ext cx="1755837" cy="62064"/>
              </a:xfrm>
              <a:prstGeom prst="line">
                <a:avLst/>
              </a:prstGeom>
              <a:noFill/>
              <a:ln w="9525" cap="rnd" cmpd="sng" algn="ctr">
                <a:solidFill>
                  <a:sysClr val="window" lastClr="FFFFFF">
                    <a:lumMod val="50000"/>
                  </a:sysClr>
                </a:solidFill>
                <a:prstDash val="sysDot"/>
                <a:miter lim="800000"/>
              </a:ln>
              <a:effectLst/>
            </p:spPr>
          </p:cxnSp>
          <p:cxnSp>
            <p:nvCxnSpPr>
              <p:cNvPr id="152" name="Straight Connector 28"/>
              <p:cNvCxnSpPr>
                <a:stCxn id="145" idx="6"/>
                <a:endCxn id="146" idx="2"/>
              </p:cNvCxnSpPr>
              <p:nvPr/>
            </p:nvCxnSpPr>
            <p:spPr>
              <a:xfrm>
                <a:off x="13533831" y="6362639"/>
                <a:ext cx="2005660" cy="1426"/>
              </a:xfrm>
              <a:prstGeom prst="line">
                <a:avLst/>
              </a:prstGeom>
              <a:noFill/>
              <a:ln w="9525" cap="rnd" cmpd="sng" algn="ctr">
                <a:solidFill>
                  <a:sysClr val="window" lastClr="FFFFFF">
                    <a:lumMod val="50000"/>
                  </a:sysClr>
                </a:solidFill>
                <a:prstDash val="sysDot"/>
                <a:miter lim="800000"/>
              </a:ln>
              <a:effectLst/>
            </p:spPr>
          </p:cxnSp>
          <p:cxnSp>
            <p:nvCxnSpPr>
              <p:cNvPr id="153" name="Straight Connector 29"/>
              <p:cNvCxnSpPr>
                <a:stCxn id="145" idx="4"/>
                <a:endCxn id="140" idx="7"/>
              </p:cNvCxnSpPr>
              <p:nvPr/>
            </p:nvCxnSpPr>
            <p:spPr>
              <a:xfrm flipH="1">
                <a:off x="11420245" y="7706719"/>
                <a:ext cx="769847" cy="1583530"/>
              </a:xfrm>
              <a:prstGeom prst="line">
                <a:avLst/>
              </a:prstGeom>
              <a:noFill/>
              <a:ln w="9525" cap="rnd" cmpd="sng" algn="ctr">
                <a:solidFill>
                  <a:sysClr val="window" lastClr="FFFFFF">
                    <a:lumMod val="50000"/>
                  </a:sysClr>
                </a:solidFill>
                <a:prstDash val="sysDot"/>
                <a:miter lim="800000"/>
              </a:ln>
              <a:effectLst/>
            </p:spPr>
          </p:cxnSp>
          <p:grpSp>
            <p:nvGrpSpPr>
              <p:cNvPr id="154" name="Group 4689"/>
              <p:cNvGrpSpPr>
                <a:grpSpLocks/>
              </p:cNvGrpSpPr>
              <p:nvPr/>
            </p:nvGrpSpPr>
            <p:grpSpPr bwMode="auto">
              <a:xfrm rot="10800000">
                <a:off x="10248334" y="9570403"/>
                <a:ext cx="956615" cy="815930"/>
                <a:chOff x="6337300" y="2947987"/>
                <a:chExt cx="614363" cy="523875"/>
              </a:xfrm>
              <a:solidFill>
                <a:sysClr val="window" lastClr="FFFFFF"/>
              </a:solidFill>
            </p:grpSpPr>
            <p:sp>
              <p:nvSpPr>
                <p:cNvPr id="176" name="Freeform 302"/>
                <p:cNvSpPr>
                  <a:spLocks noChangeArrowheads="1"/>
                </p:cNvSpPr>
                <p:nvPr/>
              </p:nvSpPr>
              <p:spPr bwMode="auto">
                <a:xfrm>
                  <a:off x="6515100" y="3128962"/>
                  <a:ext cx="77788"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77" name="Freeform 303"/>
                <p:cNvSpPr>
                  <a:spLocks noChangeArrowheads="1"/>
                </p:cNvSpPr>
                <p:nvPr/>
              </p:nvSpPr>
              <p:spPr bwMode="auto">
                <a:xfrm>
                  <a:off x="6605588" y="3395662"/>
                  <a:ext cx="77787" cy="76200"/>
                </a:xfrm>
                <a:custGeom>
                  <a:avLst/>
                  <a:gdLst>
                    <a:gd name="T0" fmla="*/ 108 w 218"/>
                    <a:gd name="T1" fmla="*/ 209 h 210"/>
                    <a:gd name="T2" fmla="*/ 217 w 218"/>
                    <a:gd name="T3" fmla="*/ 108 h 210"/>
                    <a:gd name="T4" fmla="*/ 108 w 218"/>
                    <a:gd name="T5" fmla="*/ 0 h 210"/>
                    <a:gd name="T6" fmla="*/ 0 w 218"/>
                    <a:gd name="T7" fmla="*/ 108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8"/>
                      </a:cubicBezTo>
                      <a:cubicBezTo>
                        <a:pt x="217" y="50"/>
                        <a:pt x="167" y="0"/>
                        <a:pt x="108" y="0"/>
                      </a:cubicBezTo>
                      <a:cubicBezTo>
                        <a:pt x="50" y="0"/>
                        <a:pt x="0" y="50"/>
                        <a:pt x="0" y="108"/>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78" name="Freeform 304"/>
                <p:cNvSpPr>
                  <a:spLocks noChangeArrowheads="1"/>
                </p:cNvSpPr>
                <p:nvPr/>
              </p:nvSpPr>
              <p:spPr bwMode="auto">
                <a:xfrm>
                  <a:off x="6515100" y="3038474"/>
                  <a:ext cx="77788" cy="77788"/>
                </a:xfrm>
                <a:custGeom>
                  <a:avLst/>
                  <a:gdLst>
                    <a:gd name="T0" fmla="*/ 109 w 218"/>
                    <a:gd name="T1" fmla="*/ 217 h 218"/>
                    <a:gd name="T2" fmla="*/ 217 w 218"/>
                    <a:gd name="T3" fmla="*/ 108 h 218"/>
                    <a:gd name="T4" fmla="*/ 109 w 218"/>
                    <a:gd name="T5" fmla="*/ 0 h 218"/>
                    <a:gd name="T6" fmla="*/ 0 w 218"/>
                    <a:gd name="T7" fmla="*/ 108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8"/>
                      </a:cubicBezTo>
                      <a:cubicBezTo>
                        <a:pt x="217" y="50"/>
                        <a:pt x="167" y="0"/>
                        <a:pt x="109" y="0"/>
                      </a:cubicBezTo>
                      <a:cubicBezTo>
                        <a:pt x="50" y="0"/>
                        <a:pt x="0" y="50"/>
                        <a:pt x="0" y="108"/>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79" name="Freeform 305"/>
                <p:cNvSpPr>
                  <a:spLocks noChangeArrowheads="1"/>
                </p:cNvSpPr>
                <p:nvPr/>
              </p:nvSpPr>
              <p:spPr bwMode="auto">
                <a:xfrm>
                  <a:off x="6515100" y="32162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80" name="Freeform 306"/>
                <p:cNvSpPr>
                  <a:spLocks noChangeArrowheads="1"/>
                </p:cNvSpPr>
                <p:nvPr/>
              </p:nvSpPr>
              <p:spPr bwMode="auto">
                <a:xfrm>
                  <a:off x="6515100" y="33051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81" name="Freeform 307"/>
                <p:cNvSpPr>
                  <a:spLocks noChangeArrowheads="1"/>
                </p:cNvSpPr>
                <p:nvPr/>
              </p:nvSpPr>
              <p:spPr bwMode="auto">
                <a:xfrm>
                  <a:off x="6873875" y="3128962"/>
                  <a:ext cx="77788" cy="76200"/>
                </a:xfrm>
                <a:custGeom>
                  <a:avLst/>
                  <a:gdLst>
                    <a:gd name="T0" fmla="*/ 0 w 218"/>
                    <a:gd name="T1" fmla="*/ 100 h 210"/>
                    <a:gd name="T2" fmla="*/ 109 w 218"/>
                    <a:gd name="T3" fmla="*/ 209 h 210"/>
                    <a:gd name="T4" fmla="*/ 217 w 218"/>
                    <a:gd name="T5" fmla="*/ 100 h 210"/>
                    <a:gd name="T6" fmla="*/ 109 w 218"/>
                    <a:gd name="T7" fmla="*/ 0 h 210"/>
                    <a:gd name="T8" fmla="*/ 0 w 218"/>
                    <a:gd name="T9" fmla="*/ 100 h 210"/>
                    <a:gd name="T10" fmla="*/ 0 w 218"/>
                    <a:gd name="T11" fmla="*/ 100 h 210"/>
                    <a:gd name="T12" fmla="*/ 0 w 218"/>
                    <a:gd name="T13" fmla="*/ 100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0" y="100"/>
                      </a:moveTo>
                      <a:cubicBezTo>
                        <a:pt x="0" y="167"/>
                        <a:pt x="50" y="209"/>
                        <a:pt x="109" y="209"/>
                      </a:cubicBezTo>
                      <a:cubicBezTo>
                        <a:pt x="167" y="209"/>
                        <a:pt x="217" y="167"/>
                        <a:pt x="217" y="100"/>
                      </a:cubicBezTo>
                      <a:cubicBezTo>
                        <a:pt x="217" y="41"/>
                        <a:pt x="167" y="0"/>
                        <a:pt x="109" y="0"/>
                      </a:cubicBezTo>
                      <a:cubicBezTo>
                        <a:pt x="50" y="0"/>
                        <a:pt x="0" y="41"/>
                        <a:pt x="0" y="100"/>
                      </a:cubicBezTo>
                      <a:close/>
                      <a:moveTo>
                        <a:pt x="0" y="100"/>
                      </a:moveTo>
                      <a:lnTo>
                        <a:pt x="0" y="10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82" name="Freeform 308"/>
                <p:cNvSpPr>
                  <a:spLocks noChangeArrowheads="1"/>
                </p:cNvSpPr>
                <p:nvPr/>
              </p:nvSpPr>
              <p:spPr bwMode="auto">
                <a:xfrm>
                  <a:off x="6605588" y="33051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83" name="Freeform 309"/>
                <p:cNvSpPr>
                  <a:spLocks noChangeArrowheads="1"/>
                </p:cNvSpPr>
                <p:nvPr/>
              </p:nvSpPr>
              <p:spPr bwMode="auto">
                <a:xfrm>
                  <a:off x="6337300" y="3173412"/>
                  <a:ext cx="76200" cy="76200"/>
                </a:xfrm>
                <a:custGeom>
                  <a:avLst/>
                  <a:gdLst>
                    <a:gd name="T0" fmla="*/ 108 w 210"/>
                    <a:gd name="T1" fmla="*/ 209 h 210"/>
                    <a:gd name="T2" fmla="*/ 209 w 210"/>
                    <a:gd name="T3" fmla="*/ 100 h 210"/>
                    <a:gd name="T4" fmla="*/ 108 w 210"/>
                    <a:gd name="T5" fmla="*/ 0 h 210"/>
                    <a:gd name="T6" fmla="*/ 0 w 210"/>
                    <a:gd name="T7" fmla="*/ 100 h 210"/>
                    <a:gd name="T8" fmla="*/ 108 w 210"/>
                    <a:gd name="T9" fmla="*/ 209 h 210"/>
                    <a:gd name="T10" fmla="*/ 108 w 210"/>
                    <a:gd name="T11" fmla="*/ 209 h 210"/>
                    <a:gd name="T12" fmla="*/ 108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8" y="209"/>
                      </a:moveTo>
                      <a:cubicBezTo>
                        <a:pt x="167" y="209"/>
                        <a:pt x="209" y="159"/>
                        <a:pt x="209" y="100"/>
                      </a:cubicBezTo>
                      <a:cubicBezTo>
                        <a:pt x="209" y="42"/>
                        <a:pt x="167" y="0"/>
                        <a:pt x="108" y="0"/>
                      </a:cubicBezTo>
                      <a:cubicBezTo>
                        <a:pt x="50" y="0"/>
                        <a:pt x="0" y="42"/>
                        <a:pt x="0" y="100"/>
                      </a:cubicBezTo>
                      <a:cubicBezTo>
                        <a:pt x="0" y="159"/>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84" name="Freeform 310"/>
                <p:cNvSpPr>
                  <a:spLocks noChangeArrowheads="1"/>
                </p:cNvSpPr>
                <p:nvPr/>
              </p:nvSpPr>
              <p:spPr bwMode="auto">
                <a:xfrm>
                  <a:off x="6427788" y="3128962"/>
                  <a:ext cx="76200" cy="76200"/>
                </a:xfrm>
                <a:custGeom>
                  <a:avLst/>
                  <a:gdLst>
                    <a:gd name="T0" fmla="*/ 101 w 210"/>
                    <a:gd name="T1" fmla="*/ 209 h 210"/>
                    <a:gd name="T2" fmla="*/ 209 w 210"/>
                    <a:gd name="T3" fmla="*/ 100 h 210"/>
                    <a:gd name="T4" fmla="*/ 101 w 210"/>
                    <a:gd name="T5" fmla="*/ 0 h 210"/>
                    <a:gd name="T6" fmla="*/ 0 w 210"/>
                    <a:gd name="T7" fmla="*/ 100 h 210"/>
                    <a:gd name="T8" fmla="*/ 101 w 210"/>
                    <a:gd name="T9" fmla="*/ 209 h 210"/>
                    <a:gd name="T10" fmla="*/ 101 w 210"/>
                    <a:gd name="T11" fmla="*/ 209 h 210"/>
                    <a:gd name="T12" fmla="*/ 101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1" y="209"/>
                      </a:moveTo>
                      <a:cubicBezTo>
                        <a:pt x="159" y="209"/>
                        <a:pt x="209" y="167"/>
                        <a:pt x="209" y="100"/>
                      </a:cubicBezTo>
                      <a:cubicBezTo>
                        <a:pt x="209" y="41"/>
                        <a:pt x="159" y="0"/>
                        <a:pt x="101" y="0"/>
                      </a:cubicBezTo>
                      <a:cubicBezTo>
                        <a:pt x="42" y="0"/>
                        <a:pt x="0" y="41"/>
                        <a:pt x="0" y="100"/>
                      </a:cubicBezTo>
                      <a:cubicBezTo>
                        <a:pt x="0" y="167"/>
                        <a:pt x="42" y="209"/>
                        <a:pt x="101" y="209"/>
                      </a:cubicBezTo>
                      <a:close/>
                      <a:moveTo>
                        <a:pt x="101" y="209"/>
                      </a:moveTo>
                      <a:lnTo>
                        <a:pt x="101"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85" name="Freeform 311"/>
                <p:cNvSpPr>
                  <a:spLocks noChangeArrowheads="1"/>
                </p:cNvSpPr>
                <p:nvPr/>
              </p:nvSpPr>
              <p:spPr bwMode="auto">
                <a:xfrm>
                  <a:off x="6427788" y="3216274"/>
                  <a:ext cx="76200" cy="77788"/>
                </a:xfrm>
                <a:custGeom>
                  <a:avLst/>
                  <a:gdLst>
                    <a:gd name="T0" fmla="*/ 101 w 210"/>
                    <a:gd name="T1" fmla="*/ 217 h 218"/>
                    <a:gd name="T2" fmla="*/ 209 w 210"/>
                    <a:gd name="T3" fmla="*/ 109 h 218"/>
                    <a:gd name="T4" fmla="*/ 101 w 210"/>
                    <a:gd name="T5" fmla="*/ 0 h 218"/>
                    <a:gd name="T6" fmla="*/ 0 w 210"/>
                    <a:gd name="T7" fmla="*/ 109 h 218"/>
                    <a:gd name="T8" fmla="*/ 101 w 210"/>
                    <a:gd name="T9" fmla="*/ 217 h 218"/>
                    <a:gd name="T10" fmla="*/ 101 w 210"/>
                    <a:gd name="T11" fmla="*/ 217 h 218"/>
                    <a:gd name="T12" fmla="*/ 101 w 210"/>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0" h="218">
                      <a:moveTo>
                        <a:pt x="101" y="217"/>
                      </a:moveTo>
                      <a:cubicBezTo>
                        <a:pt x="159" y="217"/>
                        <a:pt x="209" y="167"/>
                        <a:pt x="209" y="109"/>
                      </a:cubicBezTo>
                      <a:cubicBezTo>
                        <a:pt x="209" y="50"/>
                        <a:pt x="159" y="0"/>
                        <a:pt x="101" y="0"/>
                      </a:cubicBezTo>
                      <a:cubicBezTo>
                        <a:pt x="42" y="0"/>
                        <a:pt x="0" y="50"/>
                        <a:pt x="0" y="109"/>
                      </a:cubicBezTo>
                      <a:cubicBezTo>
                        <a:pt x="0" y="167"/>
                        <a:pt x="42" y="217"/>
                        <a:pt x="101" y="217"/>
                      </a:cubicBezTo>
                      <a:close/>
                      <a:moveTo>
                        <a:pt x="101" y="217"/>
                      </a:moveTo>
                      <a:lnTo>
                        <a:pt x="101"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86" name="Freeform 312"/>
                <p:cNvSpPr>
                  <a:spLocks noChangeArrowheads="1"/>
                </p:cNvSpPr>
                <p:nvPr/>
              </p:nvSpPr>
              <p:spPr bwMode="auto">
                <a:xfrm>
                  <a:off x="6783388" y="3128962"/>
                  <a:ext cx="77787"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87" name="Freeform 313"/>
                <p:cNvSpPr>
                  <a:spLocks noChangeArrowheads="1"/>
                </p:cNvSpPr>
                <p:nvPr/>
              </p:nvSpPr>
              <p:spPr bwMode="auto">
                <a:xfrm>
                  <a:off x="6696075" y="3128962"/>
                  <a:ext cx="74613" cy="76200"/>
                </a:xfrm>
                <a:custGeom>
                  <a:avLst/>
                  <a:gdLst>
                    <a:gd name="T0" fmla="*/ 100 w 209"/>
                    <a:gd name="T1" fmla="*/ 209 h 210"/>
                    <a:gd name="T2" fmla="*/ 208 w 209"/>
                    <a:gd name="T3" fmla="*/ 100 h 210"/>
                    <a:gd name="T4" fmla="*/ 100 w 209"/>
                    <a:gd name="T5" fmla="*/ 0 h 210"/>
                    <a:gd name="T6" fmla="*/ 0 w 209"/>
                    <a:gd name="T7" fmla="*/ 100 h 210"/>
                    <a:gd name="T8" fmla="*/ 100 w 209"/>
                    <a:gd name="T9" fmla="*/ 209 h 210"/>
                    <a:gd name="T10" fmla="*/ 100 w 209"/>
                    <a:gd name="T11" fmla="*/ 209 h 210"/>
                    <a:gd name="T12" fmla="*/ 100 w 209"/>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09" h="210">
                      <a:moveTo>
                        <a:pt x="100" y="209"/>
                      </a:moveTo>
                      <a:cubicBezTo>
                        <a:pt x="167" y="209"/>
                        <a:pt x="208" y="167"/>
                        <a:pt x="208" y="100"/>
                      </a:cubicBezTo>
                      <a:cubicBezTo>
                        <a:pt x="208" y="41"/>
                        <a:pt x="167" y="0"/>
                        <a:pt x="100" y="0"/>
                      </a:cubicBezTo>
                      <a:cubicBezTo>
                        <a:pt x="41" y="0"/>
                        <a:pt x="0" y="41"/>
                        <a:pt x="0" y="100"/>
                      </a:cubicBezTo>
                      <a:cubicBezTo>
                        <a:pt x="0" y="167"/>
                        <a:pt x="41" y="209"/>
                        <a:pt x="100" y="209"/>
                      </a:cubicBezTo>
                      <a:close/>
                      <a:moveTo>
                        <a:pt x="100" y="209"/>
                      </a:moveTo>
                      <a:lnTo>
                        <a:pt x="100"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88" name="Freeform 314"/>
                <p:cNvSpPr>
                  <a:spLocks noChangeArrowheads="1"/>
                </p:cNvSpPr>
                <p:nvPr/>
              </p:nvSpPr>
              <p:spPr bwMode="auto">
                <a:xfrm>
                  <a:off x="6783388" y="3216274"/>
                  <a:ext cx="77787" cy="77788"/>
                </a:xfrm>
                <a:custGeom>
                  <a:avLst/>
                  <a:gdLst>
                    <a:gd name="T0" fmla="*/ 217 w 218"/>
                    <a:gd name="T1" fmla="*/ 109 h 218"/>
                    <a:gd name="T2" fmla="*/ 109 w 218"/>
                    <a:gd name="T3" fmla="*/ 0 h 218"/>
                    <a:gd name="T4" fmla="*/ 0 w 218"/>
                    <a:gd name="T5" fmla="*/ 109 h 218"/>
                    <a:gd name="T6" fmla="*/ 109 w 218"/>
                    <a:gd name="T7" fmla="*/ 217 h 218"/>
                    <a:gd name="T8" fmla="*/ 217 w 218"/>
                    <a:gd name="T9" fmla="*/ 109 h 218"/>
                    <a:gd name="T10" fmla="*/ 217 w 218"/>
                    <a:gd name="T11" fmla="*/ 109 h 218"/>
                    <a:gd name="T12" fmla="*/ 217 w 218"/>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217" y="109"/>
                      </a:moveTo>
                      <a:cubicBezTo>
                        <a:pt x="217" y="50"/>
                        <a:pt x="167" y="0"/>
                        <a:pt x="109" y="0"/>
                      </a:cubicBezTo>
                      <a:cubicBezTo>
                        <a:pt x="50" y="0"/>
                        <a:pt x="0" y="50"/>
                        <a:pt x="0" y="109"/>
                      </a:cubicBezTo>
                      <a:cubicBezTo>
                        <a:pt x="0" y="167"/>
                        <a:pt x="50" y="217"/>
                        <a:pt x="109" y="217"/>
                      </a:cubicBezTo>
                      <a:cubicBezTo>
                        <a:pt x="167" y="217"/>
                        <a:pt x="217" y="167"/>
                        <a:pt x="217" y="109"/>
                      </a:cubicBezTo>
                      <a:close/>
                      <a:moveTo>
                        <a:pt x="217" y="109"/>
                      </a:moveTo>
                      <a:lnTo>
                        <a:pt x="217"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89" name="Freeform 315"/>
                <p:cNvSpPr>
                  <a:spLocks noChangeArrowheads="1"/>
                </p:cNvSpPr>
                <p:nvPr/>
              </p:nvSpPr>
              <p:spPr bwMode="auto">
                <a:xfrm>
                  <a:off x="6605588" y="32162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90" name="Freeform 316"/>
                <p:cNvSpPr>
                  <a:spLocks noChangeArrowheads="1"/>
                </p:cNvSpPr>
                <p:nvPr/>
              </p:nvSpPr>
              <p:spPr bwMode="auto">
                <a:xfrm>
                  <a:off x="6873875" y="3216274"/>
                  <a:ext cx="77788" cy="77788"/>
                </a:xfrm>
                <a:custGeom>
                  <a:avLst/>
                  <a:gdLst>
                    <a:gd name="T0" fmla="*/ 109 w 218"/>
                    <a:gd name="T1" fmla="*/ 0 h 218"/>
                    <a:gd name="T2" fmla="*/ 0 w 218"/>
                    <a:gd name="T3" fmla="*/ 109 h 218"/>
                    <a:gd name="T4" fmla="*/ 109 w 218"/>
                    <a:gd name="T5" fmla="*/ 217 h 218"/>
                    <a:gd name="T6" fmla="*/ 217 w 218"/>
                    <a:gd name="T7" fmla="*/ 109 h 218"/>
                    <a:gd name="T8" fmla="*/ 109 w 218"/>
                    <a:gd name="T9" fmla="*/ 0 h 218"/>
                    <a:gd name="T10" fmla="*/ 109 w 218"/>
                    <a:gd name="T11" fmla="*/ 0 h 218"/>
                    <a:gd name="T12" fmla="*/ 109 w 2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0"/>
                      </a:moveTo>
                      <a:cubicBezTo>
                        <a:pt x="50" y="0"/>
                        <a:pt x="0" y="50"/>
                        <a:pt x="0" y="109"/>
                      </a:cubicBezTo>
                      <a:cubicBezTo>
                        <a:pt x="0" y="167"/>
                        <a:pt x="50" y="217"/>
                        <a:pt x="109" y="217"/>
                      </a:cubicBezTo>
                      <a:cubicBezTo>
                        <a:pt x="167" y="217"/>
                        <a:pt x="217" y="167"/>
                        <a:pt x="217" y="109"/>
                      </a:cubicBezTo>
                      <a:cubicBezTo>
                        <a:pt x="217" y="50"/>
                        <a:pt x="167" y="0"/>
                        <a:pt x="109" y="0"/>
                      </a:cubicBezTo>
                      <a:close/>
                      <a:moveTo>
                        <a:pt x="109" y="0"/>
                      </a:moveTo>
                      <a:lnTo>
                        <a:pt x="109"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91" name="Freeform 317"/>
                <p:cNvSpPr>
                  <a:spLocks noChangeArrowheads="1"/>
                </p:cNvSpPr>
                <p:nvPr/>
              </p:nvSpPr>
              <p:spPr bwMode="auto">
                <a:xfrm>
                  <a:off x="6605588" y="3128962"/>
                  <a:ext cx="77787" cy="76200"/>
                </a:xfrm>
                <a:custGeom>
                  <a:avLst/>
                  <a:gdLst>
                    <a:gd name="T0" fmla="*/ 108 w 218"/>
                    <a:gd name="T1" fmla="*/ 209 h 210"/>
                    <a:gd name="T2" fmla="*/ 217 w 218"/>
                    <a:gd name="T3" fmla="*/ 100 h 210"/>
                    <a:gd name="T4" fmla="*/ 108 w 218"/>
                    <a:gd name="T5" fmla="*/ 0 h 210"/>
                    <a:gd name="T6" fmla="*/ 0 w 218"/>
                    <a:gd name="T7" fmla="*/ 100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0"/>
                      </a:cubicBezTo>
                      <a:cubicBezTo>
                        <a:pt x="217" y="41"/>
                        <a:pt x="167" y="0"/>
                        <a:pt x="108" y="0"/>
                      </a:cubicBezTo>
                      <a:cubicBezTo>
                        <a:pt x="50" y="0"/>
                        <a:pt x="0" y="41"/>
                        <a:pt x="0" y="100"/>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92" name="Freeform 318"/>
                <p:cNvSpPr>
                  <a:spLocks noChangeArrowheads="1"/>
                </p:cNvSpPr>
                <p:nvPr/>
              </p:nvSpPr>
              <p:spPr bwMode="auto">
                <a:xfrm>
                  <a:off x="6605588" y="3038474"/>
                  <a:ext cx="77787" cy="77788"/>
                </a:xfrm>
                <a:custGeom>
                  <a:avLst/>
                  <a:gdLst>
                    <a:gd name="T0" fmla="*/ 108 w 218"/>
                    <a:gd name="T1" fmla="*/ 217 h 218"/>
                    <a:gd name="T2" fmla="*/ 217 w 218"/>
                    <a:gd name="T3" fmla="*/ 108 h 218"/>
                    <a:gd name="T4" fmla="*/ 108 w 218"/>
                    <a:gd name="T5" fmla="*/ 0 h 218"/>
                    <a:gd name="T6" fmla="*/ 0 w 218"/>
                    <a:gd name="T7" fmla="*/ 108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8"/>
                      </a:cubicBezTo>
                      <a:cubicBezTo>
                        <a:pt x="217" y="50"/>
                        <a:pt x="167" y="0"/>
                        <a:pt x="108" y="0"/>
                      </a:cubicBezTo>
                      <a:cubicBezTo>
                        <a:pt x="50" y="0"/>
                        <a:pt x="0" y="50"/>
                        <a:pt x="0" y="108"/>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93" name="Freeform 319"/>
                <p:cNvSpPr>
                  <a:spLocks noChangeArrowheads="1"/>
                </p:cNvSpPr>
                <p:nvPr/>
              </p:nvSpPr>
              <p:spPr bwMode="auto">
                <a:xfrm>
                  <a:off x="6605588" y="2947987"/>
                  <a:ext cx="77787" cy="77787"/>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94" name="Freeform 320"/>
                <p:cNvSpPr>
                  <a:spLocks noChangeArrowheads="1"/>
                </p:cNvSpPr>
                <p:nvPr/>
              </p:nvSpPr>
              <p:spPr bwMode="auto">
                <a:xfrm>
                  <a:off x="6696075" y="3216274"/>
                  <a:ext cx="74613" cy="77788"/>
                </a:xfrm>
                <a:custGeom>
                  <a:avLst/>
                  <a:gdLst>
                    <a:gd name="T0" fmla="*/ 208 w 209"/>
                    <a:gd name="T1" fmla="*/ 109 h 218"/>
                    <a:gd name="T2" fmla="*/ 100 w 209"/>
                    <a:gd name="T3" fmla="*/ 0 h 218"/>
                    <a:gd name="T4" fmla="*/ 0 w 209"/>
                    <a:gd name="T5" fmla="*/ 109 h 218"/>
                    <a:gd name="T6" fmla="*/ 100 w 209"/>
                    <a:gd name="T7" fmla="*/ 217 h 218"/>
                    <a:gd name="T8" fmla="*/ 208 w 209"/>
                    <a:gd name="T9" fmla="*/ 109 h 218"/>
                    <a:gd name="T10" fmla="*/ 208 w 209"/>
                    <a:gd name="T11" fmla="*/ 109 h 218"/>
                    <a:gd name="T12" fmla="*/ 208 w 209"/>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09" h="218">
                      <a:moveTo>
                        <a:pt x="208" y="109"/>
                      </a:moveTo>
                      <a:cubicBezTo>
                        <a:pt x="208" y="50"/>
                        <a:pt x="167" y="0"/>
                        <a:pt x="100" y="0"/>
                      </a:cubicBezTo>
                      <a:cubicBezTo>
                        <a:pt x="41" y="0"/>
                        <a:pt x="0" y="50"/>
                        <a:pt x="0" y="109"/>
                      </a:cubicBezTo>
                      <a:cubicBezTo>
                        <a:pt x="0" y="167"/>
                        <a:pt x="41" y="217"/>
                        <a:pt x="100" y="217"/>
                      </a:cubicBezTo>
                      <a:cubicBezTo>
                        <a:pt x="167" y="217"/>
                        <a:pt x="208" y="167"/>
                        <a:pt x="208" y="109"/>
                      </a:cubicBezTo>
                      <a:close/>
                      <a:moveTo>
                        <a:pt x="208" y="109"/>
                      </a:moveTo>
                      <a:lnTo>
                        <a:pt x="208"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grpSp>
          <p:sp>
            <p:nvSpPr>
              <p:cNvPr id="155" name="Freeform 328"/>
              <p:cNvSpPr>
                <a:spLocks noChangeArrowheads="1"/>
              </p:cNvSpPr>
              <p:nvPr/>
            </p:nvSpPr>
            <p:spPr bwMode="auto">
              <a:xfrm>
                <a:off x="16107061" y="5949995"/>
                <a:ext cx="1532863" cy="855170"/>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ysClr val="window" lastClr="FFFFFF"/>
              </a:solidFill>
              <a:ln>
                <a:noFill/>
              </a:ln>
              <a:effectLst/>
              <a:extLst/>
            </p:spPr>
            <p:txBody>
              <a:bodyPr wrap="none" lIns="243785" tIns="121892" rIns="243785" bIns="12189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56" name="Freeform 544"/>
              <p:cNvSpPr>
                <a:spLocks noChangeArrowheads="1"/>
              </p:cNvSpPr>
              <p:nvPr/>
            </p:nvSpPr>
            <p:spPr bwMode="auto">
              <a:xfrm>
                <a:off x="11579491" y="5671039"/>
                <a:ext cx="1221212" cy="1292786"/>
              </a:xfrm>
              <a:custGeom>
                <a:avLst/>
                <a:gdLst>
                  <a:gd name="T0" fmla="*/ 995 w 1588"/>
                  <a:gd name="T1" fmla="*/ 870 h 1682"/>
                  <a:gd name="T2" fmla="*/ 1078 w 1588"/>
                  <a:gd name="T3" fmla="*/ 753 h 1682"/>
                  <a:gd name="T4" fmla="*/ 1463 w 1588"/>
                  <a:gd name="T5" fmla="*/ 661 h 1682"/>
                  <a:gd name="T6" fmla="*/ 1546 w 1588"/>
                  <a:gd name="T7" fmla="*/ 352 h 1682"/>
                  <a:gd name="T8" fmla="*/ 1346 w 1588"/>
                  <a:gd name="T9" fmla="*/ 527 h 1682"/>
                  <a:gd name="T10" fmla="*/ 1120 w 1588"/>
                  <a:gd name="T11" fmla="*/ 310 h 1682"/>
                  <a:gd name="T12" fmla="*/ 1296 w 1588"/>
                  <a:gd name="T13" fmla="*/ 101 h 1682"/>
                  <a:gd name="T14" fmla="*/ 995 w 1588"/>
                  <a:gd name="T15" fmla="*/ 184 h 1682"/>
                  <a:gd name="T16" fmla="*/ 894 w 1588"/>
                  <a:gd name="T17" fmla="*/ 577 h 1682"/>
                  <a:gd name="T18" fmla="*/ 501 w 1588"/>
                  <a:gd name="T19" fmla="*/ 452 h 1682"/>
                  <a:gd name="T20" fmla="*/ 501 w 1588"/>
                  <a:gd name="T21" fmla="*/ 427 h 1682"/>
                  <a:gd name="T22" fmla="*/ 493 w 1588"/>
                  <a:gd name="T23" fmla="*/ 0 h 1682"/>
                  <a:gd name="T24" fmla="*/ 250 w 1588"/>
                  <a:gd name="T25" fmla="*/ 285 h 1682"/>
                  <a:gd name="T26" fmla="*/ 175 w 1588"/>
                  <a:gd name="T27" fmla="*/ 393 h 1682"/>
                  <a:gd name="T28" fmla="*/ 150 w 1588"/>
                  <a:gd name="T29" fmla="*/ 427 h 1682"/>
                  <a:gd name="T30" fmla="*/ 117 w 1588"/>
                  <a:gd name="T31" fmla="*/ 477 h 1682"/>
                  <a:gd name="T32" fmla="*/ 100 w 1588"/>
                  <a:gd name="T33" fmla="*/ 502 h 1682"/>
                  <a:gd name="T34" fmla="*/ 66 w 1588"/>
                  <a:gd name="T35" fmla="*/ 586 h 1682"/>
                  <a:gd name="T36" fmla="*/ 58 w 1588"/>
                  <a:gd name="T37" fmla="*/ 611 h 1682"/>
                  <a:gd name="T38" fmla="*/ 50 w 1588"/>
                  <a:gd name="T39" fmla="*/ 678 h 1682"/>
                  <a:gd name="T40" fmla="*/ 41 w 1588"/>
                  <a:gd name="T41" fmla="*/ 728 h 1682"/>
                  <a:gd name="T42" fmla="*/ 41 w 1588"/>
                  <a:gd name="T43" fmla="*/ 744 h 1682"/>
                  <a:gd name="T44" fmla="*/ 50 w 1588"/>
                  <a:gd name="T45" fmla="*/ 778 h 1682"/>
                  <a:gd name="T46" fmla="*/ 58 w 1588"/>
                  <a:gd name="T47" fmla="*/ 811 h 1682"/>
                  <a:gd name="T48" fmla="*/ 100 w 1588"/>
                  <a:gd name="T49" fmla="*/ 878 h 1682"/>
                  <a:gd name="T50" fmla="*/ 125 w 1588"/>
                  <a:gd name="T51" fmla="*/ 853 h 1682"/>
                  <a:gd name="T52" fmla="*/ 133 w 1588"/>
                  <a:gd name="T53" fmla="*/ 795 h 1682"/>
                  <a:gd name="T54" fmla="*/ 142 w 1588"/>
                  <a:gd name="T55" fmla="*/ 770 h 1682"/>
                  <a:gd name="T56" fmla="*/ 150 w 1588"/>
                  <a:gd name="T57" fmla="*/ 753 h 1682"/>
                  <a:gd name="T58" fmla="*/ 167 w 1588"/>
                  <a:gd name="T59" fmla="*/ 720 h 1682"/>
                  <a:gd name="T60" fmla="*/ 183 w 1588"/>
                  <a:gd name="T61" fmla="*/ 694 h 1682"/>
                  <a:gd name="T62" fmla="*/ 200 w 1588"/>
                  <a:gd name="T63" fmla="*/ 669 h 1682"/>
                  <a:gd name="T64" fmla="*/ 225 w 1588"/>
                  <a:gd name="T65" fmla="*/ 644 h 1682"/>
                  <a:gd name="T66" fmla="*/ 250 w 1588"/>
                  <a:gd name="T67" fmla="*/ 619 h 1682"/>
                  <a:gd name="T68" fmla="*/ 267 w 1588"/>
                  <a:gd name="T69" fmla="*/ 611 h 1682"/>
                  <a:gd name="T70" fmla="*/ 301 w 1588"/>
                  <a:gd name="T71" fmla="*/ 594 h 1682"/>
                  <a:gd name="T72" fmla="*/ 326 w 1588"/>
                  <a:gd name="T73" fmla="*/ 577 h 1682"/>
                  <a:gd name="T74" fmla="*/ 342 w 1588"/>
                  <a:gd name="T75" fmla="*/ 569 h 1682"/>
                  <a:gd name="T76" fmla="*/ 359 w 1588"/>
                  <a:gd name="T77" fmla="*/ 586 h 1682"/>
                  <a:gd name="T78" fmla="*/ 75 w 1588"/>
                  <a:gd name="T79" fmla="*/ 1363 h 1682"/>
                  <a:gd name="T80" fmla="*/ 292 w 1588"/>
                  <a:gd name="T81" fmla="*/ 1581 h 1682"/>
                  <a:gd name="T82" fmla="*/ 777 w 1588"/>
                  <a:gd name="T83" fmla="*/ 1087 h 1682"/>
                  <a:gd name="T84" fmla="*/ 1530 w 1588"/>
                  <a:gd name="T85" fmla="*/ 1623 h 1682"/>
                  <a:gd name="T86" fmla="*/ 217 w 1588"/>
                  <a:gd name="T87" fmla="*/ 1522 h 1682"/>
                  <a:gd name="T88" fmla="*/ 133 w 1588"/>
                  <a:gd name="T89" fmla="*/ 1438 h 1682"/>
                  <a:gd name="T90" fmla="*/ 217 w 1588"/>
                  <a:gd name="T91" fmla="*/ 1522 h 1682"/>
                  <a:gd name="T92" fmla="*/ 217 w 1588"/>
                  <a:gd name="T93" fmla="*/ 15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ysClr val="window" lastClr="FFFFFF"/>
              </a:solidFill>
              <a:ln>
                <a:noFill/>
              </a:ln>
              <a:effectLst/>
              <a:extLst/>
            </p:spPr>
            <p:txBody>
              <a:bodyPr wrap="none" lIns="243785" tIns="121892" rIns="243785" bIns="12189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57" name="Freeform 325"/>
              <p:cNvSpPr>
                <a:spLocks noChangeArrowheads="1"/>
              </p:cNvSpPr>
              <p:nvPr/>
            </p:nvSpPr>
            <p:spPr bwMode="auto">
              <a:xfrm>
                <a:off x="7198285" y="5666359"/>
                <a:ext cx="1054005" cy="1419050"/>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ysClr val="window" lastClr="FFFFFF"/>
              </a:solidFill>
              <a:ln>
                <a:noFill/>
              </a:ln>
              <a:effectLst/>
              <a:extLst/>
            </p:spPr>
            <p:txBody>
              <a:bodyPr wrap="none" lIns="243785" tIns="121892" rIns="243785" bIns="12189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grpSp>
            <p:nvGrpSpPr>
              <p:cNvPr id="158" name="Group 581"/>
              <p:cNvGrpSpPr>
                <a:grpSpLocks/>
              </p:cNvGrpSpPr>
              <p:nvPr/>
            </p:nvGrpSpPr>
            <p:grpSpPr bwMode="auto">
              <a:xfrm>
                <a:off x="10267178" y="3711299"/>
                <a:ext cx="833741" cy="550298"/>
                <a:chOff x="3763963" y="5216524"/>
                <a:chExt cx="466725" cy="307975"/>
              </a:xfrm>
              <a:solidFill>
                <a:sysClr val="window" lastClr="FFFFFF"/>
              </a:solidFill>
            </p:grpSpPr>
            <p:sp>
              <p:nvSpPr>
                <p:cNvPr id="168" name="Freeform 496"/>
                <p:cNvSpPr>
                  <a:spLocks noChangeArrowheads="1"/>
                </p:cNvSpPr>
                <p:nvPr/>
              </p:nvSpPr>
              <p:spPr bwMode="auto">
                <a:xfrm>
                  <a:off x="4130675" y="5421312"/>
                  <a:ext cx="100013" cy="103187"/>
                </a:xfrm>
                <a:custGeom>
                  <a:avLst/>
                  <a:gdLst>
                    <a:gd name="T0" fmla="*/ 276 w 277"/>
                    <a:gd name="T1" fmla="*/ 218 h 286"/>
                    <a:gd name="T2" fmla="*/ 276 w 277"/>
                    <a:gd name="T3" fmla="*/ 209 h 286"/>
                    <a:gd name="T4" fmla="*/ 276 w 277"/>
                    <a:gd name="T5" fmla="*/ 201 h 286"/>
                    <a:gd name="T6" fmla="*/ 276 w 277"/>
                    <a:gd name="T7" fmla="*/ 193 h 286"/>
                    <a:gd name="T8" fmla="*/ 268 w 277"/>
                    <a:gd name="T9" fmla="*/ 176 h 286"/>
                    <a:gd name="T10" fmla="*/ 268 w 277"/>
                    <a:gd name="T11" fmla="*/ 168 h 286"/>
                    <a:gd name="T12" fmla="*/ 268 w 277"/>
                    <a:gd name="T13" fmla="*/ 159 h 286"/>
                    <a:gd name="T14" fmla="*/ 268 w 277"/>
                    <a:gd name="T15" fmla="*/ 151 h 286"/>
                    <a:gd name="T16" fmla="*/ 268 w 277"/>
                    <a:gd name="T17" fmla="*/ 143 h 286"/>
                    <a:gd name="T18" fmla="*/ 259 w 277"/>
                    <a:gd name="T19" fmla="*/ 109 h 286"/>
                    <a:gd name="T20" fmla="*/ 259 w 277"/>
                    <a:gd name="T21" fmla="*/ 92 h 286"/>
                    <a:gd name="T22" fmla="*/ 259 w 277"/>
                    <a:gd name="T23" fmla="*/ 84 h 286"/>
                    <a:gd name="T24" fmla="*/ 251 w 277"/>
                    <a:gd name="T25" fmla="*/ 51 h 286"/>
                    <a:gd name="T26" fmla="*/ 251 w 277"/>
                    <a:gd name="T27" fmla="*/ 42 h 286"/>
                    <a:gd name="T28" fmla="*/ 242 w 277"/>
                    <a:gd name="T29" fmla="*/ 34 h 286"/>
                    <a:gd name="T30" fmla="*/ 242 w 277"/>
                    <a:gd name="T31" fmla="*/ 17 h 286"/>
                    <a:gd name="T32" fmla="*/ 234 w 277"/>
                    <a:gd name="T33" fmla="*/ 0 h 286"/>
                    <a:gd name="T34" fmla="*/ 226 w 277"/>
                    <a:gd name="T35" fmla="*/ 0 h 286"/>
                    <a:gd name="T36" fmla="*/ 8 w 277"/>
                    <a:gd name="T37" fmla="*/ 59 h 286"/>
                    <a:gd name="T38" fmla="*/ 8 w 277"/>
                    <a:gd name="T39" fmla="*/ 67 h 286"/>
                    <a:gd name="T40" fmla="*/ 8 w 277"/>
                    <a:gd name="T41" fmla="*/ 76 h 286"/>
                    <a:gd name="T42" fmla="*/ 8 w 277"/>
                    <a:gd name="T43" fmla="*/ 84 h 286"/>
                    <a:gd name="T44" fmla="*/ 8 w 277"/>
                    <a:gd name="T45" fmla="*/ 92 h 286"/>
                    <a:gd name="T46" fmla="*/ 8 w 277"/>
                    <a:gd name="T47" fmla="*/ 101 h 286"/>
                    <a:gd name="T48" fmla="*/ 8 w 277"/>
                    <a:gd name="T49" fmla="*/ 118 h 286"/>
                    <a:gd name="T50" fmla="*/ 8 w 277"/>
                    <a:gd name="T51" fmla="*/ 134 h 286"/>
                    <a:gd name="T52" fmla="*/ 17 w 277"/>
                    <a:gd name="T53" fmla="*/ 143 h 286"/>
                    <a:gd name="T54" fmla="*/ 17 w 277"/>
                    <a:gd name="T55" fmla="*/ 159 h 286"/>
                    <a:gd name="T56" fmla="*/ 17 w 277"/>
                    <a:gd name="T57" fmla="*/ 168 h 286"/>
                    <a:gd name="T58" fmla="*/ 17 w 277"/>
                    <a:gd name="T59" fmla="*/ 176 h 286"/>
                    <a:gd name="T60" fmla="*/ 17 w 277"/>
                    <a:gd name="T61" fmla="*/ 185 h 286"/>
                    <a:gd name="T62" fmla="*/ 8 w 277"/>
                    <a:gd name="T63" fmla="*/ 201 h 286"/>
                    <a:gd name="T64" fmla="*/ 8 w 277"/>
                    <a:gd name="T65" fmla="*/ 209 h 286"/>
                    <a:gd name="T66" fmla="*/ 8 w 277"/>
                    <a:gd name="T67" fmla="*/ 218 h 286"/>
                    <a:gd name="T68" fmla="*/ 8 w 277"/>
                    <a:gd name="T69" fmla="*/ 226 h 286"/>
                    <a:gd name="T70" fmla="*/ 8 w 277"/>
                    <a:gd name="T71" fmla="*/ 243 h 286"/>
                    <a:gd name="T72" fmla="*/ 8 w 277"/>
                    <a:gd name="T73" fmla="*/ 251 h 286"/>
                    <a:gd name="T74" fmla="*/ 0 w 277"/>
                    <a:gd name="T75" fmla="*/ 260 h 286"/>
                    <a:gd name="T76" fmla="*/ 0 w 277"/>
                    <a:gd name="T77" fmla="*/ 268 h 286"/>
                    <a:gd name="T78" fmla="*/ 0 w 277"/>
                    <a:gd name="T79" fmla="*/ 276 h 286"/>
                    <a:gd name="T80" fmla="*/ 0 w 277"/>
                    <a:gd name="T81" fmla="*/ 285 h 286"/>
                    <a:gd name="T82" fmla="*/ 268 w 277"/>
                    <a:gd name="T83" fmla="*/ 285 h 286"/>
                    <a:gd name="T84" fmla="*/ 276 w 277"/>
                    <a:gd name="T85" fmla="*/ 276 h 286"/>
                    <a:gd name="T86" fmla="*/ 276 w 277"/>
                    <a:gd name="T87" fmla="*/ 260 h 286"/>
                    <a:gd name="T88" fmla="*/ 276 w 277"/>
                    <a:gd name="T89" fmla="*/ 243 h 286"/>
                    <a:gd name="T90" fmla="*/ 276 w 277"/>
                    <a:gd name="T91" fmla="*/ 226 h 286"/>
                    <a:gd name="T92" fmla="*/ 276 w 277"/>
                    <a:gd name="T93" fmla="*/ 218 h 286"/>
                    <a:gd name="T94" fmla="*/ 276 w 277"/>
                    <a:gd name="T95" fmla="*/ 218 h 286"/>
                    <a:gd name="T96" fmla="*/ 276 w 277"/>
                    <a:gd name="T97" fmla="*/ 21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286">
                      <a:moveTo>
                        <a:pt x="276" y="218"/>
                      </a:moveTo>
                      <a:lnTo>
                        <a:pt x="276" y="209"/>
                      </a:lnTo>
                      <a:lnTo>
                        <a:pt x="276" y="201"/>
                      </a:lnTo>
                      <a:cubicBezTo>
                        <a:pt x="276" y="193"/>
                        <a:pt x="276" y="193"/>
                        <a:pt x="276" y="193"/>
                      </a:cubicBezTo>
                      <a:cubicBezTo>
                        <a:pt x="276" y="193"/>
                        <a:pt x="276" y="185"/>
                        <a:pt x="268" y="176"/>
                      </a:cubicBezTo>
                      <a:cubicBezTo>
                        <a:pt x="268" y="168"/>
                        <a:pt x="268" y="168"/>
                        <a:pt x="268" y="168"/>
                      </a:cubicBezTo>
                      <a:lnTo>
                        <a:pt x="268" y="159"/>
                      </a:lnTo>
                      <a:lnTo>
                        <a:pt x="268" y="151"/>
                      </a:lnTo>
                      <a:cubicBezTo>
                        <a:pt x="268" y="143"/>
                        <a:pt x="268" y="143"/>
                        <a:pt x="268" y="143"/>
                      </a:cubicBezTo>
                      <a:cubicBezTo>
                        <a:pt x="268" y="134"/>
                        <a:pt x="268" y="118"/>
                        <a:pt x="259" y="109"/>
                      </a:cubicBezTo>
                      <a:cubicBezTo>
                        <a:pt x="259" y="109"/>
                        <a:pt x="259" y="101"/>
                        <a:pt x="259" y="92"/>
                      </a:cubicBezTo>
                      <a:lnTo>
                        <a:pt x="259" y="84"/>
                      </a:lnTo>
                      <a:cubicBezTo>
                        <a:pt x="259" y="67"/>
                        <a:pt x="251" y="59"/>
                        <a:pt x="251" y="51"/>
                      </a:cubicBezTo>
                      <a:cubicBezTo>
                        <a:pt x="251" y="42"/>
                        <a:pt x="251" y="42"/>
                        <a:pt x="251" y="42"/>
                      </a:cubicBezTo>
                      <a:cubicBezTo>
                        <a:pt x="242" y="34"/>
                        <a:pt x="242" y="34"/>
                        <a:pt x="242" y="34"/>
                      </a:cubicBezTo>
                      <a:cubicBezTo>
                        <a:pt x="242" y="26"/>
                        <a:pt x="242" y="26"/>
                        <a:pt x="242" y="17"/>
                      </a:cubicBezTo>
                      <a:cubicBezTo>
                        <a:pt x="242" y="9"/>
                        <a:pt x="234" y="9"/>
                        <a:pt x="234" y="0"/>
                      </a:cubicBezTo>
                      <a:lnTo>
                        <a:pt x="226" y="0"/>
                      </a:lnTo>
                      <a:cubicBezTo>
                        <a:pt x="8" y="59"/>
                        <a:pt x="8" y="59"/>
                        <a:pt x="8" y="59"/>
                      </a:cubicBezTo>
                      <a:cubicBezTo>
                        <a:pt x="8" y="67"/>
                        <a:pt x="0" y="67"/>
                        <a:pt x="8" y="67"/>
                      </a:cubicBezTo>
                      <a:cubicBezTo>
                        <a:pt x="8" y="76"/>
                        <a:pt x="8" y="76"/>
                        <a:pt x="8" y="76"/>
                      </a:cubicBezTo>
                      <a:lnTo>
                        <a:pt x="8" y="84"/>
                      </a:lnTo>
                      <a:cubicBezTo>
                        <a:pt x="8" y="92"/>
                        <a:pt x="8" y="92"/>
                        <a:pt x="8" y="92"/>
                      </a:cubicBezTo>
                      <a:lnTo>
                        <a:pt x="8" y="101"/>
                      </a:lnTo>
                      <a:cubicBezTo>
                        <a:pt x="8" y="109"/>
                        <a:pt x="8" y="118"/>
                        <a:pt x="8" y="118"/>
                      </a:cubicBezTo>
                      <a:cubicBezTo>
                        <a:pt x="8" y="126"/>
                        <a:pt x="8" y="126"/>
                        <a:pt x="8" y="134"/>
                      </a:cubicBezTo>
                      <a:cubicBezTo>
                        <a:pt x="17" y="134"/>
                        <a:pt x="17" y="134"/>
                        <a:pt x="17" y="143"/>
                      </a:cubicBezTo>
                      <a:cubicBezTo>
                        <a:pt x="17" y="151"/>
                        <a:pt x="17" y="159"/>
                        <a:pt x="17" y="159"/>
                      </a:cubicBezTo>
                      <a:cubicBezTo>
                        <a:pt x="17" y="168"/>
                        <a:pt x="17" y="168"/>
                        <a:pt x="17" y="168"/>
                      </a:cubicBezTo>
                      <a:lnTo>
                        <a:pt x="17" y="176"/>
                      </a:lnTo>
                      <a:cubicBezTo>
                        <a:pt x="17" y="185"/>
                        <a:pt x="17" y="185"/>
                        <a:pt x="17" y="185"/>
                      </a:cubicBezTo>
                      <a:cubicBezTo>
                        <a:pt x="17" y="193"/>
                        <a:pt x="8" y="193"/>
                        <a:pt x="8" y="201"/>
                      </a:cubicBezTo>
                      <a:lnTo>
                        <a:pt x="8" y="209"/>
                      </a:lnTo>
                      <a:lnTo>
                        <a:pt x="8" y="218"/>
                      </a:lnTo>
                      <a:cubicBezTo>
                        <a:pt x="8" y="226"/>
                        <a:pt x="8" y="226"/>
                        <a:pt x="8" y="226"/>
                      </a:cubicBezTo>
                      <a:cubicBezTo>
                        <a:pt x="8" y="235"/>
                        <a:pt x="8" y="235"/>
                        <a:pt x="8" y="243"/>
                      </a:cubicBezTo>
                      <a:lnTo>
                        <a:pt x="8" y="251"/>
                      </a:lnTo>
                      <a:cubicBezTo>
                        <a:pt x="8" y="251"/>
                        <a:pt x="8" y="260"/>
                        <a:pt x="0" y="260"/>
                      </a:cubicBezTo>
                      <a:lnTo>
                        <a:pt x="0" y="268"/>
                      </a:lnTo>
                      <a:lnTo>
                        <a:pt x="0" y="276"/>
                      </a:lnTo>
                      <a:lnTo>
                        <a:pt x="0" y="285"/>
                      </a:lnTo>
                      <a:cubicBezTo>
                        <a:pt x="268" y="285"/>
                        <a:pt x="268" y="285"/>
                        <a:pt x="268" y="285"/>
                      </a:cubicBezTo>
                      <a:cubicBezTo>
                        <a:pt x="268" y="285"/>
                        <a:pt x="276" y="285"/>
                        <a:pt x="276" y="276"/>
                      </a:cubicBezTo>
                      <a:cubicBezTo>
                        <a:pt x="276" y="268"/>
                        <a:pt x="276" y="268"/>
                        <a:pt x="276" y="260"/>
                      </a:cubicBezTo>
                      <a:cubicBezTo>
                        <a:pt x="276" y="260"/>
                        <a:pt x="276" y="251"/>
                        <a:pt x="276" y="243"/>
                      </a:cubicBezTo>
                      <a:cubicBezTo>
                        <a:pt x="276" y="243"/>
                        <a:pt x="276" y="235"/>
                        <a:pt x="276" y="226"/>
                      </a:cubicBezTo>
                      <a:lnTo>
                        <a:pt x="276" y="218"/>
                      </a:lnTo>
                      <a:close/>
                      <a:moveTo>
                        <a:pt x="276" y="218"/>
                      </a:moveTo>
                      <a:lnTo>
                        <a:pt x="276" y="2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69" name="Freeform 497"/>
                <p:cNvSpPr>
                  <a:spLocks noChangeArrowheads="1"/>
                </p:cNvSpPr>
                <p:nvPr/>
              </p:nvSpPr>
              <p:spPr bwMode="auto">
                <a:xfrm>
                  <a:off x="4083050" y="5297487"/>
                  <a:ext cx="123825" cy="133350"/>
                </a:xfrm>
                <a:custGeom>
                  <a:avLst/>
                  <a:gdLst>
                    <a:gd name="T0" fmla="*/ 343 w 344"/>
                    <a:gd name="T1" fmla="*/ 276 h 369"/>
                    <a:gd name="T2" fmla="*/ 335 w 344"/>
                    <a:gd name="T3" fmla="*/ 259 h 369"/>
                    <a:gd name="T4" fmla="*/ 326 w 344"/>
                    <a:gd name="T5" fmla="*/ 242 h 369"/>
                    <a:gd name="T6" fmla="*/ 318 w 344"/>
                    <a:gd name="T7" fmla="*/ 234 h 369"/>
                    <a:gd name="T8" fmla="*/ 310 w 344"/>
                    <a:gd name="T9" fmla="*/ 209 h 369"/>
                    <a:gd name="T10" fmla="*/ 301 w 344"/>
                    <a:gd name="T11" fmla="*/ 192 h 369"/>
                    <a:gd name="T12" fmla="*/ 276 w 344"/>
                    <a:gd name="T13" fmla="*/ 150 h 369"/>
                    <a:gd name="T14" fmla="*/ 268 w 344"/>
                    <a:gd name="T15" fmla="*/ 142 h 369"/>
                    <a:gd name="T16" fmla="*/ 251 w 344"/>
                    <a:gd name="T17" fmla="*/ 125 h 369"/>
                    <a:gd name="T18" fmla="*/ 234 w 344"/>
                    <a:gd name="T19" fmla="*/ 108 h 369"/>
                    <a:gd name="T20" fmla="*/ 226 w 344"/>
                    <a:gd name="T21" fmla="*/ 92 h 369"/>
                    <a:gd name="T22" fmla="*/ 209 w 344"/>
                    <a:gd name="T23" fmla="*/ 75 h 369"/>
                    <a:gd name="T24" fmla="*/ 184 w 344"/>
                    <a:gd name="T25" fmla="*/ 58 h 369"/>
                    <a:gd name="T26" fmla="*/ 167 w 344"/>
                    <a:gd name="T27" fmla="*/ 33 h 369"/>
                    <a:gd name="T28" fmla="*/ 151 w 344"/>
                    <a:gd name="T29" fmla="*/ 25 h 369"/>
                    <a:gd name="T30" fmla="*/ 134 w 344"/>
                    <a:gd name="T31" fmla="*/ 8 h 369"/>
                    <a:gd name="T32" fmla="*/ 117 w 344"/>
                    <a:gd name="T33" fmla="*/ 8 h 369"/>
                    <a:gd name="T34" fmla="*/ 0 w 344"/>
                    <a:gd name="T35" fmla="*/ 159 h 369"/>
                    <a:gd name="T36" fmla="*/ 9 w 344"/>
                    <a:gd name="T37" fmla="*/ 167 h 369"/>
                    <a:gd name="T38" fmla="*/ 17 w 344"/>
                    <a:gd name="T39" fmla="*/ 175 h 369"/>
                    <a:gd name="T40" fmla="*/ 34 w 344"/>
                    <a:gd name="T41" fmla="*/ 192 h 369"/>
                    <a:gd name="T42" fmla="*/ 42 w 344"/>
                    <a:gd name="T43" fmla="*/ 209 h 369"/>
                    <a:gd name="T44" fmla="*/ 59 w 344"/>
                    <a:gd name="T45" fmla="*/ 226 h 369"/>
                    <a:gd name="T46" fmla="*/ 67 w 344"/>
                    <a:gd name="T47" fmla="*/ 242 h 369"/>
                    <a:gd name="T48" fmla="*/ 84 w 344"/>
                    <a:gd name="T49" fmla="*/ 259 h 369"/>
                    <a:gd name="T50" fmla="*/ 92 w 344"/>
                    <a:gd name="T51" fmla="*/ 276 h 369"/>
                    <a:gd name="T52" fmla="*/ 101 w 344"/>
                    <a:gd name="T53" fmla="*/ 301 h 369"/>
                    <a:gd name="T54" fmla="*/ 109 w 344"/>
                    <a:gd name="T55" fmla="*/ 317 h 369"/>
                    <a:gd name="T56" fmla="*/ 117 w 344"/>
                    <a:gd name="T57" fmla="*/ 334 h 369"/>
                    <a:gd name="T58" fmla="*/ 117 w 344"/>
                    <a:gd name="T59" fmla="*/ 351 h 369"/>
                    <a:gd name="T60" fmla="*/ 126 w 344"/>
                    <a:gd name="T61" fmla="*/ 359 h 369"/>
                    <a:gd name="T62" fmla="*/ 335 w 344"/>
                    <a:gd name="T63" fmla="*/ 284 h 369"/>
                    <a:gd name="T64" fmla="*/ 335 w 344"/>
                    <a:gd name="T65" fmla="*/ 28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369">
                      <a:moveTo>
                        <a:pt x="335" y="284"/>
                      </a:moveTo>
                      <a:cubicBezTo>
                        <a:pt x="343" y="284"/>
                        <a:pt x="343" y="276"/>
                        <a:pt x="343" y="276"/>
                      </a:cubicBezTo>
                      <a:cubicBezTo>
                        <a:pt x="343" y="267"/>
                        <a:pt x="343" y="267"/>
                        <a:pt x="343" y="267"/>
                      </a:cubicBezTo>
                      <a:cubicBezTo>
                        <a:pt x="335" y="267"/>
                        <a:pt x="335" y="267"/>
                        <a:pt x="335" y="259"/>
                      </a:cubicBezTo>
                      <a:lnTo>
                        <a:pt x="335" y="250"/>
                      </a:lnTo>
                      <a:cubicBezTo>
                        <a:pt x="326" y="250"/>
                        <a:pt x="326" y="242"/>
                        <a:pt x="326" y="242"/>
                      </a:cubicBezTo>
                      <a:lnTo>
                        <a:pt x="326" y="234"/>
                      </a:lnTo>
                      <a:lnTo>
                        <a:pt x="318" y="234"/>
                      </a:lnTo>
                      <a:cubicBezTo>
                        <a:pt x="318" y="226"/>
                        <a:pt x="318" y="226"/>
                        <a:pt x="318" y="217"/>
                      </a:cubicBezTo>
                      <a:cubicBezTo>
                        <a:pt x="310" y="217"/>
                        <a:pt x="310" y="209"/>
                        <a:pt x="310" y="209"/>
                      </a:cubicBezTo>
                      <a:cubicBezTo>
                        <a:pt x="310" y="200"/>
                        <a:pt x="301" y="200"/>
                        <a:pt x="301" y="200"/>
                      </a:cubicBezTo>
                      <a:lnTo>
                        <a:pt x="301" y="192"/>
                      </a:lnTo>
                      <a:cubicBezTo>
                        <a:pt x="293" y="192"/>
                        <a:pt x="293" y="184"/>
                        <a:pt x="293" y="184"/>
                      </a:cubicBezTo>
                      <a:cubicBezTo>
                        <a:pt x="284" y="175"/>
                        <a:pt x="276" y="159"/>
                        <a:pt x="276" y="150"/>
                      </a:cubicBezTo>
                      <a:cubicBezTo>
                        <a:pt x="268" y="150"/>
                        <a:pt x="268" y="150"/>
                        <a:pt x="268" y="150"/>
                      </a:cubicBezTo>
                      <a:cubicBezTo>
                        <a:pt x="268" y="142"/>
                        <a:pt x="268" y="142"/>
                        <a:pt x="268" y="142"/>
                      </a:cubicBezTo>
                      <a:cubicBezTo>
                        <a:pt x="260" y="142"/>
                        <a:pt x="260" y="142"/>
                        <a:pt x="260" y="142"/>
                      </a:cubicBezTo>
                      <a:cubicBezTo>
                        <a:pt x="260" y="133"/>
                        <a:pt x="260" y="133"/>
                        <a:pt x="251" y="125"/>
                      </a:cubicBezTo>
                      <a:lnTo>
                        <a:pt x="243" y="117"/>
                      </a:lnTo>
                      <a:cubicBezTo>
                        <a:pt x="243" y="108"/>
                        <a:pt x="234" y="108"/>
                        <a:pt x="234" y="108"/>
                      </a:cubicBezTo>
                      <a:lnTo>
                        <a:pt x="234" y="100"/>
                      </a:lnTo>
                      <a:cubicBezTo>
                        <a:pt x="226" y="100"/>
                        <a:pt x="226" y="100"/>
                        <a:pt x="226" y="92"/>
                      </a:cubicBezTo>
                      <a:lnTo>
                        <a:pt x="218" y="92"/>
                      </a:lnTo>
                      <a:cubicBezTo>
                        <a:pt x="218" y="83"/>
                        <a:pt x="209" y="83"/>
                        <a:pt x="209" y="75"/>
                      </a:cubicBezTo>
                      <a:cubicBezTo>
                        <a:pt x="201" y="75"/>
                        <a:pt x="201" y="67"/>
                        <a:pt x="201" y="67"/>
                      </a:cubicBezTo>
                      <a:cubicBezTo>
                        <a:pt x="193" y="58"/>
                        <a:pt x="193" y="58"/>
                        <a:pt x="184" y="58"/>
                      </a:cubicBezTo>
                      <a:cubicBezTo>
                        <a:pt x="184" y="50"/>
                        <a:pt x="176" y="50"/>
                        <a:pt x="176" y="41"/>
                      </a:cubicBezTo>
                      <a:cubicBezTo>
                        <a:pt x="176" y="41"/>
                        <a:pt x="167" y="41"/>
                        <a:pt x="167" y="33"/>
                      </a:cubicBezTo>
                      <a:cubicBezTo>
                        <a:pt x="167" y="33"/>
                        <a:pt x="159" y="33"/>
                        <a:pt x="159" y="25"/>
                      </a:cubicBezTo>
                      <a:cubicBezTo>
                        <a:pt x="151" y="25"/>
                        <a:pt x="151" y="25"/>
                        <a:pt x="151" y="25"/>
                      </a:cubicBezTo>
                      <a:cubicBezTo>
                        <a:pt x="151" y="16"/>
                        <a:pt x="142" y="16"/>
                        <a:pt x="142" y="16"/>
                      </a:cubicBezTo>
                      <a:lnTo>
                        <a:pt x="134" y="8"/>
                      </a:lnTo>
                      <a:lnTo>
                        <a:pt x="126" y="8"/>
                      </a:lnTo>
                      <a:cubicBezTo>
                        <a:pt x="126" y="0"/>
                        <a:pt x="117" y="0"/>
                        <a:pt x="117" y="8"/>
                      </a:cubicBezTo>
                      <a:cubicBezTo>
                        <a:pt x="0" y="150"/>
                        <a:pt x="0" y="150"/>
                        <a:pt x="0" y="150"/>
                      </a:cubicBezTo>
                      <a:lnTo>
                        <a:pt x="0" y="159"/>
                      </a:lnTo>
                      <a:lnTo>
                        <a:pt x="9" y="159"/>
                      </a:lnTo>
                      <a:lnTo>
                        <a:pt x="9" y="167"/>
                      </a:lnTo>
                      <a:lnTo>
                        <a:pt x="17" y="167"/>
                      </a:lnTo>
                      <a:cubicBezTo>
                        <a:pt x="17" y="175"/>
                        <a:pt x="17" y="175"/>
                        <a:pt x="17" y="175"/>
                      </a:cubicBezTo>
                      <a:cubicBezTo>
                        <a:pt x="25" y="175"/>
                        <a:pt x="25" y="184"/>
                        <a:pt x="25" y="184"/>
                      </a:cubicBezTo>
                      <a:lnTo>
                        <a:pt x="34" y="192"/>
                      </a:lnTo>
                      <a:lnTo>
                        <a:pt x="34" y="200"/>
                      </a:lnTo>
                      <a:cubicBezTo>
                        <a:pt x="42" y="200"/>
                        <a:pt x="42" y="200"/>
                        <a:pt x="42" y="209"/>
                      </a:cubicBezTo>
                      <a:cubicBezTo>
                        <a:pt x="42" y="209"/>
                        <a:pt x="51" y="209"/>
                        <a:pt x="51" y="217"/>
                      </a:cubicBezTo>
                      <a:cubicBezTo>
                        <a:pt x="51" y="217"/>
                        <a:pt x="59" y="217"/>
                        <a:pt x="59" y="226"/>
                      </a:cubicBezTo>
                      <a:cubicBezTo>
                        <a:pt x="59" y="226"/>
                        <a:pt x="59" y="234"/>
                        <a:pt x="67" y="234"/>
                      </a:cubicBezTo>
                      <a:cubicBezTo>
                        <a:pt x="67" y="242"/>
                        <a:pt x="67" y="242"/>
                        <a:pt x="67" y="242"/>
                      </a:cubicBezTo>
                      <a:cubicBezTo>
                        <a:pt x="75" y="242"/>
                        <a:pt x="75" y="250"/>
                        <a:pt x="75" y="250"/>
                      </a:cubicBezTo>
                      <a:cubicBezTo>
                        <a:pt x="75" y="259"/>
                        <a:pt x="84" y="259"/>
                        <a:pt x="84" y="259"/>
                      </a:cubicBezTo>
                      <a:cubicBezTo>
                        <a:pt x="84" y="267"/>
                        <a:pt x="84" y="267"/>
                        <a:pt x="84" y="267"/>
                      </a:cubicBezTo>
                      <a:lnTo>
                        <a:pt x="92" y="276"/>
                      </a:lnTo>
                      <a:cubicBezTo>
                        <a:pt x="92" y="276"/>
                        <a:pt x="92" y="284"/>
                        <a:pt x="101" y="292"/>
                      </a:cubicBezTo>
                      <a:lnTo>
                        <a:pt x="101" y="301"/>
                      </a:lnTo>
                      <a:lnTo>
                        <a:pt x="109" y="309"/>
                      </a:lnTo>
                      <a:cubicBezTo>
                        <a:pt x="109" y="317"/>
                        <a:pt x="109" y="317"/>
                        <a:pt x="109" y="317"/>
                      </a:cubicBezTo>
                      <a:cubicBezTo>
                        <a:pt x="109" y="326"/>
                        <a:pt x="117" y="326"/>
                        <a:pt x="117" y="326"/>
                      </a:cubicBezTo>
                      <a:lnTo>
                        <a:pt x="117" y="334"/>
                      </a:lnTo>
                      <a:lnTo>
                        <a:pt x="117" y="342"/>
                      </a:lnTo>
                      <a:lnTo>
                        <a:pt x="117" y="351"/>
                      </a:lnTo>
                      <a:cubicBezTo>
                        <a:pt x="126" y="351"/>
                        <a:pt x="126" y="351"/>
                        <a:pt x="126" y="351"/>
                      </a:cubicBezTo>
                      <a:cubicBezTo>
                        <a:pt x="126" y="359"/>
                        <a:pt x="126" y="359"/>
                        <a:pt x="126" y="359"/>
                      </a:cubicBezTo>
                      <a:lnTo>
                        <a:pt x="134" y="368"/>
                      </a:lnTo>
                      <a:lnTo>
                        <a:pt x="335" y="284"/>
                      </a:lnTo>
                      <a:close/>
                      <a:moveTo>
                        <a:pt x="335" y="284"/>
                      </a:moveTo>
                      <a:lnTo>
                        <a:pt x="335"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70" name="Freeform 498"/>
                <p:cNvSpPr>
                  <a:spLocks noChangeArrowheads="1"/>
                </p:cNvSpPr>
                <p:nvPr/>
              </p:nvSpPr>
              <p:spPr bwMode="auto">
                <a:xfrm>
                  <a:off x="3986213" y="5253037"/>
                  <a:ext cx="39687" cy="57150"/>
                </a:xfrm>
                <a:custGeom>
                  <a:avLst/>
                  <a:gdLst>
                    <a:gd name="T0" fmla="*/ 8 w 109"/>
                    <a:gd name="T1" fmla="*/ 151 h 160"/>
                    <a:gd name="T2" fmla="*/ 17 w 109"/>
                    <a:gd name="T3" fmla="*/ 151 h 160"/>
                    <a:gd name="T4" fmla="*/ 17 w 109"/>
                    <a:gd name="T5" fmla="*/ 159 h 160"/>
                    <a:gd name="T6" fmla="*/ 25 w 109"/>
                    <a:gd name="T7" fmla="*/ 159 h 160"/>
                    <a:gd name="T8" fmla="*/ 33 w 109"/>
                    <a:gd name="T9" fmla="*/ 159 h 160"/>
                    <a:gd name="T10" fmla="*/ 108 w 109"/>
                    <a:gd name="T11" fmla="*/ 9 h 160"/>
                    <a:gd name="T12" fmla="*/ 100 w 109"/>
                    <a:gd name="T13" fmla="*/ 9 h 160"/>
                    <a:gd name="T14" fmla="*/ 92 w 109"/>
                    <a:gd name="T15" fmla="*/ 0 h 160"/>
                    <a:gd name="T16" fmla="*/ 83 w 109"/>
                    <a:gd name="T17" fmla="*/ 0 h 160"/>
                    <a:gd name="T18" fmla="*/ 67 w 109"/>
                    <a:gd name="T19" fmla="*/ 0 h 160"/>
                    <a:gd name="T20" fmla="*/ 58 w 109"/>
                    <a:gd name="T21" fmla="*/ 0 h 160"/>
                    <a:gd name="T22" fmla="*/ 41 w 109"/>
                    <a:gd name="T23" fmla="*/ 0 h 160"/>
                    <a:gd name="T24" fmla="*/ 33 w 109"/>
                    <a:gd name="T25" fmla="*/ 0 h 160"/>
                    <a:gd name="T26" fmla="*/ 25 w 109"/>
                    <a:gd name="T27" fmla="*/ 0 h 160"/>
                    <a:gd name="T28" fmla="*/ 17 w 109"/>
                    <a:gd name="T29" fmla="*/ 0 h 160"/>
                    <a:gd name="T30" fmla="*/ 8 w 109"/>
                    <a:gd name="T31" fmla="*/ 0 h 160"/>
                    <a:gd name="T32" fmla="*/ 0 w 109"/>
                    <a:gd name="T33" fmla="*/ 9 h 160"/>
                    <a:gd name="T34" fmla="*/ 0 w 109"/>
                    <a:gd name="T35" fmla="*/ 142 h 160"/>
                    <a:gd name="T36" fmla="*/ 0 w 109"/>
                    <a:gd name="T37" fmla="*/ 151 h 160"/>
                    <a:gd name="T38" fmla="*/ 8 w 109"/>
                    <a:gd name="T39" fmla="*/ 151 h 160"/>
                    <a:gd name="T40" fmla="*/ 8 w 109"/>
                    <a:gd name="T41" fmla="*/ 151 h 160"/>
                    <a:gd name="T42" fmla="*/ 8 w 109"/>
                    <a:gd name="T43" fmla="*/ 15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60">
                      <a:moveTo>
                        <a:pt x="8" y="151"/>
                      </a:moveTo>
                      <a:lnTo>
                        <a:pt x="17" y="151"/>
                      </a:lnTo>
                      <a:lnTo>
                        <a:pt x="17" y="159"/>
                      </a:lnTo>
                      <a:cubicBezTo>
                        <a:pt x="25" y="159"/>
                        <a:pt x="25" y="159"/>
                        <a:pt x="25" y="159"/>
                      </a:cubicBezTo>
                      <a:cubicBezTo>
                        <a:pt x="33" y="159"/>
                        <a:pt x="33" y="159"/>
                        <a:pt x="33" y="159"/>
                      </a:cubicBezTo>
                      <a:cubicBezTo>
                        <a:pt x="108" y="9"/>
                        <a:pt x="108" y="9"/>
                        <a:pt x="108" y="9"/>
                      </a:cubicBezTo>
                      <a:lnTo>
                        <a:pt x="100" y="9"/>
                      </a:lnTo>
                      <a:cubicBezTo>
                        <a:pt x="92" y="9"/>
                        <a:pt x="92" y="0"/>
                        <a:pt x="92" y="0"/>
                      </a:cubicBezTo>
                      <a:lnTo>
                        <a:pt x="83" y="0"/>
                      </a:lnTo>
                      <a:cubicBezTo>
                        <a:pt x="75" y="0"/>
                        <a:pt x="75" y="0"/>
                        <a:pt x="67" y="0"/>
                      </a:cubicBezTo>
                      <a:lnTo>
                        <a:pt x="58" y="0"/>
                      </a:lnTo>
                      <a:cubicBezTo>
                        <a:pt x="50" y="0"/>
                        <a:pt x="50" y="0"/>
                        <a:pt x="41" y="0"/>
                      </a:cubicBezTo>
                      <a:lnTo>
                        <a:pt x="33" y="0"/>
                      </a:lnTo>
                      <a:lnTo>
                        <a:pt x="25" y="0"/>
                      </a:lnTo>
                      <a:lnTo>
                        <a:pt x="17" y="0"/>
                      </a:lnTo>
                      <a:lnTo>
                        <a:pt x="8" y="0"/>
                      </a:lnTo>
                      <a:cubicBezTo>
                        <a:pt x="8" y="0"/>
                        <a:pt x="0" y="0"/>
                        <a:pt x="0" y="9"/>
                      </a:cubicBezTo>
                      <a:cubicBezTo>
                        <a:pt x="0" y="142"/>
                        <a:pt x="0" y="142"/>
                        <a:pt x="0" y="142"/>
                      </a:cubicBezTo>
                      <a:cubicBezTo>
                        <a:pt x="0" y="151"/>
                        <a:pt x="0" y="151"/>
                        <a:pt x="0" y="151"/>
                      </a:cubicBezTo>
                      <a:lnTo>
                        <a:pt x="8" y="151"/>
                      </a:lnTo>
                      <a:close/>
                      <a:moveTo>
                        <a:pt x="8" y="151"/>
                      </a:moveTo>
                      <a:lnTo>
                        <a:pt x="8"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71" name="Freeform 499"/>
                <p:cNvSpPr>
                  <a:spLocks noChangeArrowheads="1"/>
                </p:cNvSpPr>
                <p:nvPr/>
              </p:nvSpPr>
              <p:spPr bwMode="auto">
                <a:xfrm>
                  <a:off x="4056063" y="5267324"/>
                  <a:ext cx="50800" cy="76200"/>
                </a:xfrm>
                <a:custGeom>
                  <a:avLst/>
                  <a:gdLst>
                    <a:gd name="T0" fmla="*/ 17 w 143"/>
                    <a:gd name="T1" fmla="*/ 192 h 210"/>
                    <a:gd name="T2" fmla="*/ 25 w 143"/>
                    <a:gd name="T3" fmla="*/ 201 h 210"/>
                    <a:gd name="T4" fmla="*/ 34 w 143"/>
                    <a:gd name="T5" fmla="*/ 201 h 210"/>
                    <a:gd name="T6" fmla="*/ 42 w 143"/>
                    <a:gd name="T7" fmla="*/ 201 h 210"/>
                    <a:gd name="T8" fmla="*/ 142 w 143"/>
                    <a:gd name="T9" fmla="*/ 59 h 210"/>
                    <a:gd name="T10" fmla="*/ 142 w 143"/>
                    <a:gd name="T11" fmla="*/ 42 h 210"/>
                    <a:gd name="T12" fmla="*/ 134 w 143"/>
                    <a:gd name="T13" fmla="*/ 42 h 210"/>
                    <a:gd name="T14" fmla="*/ 126 w 143"/>
                    <a:gd name="T15" fmla="*/ 42 h 210"/>
                    <a:gd name="T16" fmla="*/ 117 w 143"/>
                    <a:gd name="T17" fmla="*/ 33 h 210"/>
                    <a:gd name="T18" fmla="*/ 109 w 143"/>
                    <a:gd name="T19" fmla="*/ 25 h 210"/>
                    <a:gd name="T20" fmla="*/ 100 w 143"/>
                    <a:gd name="T21" fmla="*/ 25 h 210"/>
                    <a:gd name="T22" fmla="*/ 84 w 143"/>
                    <a:gd name="T23" fmla="*/ 17 h 210"/>
                    <a:gd name="T24" fmla="*/ 75 w 143"/>
                    <a:gd name="T25" fmla="*/ 9 h 210"/>
                    <a:gd name="T26" fmla="*/ 59 w 143"/>
                    <a:gd name="T27" fmla="*/ 9 h 210"/>
                    <a:gd name="T28" fmla="*/ 42 w 143"/>
                    <a:gd name="T29" fmla="*/ 0 h 210"/>
                    <a:gd name="T30" fmla="*/ 0 w 143"/>
                    <a:gd name="T31" fmla="*/ 184 h 210"/>
                    <a:gd name="T32" fmla="*/ 8 w 143"/>
                    <a:gd name="T33" fmla="*/ 184 h 210"/>
                    <a:gd name="T34" fmla="*/ 17 w 143"/>
                    <a:gd name="T35" fmla="*/ 192 h 210"/>
                    <a:gd name="T36" fmla="*/ 17 w 143"/>
                    <a:gd name="T37" fmla="*/ 192 h 210"/>
                    <a:gd name="T38" fmla="*/ 17 w 143"/>
                    <a:gd name="T39" fmla="*/ 19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210">
                      <a:moveTo>
                        <a:pt x="17" y="192"/>
                      </a:moveTo>
                      <a:cubicBezTo>
                        <a:pt x="25" y="192"/>
                        <a:pt x="25" y="192"/>
                        <a:pt x="25" y="201"/>
                      </a:cubicBezTo>
                      <a:lnTo>
                        <a:pt x="34" y="201"/>
                      </a:lnTo>
                      <a:cubicBezTo>
                        <a:pt x="42" y="209"/>
                        <a:pt x="42" y="209"/>
                        <a:pt x="42" y="201"/>
                      </a:cubicBezTo>
                      <a:cubicBezTo>
                        <a:pt x="142" y="59"/>
                        <a:pt x="142" y="59"/>
                        <a:pt x="142" y="59"/>
                      </a:cubicBezTo>
                      <a:cubicBezTo>
                        <a:pt x="142" y="50"/>
                        <a:pt x="142" y="50"/>
                        <a:pt x="142" y="42"/>
                      </a:cubicBezTo>
                      <a:cubicBezTo>
                        <a:pt x="134" y="42"/>
                        <a:pt x="134" y="42"/>
                        <a:pt x="134" y="42"/>
                      </a:cubicBezTo>
                      <a:lnTo>
                        <a:pt x="126" y="42"/>
                      </a:lnTo>
                      <a:cubicBezTo>
                        <a:pt x="126" y="42"/>
                        <a:pt x="126" y="33"/>
                        <a:pt x="117" y="33"/>
                      </a:cubicBezTo>
                      <a:cubicBezTo>
                        <a:pt x="117" y="33"/>
                        <a:pt x="109" y="33"/>
                        <a:pt x="109" y="25"/>
                      </a:cubicBezTo>
                      <a:lnTo>
                        <a:pt x="100" y="25"/>
                      </a:lnTo>
                      <a:cubicBezTo>
                        <a:pt x="92" y="25"/>
                        <a:pt x="92" y="17"/>
                        <a:pt x="84" y="17"/>
                      </a:cubicBezTo>
                      <a:cubicBezTo>
                        <a:pt x="84" y="17"/>
                        <a:pt x="75" y="17"/>
                        <a:pt x="75" y="9"/>
                      </a:cubicBezTo>
                      <a:cubicBezTo>
                        <a:pt x="67" y="9"/>
                        <a:pt x="67" y="9"/>
                        <a:pt x="59" y="9"/>
                      </a:cubicBezTo>
                      <a:cubicBezTo>
                        <a:pt x="59" y="9"/>
                        <a:pt x="50" y="0"/>
                        <a:pt x="42" y="0"/>
                      </a:cubicBezTo>
                      <a:cubicBezTo>
                        <a:pt x="0" y="184"/>
                        <a:pt x="0" y="184"/>
                        <a:pt x="0" y="184"/>
                      </a:cubicBezTo>
                      <a:lnTo>
                        <a:pt x="8" y="184"/>
                      </a:lnTo>
                      <a:lnTo>
                        <a:pt x="17" y="192"/>
                      </a:lnTo>
                      <a:close/>
                      <a:moveTo>
                        <a:pt x="17" y="192"/>
                      </a:moveTo>
                      <a:lnTo>
                        <a:pt x="17" y="1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72" name="Freeform 500"/>
                <p:cNvSpPr>
                  <a:spLocks noChangeArrowheads="1"/>
                </p:cNvSpPr>
                <p:nvPr/>
              </p:nvSpPr>
              <p:spPr bwMode="auto">
                <a:xfrm>
                  <a:off x="3854450" y="5253037"/>
                  <a:ext cx="114300" cy="79375"/>
                </a:xfrm>
                <a:custGeom>
                  <a:avLst/>
                  <a:gdLst>
                    <a:gd name="T0" fmla="*/ 251 w 319"/>
                    <a:gd name="T1" fmla="*/ 151 h 219"/>
                    <a:gd name="T2" fmla="*/ 267 w 319"/>
                    <a:gd name="T3" fmla="*/ 151 h 219"/>
                    <a:gd name="T4" fmla="*/ 284 w 319"/>
                    <a:gd name="T5" fmla="*/ 151 h 219"/>
                    <a:gd name="T6" fmla="*/ 301 w 319"/>
                    <a:gd name="T7" fmla="*/ 151 h 219"/>
                    <a:gd name="T8" fmla="*/ 318 w 319"/>
                    <a:gd name="T9" fmla="*/ 142 h 219"/>
                    <a:gd name="T10" fmla="*/ 301 w 319"/>
                    <a:gd name="T11" fmla="*/ 0 h 219"/>
                    <a:gd name="T12" fmla="*/ 276 w 319"/>
                    <a:gd name="T13" fmla="*/ 9 h 219"/>
                    <a:gd name="T14" fmla="*/ 259 w 319"/>
                    <a:gd name="T15" fmla="*/ 9 h 219"/>
                    <a:gd name="T16" fmla="*/ 234 w 319"/>
                    <a:gd name="T17" fmla="*/ 17 h 219"/>
                    <a:gd name="T18" fmla="*/ 217 w 319"/>
                    <a:gd name="T19" fmla="*/ 17 h 219"/>
                    <a:gd name="T20" fmla="*/ 192 w 319"/>
                    <a:gd name="T21" fmla="*/ 25 h 219"/>
                    <a:gd name="T22" fmla="*/ 175 w 319"/>
                    <a:gd name="T23" fmla="*/ 34 h 219"/>
                    <a:gd name="T24" fmla="*/ 159 w 319"/>
                    <a:gd name="T25" fmla="*/ 34 h 219"/>
                    <a:gd name="T26" fmla="*/ 125 w 319"/>
                    <a:gd name="T27" fmla="*/ 51 h 219"/>
                    <a:gd name="T28" fmla="*/ 108 w 319"/>
                    <a:gd name="T29" fmla="*/ 59 h 219"/>
                    <a:gd name="T30" fmla="*/ 84 w 319"/>
                    <a:gd name="T31" fmla="*/ 67 h 219"/>
                    <a:gd name="T32" fmla="*/ 58 w 319"/>
                    <a:gd name="T33" fmla="*/ 84 h 219"/>
                    <a:gd name="T34" fmla="*/ 42 w 319"/>
                    <a:gd name="T35" fmla="*/ 92 h 219"/>
                    <a:gd name="T36" fmla="*/ 25 w 319"/>
                    <a:gd name="T37" fmla="*/ 109 h 219"/>
                    <a:gd name="T38" fmla="*/ 8 w 319"/>
                    <a:gd name="T39" fmla="*/ 117 h 219"/>
                    <a:gd name="T40" fmla="*/ 0 w 319"/>
                    <a:gd name="T41" fmla="*/ 134 h 219"/>
                    <a:gd name="T42" fmla="*/ 67 w 319"/>
                    <a:gd name="T43" fmla="*/ 218 h 219"/>
                    <a:gd name="T44" fmla="*/ 75 w 319"/>
                    <a:gd name="T45" fmla="*/ 209 h 219"/>
                    <a:gd name="T46" fmla="*/ 92 w 319"/>
                    <a:gd name="T47" fmla="*/ 201 h 219"/>
                    <a:gd name="T48" fmla="*/ 108 w 319"/>
                    <a:gd name="T49" fmla="*/ 193 h 219"/>
                    <a:gd name="T50" fmla="*/ 125 w 319"/>
                    <a:gd name="T51" fmla="*/ 184 h 219"/>
                    <a:gd name="T52" fmla="*/ 150 w 319"/>
                    <a:gd name="T53" fmla="*/ 176 h 219"/>
                    <a:gd name="T54" fmla="*/ 167 w 319"/>
                    <a:gd name="T55" fmla="*/ 167 h 219"/>
                    <a:gd name="T56" fmla="*/ 184 w 319"/>
                    <a:gd name="T57" fmla="*/ 167 h 219"/>
                    <a:gd name="T58" fmla="*/ 209 w 319"/>
                    <a:gd name="T59" fmla="*/ 159 h 219"/>
                    <a:gd name="T60" fmla="*/ 226 w 319"/>
                    <a:gd name="T61" fmla="*/ 159 h 219"/>
                    <a:gd name="T62" fmla="*/ 242 w 319"/>
                    <a:gd name="T63" fmla="*/ 151 h 219"/>
                    <a:gd name="T64" fmla="*/ 242 w 319"/>
                    <a:gd name="T65" fmla="*/ 15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9" h="219">
                      <a:moveTo>
                        <a:pt x="242" y="151"/>
                      </a:moveTo>
                      <a:cubicBezTo>
                        <a:pt x="251" y="151"/>
                        <a:pt x="251" y="151"/>
                        <a:pt x="251" y="151"/>
                      </a:cubicBezTo>
                      <a:lnTo>
                        <a:pt x="259" y="151"/>
                      </a:lnTo>
                      <a:lnTo>
                        <a:pt x="267" y="151"/>
                      </a:lnTo>
                      <a:lnTo>
                        <a:pt x="276" y="151"/>
                      </a:lnTo>
                      <a:lnTo>
                        <a:pt x="284" y="151"/>
                      </a:lnTo>
                      <a:lnTo>
                        <a:pt x="293" y="151"/>
                      </a:lnTo>
                      <a:lnTo>
                        <a:pt x="301" y="151"/>
                      </a:lnTo>
                      <a:lnTo>
                        <a:pt x="309" y="151"/>
                      </a:lnTo>
                      <a:cubicBezTo>
                        <a:pt x="318" y="151"/>
                        <a:pt x="318" y="142"/>
                        <a:pt x="318" y="142"/>
                      </a:cubicBezTo>
                      <a:cubicBezTo>
                        <a:pt x="309" y="9"/>
                        <a:pt x="309" y="9"/>
                        <a:pt x="309" y="9"/>
                      </a:cubicBezTo>
                      <a:cubicBezTo>
                        <a:pt x="309" y="9"/>
                        <a:pt x="309" y="0"/>
                        <a:pt x="301" y="0"/>
                      </a:cubicBezTo>
                      <a:lnTo>
                        <a:pt x="293" y="0"/>
                      </a:lnTo>
                      <a:cubicBezTo>
                        <a:pt x="284" y="9"/>
                        <a:pt x="284" y="9"/>
                        <a:pt x="276" y="9"/>
                      </a:cubicBezTo>
                      <a:lnTo>
                        <a:pt x="267" y="9"/>
                      </a:lnTo>
                      <a:lnTo>
                        <a:pt x="259" y="9"/>
                      </a:lnTo>
                      <a:cubicBezTo>
                        <a:pt x="251" y="9"/>
                        <a:pt x="251" y="9"/>
                        <a:pt x="242" y="9"/>
                      </a:cubicBezTo>
                      <a:lnTo>
                        <a:pt x="234" y="17"/>
                      </a:lnTo>
                      <a:cubicBezTo>
                        <a:pt x="226" y="17"/>
                        <a:pt x="226" y="17"/>
                        <a:pt x="226" y="17"/>
                      </a:cubicBezTo>
                      <a:lnTo>
                        <a:pt x="217" y="17"/>
                      </a:lnTo>
                      <a:cubicBezTo>
                        <a:pt x="209" y="17"/>
                        <a:pt x="209" y="17"/>
                        <a:pt x="200" y="25"/>
                      </a:cubicBezTo>
                      <a:lnTo>
                        <a:pt x="192" y="25"/>
                      </a:lnTo>
                      <a:cubicBezTo>
                        <a:pt x="184" y="25"/>
                        <a:pt x="184" y="25"/>
                        <a:pt x="184" y="25"/>
                      </a:cubicBezTo>
                      <a:cubicBezTo>
                        <a:pt x="175" y="34"/>
                        <a:pt x="175" y="34"/>
                        <a:pt x="175" y="34"/>
                      </a:cubicBezTo>
                      <a:cubicBezTo>
                        <a:pt x="167" y="34"/>
                        <a:pt x="167" y="34"/>
                        <a:pt x="167" y="34"/>
                      </a:cubicBezTo>
                      <a:lnTo>
                        <a:pt x="159" y="34"/>
                      </a:lnTo>
                      <a:cubicBezTo>
                        <a:pt x="150" y="42"/>
                        <a:pt x="150" y="42"/>
                        <a:pt x="142" y="42"/>
                      </a:cubicBezTo>
                      <a:cubicBezTo>
                        <a:pt x="142" y="42"/>
                        <a:pt x="134" y="51"/>
                        <a:pt x="125" y="51"/>
                      </a:cubicBezTo>
                      <a:cubicBezTo>
                        <a:pt x="117" y="51"/>
                        <a:pt x="117" y="51"/>
                        <a:pt x="117" y="59"/>
                      </a:cubicBezTo>
                      <a:cubicBezTo>
                        <a:pt x="108" y="59"/>
                        <a:pt x="108" y="59"/>
                        <a:pt x="108" y="59"/>
                      </a:cubicBezTo>
                      <a:lnTo>
                        <a:pt x="100" y="59"/>
                      </a:lnTo>
                      <a:cubicBezTo>
                        <a:pt x="92" y="67"/>
                        <a:pt x="92" y="67"/>
                        <a:pt x="84" y="67"/>
                      </a:cubicBezTo>
                      <a:lnTo>
                        <a:pt x="75" y="75"/>
                      </a:lnTo>
                      <a:cubicBezTo>
                        <a:pt x="67" y="75"/>
                        <a:pt x="67" y="75"/>
                        <a:pt x="58" y="84"/>
                      </a:cubicBezTo>
                      <a:lnTo>
                        <a:pt x="50" y="92"/>
                      </a:lnTo>
                      <a:lnTo>
                        <a:pt x="42" y="92"/>
                      </a:lnTo>
                      <a:cubicBezTo>
                        <a:pt x="33" y="101"/>
                        <a:pt x="33" y="101"/>
                        <a:pt x="33" y="101"/>
                      </a:cubicBezTo>
                      <a:cubicBezTo>
                        <a:pt x="25" y="101"/>
                        <a:pt x="25" y="109"/>
                        <a:pt x="25" y="109"/>
                      </a:cubicBezTo>
                      <a:cubicBezTo>
                        <a:pt x="17" y="109"/>
                        <a:pt x="17" y="109"/>
                        <a:pt x="17" y="109"/>
                      </a:cubicBezTo>
                      <a:cubicBezTo>
                        <a:pt x="17" y="117"/>
                        <a:pt x="8" y="117"/>
                        <a:pt x="8" y="117"/>
                      </a:cubicBezTo>
                      <a:cubicBezTo>
                        <a:pt x="8" y="117"/>
                        <a:pt x="0" y="117"/>
                        <a:pt x="0" y="126"/>
                      </a:cubicBezTo>
                      <a:lnTo>
                        <a:pt x="0" y="134"/>
                      </a:lnTo>
                      <a:cubicBezTo>
                        <a:pt x="58" y="209"/>
                        <a:pt x="58" y="209"/>
                        <a:pt x="58" y="209"/>
                      </a:cubicBezTo>
                      <a:cubicBezTo>
                        <a:pt x="58" y="218"/>
                        <a:pt x="58" y="218"/>
                        <a:pt x="67" y="218"/>
                      </a:cubicBezTo>
                      <a:cubicBezTo>
                        <a:pt x="67" y="209"/>
                        <a:pt x="67" y="209"/>
                        <a:pt x="67" y="209"/>
                      </a:cubicBezTo>
                      <a:cubicBezTo>
                        <a:pt x="75" y="209"/>
                        <a:pt x="75" y="209"/>
                        <a:pt x="75" y="209"/>
                      </a:cubicBezTo>
                      <a:lnTo>
                        <a:pt x="84" y="201"/>
                      </a:lnTo>
                      <a:lnTo>
                        <a:pt x="92" y="201"/>
                      </a:lnTo>
                      <a:lnTo>
                        <a:pt x="100" y="201"/>
                      </a:lnTo>
                      <a:cubicBezTo>
                        <a:pt x="100" y="193"/>
                        <a:pt x="100" y="193"/>
                        <a:pt x="108" y="193"/>
                      </a:cubicBezTo>
                      <a:cubicBezTo>
                        <a:pt x="108" y="193"/>
                        <a:pt x="117" y="193"/>
                        <a:pt x="117" y="184"/>
                      </a:cubicBezTo>
                      <a:lnTo>
                        <a:pt x="125" y="184"/>
                      </a:lnTo>
                      <a:cubicBezTo>
                        <a:pt x="134" y="184"/>
                        <a:pt x="134" y="184"/>
                        <a:pt x="134" y="176"/>
                      </a:cubicBezTo>
                      <a:cubicBezTo>
                        <a:pt x="142" y="176"/>
                        <a:pt x="142" y="176"/>
                        <a:pt x="150" y="176"/>
                      </a:cubicBezTo>
                      <a:lnTo>
                        <a:pt x="159" y="176"/>
                      </a:lnTo>
                      <a:cubicBezTo>
                        <a:pt x="159" y="167"/>
                        <a:pt x="167" y="167"/>
                        <a:pt x="167" y="167"/>
                      </a:cubicBezTo>
                      <a:lnTo>
                        <a:pt x="175" y="167"/>
                      </a:lnTo>
                      <a:lnTo>
                        <a:pt x="184" y="167"/>
                      </a:lnTo>
                      <a:cubicBezTo>
                        <a:pt x="192" y="167"/>
                        <a:pt x="192" y="159"/>
                        <a:pt x="200" y="159"/>
                      </a:cubicBezTo>
                      <a:cubicBezTo>
                        <a:pt x="209" y="159"/>
                        <a:pt x="209" y="159"/>
                        <a:pt x="209" y="159"/>
                      </a:cubicBezTo>
                      <a:lnTo>
                        <a:pt x="217" y="159"/>
                      </a:lnTo>
                      <a:lnTo>
                        <a:pt x="226" y="159"/>
                      </a:lnTo>
                      <a:lnTo>
                        <a:pt x="234" y="151"/>
                      </a:lnTo>
                      <a:lnTo>
                        <a:pt x="242" y="151"/>
                      </a:lnTo>
                      <a:close/>
                      <a:moveTo>
                        <a:pt x="242" y="151"/>
                      </a:moveTo>
                      <a:lnTo>
                        <a:pt x="242"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73" name="Freeform 501"/>
                <p:cNvSpPr>
                  <a:spLocks noChangeArrowheads="1"/>
                </p:cNvSpPr>
                <p:nvPr/>
              </p:nvSpPr>
              <p:spPr bwMode="auto">
                <a:xfrm>
                  <a:off x="3776663" y="5313362"/>
                  <a:ext cx="84137" cy="106362"/>
                </a:xfrm>
                <a:custGeom>
                  <a:avLst/>
                  <a:gdLst>
                    <a:gd name="T0" fmla="*/ 83 w 235"/>
                    <a:gd name="T1" fmla="*/ 101 h 294"/>
                    <a:gd name="T2" fmla="*/ 75 w 235"/>
                    <a:gd name="T3" fmla="*/ 109 h 294"/>
                    <a:gd name="T4" fmla="*/ 58 w 235"/>
                    <a:gd name="T5" fmla="*/ 134 h 294"/>
                    <a:gd name="T6" fmla="*/ 50 w 235"/>
                    <a:gd name="T7" fmla="*/ 151 h 294"/>
                    <a:gd name="T8" fmla="*/ 24 w 235"/>
                    <a:gd name="T9" fmla="*/ 185 h 294"/>
                    <a:gd name="T10" fmla="*/ 24 w 235"/>
                    <a:gd name="T11" fmla="*/ 201 h 294"/>
                    <a:gd name="T12" fmla="*/ 16 w 235"/>
                    <a:gd name="T13" fmla="*/ 226 h 294"/>
                    <a:gd name="T14" fmla="*/ 8 w 235"/>
                    <a:gd name="T15" fmla="*/ 243 h 294"/>
                    <a:gd name="T16" fmla="*/ 0 w 235"/>
                    <a:gd name="T17" fmla="*/ 260 h 294"/>
                    <a:gd name="T18" fmla="*/ 50 w 235"/>
                    <a:gd name="T19" fmla="*/ 293 h 294"/>
                    <a:gd name="T20" fmla="*/ 66 w 235"/>
                    <a:gd name="T21" fmla="*/ 285 h 294"/>
                    <a:gd name="T22" fmla="*/ 66 w 235"/>
                    <a:gd name="T23" fmla="*/ 268 h 294"/>
                    <a:gd name="T24" fmla="*/ 75 w 235"/>
                    <a:gd name="T25" fmla="*/ 251 h 294"/>
                    <a:gd name="T26" fmla="*/ 91 w 235"/>
                    <a:gd name="T27" fmla="*/ 235 h 294"/>
                    <a:gd name="T28" fmla="*/ 100 w 235"/>
                    <a:gd name="T29" fmla="*/ 226 h 294"/>
                    <a:gd name="T30" fmla="*/ 116 w 235"/>
                    <a:gd name="T31" fmla="*/ 193 h 294"/>
                    <a:gd name="T32" fmla="*/ 133 w 235"/>
                    <a:gd name="T33" fmla="*/ 176 h 294"/>
                    <a:gd name="T34" fmla="*/ 150 w 235"/>
                    <a:gd name="T35" fmla="*/ 159 h 294"/>
                    <a:gd name="T36" fmla="*/ 158 w 235"/>
                    <a:gd name="T37" fmla="*/ 151 h 294"/>
                    <a:gd name="T38" fmla="*/ 167 w 235"/>
                    <a:gd name="T39" fmla="*/ 134 h 294"/>
                    <a:gd name="T40" fmla="*/ 183 w 235"/>
                    <a:gd name="T41" fmla="*/ 118 h 294"/>
                    <a:gd name="T42" fmla="*/ 200 w 235"/>
                    <a:gd name="T43" fmla="*/ 101 h 294"/>
                    <a:gd name="T44" fmla="*/ 217 w 235"/>
                    <a:gd name="T45" fmla="*/ 92 h 294"/>
                    <a:gd name="T46" fmla="*/ 225 w 235"/>
                    <a:gd name="T47" fmla="*/ 84 h 294"/>
                    <a:gd name="T48" fmla="*/ 234 w 235"/>
                    <a:gd name="T49" fmla="*/ 67 h 294"/>
                    <a:gd name="T50" fmla="*/ 167 w 235"/>
                    <a:gd name="T51" fmla="*/ 0 h 294"/>
                    <a:gd name="T52" fmla="*/ 150 w 235"/>
                    <a:gd name="T53" fmla="*/ 9 h 294"/>
                    <a:gd name="T54" fmla="*/ 142 w 235"/>
                    <a:gd name="T55" fmla="*/ 26 h 294"/>
                    <a:gd name="T56" fmla="*/ 125 w 235"/>
                    <a:gd name="T57" fmla="*/ 42 h 294"/>
                    <a:gd name="T58" fmla="*/ 108 w 235"/>
                    <a:gd name="T59" fmla="*/ 59 h 294"/>
                    <a:gd name="T60" fmla="*/ 91 w 235"/>
                    <a:gd name="T61" fmla="*/ 84 h 294"/>
                    <a:gd name="T62" fmla="*/ 83 w 235"/>
                    <a:gd name="T63" fmla="*/ 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94">
                      <a:moveTo>
                        <a:pt x="83" y="92"/>
                      </a:moveTo>
                      <a:lnTo>
                        <a:pt x="83" y="101"/>
                      </a:lnTo>
                      <a:lnTo>
                        <a:pt x="75" y="101"/>
                      </a:lnTo>
                      <a:cubicBezTo>
                        <a:pt x="75" y="109"/>
                        <a:pt x="75" y="109"/>
                        <a:pt x="75" y="109"/>
                      </a:cubicBezTo>
                      <a:cubicBezTo>
                        <a:pt x="66" y="118"/>
                        <a:pt x="66" y="118"/>
                        <a:pt x="66" y="126"/>
                      </a:cubicBezTo>
                      <a:cubicBezTo>
                        <a:pt x="58" y="126"/>
                        <a:pt x="58" y="134"/>
                        <a:pt x="58" y="134"/>
                      </a:cubicBezTo>
                      <a:cubicBezTo>
                        <a:pt x="50" y="143"/>
                        <a:pt x="50" y="143"/>
                        <a:pt x="50" y="143"/>
                      </a:cubicBezTo>
                      <a:lnTo>
                        <a:pt x="50" y="151"/>
                      </a:lnTo>
                      <a:cubicBezTo>
                        <a:pt x="41" y="159"/>
                        <a:pt x="41" y="168"/>
                        <a:pt x="33" y="176"/>
                      </a:cubicBezTo>
                      <a:cubicBezTo>
                        <a:pt x="33" y="176"/>
                        <a:pt x="33" y="185"/>
                        <a:pt x="24" y="185"/>
                      </a:cubicBezTo>
                      <a:cubicBezTo>
                        <a:pt x="24" y="193"/>
                        <a:pt x="24" y="193"/>
                        <a:pt x="24" y="193"/>
                      </a:cubicBezTo>
                      <a:lnTo>
                        <a:pt x="24" y="201"/>
                      </a:lnTo>
                      <a:lnTo>
                        <a:pt x="16" y="209"/>
                      </a:lnTo>
                      <a:cubicBezTo>
                        <a:pt x="16" y="218"/>
                        <a:pt x="16" y="218"/>
                        <a:pt x="16" y="226"/>
                      </a:cubicBezTo>
                      <a:cubicBezTo>
                        <a:pt x="8" y="226"/>
                        <a:pt x="8" y="226"/>
                        <a:pt x="8" y="235"/>
                      </a:cubicBezTo>
                      <a:lnTo>
                        <a:pt x="8" y="243"/>
                      </a:lnTo>
                      <a:cubicBezTo>
                        <a:pt x="8" y="243"/>
                        <a:pt x="0" y="243"/>
                        <a:pt x="0" y="251"/>
                      </a:cubicBezTo>
                      <a:lnTo>
                        <a:pt x="0" y="260"/>
                      </a:lnTo>
                      <a:cubicBezTo>
                        <a:pt x="0" y="268"/>
                        <a:pt x="0" y="268"/>
                        <a:pt x="0" y="268"/>
                      </a:cubicBezTo>
                      <a:cubicBezTo>
                        <a:pt x="50" y="293"/>
                        <a:pt x="50" y="293"/>
                        <a:pt x="50" y="293"/>
                      </a:cubicBezTo>
                      <a:cubicBezTo>
                        <a:pt x="58" y="293"/>
                        <a:pt x="58" y="293"/>
                        <a:pt x="58" y="285"/>
                      </a:cubicBezTo>
                      <a:lnTo>
                        <a:pt x="66" y="285"/>
                      </a:lnTo>
                      <a:lnTo>
                        <a:pt x="66" y="276"/>
                      </a:lnTo>
                      <a:lnTo>
                        <a:pt x="66" y="268"/>
                      </a:lnTo>
                      <a:cubicBezTo>
                        <a:pt x="75" y="268"/>
                        <a:pt x="75" y="268"/>
                        <a:pt x="75" y="260"/>
                      </a:cubicBezTo>
                      <a:lnTo>
                        <a:pt x="75" y="251"/>
                      </a:lnTo>
                      <a:cubicBezTo>
                        <a:pt x="83" y="251"/>
                        <a:pt x="83" y="251"/>
                        <a:pt x="83" y="243"/>
                      </a:cubicBezTo>
                      <a:lnTo>
                        <a:pt x="91" y="235"/>
                      </a:lnTo>
                      <a:lnTo>
                        <a:pt x="91" y="226"/>
                      </a:lnTo>
                      <a:lnTo>
                        <a:pt x="100" y="226"/>
                      </a:lnTo>
                      <a:cubicBezTo>
                        <a:pt x="100" y="218"/>
                        <a:pt x="100" y="218"/>
                        <a:pt x="100" y="218"/>
                      </a:cubicBezTo>
                      <a:cubicBezTo>
                        <a:pt x="108" y="209"/>
                        <a:pt x="108" y="201"/>
                        <a:pt x="116" y="193"/>
                      </a:cubicBezTo>
                      <a:lnTo>
                        <a:pt x="125" y="185"/>
                      </a:lnTo>
                      <a:cubicBezTo>
                        <a:pt x="125" y="176"/>
                        <a:pt x="133" y="176"/>
                        <a:pt x="133" y="176"/>
                      </a:cubicBezTo>
                      <a:cubicBezTo>
                        <a:pt x="133" y="168"/>
                        <a:pt x="142" y="168"/>
                        <a:pt x="142" y="159"/>
                      </a:cubicBezTo>
                      <a:lnTo>
                        <a:pt x="150" y="159"/>
                      </a:lnTo>
                      <a:lnTo>
                        <a:pt x="150" y="151"/>
                      </a:lnTo>
                      <a:lnTo>
                        <a:pt x="158" y="151"/>
                      </a:lnTo>
                      <a:cubicBezTo>
                        <a:pt x="158" y="143"/>
                        <a:pt x="158" y="143"/>
                        <a:pt x="158" y="143"/>
                      </a:cubicBezTo>
                      <a:cubicBezTo>
                        <a:pt x="167" y="143"/>
                        <a:pt x="167" y="134"/>
                        <a:pt x="167" y="134"/>
                      </a:cubicBezTo>
                      <a:cubicBezTo>
                        <a:pt x="175" y="134"/>
                        <a:pt x="175" y="126"/>
                        <a:pt x="175" y="126"/>
                      </a:cubicBezTo>
                      <a:cubicBezTo>
                        <a:pt x="183" y="126"/>
                        <a:pt x="183" y="118"/>
                        <a:pt x="183" y="118"/>
                      </a:cubicBezTo>
                      <a:cubicBezTo>
                        <a:pt x="192" y="118"/>
                        <a:pt x="192" y="109"/>
                        <a:pt x="192" y="109"/>
                      </a:cubicBezTo>
                      <a:cubicBezTo>
                        <a:pt x="200" y="109"/>
                        <a:pt x="200" y="109"/>
                        <a:pt x="200" y="101"/>
                      </a:cubicBezTo>
                      <a:lnTo>
                        <a:pt x="209" y="101"/>
                      </a:lnTo>
                      <a:cubicBezTo>
                        <a:pt x="209" y="92"/>
                        <a:pt x="217" y="92"/>
                        <a:pt x="217" y="92"/>
                      </a:cubicBezTo>
                      <a:lnTo>
                        <a:pt x="217" y="84"/>
                      </a:lnTo>
                      <a:cubicBezTo>
                        <a:pt x="225" y="84"/>
                        <a:pt x="225" y="84"/>
                        <a:pt x="225" y="84"/>
                      </a:cubicBezTo>
                      <a:lnTo>
                        <a:pt x="234" y="84"/>
                      </a:lnTo>
                      <a:cubicBezTo>
                        <a:pt x="234" y="76"/>
                        <a:pt x="234" y="76"/>
                        <a:pt x="234" y="67"/>
                      </a:cubicBezTo>
                      <a:cubicBezTo>
                        <a:pt x="175" y="0"/>
                        <a:pt x="175" y="0"/>
                        <a:pt x="175" y="0"/>
                      </a:cubicBezTo>
                      <a:cubicBezTo>
                        <a:pt x="167" y="0"/>
                        <a:pt x="167" y="0"/>
                        <a:pt x="167" y="0"/>
                      </a:cubicBezTo>
                      <a:cubicBezTo>
                        <a:pt x="158" y="0"/>
                        <a:pt x="158" y="0"/>
                        <a:pt x="158" y="9"/>
                      </a:cubicBezTo>
                      <a:lnTo>
                        <a:pt x="150" y="9"/>
                      </a:lnTo>
                      <a:lnTo>
                        <a:pt x="150" y="17"/>
                      </a:lnTo>
                      <a:cubicBezTo>
                        <a:pt x="142" y="17"/>
                        <a:pt x="142" y="26"/>
                        <a:pt x="142" y="26"/>
                      </a:cubicBezTo>
                      <a:lnTo>
                        <a:pt x="133" y="34"/>
                      </a:lnTo>
                      <a:lnTo>
                        <a:pt x="125" y="42"/>
                      </a:lnTo>
                      <a:lnTo>
                        <a:pt x="116" y="51"/>
                      </a:lnTo>
                      <a:cubicBezTo>
                        <a:pt x="116" y="59"/>
                        <a:pt x="108" y="59"/>
                        <a:pt x="108" y="59"/>
                      </a:cubicBezTo>
                      <a:cubicBezTo>
                        <a:pt x="108" y="67"/>
                        <a:pt x="100" y="67"/>
                        <a:pt x="100" y="76"/>
                      </a:cubicBezTo>
                      <a:cubicBezTo>
                        <a:pt x="91" y="76"/>
                        <a:pt x="91" y="84"/>
                        <a:pt x="91" y="84"/>
                      </a:cubicBezTo>
                      <a:lnTo>
                        <a:pt x="83" y="92"/>
                      </a:lnTo>
                      <a:close/>
                      <a:moveTo>
                        <a:pt x="83" y="92"/>
                      </a:moveTo>
                      <a:lnTo>
                        <a:pt x="83" y="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74" name="Freeform 502"/>
                <p:cNvSpPr>
                  <a:spLocks noChangeArrowheads="1"/>
                </p:cNvSpPr>
                <p:nvPr/>
              </p:nvSpPr>
              <p:spPr bwMode="auto">
                <a:xfrm>
                  <a:off x="3763963" y="5430837"/>
                  <a:ext cx="26987" cy="93662"/>
                </a:xfrm>
                <a:custGeom>
                  <a:avLst/>
                  <a:gdLst>
                    <a:gd name="T0" fmla="*/ 17 w 76"/>
                    <a:gd name="T1" fmla="*/ 8 h 260"/>
                    <a:gd name="T2" fmla="*/ 8 w 76"/>
                    <a:gd name="T3" fmla="*/ 8 h 260"/>
                    <a:gd name="T4" fmla="*/ 8 w 76"/>
                    <a:gd name="T5" fmla="*/ 16 h 260"/>
                    <a:gd name="T6" fmla="*/ 8 w 76"/>
                    <a:gd name="T7" fmla="*/ 25 h 260"/>
                    <a:gd name="T8" fmla="*/ 8 w 76"/>
                    <a:gd name="T9" fmla="*/ 33 h 260"/>
                    <a:gd name="T10" fmla="*/ 8 w 76"/>
                    <a:gd name="T11" fmla="*/ 41 h 260"/>
                    <a:gd name="T12" fmla="*/ 8 w 76"/>
                    <a:gd name="T13" fmla="*/ 50 h 260"/>
                    <a:gd name="T14" fmla="*/ 0 w 76"/>
                    <a:gd name="T15" fmla="*/ 66 h 260"/>
                    <a:gd name="T16" fmla="*/ 0 w 76"/>
                    <a:gd name="T17" fmla="*/ 83 h 260"/>
                    <a:gd name="T18" fmla="*/ 0 w 76"/>
                    <a:gd name="T19" fmla="*/ 100 h 260"/>
                    <a:gd name="T20" fmla="*/ 0 w 76"/>
                    <a:gd name="T21" fmla="*/ 125 h 260"/>
                    <a:gd name="T22" fmla="*/ 0 w 76"/>
                    <a:gd name="T23" fmla="*/ 133 h 260"/>
                    <a:gd name="T24" fmla="*/ 0 w 76"/>
                    <a:gd name="T25" fmla="*/ 142 h 260"/>
                    <a:gd name="T26" fmla="*/ 0 w 76"/>
                    <a:gd name="T27" fmla="*/ 150 h 260"/>
                    <a:gd name="T28" fmla="*/ 0 w 76"/>
                    <a:gd name="T29" fmla="*/ 159 h 260"/>
                    <a:gd name="T30" fmla="*/ 0 w 76"/>
                    <a:gd name="T31" fmla="*/ 167 h 260"/>
                    <a:gd name="T32" fmla="*/ 0 w 76"/>
                    <a:gd name="T33" fmla="*/ 175 h 260"/>
                    <a:gd name="T34" fmla="*/ 0 w 76"/>
                    <a:gd name="T35" fmla="*/ 183 h 260"/>
                    <a:gd name="T36" fmla="*/ 0 w 76"/>
                    <a:gd name="T37" fmla="*/ 192 h 260"/>
                    <a:gd name="T38" fmla="*/ 0 w 76"/>
                    <a:gd name="T39" fmla="*/ 200 h 260"/>
                    <a:gd name="T40" fmla="*/ 0 w 76"/>
                    <a:gd name="T41" fmla="*/ 209 h 260"/>
                    <a:gd name="T42" fmla="*/ 0 w 76"/>
                    <a:gd name="T43" fmla="*/ 217 h 260"/>
                    <a:gd name="T44" fmla="*/ 8 w 76"/>
                    <a:gd name="T45" fmla="*/ 225 h 260"/>
                    <a:gd name="T46" fmla="*/ 8 w 76"/>
                    <a:gd name="T47" fmla="*/ 242 h 260"/>
                    <a:gd name="T48" fmla="*/ 8 w 76"/>
                    <a:gd name="T49" fmla="*/ 250 h 260"/>
                    <a:gd name="T50" fmla="*/ 17 w 76"/>
                    <a:gd name="T51" fmla="*/ 259 h 260"/>
                    <a:gd name="T52" fmla="*/ 34 w 76"/>
                    <a:gd name="T53" fmla="*/ 259 h 260"/>
                    <a:gd name="T54" fmla="*/ 42 w 76"/>
                    <a:gd name="T55" fmla="*/ 250 h 260"/>
                    <a:gd name="T56" fmla="*/ 42 w 76"/>
                    <a:gd name="T57" fmla="*/ 234 h 260"/>
                    <a:gd name="T58" fmla="*/ 42 w 76"/>
                    <a:gd name="T59" fmla="*/ 225 h 260"/>
                    <a:gd name="T60" fmla="*/ 42 w 76"/>
                    <a:gd name="T61" fmla="*/ 209 h 260"/>
                    <a:gd name="T62" fmla="*/ 42 w 76"/>
                    <a:gd name="T63" fmla="*/ 200 h 260"/>
                    <a:gd name="T64" fmla="*/ 42 w 76"/>
                    <a:gd name="T65" fmla="*/ 192 h 260"/>
                    <a:gd name="T66" fmla="*/ 42 w 76"/>
                    <a:gd name="T67" fmla="*/ 183 h 260"/>
                    <a:gd name="T68" fmla="*/ 42 w 76"/>
                    <a:gd name="T69" fmla="*/ 175 h 260"/>
                    <a:gd name="T70" fmla="*/ 42 w 76"/>
                    <a:gd name="T71" fmla="*/ 167 h 260"/>
                    <a:gd name="T72" fmla="*/ 42 w 76"/>
                    <a:gd name="T73" fmla="*/ 159 h 260"/>
                    <a:gd name="T74" fmla="*/ 42 w 76"/>
                    <a:gd name="T75" fmla="*/ 150 h 260"/>
                    <a:gd name="T76" fmla="*/ 42 w 76"/>
                    <a:gd name="T77" fmla="*/ 142 h 260"/>
                    <a:gd name="T78" fmla="*/ 42 w 76"/>
                    <a:gd name="T79" fmla="*/ 133 h 260"/>
                    <a:gd name="T80" fmla="*/ 42 w 76"/>
                    <a:gd name="T81" fmla="*/ 125 h 260"/>
                    <a:gd name="T82" fmla="*/ 50 w 76"/>
                    <a:gd name="T83" fmla="*/ 100 h 260"/>
                    <a:gd name="T84" fmla="*/ 50 w 76"/>
                    <a:gd name="T85" fmla="*/ 92 h 260"/>
                    <a:gd name="T86" fmla="*/ 58 w 76"/>
                    <a:gd name="T87" fmla="*/ 75 h 260"/>
                    <a:gd name="T88" fmla="*/ 58 w 76"/>
                    <a:gd name="T89" fmla="*/ 58 h 260"/>
                    <a:gd name="T90" fmla="*/ 58 w 76"/>
                    <a:gd name="T91" fmla="*/ 50 h 260"/>
                    <a:gd name="T92" fmla="*/ 67 w 76"/>
                    <a:gd name="T93" fmla="*/ 41 h 260"/>
                    <a:gd name="T94" fmla="*/ 67 w 76"/>
                    <a:gd name="T95" fmla="*/ 33 h 260"/>
                    <a:gd name="T96" fmla="*/ 67 w 76"/>
                    <a:gd name="T97" fmla="*/ 25 h 260"/>
                    <a:gd name="T98" fmla="*/ 75 w 76"/>
                    <a:gd name="T99" fmla="*/ 16 h 260"/>
                    <a:gd name="T100" fmla="*/ 67 w 76"/>
                    <a:gd name="T101" fmla="*/ 8 h 260"/>
                    <a:gd name="T102" fmla="*/ 25 w 76"/>
                    <a:gd name="T103" fmla="*/ 0 h 260"/>
                    <a:gd name="T104" fmla="*/ 17 w 76"/>
                    <a:gd name="T105" fmla="*/ 8 h 260"/>
                    <a:gd name="T106" fmla="*/ 17 w 76"/>
                    <a:gd name="T107" fmla="*/ 8 h 260"/>
                    <a:gd name="T108" fmla="*/ 17 w 76"/>
                    <a:gd name="T109" fmla="*/ 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260">
                      <a:moveTo>
                        <a:pt x="17" y="8"/>
                      </a:moveTo>
                      <a:cubicBezTo>
                        <a:pt x="8" y="8"/>
                        <a:pt x="8" y="8"/>
                        <a:pt x="8" y="8"/>
                      </a:cubicBezTo>
                      <a:cubicBezTo>
                        <a:pt x="8" y="16"/>
                        <a:pt x="8" y="16"/>
                        <a:pt x="8" y="16"/>
                      </a:cubicBezTo>
                      <a:lnTo>
                        <a:pt x="8" y="25"/>
                      </a:lnTo>
                      <a:lnTo>
                        <a:pt x="8" y="33"/>
                      </a:lnTo>
                      <a:lnTo>
                        <a:pt x="8" y="41"/>
                      </a:lnTo>
                      <a:lnTo>
                        <a:pt x="8" y="50"/>
                      </a:lnTo>
                      <a:cubicBezTo>
                        <a:pt x="8" y="50"/>
                        <a:pt x="0" y="58"/>
                        <a:pt x="0" y="66"/>
                      </a:cubicBezTo>
                      <a:cubicBezTo>
                        <a:pt x="0" y="75"/>
                        <a:pt x="0" y="75"/>
                        <a:pt x="0" y="83"/>
                      </a:cubicBezTo>
                      <a:cubicBezTo>
                        <a:pt x="0" y="92"/>
                        <a:pt x="0" y="92"/>
                        <a:pt x="0" y="100"/>
                      </a:cubicBezTo>
                      <a:cubicBezTo>
                        <a:pt x="0" y="108"/>
                        <a:pt x="0" y="117"/>
                        <a:pt x="0" y="125"/>
                      </a:cubicBezTo>
                      <a:cubicBezTo>
                        <a:pt x="0" y="133"/>
                        <a:pt x="0" y="133"/>
                        <a:pt x="0" y="133"/>
                      </a:cubicBezTo>
                      <a:lnTo>
                        <a:pt x="0" y="142"/>
                      </a:lnTo>
                      <a:lnTo>
                        <a:pt x="0" y="150"/>
                      </a:lnTo>
                      <a:cubicBezTo>
                        <a:pt x="0" y="159"/>
                        <a:pt x="0" y="159"/>
                        <a:pt x="0" y="159"/>
                      </a:cubicBezTo>
                      <a:lnTo>
                        <a:pt x="0" y="167"/>
                      </a:lnTo>
                      <a:cubicBezTo>
                        <a:pt x="0" y="175"/>
                        <a:pt x="0" y="175"/>
                        <a:pt x="0" y="175"/>
                      </a:cubicBezTo>
                      <a:cubicBezTo>
                        <a:pt x="0" y="183"/>
                        <a:pt x="0" y="183"/>
                        <a:pt x="0" y="183"/>
                      </a:cubicBezTo>
                      <a:lnTo>
                        <a:pt x="0" y="192"/>
                      </a:lnTo>
                      <a:lnTo>
                        <a:pt x="0" y="200"/>
                      </a:lnTo>
                      <a:lnTo>
                        <a:pt x="0" y="209"/>
                      </a:lnTo>
                      <a:lnTo>
                        <a:pt x="0" y="217"/>
                      </a:lnTo>
                      <a:lnTo>
                        <a:pt x="8" y="225"/>
                      </a:lnTo>
                      <a:cubicBezTo>
                        <a:pt x="8" y="234"/>
                        <a:pt x="8" y="234"/>
                        <a:pt x="8" y="242"/>
                      </a:cubicBezTo>
                      <a:lnTo>
                        <a:pt x="8" y="250"/>
                      </a:lnTo>
                      <a:cubicBezTo>
                        <a:pt x="8" y="259"/>
                        <a:pt x="17" y="259"/>
                        <a:pt x="17" y="259"/>
                      </a:cubicBezTo>
                      <a:cubicBezTo>
                        <a:pt x="34" y="259"/>
                        <a:pt x="34" y="259"/>
                        <a:pt x="34" y="259"/>
                      </a:cubicBezTo>
                      <a:cubicBezTo>
                        <a:pt x="42" y="259"/>
                        <a:pt x="42" y="250"/>
                        <a:pt x="42" y="250"/>
                      </a:cubicBezTo>
                      <a:cubicBezTo>
                        <a:pt x="42" y="242"/>
                        <a:pt x="42" y="242"/>
                        <a:pt x="42" y="234"/>
                      </a:cubicBezTo>
                      <a:lnTo>
                        <a:pt x="42" y="225"/>
                      </a:lnTo>
                      <a:cubicBezTo>
                        <a:pt x="42" y="217"/>
                        <a:pt x="42" y="217"/>
                        <a:pt x="42" y="209"/>
                      </a:cubicBezTo>
                      <a:lnTo>
                        <a:pt x="42" y="200"/>
                      </a:lnTo>
                      <a:cubicBezTo>
                        <a:pt x="42" y="192"/>
                        <a:pt x="42" y="192"/>
                        <a:pt x="42" y="192"/>
                      </a:cubicBezTo>
                      <a:lnTo>
                        <a:pt x="42" y="183"/>
                      </a:lnTo>
                      <a:lnTo>
                        <a:pt x="42" y="175"/>
                      </a:lnTo>
                      <a:cubicBezTo>
                        <a:pt x="42" y="167"/>
                        <a:pt x="42" y="167"/>
                        <a:pt x="42" y="167"/>
                      </a:cubicBezTo>
                      <a:lnTo>
                        <a:pt x="42" y="159"/>
                      </a:lnTo>
                      <a:cubicBezTo>
                        <a:pt x="42" y="150"/>
                        <a:pt x="42" y="150"/>
                        <a:pt x="42" y="150"/>
                      </a:cubicBezTo>
                      <a:lnTo>
                        <a:pt x="42" y="142"/>
                      </a:lnTo>
                      <a:lnTo>
                        <a:pt x="42" y="133"/>
                      </a:lnTo>
                      <a:cubicBezTo>
                        <a:pt x="42" y="125"/>
                        <a:pt x="42" y="125"/>
                        <a:pt x="42" y="125"/>
                      </a:cubicBezTo>
                      <a:cubicBezTo>
                        <a:pt x="50" y="117"/>
                        <a:pt x="50" y="108"/>
                        <a:pt x="50" y="100"/>
                      </a:cubicBezTo>
                      <a:lnTo>
                        <a:pt x="50" y="92"/>
                      </a:lnTo>
                      <a:cubicBezTo>
                        <a:pt x="50" y="83"/>
                        <a:pt x="50" y="83"/>
                        <a:pt x="58" y="75"/>
                      </a:cubicBezTo>
                      <a:cubicBezTo>
                        <a:pt x="58" y="75"/>
                        <a:pt x="58" y="66"/>
                        <a:pt x="58" y="58"/>
                      </a:cubicBezTo>
                      <a:lnTo>
                        <a:pt x="58" y="50"/>
                      </a:lnTo>
                      <a:cubicBezTo>
                        <a:pt x="67" y="41"/>
                        <a:pt x="67" y="41"/>
                        <a:pt x="67" y="41"/>
                      </a:cubicBezTo>
                      <a:cubicBezTo>
                        <a:pt x="67" y="33"/>
                        <a:pt x="67" y="33"/>
                        <a:pt x="67" y="33"/>
                      </a:cubicBezTo>
                      <a:lnTo>
                        <a:pt x="67" y="25"/>
                      </a:lnTo>
                      <a:lnTo>
                        <a:pt x="75" y="16"/>
                      </a:lnTo>
                      <a:cubicBezTo>
                        <a:pt x="75" y="16"/>
                        <a:pt x="67" y="16"/>
                        <a:pt x="67" y="8"/>
                      </a:cubicBezTo>
                      <a:cubicBezTo>
                        <a:pt x="25" y="0"/>
                        <a:pt x="25" y="0"/>
                        <a:pt x="25" y="0"/>
                      </a:cubicBezTo>
                      <a:cubicBezTo>
                        <a:pt x="17" y="0"/>
                        <a:pt x="17" y="0"/>
                        <a:pt x="17" y="8"/>
                      </a:cubicBezTo>
                      <a:close/>
                      <a:moveTo>
                        <a:pt x="17" y="8"/>
                      </a:moveTo>
                      <a:lnTo>
                        <a:pt x="17" y="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75" name="Freeform 503"/>
                <p:cNvSpPr>
                  <a:spLocks noChangeArrowheads="1"/>
                </p:cNvSpPr>
                <p:nvPr/>
              </p:nvSpPr>
              <p:spPr bwMode="auto">
                <a:xfrm>
                  <a:off x="3925888" y="5216524"/>
                  <a:ext cx="142875" cy="304800"/>
                </a:xfrm>
                <a:custGeom>
                  <a:avLst/>
                  <a:gdLst>
                    <a:gd name="T0" fmla="*/ 76 w 395"/>
                    <a:gd name="T1" fmla="*/ 836 h 845"/>
                    <a:gd name="T2" fmla="*/ 126 w 395"/>
                    <a:gd name="T3" fmla="*/ 844 h 845"/>
                    <a:gd name="T4" fmla="*/ 218 w 395"/>
                    <a:gd name="T5" fmla="*/ 786 h 845"/>
                    <a:gd name="T6" fmla="*/ 226 w 395"/>
                    <a:gd name="T7" fmla="*/ 761 h 845"/>
                    <a:gd name="T8" fmla="*/ 327 w 395"/>
                    <a:gd name="T9" fmla="*/ 301 h 845"/>
                    <a:gd name="T10" fmla="*/ 368 w 395"/>
                    <a:gd name="T11" fmla="*/ 134 h 845"/>
                    <a:gd name="T12" fmla="*/ 394 w 395"/>
                    <a:gd name="T13" fmla="*/ 25 h 845"/>
                    <a:gd name="T14" fmla="*/ 377 w 395"/>
                    <a:gd name="T15" fmla="*/ 0 h 845"/>
                    <a:gd name="T16" fmla="*/ 360 w 395"/>
                    <a:gd name="T17" fmla="*/ 8 h 845"/>
                    <a:gd name="T18" fmla="*/ 310 w 395"/>
                    <a:gd name="T19" fmla="*/ 117 h 845"/>
                    <a:gd name="T20" fmla="*/ 235 w 395"/>
                    <a:gd name="T21" fmla="*/ 267 h 845"/>
                    <a:gd name="T22" fmla="*/ 26 w 395"/>
                    <a:gd name="T23" fmla="*/ 694 h 845"/>
                    <a:gd name="T24" fmla="*/ 76 w 395"/>
                    <a:gd name="T25" fmla="*/ 836 h 845"/>
                    <a:gd name="T26" fmla="*/ 126 w 395"/>
                    <a:gd name="T27" fmla="*/ 686 h 845"/>
                    <a:gd name="T28" fmla="*/ 176 w 395"/>
                    <a:gd name="T29" fmla="*/ 736 h 845"/>
                    <a:gd name="T30" fmla="*/ 126 w 395"/>
                    <a:gd name="T31" fmla="*/ 786 h 845"/>
                    <a:gd name="T32" fmla="*/ 76 w 395"/>
                    <a:gd name="T33" fmla="*/ 736 h 845"/>
                    <a:gd name="T34" fmla="*/ 126 w 395"/>
                    <a:gd name="T35" fmla="*/ 686 h 845"/>
                    <a:gd name="T36" fmla="*/ 126 w 395"/>
                    <a:gd name="T37" fmla="*/ 686 h 845"/>
                    <a:gd name="T38" fmla="*/ 126 w 395"/>
                    <a:gd name="T39" fmla="*/ 68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845">
                      <a:moveTo>
                        <a:pt x="76" y="836"/>
                      </a:moveTo>
                      <a:cubicBezTo>
                        <a:pt x="93" y="844"/>
                        <a:pt x="109" y="844"/>
                        <a:pt x="126" y="844"/>
                      </a:cubicBezTo>
                      <a:cubicBezTo>
                        <a:pt x="159" y="844"/>
                        <a:pt x="201" y="819"/>
                        <a:pt x="218" y="786"/>
                      </a:cubicBezTo>
                      <a:cubicBezTo>
                        <a:pt x="218" y="777"/>
                        <a:pt x="218" y="769"/>
                        <a:pt x="226" y="761"/>
                      </a:cubicBezTo>
                      <a:cubicBezTo>
                        <a:pt x="327" y="301"/>
                        <a:pt x="327" y="301"/>
                        <a:pt x="327" y="301"/>
                      </a:cubicBezTo>
                      <a:cubicBezTo>
                        <a:pt x="368" y="134"/>
                        <a:pt x="368" y="134"/>
                        <a:pt x="368" y="134"/>
                      </a:cubicBezTo>
                      <a:cubicBezTo>
                        <a:pt x="394" y="25"/>
                        <a:pt x="394" y="25"/>
                        <a:pt x="394" y="25"/>
                      </a:cubicBezTo>
                      <a:cubicBezTo>
                        <a:pt x="394" y="8"/>
                        <a:pt x="385" y="0"/>
                        <a:pt x="377" y="0"/>
                      </a:cubicBezTo>
                      <a:cubicBezTo>
                        <a:pt x="368" y="0"/>
                        <a:pt x="368" y="0"/>
                        <a:pt x="360" y="8"/>
                      </a:cubicBezTo>
                      <a:cubicBezTo>
                        <a:pt x="310" y="117"/>
                        <a:pt x="310" y="117"/>
                        <a:pt x="310" y="117"/>
                      </a:cubicBezTo>
                      <a:cubicBezTo>
                        <a:pt x="235" y="267"/>
                        <a:pt x="235" y="267"/>
                        <a:pt x="235" y="267"/>
                      </a:cubicBezTo>
                      <a:cubicBezTo>
                        <a:pt x="26" y="694"/>
                        <a:pt x="26" y="694"/>
                        <a:pt x="26" y="694"/>
                      </a:cubicBezTo>
                      <a:cubicBezTo>
                        <a:pt x="0" y="744"/>
                        <a:pt x="26" y="811"/>
                        <a:pt x="76" y="836"/>
                      </a:cubicBezTo>
                      <a:close/>
                      <a:moveTo>
                        <a:pt x="126" y="686"/>
                      </a:moveTo>
                      <a:cubicBezTo>
                        <a:pt x="151" y="686"/>
                        <a:pt x="176" y="711"/>
                        <a:pt x="176" y="736"/>
                      </a:cubicBezTo>
                      <a:cubicBezTo>
                        <a:pt x="176" y="769"/>
                        <a:pt x="151" y="786"/>
                        <a:pt x="126" y="786"/>
                      </a:cubicBezTo>
                      <a:cubicBezTo>
                        <a:pt x="101" y="786"/>
                        <a:pt x="76" y="769"/>
                        <a:pt x="76" y="736"/>
                      </a:cubicBezTo>
                      <a:cubicBezTo>
                        <a:pt x="76" y="711"/>
                        <a:pt x="101" y="686"/>
                        <a:pt x="126" y="686"/>
                      </a:cubicBezTo>
                      <a:close/>
                      <a:moveTo>
                        <a:pt x="126" y="686"/>
                      </a:moveTo>
                      <a:lnTo>
                        <a:pt x="126" y="6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grpSp>
          <p:grpSp>
            <p:nvGrpSpPr>
              <p:cNvPr id="159" name="Group 4688"/>
              <p:cNvGrpSpPr>
                <a:grpSpLocks/>
              </p:cNvGrpSpPr>
              <p:nvPr/>
            </p:nvGrpSpPr>
            <p:grpSpPr bwMode="auto">
              <a:xfrm>
                <a:off x="3564439" y="3913028"/>
                <a:ext cx="817537" cy="777032"/>
                <a:chOff x="1835150" y="2800349"/>
                <a:chExt cx="382588" cy="363538"/>
              </a:xfrm>
              <a:solidFill>
                <a:sysClr val="window" lastClr="FFFFFF"/>
              </a:solidFill>
            </p:grpSpPr>
            <p:sp>
              <p:nvSpPr>
                <p:cNvPr id="164"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65"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66"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67"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grpSp>
          <p:sp>
            <p:nvSpPr>
              <p:cNvPr id="160" name="Freeform 299"/>
              <p:cNvSpPr>
                <a:spLocks noChangeArrowheads="1"/>
              </p:cNvSpPr>
              <p:nvPr/>
            </p:nvSpPr>
            <p:spPr bwMode="auto">
              <a:xfrm>
                <a:off x="3455336" y="9241516"/>
                <a:ext cx="932861" cy="893608"/>
              </a:xfrm>
              <a:custGeom>
                <a:avLst/>
                <a:gdLst>
                  <a:gd name="T0" fmla="*/ 1229 w 1665"/>
                  <a:gd name="T1" fmla="*/ 561 h 1598"/>
                  <a:gd name="T2" fmla="*/ 911 w 1665"/>
                  <a:gd name="T3" fmla="*/ 686 h 1598"/>
                  <a:gd name="T4" fmla="*/ 1246 w 1665"/>
                  <a:gd name="T5" fmla="*/ 419 h 1598"/>
                  <a:gd name="T6" fmla="*/ 1664 w 1665"/>
                  <a:gd name="T7" fmla="*/ 76 h 1598"/>
                  <a:gd name="T8" fmla="*/ 1597 w 1665"/>
                  <a:gd name="T9" fmla="*/ 0 h 1598"/>
                  <a:gd name="T10" fmla="*/ 1530 w 1665"/>
                  <a:gd name="T11" fmla="*/ 76 h 1598"/>
                  <a:gd name="T12" fmla="*/ 1246 w 1665"/>
                  <a:gd name="T13" fmla="*/ 276 h 1598"/>
                  <a:gd name="T14" fmla="*/ 769 w 1665"/>
                  <a:gd name="T15" fmla="*/ 686 h 1598"/>
                  <a:gd name="T16" fmla="*/ 435 w 1665"/>
                  <a:gd name="T17" fmla="*/ 561 h 1598"/>
                  <a:gd name="T18" fmla="*/ 0 w 1665"/>
                  <a:gd name="T19" fmla="*/ 1288 h 1598"/>
                  <a:gd name="T20" fmla="*/ 201 w 1665"/>
                  <a:gd name="T21" fmla="*/ 1597 h 1598"/>
                  <a:gd name="T22" fmla="*/ 836 w 1665"/>
                  <a:gd name="T23" fmla="*/ 1255 h 1598"/>
                  <a:gd name="T24" fmla="*/ 1463 w 1665"/>
                  <a:gd name="T25" fmla="*/ 1597 h 1598"/>
                  <a:gd name="T26" fmla="*/ 1664 w 1665"/>
                  <a:gd name="T27" fmla="*/ 1288 h 1598"/>
                  <a:gd name="T28" fmla="*/ 1229 w 1665"/>
                  <a:gd name="T29" fmla="*/ 561 h 1598"/>
                  <a:gd name="T30" fmla="*/ 1246 w 1665"/>
                  <a:gd name="T31" fmla="*/ 811 h 1598"/>
                  <a:gd name="T32" fmla="*/ 1338 w 1665"/>
                  <a:gd name="T33" fmla="*/ 903 h 1598"/>
                  <a:gd name="T34" fmla="*/ 1246 w 1665"/>
                  <a:gd name="T35" fmla="*/ 995 h 1598"/>
                  <a:gd name="T36" fmla="*/ 1162 w 1665"/>
                  <a:gd name="T37" fmla="*/ 903 h 1598"/>
                  <a:gd name="T38" fmla="*/ 1246 w 1665"/>
                  <a:gd name="T39" fmla="*/ 811 h 1598"/>
                  <a:gd name="T40" fmla="*/ 627 w 1665"/>
                  <a:gd name="T41" fmla="*/ 1112 h 1598"/>
                  <a:gd name="T42" fmla="*/ 485 w 1665"/>
                  <a:gd name="T43" fmla="*/ 1112 h 1598"/>
                  <a:gd name="T44" fmla="*/ 485 w 1665"/>
                  <a:gd name="T45" fmla="*/ 1255 h 1598"/>
                  <a:gd name="T46" fmla="*/ 351 w 1665"/>
                  <a:gd name="T47" fmla="*/ 1255 h 1598"/>
                  <a:gd name="T48" fmla="*/ 351 w 1665"/>
                  <a:gd name="T49" fmla="*/ 1112 h 1598"/>
                  <a:gd name="T50" fmla="*/ 209 w 1665"/>
                  <a:gd name="T51" fmla="*/ 1112 h 1598"/>
                  <a:gd name="T52" fmla="*/ 209 w 1665"/>
                  <a:gd name="T53" fmla="*/ 970 h 1598"/>
                  <a:gd name="T54" fmla="*/ 351 w 1665"/>
                  <a:gd name="T55" fmla="*/ 970 h 1598"/>
                  <a:gd name="T56" fmla="*/ 351 w 1665"/>
                  <a:gd name="T57" fmla="*/ 836 h 1598"/>
                  <a:gd name="T58" fmla="*/ 485 w 1665"/>
                  <a:gd name="T59" fmla="*/ 836 h 1598"/>
                  <a:gd name="T60" fmla="*/ 485 w 1665"/>
                  <a:gd name="T61" fmla="*/ 970 h 1598"/>
                  <a:gd name="T62" fmla="*/ 627 w 1665"/>
                  <a:gd name="T63" fmla="*/ 970 h 1598"/>
                  <a:gd name="T64" fmla="*/ 627 w 1665"/>
                  <a:gd name="T65" fmla="*/ 1112 h 1598"/>
                  <a:gd name="T66" fmla="*/ 1020 w 1665"/>
                  <a:gd name="T67" fmla="*/ 1045 h 1598"/>
                  <a:gd name="T68" fmla="*/ 1112 w 1665"/>
                  <a:gd name="T69" fmla="*/ 954 h 1598"/>
                  <a:gd name="T70" fmla="*/ 1204 w 1665"/>
                  <a:gd name="T71" fmla="*/ 1045 h 1598"/>
                  <a:gd name="T72" fmla="*/ 1112 w 1665"/>
                  <a:gd name="T73" fmla="*/ 1129 h 1598"/>
                  <a:gd name="T74" fmla="*/ 1020 w 1665"/>
                  <a:gd name="T75" fmla="*/ 1045 h 1598"/>
                  <a:gd name="T76" fmla="*/ 1246 w 1665"/>
                  <a:gd name="T77" fmla="*/ 1271 h 1598"/>
                  <a:gd name="T78" fmla="*/ 1162 w 1665"/>
                  <a:gd name="T79" fmla="*/ 1179 h 1598"/>
                  <a:gd name="T80" fmla="*/ 1246 w 1665"/>
                  <a:gd name="T81" fmla="*/ 1087 h 1598"/>
                  <a:gd name="T82" fmla="*/ 1338 w 1665"/>
                  <a:gd name="T83" fmla="*/ 1179 h 1598"/>
                  <a:gd name="T84" fmla="*/ 1246 w 1665"/>
                  <a:gd name="T85" fmla="*/ 1271 h 1598"/>
                  <a:gd name="T86" fmla="*/ 1480 w 1665"/>
                  <a:gd name="T87" fmla="*/ 1045 h 1598"/>
                  <a:gd name="T88" fmla="*/ 1388 w 1665"/>
                  <a:gd name="T89" fmla="*/ 1129 h 1598"/>
                  <a:gd name="T90" fmla="*/ 1296 w 1665"/>
                  <a:gd name="T91" fmla="*/ 1045 h 1598"/>
                  <a:gd name="T92" fmla="*/ 1388 w 1665"/>
                  <a:gd name="T93" fmla="*/ 954 h 1598"/>
                  <a:gd name="T94" fmla="*/ 1480 w 1665"/>
                  <a:gd name="T95" fmla="*/ 1045 h 1598"/>
                  <a:gd name="T96" fmla="*/ 1480 w 1665"/>
                  <a:gd name="T97" fmla="*/ 1045 h 1598"/>
                  <a:gd name="T98" fmla="*/ 1480 w 1665"/>
                  <a:gd name="T99" fmla="*/ 1045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ysClr val="window" lastClr="FFFFFF"/>
              </a:solidFill>
              <a:ln>
                <a:noFill/>
              </a:ln>
              <a:effectLst/>
              <a:extLst/>
            </p:spPr>
            <p:txBody>
              <a:bodyPr wrap="none" lIns="243785" tIns="121892" rIns="243785" bIns="12189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61" name="Freeform 380"/>
              <p:cNvSpPr>
                <a:spLocks noChangeArrowheads="1"/>
              </p:cNvSpPr>
              <p:nvPr/>
            </p:nvSpPr>
            <p:spPr bwMode="auto">
              <a:xfrm>
                <a:off x="20250008" y="9318028"/>
                <a:ext cx="831106" cy="831320"/>
              </a:xfrm>
              <a:custGeom>
                <a:avLst/>
                <a:gdLst>
                  <a:gd name="T0" fmla="*/ 986 w 1079"/>
                  <a:gd name="T1" fmla="*/ 627 h 1079"/>
                  <a:gd name="T2" fmla="*/ 986 w 1079"/>
                  <a:gd name="T3" fmla="*/ 452 h 1079"/>
                  <a:gd name="T4" fmla="*/ 175 w 1079"/>
                  <a:gd name="T5" fmla="*/ 543 h 1079"/>
                  <a:gd name="T6" fmla="*/ 0 w 1079"/>
                  <a:gd name="T7" fmla="*/ 543 h 1079"/>
                  <a:gd name="T8" fmla="*/ 175 w 1079"/>
                  <a:gd name="T9" fmla="*/ 543 h 1079"/>
                  <a:gd name="T10" fmla="*/ 451 w 1079"/>
                  <a:gd name="T11" fmla="*/ 987 h 1079"/>
                  <a:gd name="T12" fmla="*/ 627 w 1079"/>
                  <a:gd name="T13" fmla="*/ 987 h 1079"/>
                  <a:gd name="T14" fmla="*/ 535 w 1079"/>
                  <a:gd name="T15" fmla="*/ 175 h 1079"/>
                  <a:gd name="T16" fmla="*/ 535 w 1079"/>
                  <a:gd name="T17" fmla="*/ 0 h 1079"/>
                  <a:gd name="T18" fmla="*/ 535 w 1079"/>
                  <a:gd name="T19" fmla="*/ 175 h 1079"/>
                  <a:gd name="T20" fmla="*/ 794 w 1079"/>
                  <a:gd name="T21" fmla="*/ 920 h 1079"/>
                  <a:gd name="T22" fmla="*/ 919 w 1079"/>
                  <a:gd name="T23" fmla="*/ 794 h 1079"/>
                  <a:gd name="T24" fmla="*/ 284 w 1079"/>
                  <a:gd name="T25" fmla="*/ 284 h 1079"/>
                  <a:gd name="T26" fmla="*/ 158 w 1079"/>
                  <a:gd name="T27" fmla="*/ 159 h 1079"/>
                  <a:gd name="T28" fmla="*/ 284 w 1079"/>
                  <a:gd name="T29" fmla="*/ 284 h 1079"/>
                  <a:gd name="T30" fmla="*/ 158 w 1079"/>
                  <a:gd name="T31" fmla="*/ 920 h 1079"/>
                  <a:gd name="T32" fmla="*/ 284 w 1079"/>
                  <a:gd name="T33" fmla="*/ 794 h 1079"/>
                  <a:gd name="T34" fmla="*/ 919 w 1079"/>
                  <a:gd name="T35" fmla="*/ 284 h 1079"/>
                  <a:gd name="T36" fmla="*/ 794 w 1079"/>
                  <a:gd name="T37" fmla="*/ 159 h 1079"/>
                  <a:gd name="T38" fmla="*/ 919 w 1079"/>
                  <a:gd name="T39" fmla="*/ 284 h 1079"/>
                  <a:gd name="T40" fmla="*/ 693 w 1079"/>
                  <a:gd name="T41" fmla="*/ 635 h 1079"/>
                  <a:gd name="T42" fmla="*/ 836 w 1079"/>
                  <a:gd name="T43" fmla="*/ 552 h 1079"/>
                  <a:gd name="T44" fmla="*/ 836 w 1079"/>
                  <a:gd name="T45" fmla="*/ 493 h 1079"/>
                  <a:gd name="T46" fmla="*/ 677 w 1079"/>
                  <a:gd name="T47" fmla="*/ 426 h 1079"/>
                  <a:gd name="T48" fmla="*/ 769 w 1079"/>
                  <a:gd name="T49" fmla="*/ 293 h 1079"/>
                  <a:gd name="T50" fmla="*/ 635 w 1079"/>
                  <a:gd name="T51" fmla="*/ 385 h 1079"/>
                  <a:gd name="T52" fmla="*/ 568 w 1079"/>
                  <a:gd name="T53" fmla="*/ 226 h 1079"/>
                  <a:gd name="T54" fmla="*/ 510 w 1079"/>
                  <a:gd name="T55" fmla="*/ 226 h 1079"/>
                  <a:gd name="T56" fmla="*/ 434 w 1079"/>
                  <a:gd name="T57" fmla="*/ 385 h 1079"/>
                  <a:gd name="T58" fmla="*/ 309 w 1079"/>
                  <a:gd name="T59" fmla="*/ 293 h 1079"/>
                  <a:gd name="T60" fmla="*/ 392 w 1079"/>
                  <a:gd name="T61" fmla="*/ 426 h 1079"/>
                  <a:gd name="T62" fmla="*/ 242 w 1079"/>
                  <a:gd name="T63" fmla="*/ 493 h 1079"/>
                  <a:gd name="T64" fmla="*/ 242 w 1079"/>
                  <a:gd name="T65" fmla="*/ 552 h 1079"/>
                  <a:gd name="T66" fmla="*/ 384 w 1079"/>
                  <a:gd name="T67" fmla="*/ 635 h 1079"/>
                  <a:gd name="T68" fmla="*/ 309 w 1079"/>
                  <a:gd name="T69" fmla="*/ 753 h 1079"/>
                  <a:gd name="T70" fmla="*/ 351 w 1079"/>
                  <a:gd name="T71" fmla="*/ 753 h 1079"/>
                  <a:gd name="T72" fmla="*/ 510 w 1079"/>
                  <a:gd name="T73" fmla="*/ 719 h 1079"/>
                  <a:gd name="T74" fmla="*/ 535 w 1079"/>
                  <a:gd name="T75" fmla="*/ 853 h 1079"/>
                  <a:gd name="T76" fmla="*/ 568 w 1079"/>
                  <a:gd name="T77" fmla="*/ 719 h 1079"/>
                  <a:gd name="T78" fmla="*/ 727 w 1079"/>
                  <a:gd name="T79" fmla="*/ 753 h 1079"/>
                  <a:gd name="T80" fmla="*/ 769 w 1079"/>
                  <a:gd name="T81" fmla="*/ 753 h 1079"/>
                  <a:gd name="T82" fmla="*/ 769 w 1079"/>
                  <a:gd name="T83" fmla="*/ 71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79" h="1079">
                    <a:moveTo>
                      <a:pt x="1078" y="543"/>
                    </a:moveTo>
                    <a:cubicBezTo>
                      <a:pt x="1078" y="585"/>
                      <a:pt x="1036" y="627"/>
                      <a:pt x="986" y="627"/>
                    </a:cubicBezTo>
                    <a:cubicBezTo>
                      <a:pt x="944" y="627"/>
                      <a:pt x="903" y="585"/>
                      <a:pt x="903" y="543"/>
                    </a:cubicBezTo>
                    <a:cubicBezTo>
                      <a:pt x="903" y="493"/>
                      <a:pt x="944" y="452"/>
                      <a:pt x="986" y="452"/>
                    </a:cubicBezTo>
                    <a:cubicBezTo>
                      <a:pt x="1036" y="452"/>
                      <a:pt x="1078" y="493"/>
                      <a:pt x="1078" y="543"/>
                    </a:cubicBezTo>
                    <a:close/>
                    <a:moveTo>
                      <a:pt x="175" y="543"/>
                    </a:moveTo>
                    <a:cubicBezTo>
                      <a:pt x="175" y="493"/>
                      <a:pt x="133" y="452"/>
                      <a:pt x="91" y="452"/>
                    </a:cubicBezTo>
                    <a:cubicBezTo>
                      <a:pt x="41" y="452"/>
                      <a:pt x="0" y="493"/>
                      <a:pt x="0" y="543"/>
                    </a:cubicBezTo>
                    <a:cubicBezTo>
                      <a:pt x="0" y="585"/>
                      <a:pt x="41" y="627"/>
                      <a:pt x="91" y="627"/>
                    </a:cubicBezTo>
                    <a:cubicBezTo>
                      <a:pt x="133" y="627"/>
                      <a:pt x="175" y="585"/>
                      <a:pt x="175" y="543"/>
                    </a:cubicBezTo>
                    <a:close/>
                    <a:moveTo>
                      <a:pt x="535" y="903"/>
                    </a:moveTo>
                    <a:cubicBezTo>
                      <a:pt x="493" y="903"/>
                      <a:pt x="451" y="945"/>
                      <a:pt x="451" y="987"/>
                    </a:cubicBezTo>
                    <a:cubicBezTo>
                      <a:pt x="451" y="1037"/>
                      <a:pt x="493" y="1078"/>
                      <a:pt x="535" y="1078"/>
                    </a:cubicBezTo>
                    <a:cubicBezTo>
                      <a:pt x="585" y="1078"/>
                      <a:pt x="627" y="1037"/>
                      <a:pt x="627" y="987"/>
                    </a:cubicBezTo>
                    <a:cubicBezTo>
                      <a:pt x="627" y="945"/>
                      <a:pt x="585" y="903"/>
                      <a:pt x="535" y="903"/>
                    </a:cubicBezTo>
                    <a:close/>
                    <a:moveTo>
                      <a:pt x="535" y="175"/>
                    </a:moveTo>
                    <a:cubicBezTo>
                      <a:pt x="585" y="175"/>
                      <a:pt x="627" y="134"/>
                      <a:pt x="627" y="92"/>
                    </a:cubicBezTo>
                    <a:cubicBezTo>
                      <a:pt x="627" y="42"/>
                      <a:pt x="585" y="0"/>
                      <a:pt x="535" y="0"/>
                    </a:cubicBezTo>
                    <a:cubicBezTo>
                      <a:pt x="493" y="0"/>
                      <a:pt x="451" y="42"/>
                      <a:pt x="451" y="92"/>
                    </a:cubicBezTo>
                    <a:cubicBezTo>
                      <a:pt x="451" y="134"/>
                      <a:pt x="493" y="175"/>
                      <a:pt x="535" y="175"/>
                    </a:cubicBezTo>
                    <a:close/>
                    <a:moveTo>
                      <a:pt x="794" y="794"/>
                    </a:moveTo>
                    <a:cubicBezTo>
                      <a:pt x="760" y="828"/>
                      <a:pt x="760" y="886"/>
                      <a:pt x="794" y="920"/>
                    </a:cubicBezTo>
                    <a:cubicBezTo>
                      <a:pt x="827" y="953"/>
                      <a:pt x="886" y="953"/>
                      <a:pt x="919" y="920"/>
                    </a:cubicBezTo>
                    <a:cubicBezTo>
                      <a:pt x="953" y="886"/>
                      <a:pt x="953" y="828"/>
                      <a:pt x="919" y="794"/>
                    </a:cubicBezTo>
                    <a:cubicBezTo>
                      <a:pt x="886" y="761"/>
                      <a:pt x="827" y="761"/>
                      <a:pt x="794" y="794"/>
                    </a:cubicBezTo>
                    <a:close/>
                    <a:moveTo>
                      <a:pt x="284" y="284"/>
                    </a:moveTo>
                    <a:cubicBezTo>
                      <a:pt x="317" y="251"/>
                      <a:pt x="317" y="192"/>
                      <a:pt x="284" y="159"/>
                    </a:cubicBezTo>
                    <a:cubicBezTo>
                      <a:pt x="250" y="125"/>
                      <a:pt x="192" y="125"/>
                      <a:pt x="158" y="159"/>
                    </a:cubicBezTo>
                    <a:cubicBezTo>
                      <a:pt x="125" y="192"/>
                      <a:pt x="125" y="251"/>
                      <a:pt x="158" y="284"/>
                    </a:cubicBezTo>
                    <a:cubicBezTo>
                      <a:pt x="192" y="318"/>
                      <a:pt x="250" y="318"/>
                      <a:pt x="284" y="284"/>
                    </a:cubicBezTo>
                    <a:close/>
                    <a:moveTo>
                      <a:pt x="158" y="794"/>
                    </a:moveTo>
                    <a:cubicBezTo>
                      <a:pt x="125" y="828"/>
                      <a:pt x="125" y="886"/>
                      <a:pt x="158" y="920"/>
                    </a:cubicBezTo>
                    <a:cubicBezTo>
                      <a:pt x="192" y="953"/>
                      <a:pt x="250" y="953"/>
                      <a:pt x="284" y="920"/>
                    </a:cubicBezTo>
                    <a:cubicBezTo>
                      <a:pt x="317" y="886"/>
                      <a:pt x="317" y="828"/>
                      <a:pt x="284" y="794"/>
                    </a:cubicBezTo>
                    <a:cubicBezTo>
                      <a:pt x="250" y="761"/>
                      <a:pt x="192" y="761"/>
                      <a:pt x="158" y="794"/>
                    </a:cubicBezTo>
                    <a:close/>
                    <a:moveTo>
                      <a:pt x="919" y="284"/>
                    </a:moveTo>
                    <a:cubicBezTo>
                      <a:pt x="953" y="251"/>
                      <a:pt x="953" y="192"/>
                      <a:pt x="919" y="159"/>
                    </a:cubicBezTo>
                    <a:cubicBezTo>
                      <a:pt x="886" y="125"/>
                      <a:pt x="827" y="125"/>
                      <a:pt x="794" y="159"/>
                    </a:cubicBezTo>
                    <a:cubicBezTo>
                      <a:pt x="760" y="192"/>
                      <a:pt x="760" y="251"/>
                      <a:pt x="794" y="284"/>
                    </a:cubicBezTo>
                    <a:cubicBezTo>
                      <a:pt x="827" y="318"/>
                      <a:pt x="886" y="318"/>
                      <a:pt x="919" y="284"/>
                    </a:cubicBezTo>
                    <a:close/>
                    <a:moveTo>
                      <a:pt x="769" y="719"/>
                    </a:moveTo>
                    <a:cubicBezTo>
                      <a:pt x="693" y="635"/>
                      <a:pt x="693" y="635"/>
                      <a:pt x="693" y="635"/>
                    </a:cubicBezTo>
                    <a:cubicBezTo>
                      <a:pt x="710" y="610"/>
                      <a:pt x="719" y="585"/>
                      <a:pt x="719" y="552"/>
                    </a:cubicBezTo>
                    <a:cubicBezTo>
                      <a:pt x="836" y="552"/>
                      <a:pt x="836" y="552"/>
                      <a:pt x="836" y="552"/>
                    </a:cubicBezTo>
                    <a:cubicBezTo>
                      <a:pt x="852" y="552"/>
                      <a:pt x="861" y="543"/>
                      <a:pt x="861" y="527"/>
                    </a:cubicBezTo>
                    <a:cubicBezTo>
                      <a:pt x="861" y="510"/>
                      <a:pt x="852" y="493"/>
                      <a:pt x="836" y="493"/>
                    </a:cubicBezTo>
                    <a:cubicBezTo>
                      <a:pt x="719" y="493"/>
                      <a:pt x="719" y="493"/>
                      <a:pt x="719" y="493"/>
                    </a:cubicBezTo>
                    <a:cubicBezTo>
                      <a:pt x="710" y="468"/>
                      <a:pt x="693" y="443"/>
                      <a:pt x="677" y="426"/>
                    </a:cubicBezTo>
                    <a:cubicBezTo>
                      <a:pt x="769" y="334"/>
                      <a:pt x="769" y="334"/>
                      <a:pt x="769" y="334"/>
                    </a:cubicBezTo>
                    <a:cubicBezTo>
                      <a:pt x="777" y="326"/>
                      <a:pt x="777" y="309"/>
                      <a:pt x="769" y="293"/>
                    </a:cubicBezTo>
                    <a:cubicBezTo>
                      <a:pt x="760" y="284"/>
                      <a:pt x="735" y="284"/>
                      <a:pt x="727" y="293"/>
                    </a:cubicBezTo>
                    <a:cubicBezTo>
                      <a:pt x="635" y="385"/>
                      <a:pt x="635" y="385"/>
                      <a:pt x="635" y="385"/>
                    </a:cubicBezTo>
                    <a:cubicBezTo>
                      <a:pt x="618" y="368"/>
                      <a:pt x="593" y="360"/>
                      <a:pt x="568" y="360"/>
                    </a:cubicBezTo>
                    <a:cubicBezTo>
                      <a:pt x="568" y="226"/>
                      <a:pt x="568" y="226"/>
                      <a:pt x="568" y="226"/>
                    </a:cubicBezTo>
                    <a:cubicBezTo>
                      <a:pt x="568" y="217"/>
                      <a:pt x="551" y="201"/>
                      <a:pt x="535" y="201"/>
                    </a:cubicBezTo>
                    <a:cubicBezTo>
                      <a:pt x="526" y="201"/>
                      <a:pt x="510" y="217"/>
                      <a:pt x="510" y="226"/>
                    </a:cubicBezTo>
                    <a:cubicBezTo>
                      <a:pt x="510" y="360"/>
                      <a:pt x="510" y="360"/>
                      <a:pt x="510" y="360"/>
                    </a:cubicBezTo>
                    <a:cubicBezTo>
                      <a:pt x="484" y="360"/>
                      <a:pt x="459" y="368"/>
                      <a:pt x="434" y="385"/>
                    </a:cubicBezTo>
                    <a:cubicBezTo>
                      <a:pt x="351" y="293"/>
                      <a:pt x="351" y="293"/>
                      <a:pt x="351" y="293"/>
                    </a:cubicBezTo>
                    <a:cubicBezTo>
                      <a:pt x="334" y="284"/>
                      <a:pt x="317" y="284"/>
                      <a:pt x="309" y="293"/>
                    </a:cubicBezTo>
                    <a:cubicBezTo>
                      <a:pt x="301" y="309"/>
                      <a:pt x="301" y="326"/>
                      <a:pt x="309" y="334"/>
                    </a:cubicBezTo>
                    <a:cubicBezTo>
                      <a:pt x="392" y="426"/>
                      <a:pt x="392" y="426"/>
                      <a:pt x="392" y="426"/>
                    </a:cubicBezTo>
                    <a:cubicBezTo>
                      <a:pt x="376" y="443"/>
                      <a:pt x="368" y="468"/>
                      <a:pt x="359" y="493"/>
                    </a:cubicBezTo>
                    <a:cubicBezTo>
                      <a:pt x="242" y="493"/>
                      <a:pt x="242" y="493"/>
                      <a:pt x="242" y="493"/>
                    </a:cubicBezTo>
                    <a:cubicBezTo>
                      <a:pt x="225" y="493"/>
                      <a:pt x="217" y="510"/>
                      <a:pt x="217" y="527"/>
                    </a:cubicBezTo>
                    <a:cubicBezTo>
                      <a:pt x="217" y="543"/>
                      <a:pt x="225" y="552"/>
                      <a:pt x="242" y="552"/>
                    </a:cubicBezTo>
                    <a:cubicBezTo>
                      <a:pt x="359" y="552"/>
                      <a:pt x="359" y="552"/>
                      <a:pt x="359" y="552"/>
                    </a:cubicBezTo>
                    <a:cubicBezTo>
                      <a:pt x="359" y="585"/>
                      <a:pt x="368" y="610"/>
                      <a:pt x="384" y="635"/>
                    </a:cubicBezTo>
                    <a:cubicBezTo>
                      <a:pt x="309" y="719"/>
                      <a:pt x="309" y="719"/>
                      <a:pt x="309" y="719"/>
                    </a:cubicBezTo>
                    <a:cubicBezTo>
                      <a:pt x="301" y="727"/>
                      <a:pt x="301" y="744"/>
                      <a:pt x="309" y="753"/>
                    </a:cubicBezTo>
                    <a:cubicBezTo>
                      <a:pt x="317" y="761"/>
                      <a:pt x="317" y="761"/>
                      <a:pt x="326" y="761"/>
                    </a:cubicBezTo>
                    <a:cubicBezTo>
                      <a:pt x="334" y="761"/>
                      <a:pt x="342" y="761"/>
                      <a:pt x="351" y="753"/>
                    </a:cubicBezTo>
                    <a:cubicBezTo>
                      <a:pt x="426" y="677"/>
                      <a:pt x="426" y="677"/>
                      <a:pt x="426" y="677"/>
                    </a:cubicBezTo>
                    <a:cubicBezTo>
                      <a:pt x="443" y="702"/>
                      <a:pt x="476" y="719"/>
                      <a:pt x="510" y="719"/>
                    </a:cubicBezTo>
                    <a:cubicBezTo>
                      <a:pt x="510" y="819"/>
                      <a:pt x="510" y="819"/>
                      <a:pt x="510" y="819"/>
                    </a:cubicBezTo>
                    <a:cubicBezTo>
                      <a:pt x="510" y="836"/>
                      <a:pt x="526" y="853"/>
                      <a:pt x="535" y="853"/>
                    </a:cubicBezTo>
                    <a:cubicBezTo>
                      <a:pt x="551" y="853"/>
                      <a:pt x="568" y="836"/>
                      <a:pt x="568" y="819"/>
                    </a:cubicBezTo>
                    <a:cubicBezTo>
                      <a:pt x="568" y="719"/>
                      <a:pt x="568" y="719"/>
                      <a:pt x="568" y="719"/>
                    </a:cubicBezTo>
                    <a:cubicBezTo>
                      <a:pt x="602" y="719"/>
                      <a:pt x="627" y="702"/>
                      <a:pt x="652" y="677"/>
                    </a:cubicBezTo>
                    <a:cubicBezTo>
                      <a:pt x="727" y="753"/>
                      <a:pt x="727" y="753"/>
                      <a:pt x="727" y="753"/>
                    </a:cubicBezTo>
                    <a:cubicBezTo>
                      <a:pt x="735" y="761"/>
                      <a:pt x="744" y="761"/>
                      <a:pt x="744" y="761"/>
                    </a:cubicBezTo>
                    <a:cubicBezTo>
                      <a:pt x="752" y="761"/>
                      <a:pt x="760" y="761"/>
                      <a:pt x="769" y="753"/>
                    </a:cubicBezTo>
                    <a:cubicBezTo>
                      <a:pt x="777" y="744"/>
                      <a:pt x="777" y="727"/>
                      <a:pt x="769" y="719"/>
                    </a:cubicBezTo>
                    <a:close/>
                    <a:moveTo>
                      <a:pt x="769" y="719"/>
                    </a:moveTo>
                    <a:lnTo>
                      <a:pt x="769" y="719"/>
                    </a:lnTo>
                    <a:close/>
                  </a:path>
                </a:pathLst>
              </a:custGeom>
              <a:solidFill>
                <a:sysClr val="window" lastClr="FFFFFF"/>
              </a:solidFill>
              <a:ln>
                <a:noFill/>
              </a:ln>
              <a:effectLst/>
              <a:extLst/>
            </p:spPr>
            <p:txBody>
              <a:bodyPr wrap="none" lIns="243785" tIns="121892" rIns="243785" bIns="12189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62" name="Freeform 107"/>
              <p:cNvSpPr>
                <a:spLocks noChangeArrowheads="1"/>
              </p:cNvSpPr>
              <p:nvPr/>
            </p:nvSpPr>
            <p:spPr bwMode="auto">
              <a:xfrm>
                <a:off x="20152575" y="3767678"/>
                <a:ext cx="831106" cy="1000576"/>
              </a:xfrm>
              <a:custGeom>
                <a:avLst/>
                <a:gdLst>
                  <a:gd name="T0" fmla="*/ 710 w 736"/>
                  <a:gd name="T1" fmla="*/ 435 h 888"/>
                  <a:gd name="T2" fmla="*/ 117 w 736"/>
                  <a:gd name="T3" fmla="*/ 435 h 888"/>
                  <a:gd name="T4" fmla="*/ 133 w 736"/>
                  <a:gd name="T5" fmla="*/ 419 h 888"/>
                  <a:gd name="T6" fmla="*/ 610 w 736"/>
                  <a:gd name="T7" fmla="*/ 134 h 888"/>
                  <a:gd name="T8" fmla="*/ 618 w 736"/>
                  <a:gd name="T9" fmla="*/ 92 h 888"/>
                  <a:gd name="T10" fmla="*/ 593 w 736"/>
                  <a:gd name="T11" fmla="*/ 26 h 888"/>
                  <a:gd name="T12" fmla="*/ 551 w 736"/>
                  <a:gd name="T13" fmla="*/ 9 h 888"/>
                  <a:gd name="T14" fmla="*/ 16 w 736"/>
                  <a:gd name="T15" fmla="*/ 335 h 888"/>
                  <a:gd name="T16" fmla="*/ 8 w 736"/>
                  <a:gd name="T17" fmla="*/ 377 h 888"/>
                  <a:gd name="T18" fmla="*/ 58 w 736"/>
                  <a:gd name="T19" fmla="*/ 435 h 888"/>
                  <a:gd name="T20" fmla="*/ 58 w 736"/>
                  <a:gd name="T21" fmla="*/ 862 h 888"/>
                  <a:gd name="T22" fmla="*/ 83 w 736"/>
                  <a:gd name="T23" fmla="*/ 887 h 888"/>
                  <a:gd name="T24" fmla="*/ 710 w 736"/>
                  <a:gd name="T25" fmla="*/ 887 h 888"/>
                  <a:gd name="T26" fmla="*/ 735 w 736"/>
                  <a:gd name="T27" fmla="*/ 862 h 888"/>
                  <a:gd name="T28" fmla="*/ 735 w 736"/>
                  <a:gd name="T29" fmla="*/ 460 h 888"/>
                  <a:gd name="T30" fmla="*/ 710 w 736"/>
                  <a:gd name="T31" fmla="*/ 435 h 888"/>
                  <a:gd name="T32" fmla="*/ 501 w 736"/>
                  <a:gd name="T33" fmla="*/ 452 h 888"/>
                  <a:gd name="T34" fmla="*/ 418 w 736"/>
                  <a:gd name="T35" fmla="*/ 536 h 888"/>
                  <a:gd name="T36" fmla="*/ 300 w 736"/>
                  <a:gd name="T37" fmla="*/ 536 h 888"/>
                  <a:gd name="T38" fmla="*/ 393 w 736"/>
                  <a:gd name="T39" fmla="*/ 452 h 888"/>
                  <a:gd name="T40" fmla="*/ 501 w 736"/>
                  <a:gd name="T41" fmla="*/ 452 h 888"/>
                  <a:gd name="T42" fmla="*/ 468 w 736"/>
                  <a:gd name="T43" fmla="*/ 92 h 888"/>
                  <a:gd name="T44" fmla="*/ 568 w 736"/>
                  <a:gd name="T45" fmla="*/ 26 h 888"/>
                  <a:gd name="T46" fmla="*/ 551 w 736"/>
                  <a:gd name="T47" fmla="*/ 118 h 888"/>
                  <a:gd name="T48" fmla="*/ 451 w 736"/>
                  <a:gd name="T49" fmla="*/ 185 h 888"/>
                  <a:gd name="T50" fmla="*/ 468 w 736"/>
                  <a:gd name="T51" fmla="*/ 92 h 888"/>
                  <a:gd name="T52" fmla="*/ 292 w 736"/>
                  <a:gd name="T53" fmla="*/ 201 h 888"/>
                  <a:gd name="T54" fmla="*/ 393 w 736"/>
                  <a:gd name="T55" fmla="*/ 134 h 888"/>
                  <a:gd name="T56" fmla="*/ 376 w 736"/>
                  <a:gd name="T57" fmla="*/ 235 h 888"/>
                  <a:gd name="T58" fmla="*/ 267 w 736"/>
                  <a:gd name="T59" fmla="*/ 293 h 888"/>
                  <a:gd name="T60" fmla="*/ 292 w 736"/>
                  <a:gd name="T61" fmla="*/ 201 h 888"/>
                  <a:gd name="T62" fmla="*/ 83 w 736"/>
                  <a:gd name="T63" fmla="*/ 410 h 888"/>
                  <a:gd name="T64" fmla="*/ 100 w 736"/>
                  <a:gd name="T65" fmla="*/ 318 h 888"/>
                  <a:gd name="T66" fmla="*/ 200 w 736"/>
                  <a:gd name="T67" fmla="*/ 251 h 888"/>
                  <a:gd name="T68" fmla="*/ 184 w 736"/>
                  <a:gd name="T69" fmla="*/ 343 h 888"/>
                  <a:gd name="T70" fmla="*/ 83 w 736"/>
                  <a:gd name="T71" fmla="*/ 410 h 888"/>
                  <a:gd name="T72" fmla="*/ 192 w 736"/>
                  <a:gd name="T73" fmla="*/ 452 h 888"/>
                  <a:gd name="T74" fmla="*/ 300 w 736"/>
                  <a:gd name="T75" fmla="*/ 452 h 888"/>
                  <a:gd name="T76" fmla="*/ 217 w 736"/>
                  <a:gd name="T77" fmla="*/ 536 h 888"/>
                  <a:gd name="T78" fmla="*/ 108 w 736"/>
                  <a:gd name="T79" fmla="*/ 536 h 888"/>
                  <a:gd name="T80" fmla="*/ 192 w 736"/>
                  <a:gd name="T81" fmla="*/ 452 h 888"/>
                  <a:gd name="T82" fmla="*/ 694 w 736"/>
                  <a:gd name="T83" fmla="*/ 853 h 888"/>
                  <a:gd name="T84" fmla="*/ 108 w 736"/>
                  <a:gd name="T85" fmla="*/ 853 h 888"/>
                  <a:gd name="T86" fmla="*/ 108 w 736"/>
                  <a:gd name="T87" fmla="*/ 586 h 888"/>
                  <a:gd name="T88" fmla="*/ 694 w 736"/>
                  <a:gd name="T89" fmla="*/ 586 h 888"/>
                  <a:gd name="T90" fmla="*/ 694 w 736"/>
                  <a:gd name="T91" fmla="*/ 853 h 888"/>
                  <a:gd name="T92" fmla="*/ 618 w 736"/>
                  <a:gd name="T93" fmla="*/ 536 h 888"/>
                  <a:gd name="T94" fmla="*/ 501 w 736"/>
                  <a:gd name="T95" fmla="*/ 536 h 888"/>
                  <a:gd name="T96" fmla="*/ 585 w 736"/>
                  <a:gd name="T97" fmla="*/ 452 h 888"/>
                  <a:gd name="T98" fmla="*/ 702 w 736"/>
                  <a:gd name="T99" fmla="*/ 452 h 888"/>
                  <a:gd name="T100" fmla="*/ 618 w 736"/>
                  <a:gd name="T101" fmla="*/ 536 h 888"/>
                  <a:gd name="T102" fmla="*/ 618 w 736"/>
                  <a:gd name="T103" fmla="*/ 536 h 888"/>
                  <a:gd name="T104" fmla="*/ 618 w 736"/>
                  <a:gd name="T105" fmla="*/ 53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6" h="888">
                    <a:moveTo>
                      <a:pt x="710" y="435"/>
                    </a:moveTo>
                    <a:cubicBezTo>
                      <a:pt x="117" y="435"/>
                      <a:pt x="117" y="435"/>
                      <a:pt x="117" y="435"/>
                    </a:cubicBezTo>
                    <a:cubicBezTo>
                      <a:pt x="133" y="419"/>
                      <a:pt x="133" y="419"/>
                      <a:pt x="133" y="419"/>
                    </a:cubicBezTo>
                    <a:cubicBezTo>
                      <a:pt x="284" y="335"/>
                      <a:pt x="610" y="134"/>
                      <a:pt x="610" y="134"/>
                    </a:cubicBezTo>
                    <a:cubicBezTo>
                      <a:pt x="627" y="126"/>
                      <a:pt x="627" y="109"/>
                      <a:pt x="618" y="92"/>
                    </a:cubicBezTo>
                    <a:cubicBezTo>
                      <a:pt x="593" y="26"/>
                      <a:pt x="593" y="26"/>
                      <a:pt x="593" y="26"/>
                    </a:cubicBezTo>
                    <a:cubicBezTo>
                      <a:pt x="585" y="9"/>
                      <a:pt x="568" y="0"/>
                      <a:pt x="551" y="9"/>
                    </a:cubicBezTo>
                    <a:cubicBezTo>
                      <a:pt x="16" y="335"/>
                      <a:pt x="16" y="335"/>
                      <a:pt x="16" y="335"/>
                    </a:cubicBezTo>
                    <a:cubicBezTo>
                      <a:pt x="8" y="343"/>
                      <a:pt x="0" y="360"/>
                      <a:pt x="8" y="377"/>
                    </a:cubicBezTo>
                    <a:cubicBezTo>
                      <a:pt x="58" y="435"/>
                      <a:pt x="58" y="435"/>
                      <a:pt x="58" y="435"/>
                    </a:cubicBezTo>
                    <a:cubicBezTo>
                      <a:pt x="58" y="862"/>
                      <a:pt x="58" y="862"/>
                      <a:pt x="58" y="862"/>
                    </a:cubicBezTo>
                    <a:cubicBezTo>
                      <a:pt x="58" y="878"/>
                      <a:pt x="75" y="887"/>
                      <a:pt x="83" y="887"/>
                    </a:cubicBezTo>
                    <a:cubicBezTo>
                      <a:pt x="710" y="887"/>
                      <a:pt x="710" y="887"/>
                      <a:pt x="710" y="887"/>
                    </a:cubicBezTo>
                    <a:cubicBezTo>
                      <a:pt x="727" y="887"/>
                      <a:pt x="735" y="878"/>
                      <a:pt x="735" y="862"/>
                    </a:cubicBezTo>
                    <a:cubicBezTo>
                      <a:pt x="735" y="460"/>
                      <a:pt x="735" y="460"/>
                      <a:pt x="735" y="460"/>
                    </a:cubicBezTo>
                    <a:cubicBezTo>
                      <a:pt x="735" y="443"/>
                      <a:pt x="727" y="435"/>
                      <a:pt x="710" y="435"/>
                    </a:cubicBezTo>
                    <a:close/>
                    <a:moveTo>
                      <a:pt x="501" y="452"/>
                    </a:moveTo>
                    <a:cubicBezTo>
                      <a:pt x="418" y="536"/>
                      <a:pt x="418" y="536"/>
                      <a:pt x="418" y="536"/>
                    </a:cubicBezTo>
                    <a:cubicBezTo>
                      <a:pt x="300" y="536"/>
                      <a:pt x="300" y="536"/>
                      <a:pt x="300" y="536"/>
                    </a:cubicBezTo>
                    <a:cubicBezTo>
                      <a:pt x="393" y="452"/>
                      <a:pt x="393" y="452"/>
                      <a:pt x="393" y="452"/>
                    </a:cubicBezTo>
                    <a:lnTo>
                      <a:pt x="501" y="452"/>
                    </a:lnTo>
                    <a:close/>
                    <a:moveTo>
                      <a:pt x="468" y="92"/>
                    </a:moveTo>
                    <a:cubicBezTo>
                      <a:pt x="568" y="26"/>
                      <a:pt x="568" y="26"/>
                      <a:pt x="568" y="26"/>
                    </a:cubicBezTo>
                    <a:cubicBezTo>
                      <a:pt x="551" y="118"/>
                      <a:pt x="551" y="118"/>
                      <a:pt x="551" y="118"/>
                    </a:cubicBezTo>
                    <a:cubicBezTo>
                      <a:pt x="451" y="185"/>
                      <a:pt x="451" y="185"/>
                      <a:pt x="451" y="185"/>
                    </a:cubicBezTo>
                    <a:lnTo>
                      <a:pt x="468" y="92"/>
                    </a:lnTo>
                    <a:close/>
                    <a:moveTo>
                      <a:pt x="292" y="201"/>
                    </a:moveTo>
                    <a:cubicBezTo>
                      <a:pt x="393" y="134"/>
                      <a:pt x="393" y="134"/>
                      <a:pt x="393" y="134"/>
                    </a:cubicBezTo>
                    <a:cubicBezTo>
                      <a:pt x="376" y="235"/>
                      <a:pt x="376" y="235"/>
                      <a:pt x="376" y="235"/>
                    </a:cubicBezTo>
                    <a:cubicBezTo>
                      <a:pt x="267" y="293"/>
                      <a:pt x="267" y="293"/>
                      <a:pt x="267" y="293"/>
                    </a:cubicBezTo>
                    <a:lnTo>
                      <a:pt x="292" y="201"/>
                    </a:lnTo>
                    <a:close/>
                    <a:moveTo>
                      <a:pt x="83" y="410"/>
                    </a:moveTo>
                    <a:cubicBezTo>
                      <a:pt x="100" y="318"/>
                      <a:pt x="100" y="318"/>
                      <a:pt x="100" y="318"/>
                    </a:cubicBezTo>
                    <a:cubicBezTo>
                      <a:pt x="200" y="251"/>
                      <a:pt x="200" y="251"/>
                      <a:pt x="200" y="251"/>
                    </a:cubicBezTo>
                    <a:cubicBezTo>
                      <a:pt x="184" y="343"/>
                      <a:pt x="184" y="343"/>
                      <a:pt x="184" y="343"/>
                    </a:cubicBezTo>
                    <a:lnTo>
                      <a:pt x="83" y="410"/>
                    </a:lnTo>
                    <a:close/>
                    <a:moveTo>
                      <a:pt x="192" y="452"/>
                    </a:moveTo>
                    <a:cubicBezTo>
                      <a:pt x="300" y="452"/>
                      <a:pt x="300" y="452"/>
                      <a:pt x="300" y="452"/>
                    </a:cubicBezTo>
                    <a:cubicBezTo>
                      <a:pt x="217" y="536"/>
                      <a:pt x="217" y="536"/>
                      <a:pt x="217" y="536"/>
                    </a:cubicBezTo>
                    <a:cubicBezTo>
                      <a:pt x="108" y="536"/>
                      <a:pt x="108" y="536"/>
                      <a:pt x="108" y="536"/>
                    </a:cubicBezTo>
                    <a:lnTo>
                      <a:pt x="192" y="452"/>
                    </a:lnTo>
                    <a:close/>
                    <a:moveTo>
                      <a:pt x="694" y="853"/>
                    </a:moveTo>
                    <a:cubicBezTo>
                      <a:pt x="108" y="853"/>
                      <a:pt x="108" y="853"/>
                      <a:pt x="108" y="853"/>
                    </a:cubicBezTo>
                    <a:cubicBezTo>
                      <a:pt x="108" y="586"/>
                      <a:pt x="108" y="586"/>
                      <a:pt x="108" y="586"/>
                    </a:cubicBezTo>
                    <a:cubicBezTo>
                      <a:pt x="694" y="586"/>
                      <a:pt x="694" y="586"/>
                      <a:pt x="694" y="586"/>
                    </a:cubicBezTo>
                    <a:lnTo>
                      <a:pt x="694" y="853"/>
                    </a:lnTo>
                    <a:close/>
                    <a:moveTo>
                      <a:pt x="618" y="536"/>
                    </a:moveTo>
                    <a:cubicBezTo>
                      <a:pt x="501" y="536"/>
                      <a:pt x="501" y="536"/>
                      <a:pt x="501" y="536"/>
                    </a:cubicBezTo>
                    <a:cubicBezTo>
                      <a:pt x="585" y="452"/>
                      <a:pt x="585" y="452"/>
                      <a:pt x="585" y="452"/>
                    </a:cubicBezTo>
                    <a:cubicBezTo>
                      <a:pt x="702" y="452"/>
                      <a:pt x="702" y="452"/>
                      <a:pt x="702" y="452"/>
                    </a:cubicBezTo>
                    <a:lnTo>
                      <a:pt x="618" y="536"/>
                    </a:lnTo>
                    <a:close/>
                    <a:moveTo>
                      <a:pt x="618" y="536"/>
                    </a:moveTo>
                    <a:lnTo>
                      <a:pt x="618" y="536"/>
                    </a:lnTo>
                    <a:close/>
                  </a:path>
                </a:pathLst>
              </a:custGeom>
              <a:solidFill>
                <a:sysClr val="window" lastClr="FFFFFF"/>
              </a:solidFill>
              <a:ln>
                <a:noFill/>
              </a:ln>
              <a:effectLst/>
              <a:extLst/>
            </p:spPr>
            <p:txBody>
              <a:bodyPr wrap="none" lIns="243785" tIns="121892" rIns="243785" bIns="12189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163" name="Freeform 298"/>
              <p:cNvSpPr>
                <a:spLocks noChangeArrowheads="1"/>
              </p:cNvSpPr>
              <p:nvPr/>
            </p:nvSpPr>
            <p:spPr bwMode="auto">
              <a:xfrm>
                <a:off x="14581725" y="8901695"/>
                <a:ext cx="496265" cy="496394"/>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ysClr val="window" lastClr="FFFFFF"/>
              </a:solidFill>
              <a:ln>
                <a:noFill/>
              </a:ln>
              <a:effectLst/>
              <a:extLst/>
            </p:spPr>
            <p:txBody>
              <a:bodyPr wrap="none" lIns="243785" tIns="121892" rIns="243785" bIns="12189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grpSp>
        <p:grpSp>
          <p:nvGrpSpPr>
            <p:cNvPr id="214" name="组 213"/>
            <p:cNvGrpSpPr/>
            <p:nvPr/>
          </p:nvGrpSpPr>
          <p:grpSpPr>
            <a:xfrm>
              <a:off x="2174806" y="3774727"/>
              <a:ext cx="469761" cy="608827"/>
              <a:chOff x="3206400" y="2867918"/>
              <a:chExt cx="2509608" cy="3922371"/>
            </a:xfrm>
          </p:grpSpPr>
          <p:sp>
            <p:nvSpPr>
              <p:cNvPr id="211" name="Freeform 1"/>
              <p:cNvSpPr>
                <a:spLocks noChangeArrowheads="1"/>
              </p:cNvSpPr>
              <p:nvPr/>
            </p:nvSpPr>
            <p:spPr bwMode="auto">
              <a:xfrm>
                <a:off x="3206400" y="2867918"/>
                <a:ext cx="2509608" cy="3671336"/>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rgbClr val="1EA185"/>
              </a:solidFill>
              <a:ln>
                <a:noFill/>
              </a:ln>
              <a:effectLst/>
              <a:extLst/>
            </p:spPr>
            <p:txBody>
              <a:bodyPr wrap="none" lIns="182843" tIns="91422" rIns="182843" bIns="9142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9">
                      <a:lumMod val="50000"/>
                      <a:lumOff val="50000"/>
                    </a:srgbClr>
                  </a:solidFill>
                  <a:effectLst/>
                  <a:uLnTx/>
                  <a:uFillTx/>
                  <a:latin typeface="微软雅黑" panose="020B0503020204020204" pitchFamily="34" charset="-122"/>
                </a:endParaRPr>
              </a:p>
            </p:txBody>
          </p:sp>
          <p:sp>
            <p:nvSpPr>
              <p:cNvPr id="212" name="Freeform 2"/>
              <p:cNvSpPr>
                <a:spLocks noChangeArrowheads="1"/>
              </p:cNvSpPr>
              <p:nvPr/>
            </p:nvSpPr>
            <p:spPr bwMode="auto">
              <a:xfrm>
                <a:off x="4228837" y="3795480"/>
                <a:ext cx="464741" cy="46054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rgbClr val="1EA1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213" name="Oval 67"/>
              <p:cNvSpPr/>
              <p:nvPr/>
            </p:nvSpPr>
            <p:spPr>
              <a:xfrm>
                <a:off x="4342914" y="6531459"/>
                <a:ext cx="258763" cy="258830"/>
              </a:xfrm>
              <a:prstGeom prst="ellipse">
                <a:avLst/>
              </a:prstGeom>
              <a:solidFill>
                <a:srgbClr val="445469"/>
              </a:solidFill>
              <a:ln w="12700" cap="flat" cmpd="sng" algn="ctr">
                <a:solidFill>
                  <a:srgbClr val="C5C5C5"/>
                </a:solidFill>
                <a:prstDash val="solid"/>
                <a:miter lim="800000"/>
              </a:ln>
              <a:effectLst/>
            </p:spPr>
          </p:sp>
        </p:grpSp>
        <p:grpSp>
          <p:nvGrpSpPr>
            <p:cNvPr id="5" name="组 4"/>
            <p:cNvGrpSpPr/>
            <p:nvPr/>
          </p:nvGrpSpPr>
          <p:grpSpPr>
            <a:xfrm>
              <a:off x="1252685" y="3287666"/>
              <a:ext cx="800330" cy="782778"/>
              <a:chOff x="7829325" y="3287666"/>
              <a:chExt cx="800330" cy="782778"/>
            </a:xfrm>
          </p:grpSpPr>
          <p:sp>
            <p:nvSpPr>
              <p:cNvPr id="3" name="椭圆 2"/>
              <p:cNvSpPr/>
              <p:nvPr/>
            </p:nvSpPr>
            <p:spPr>
              <a:xfrm>
                <a:off x="7829325" y="3287666"/>
                <a:ext cx="800330" cy="78277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7898920" y="3496405"/>
                <a:ext cx="646331" cy="369332"/>
              </a:xfrm>
              <a:prstGeom prst="rect">
                <a:avLst/>
              </a:prstGeom>
              <a:noFill/>
            </p:spPr>
            <p:txBody>
              <a:bodyPr wrap="none" rtlCol="0">
                <a:spAutoFit/>
              </a:bodyPr>
              <a:lstStyle/>
              <a:p>
                <a:r>
                  <a:rPr kumimoji="1" lang="zh-CN" altLang="en-US" dirty="0" smtClean="0">
                    <a:latin typeface="微软雅黑"/>
                    <a:ea typeface="微软雅黑"/>
                    <a:cs typeface="微软雅黑"/>
                  </a:rPr>
                  <a:t>网购</a:t>
                </a:r>
                <a:endParaRPr kumimoji="1" lang="zh-CN" altLang="en-US" dirty="0">
                  <a:latin typeface="微软雅黑"/>
                  <a:ea typeface="微软雅黑"/>
                  <a:cs typeface="微软雅黑"/>
                </a:endParaRPr>
              </a:p>
            </p:txBody>
          </p:sp>
        </p:grpSp>
        <p:grpSp>
          <p:nvGrpSpPr>
            <p:cNvPr id="6" name="组 5"/>
            <p:cNvGrpSpPr/>
            <p:nvPr/>
          </p:nvGrpSpPr>
          <p:grpSpPr>
            <a:xfrm>
              <a:off x="3514529" y="4209604"/>
              <a:ext cx="521949" cy="521851"/>
              <a:chOff x="7968513" y="3426826"/>
              <a:chExt cx="521949" cy="521851"/>
            </a:xfrm>
          </p:grpSpPr>
          <p:sp>
            <p:nvSpPr>
              <p:cNvPr id="83" name="椭圆 82"/>
              <p:cNvSpPr/>
              <p:nvPr/>
            </p:nvSpPr>
            <p:spPr>
              <a:xfrm>
                <a:off x="7968513" y="3426826"/>
                <a:ext cx="521949" cy="5218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4" name="文本框 83"/>
              <p:cNvSpPr txBox="1"/>
              <p:nvPr/>
            </p:nvSpPr>
            <p:spPr>
              <a:xfrm>
                <a:off x="8020713" y="3496405"/>
                <a:ext cx="415498" cy="369332"/>
              </a:xfrm>
              <a:prstGeom prst="rect">
                <a:avLst/>
              </a:prstGeom>
              <a:noFill/>
            </p:spPr>
            <p:txBody>
              <a:bodyPr wrap="none" rtlCol="0">
                <a:spAutoFit/>
              </a:bodyPr>
              <a:lstStyle/>
              <a:p>
                <a:r>
                  <a:rPr kumimoji="1" lang="zh-CN" altLang="en-US" dirty="0" smtClean="0">
                    <a:latin typeface="微软雅黑"/>
                    <a:ea typeface="微软雅黑"/>
                    <a:cs typeface="微软雅黑"/>
                  </a:rPr>
                  <a:t>潮</a:t>
                </a:r>
                <a:endParaRPr kumimoji="1" lang="zh-CN" altLang="en-US" dirty="0">
                  <a:latin typeface="微软雅黑"/>
                  <a:ea typeface="微软雅黑"/>
                  <a:cs typeface="微软雅黑"/>
                </a:endParaRPr>
              </a:p>
            </p:txBody>
          </p:sp>
        </p:grpSp>
        <p:grpSp>
          <p:nvGrpSpPr>
            <p:cNvPr id="7" name="组 6"/>
            <p:cNvGrpSpPr/>
            <p:nvPr/>
          </p:nvGrpSpPr>
          <p:grpSpPr>
            <a:xfrm>
              <a:off x="4314810" y="4174818"/>
              <a:ext cx="800330" cy="782778"/>
              <a:chOff x="7829325" y="3287666"/>
              <a:chExt cx="800330" cy="782778"/>
            </a:xfrm>
          </p:grpSpPr>
          <p:sp>
            <p:nvSpPr>
              <p:cNvPr id="86" name="椭圆 85"/>
              <p:cNvSpPr/>
              <p:nvPr/>
            </p:nvSpPr>
            <p:spPr>
              <a:xfrm>
                <a:off x="7829325" y="3287666"/>
                <a:ext cx="800330" cy="78277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7" name="文本框 86"/>
              <p:cNvSpPr txBox="1"/>
              <p:nvPr/>
            </p:nvSpPr>
            <p:spPr>
              <a:xfrm>
                <a:off x="7898920" y="3496405"/>
                <a:ext cx="686231" cy="369332"/>
              </a:xfrm>
              <a:prstGeom prst="rect">
                <a:avLst/>
              </a:prstGeom>
              <a:noFill/>
            </p:spPr>
            <p:txBody>
              <a:bodyPr wrap="none" rtlCol="0">
                <a:spAutoFit/>
              </a:bodyPr>
              <a:lstStyle/>
              <a:p>
                <a:r>
                  <a:rPr kumimoji="1" lang="zh-CN" altLang="zh-CN" dirty="0" smtClean="0">
                    <a:latin typeface="微软雅黑"/>
                    <a:ea typeface="微软雅黑"/>
                    <a:cs typeface="微软雅黑"/>
                  </a:rPr>
                  <a:t>3</a:t>
                </a:r>
                <a:r>
                  <a:rPr kumimoji="1" lang="en-US" altLang="zh-CN" dirty="0" smtClean="0">
                    <a:latin typeface="微软雅黑"/>
                    <a:ea typeface="微软雅黑"/>
                    <a:cs typeface="微软雅黑"/>
                  </a:rPr>
                  <a:t>5</a:t>
                </a:r>
                <a:r>
                  <a:rPr kumimoji="1" lang="zh-CN" altLang="en-US" dirty="0" smtClean="0">
                    <a:latin typeface="微软雅黑"/>
                    <a:ea typeface="微软雅黑"/>
                    <a:cs typeface="微软雅黑"/>
                  </a:rPr>
                  <a:t>岁</a:t>
                </a:r>
                <a:endParaRPr kumimoji="1" lang="zh-CN" altLang="en-US" dirty="0">
                  <a:latin typeface="微软雅黑"/>
                  <a:ea typeface="微软雅黑"/>
                  <a:cs typeface="微软雅黑"/>
                </a:endParaRPr>
              </a:p>
            </p:txBody>
          </p:sp>
        </p:grpSp>
        <p:grpSp>
          <p:nvGrpSpPr>
            <p:cNvPr id="8" name="组 7"/>
            <p:cNvGrpSpPr/>
            <p:nvPr/>
          </p:nvGrpSpPr>
          <p:grpSpPr>
            <a:xfrm>
              <a:off x="2331393" y="4331369"/>
              <a:ext cx="646331" cy="591431"/>
              <a:chOff x="7898920" y="3392036"/>
              <a:chExt cx="646331" cy="591431"/>
            </a:xfrm>
          </p:grpSpPr>
          <p:sp>
            <p:nvSpPr>
              <p:cNvPr id="89" name="椭圆 88"/>
              <p:cNvSpPr/>
              <p:nvPr/>
            </p:nvSpPr>
            <p:spPr>
              <a:xfrm>
                <a:off x="7898920" y="3392036"/>
                <a:ext cx="643739" cy="59143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0" name="文本框 89"/>
              <p:cNvSpPr txBox="1"/>
              <p:nvPr/>
            </p:nvSpPr>
            <p:spPr>
              <a:xfrm>
                <a:off x="7898920" y="3496405"/>
                <a:ext cx="646331" cy="369332"/>
              </a:xfrm>
              <a:prstGeom prst="rect">
                <a:avLst/>
              </a:prstGeom>
              <a:noFill/>
            </p:spPr>
            <p:txBody>
              <a:bodyPr wrap="none" rtlCol="0">
                <a:spAutoFit/>
              </a:bodyPr>
              <a:lstStyle/>
              <a:p>
                <a:r>
                  <a:rPr kumimoji="1" lang="zh-CN" altLang="en-US" dirty="0" smtClean="0">
                    <a:latin typeface="微软雅黑"/>
                    <a:ea typeface="微软雅黑"/>
                    <a:cs typeface="微软雅黑"/>
                  </a:rPr>
                  <a:t>白领</a:t>
                </a:r>
                <a:endParaRPr kumimoji="1" lang="zh-CN" altLang="en-US" dirty="0">
                  <a:latin typeface="微软雅黑"/>
                  <a:ea typeface="微软雅黑"/>
                  <a:cs typeface="微软雅黑"/>
                </a:endParaRPr>
              </a:p>
            </p:txBody>
          </p:sp>
        </p:grpSp>
        <p:grpSp>
          <p:nvGrpSpPr>
            <p:cNvPr id="9" name="组 8"/>
            <p:cNvGrpSpPr/>
            <p:nvPr/>
          </p:nvGrpSpPr>
          <p:grpSpPr>
            <a:xfrm>
              <a:off x="5654506" y="3879097"/>
              <a:ext cx="646331" cy="521851"/>
              <a:chOff x="7916319" y="3392037"/>
              <a:chExt cx="646331" cy="539246"/>
            </a:xfrm>
          </p:grpSpPr>
          <p:sp>
            <p:nvSpPr>
              <p:cNvPr id="92" name="椭圆 91"/>
              <p:cNvSpPr/>
              <p:nvPr/>
            </p:nvSpPr>
            <p:spPr>
              <a:xfrm>
                <a:off x="7951115" y="3392037"/>
                <a:ext cx="574145" cy="5392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3" name="文本框 92"/>
              <p:cNvSpPr txBox="1"/>
              <p:nvPr/>
            </p:nvSpPr>
            <p:spPr>
              <a:xfrm>
                <a:off x="7916319" y="3461615"/>
                <a:ext cx="646331" cy="369332"/>
              </a:xfrm>
              <a:prstGeom prst="rect">
                <a:avLst/>
              </a:prstGeom>
              <a:noFill/>
            </p:spPr>
            <p:txBody>
              <a:bodyPr wrap="none" rtlCol="0">
                <a:spAutoFit/>
              </a:bodyPr>
              <a:lstStyle/>
              <a:p>
                <a:r>
                  <a:rPr kumimoji="1" lang="zh-CN" altLang="en-US" dirty="0" smtClean="0">
                    <a:latin typeface="微软雅黑"/>
                    <a:ea typeface="微软雅黑"/>
                    <a:cs typeface="微软雅黑"/>
                  </a:rPr>
                  <a:t>文青</a:t>
                </a:r>
                <a:endParaRPr kumimoji="1" lang="zh-CN" altLang="en-US" dirty="0">
                  <a:latin typeface="微软雅黑"/>
                  <a:ea typeface="微软雅黑"/>
                  <a:cs typeface="微软雅黑"/>
                </a:endParaRPr>
              </a:p>
            </p:txBody>
          </p:sp>
        </p:grpSp>
        <p:sp>
          <p:nvSpPr>
            <p:cNvPr id="12" name="矩形 11"/>
            <p:cNvSpPr/>
            <p:nvPr/>
          </p:nvSpPr>
          <p:spPr>
            <a:xfrm>
              <a:off x="904716" y="2000431"/>
              <a:ext cx="5689309" cy="462708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4" name="文本框 13"/>
          <p:cNvSpPr txBox="1"/>
          <p:nvPr/>
        </p:nvSpPr>
        <p:spPr>
          <a:xfrm>
            <a:off x="7133376" y="2278752"/>
            <a:ext cx="3586626" cy="646331"/>
          </a:xfrm>
          <a:prstGeom prst="rect">
            <a:avLst/>
          </a:prstGeom>
          <a:noFill/>
        </p:spPr>
        <p:txBody>
          <a:bodyPr wrap="none" rtlCol="0">
            <a:spAutoFit/>
          </a:bodyPr>
          <a:lstStyle/>
          <a:p>
            <a:r>
              <a:rPr kumimoji="1" lang="zh-CN" altLang="en-US" dirty="0" smtClean="0">
                <a:latin typeface="微软雅黑"/>
                <a:ea typeface="微软雅黑"/>
                <a:cs typeface="微软雅黑"/>
              </a:rPr>
              <a:t>自然属性：性别、年龄、家庭</a:t>
            </a:r>
            <a:r>
              <a:rPr kumimoji="1" lang="en-US" altLang="zh-CN" dirty="0" smtClean="0">
                <a:latin typeface="微软雅黑"/>
                <a:ea typeface="微软雅黑"/>
                <a:cs typeface="微软雅黑"/>
              </a:rPr>
              <a:t>……</a:t>
            </a:r>
          </a:p>
          <a:p>
            <a:r>
              <a:rPr kumimoji="1" lang="zh-CN" altLang="en-US" dirty="0" smtClean="0">
                <a:latin typeface="微软雅黑"/>
                <a:ea typeface="微软雅黑"/>
                <a:cs typeface="微软雅黑"/>
              </a:rPr>
              <a:t>市民资料：</a:t>
            </a:r>
            <a:r>
              <a:rPr kumimoji="1" lang="zh-CN" altLang="en-US" dirty="0">
                <a:latin typeface="微软雅黑"/>
                <a:ea typeface="微软雅黑"/>
                <a:cs typeface="微软雅黑"/>
              </a:rPr>
              <a:t>非实名、敏感</a:t>
            </a:r>
            <a:r>
              <a:rPr kumimoji="1" lang="zh-CN" altLang="en-US" dirty="0" smtClean="0">
                <a:latin typeface="微软雅黑"/>
                <a:ea typeface="微软雅黑"/>
                <a:cs typeface="微软雅黑"/>
              </a:rPr>
              <a:t>市民</a:t>
            </a:r>
            <a:endParaRPr kumimoji="1" lang="zh-CN" altLang="en-US" dirty="0">
              <a:latin typeface="微软雅黑"/>
              <a:ea typeface="微软雅黑"/>
              <a:cs typeface="微软雅黑"/>
            </a:endParaRPr>
          </a:p>
        </p:txBody>
      </p:sp>
      <p:sp>
        <p:nvSpPr>
          <p:cNvPr id="100" name="文本框 99"/>
          <p:cNvSpPr txBox="1"/>
          <p:nvPr/>
        </p:nvSpPr>
        <p:spPr>
          <a:xfrm>
            <a:off x="7133376" y="5649232"/>
            <a:ext cx="2492990" cy="369332"/>
          </a:xfrm>
          <a:prstGeom prst="rect">
            <a:avLst/>
          </a:prstGeom>
          <a:noFill/>
        </p:spPr>
        <p:txBody>
          <a:bodyPr wrap="none" rtlCol="0">
            <a:spAutoFit/>
          </a:bodyPr>
          <a:lstStyle/>
          <a:p>
            <a:r>
              <a:rPr kumimoji="1" lang="zh-CN" altLang="en-US" dirty="0" smtClean="0">
                <a:latin typeface="微软雅黑"/>
                <a:ea typeface="微软雅黑"/>
                <a:cs typeface="微软雅黑"/>
              </a:rPr>
              <a:t>历史画像：情绪类型、</a:t>
            </a:r>
            <a:endParaRPr kumimoji="1" lang="zh-CN" altLang="en-US" dirty="0">
              <a:latin typeface="微软雅黑"/>
              <a:ea typeface="微软雅黑"/>
              <a:cs typeface="微软雅黑"/>
            </a:endParaRPr>
          </a:p>
        </p:txBody>
      </p:sp>
      <p:sp>
        <p:nvSpPr>
          <p:cNvPr id="101" name="文本框 100"/>
          <p:cNvSpPr txBox="1"/>
          <p:nvPr/>
        </p:nvSpPr>
        <p:spPr>
          <a:xfrm>
            <a:off x="7168174" y="3287666"/>
            <a:ext cx="3099376" cy="2031325"/>
          </a:xfrm>
          <a:prstGeom prst="rect">
            <a:avLst/>
          </a:prstGeom>
          <a:noFill/>
        </p:spPr>
        <p:txBody>
          <a:bodyPr wrap="none" rtlCol="0">
            <a:spAutoFit/>
          </a:bodyPr>
          <a:lstStyle/>
          <a:p>
            <a:r>
              <a:rPr kumimoji="1" lang="zh-CN" altLang="en-US" dirty="0" smtClean="0">
                <a:latin typeface="微软雅黑"/>
                <a:ea typeface="微软雅黑"/>
                <a:cs typeface="微软雅黑"/>
              </a:rPr>
              <a:t>坐标：</a:t>
            </a:r>
            <a:r>
              <a:rPr kumimoji="1" lang="en-US" altLang="zh-CN" dirty="0" smtClean="0">
                <a:latin typeface="微软雅黑"/>
                <a:ea typeface="微软雅黑"/>
                <a:cs typeface="微软雅黑"/>
              </a:rPr>
              <a:t>CBD</a:t>
            </a:r>
            <a:r>
              <a:rPr kumimoji="1" lang="zh-CN" altLang="en-US" dirty="0" smtClean="0">
                <a:latin typeface="微软雅黑"/>
                <a:ea typeface="微软雅黑"/>
                <a:cs typeface="微软雅黑"/>
              </a:rPr>
              <a:t>、福田区</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渠道：电话、微信、网页</a:t>
            </a:r>
            <a:r>
              <a:rPr kumimoji="1" lang="en-US" altLang="zh-CN" dirty="0" smtClean="0">
                <a:latin typeface="微软雅黑"/>
                <a:ea typeface="微软雅黑"/>
                <a:cs typeface="微软雅黑"/>
              </a:rPr>
              <a:t>……</a:t>
            </a:r>
          </a:p>
          <a:p>
            <a:r>
              <a:rPr kumimoji="1" lang="zh-CN" altLang="en-US" dirty="0" smtClean="0">
                <a:latin typeface="微软雅黑"/>
                <a:ea typeface="微软雅黑"/>
                <a:cs typeface="微软雅黑"/>
              </a:rPr>
              <a:t>吃：</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穿：</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住：</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用：</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行：</a:t>
            </a:r>
            <a:r>
              <a:rPr kumimoji="1" lang="en-US" altLang="zh-CN" dirty="0" smtClean="0">
                <a:latin typeface="微软雅黑"/>
                <a:ea typeface="微软雅黑"/>
                <a:cs typeface="微软雅黑"/>
              </a:rPr>
              <a:t>	</a:t>
            </a:r>
            <a:endParaRPr kumimoji="1" lang="zh-CN" altLang="en-US" dirty="0">
              <a:latin typeface="微软雅黑"/>
              <a:ea typeface="微软雅黑"/>
              <a:cs typeface="微软雅黑"/>
            </a:endParaRPr>
          </a:p>
        </p:txBody>
      </p:sp>
      <p:sp>
        <p:nvSpPr>
          <p:cNvPr id="15" name="矩形 14"/>
          <p:cNvSpPr/>
          <p:nvPr/>
        </p:nvSpPr>
        <p:spPr>
          <a:xfrm>
            <a:off x="6765062" y="1922310"/>
            <a:ext cx="1556836" cy="400110"/>
          </a:xfrm>
          <a:prstGeom prst="rect">
            <a:avLst/>
          </a:prstGeom>
        </p:spPr>
        <p:txBody>
          <a:bodyPr wrap="none">
            <a:spAutoFit/>
          </a:bodyPr>
          <a:lstStyle/>
          <a:p>
            <a:pPr marL="342900" indent="-342900">
              <a:buFont typeface="Arial"/>
              <a:buChar char="•"/>
            </a:pPr>
            <a:r>
              <a:rPr kumimoji="1" lang="zh-CN" altLang="en-US" sz="2000" dirty="0" smtClean="0">
                <a:latin typeface="微软雅黑"/>
                <a:ea typeface="微软雅黑"/>
                <a:cs typeface="微软雅黑"/>
              </a:rPr>
              <a:t>市民信息</a:t>
            </a:r>
            <a:endParaRPr kumimoji="1" lang="zh-CN" altLang="en-US" sz="2000" dirty="0">
              <a:latin typeface="微软雅黑"/>
              <a:ea typeface="微软雅黑"/>
              <a:cs typeface="微软雅黑"/>
            </a:endParaRPr>
          </a:p>
        </p:txBody>
      </p:sp>
      <p:sp>
        <p:nvSpPr>
          <p:cNvPr id="103" name="矩形 102"/>
          <p:cNvSpPr/>
          <p:nvPr/>
        </p:nvSpPr>
        <p:spPr>
          <a:xfrm>
            <a:off x="6765062" y="2944463"/>
            <a:ext cx="1518364" cy="400110"/>
          </a:xfrm>
          <a:prstGeom prst="rect">
            <a:avLst/>
          </a:prstGeom>
        </p:spPr>
        <p:txBody>
          <a:bodyPr wrap="none">
            <a:spAutoFit/>
          </a:bodyPr>
          <a:lstStyle/>
          <a:p>
            <a:pPr marL="342900" indent="-342900">
              <a:buFont typeface="Arial"/>
              <a:buChar char="•"/>
            </a:pPr>
            <a:r>
              <a:rPr kumimoji="1" lang="zh-CN" altLang="en-US" sz="2000" dirty="0" smtClean="0">
                <a:latin typeface="微软雅黑"/>
                <a:ea typeface="微软雅黑"/>
                <a:cs typeface="微软雅黑"/>
              </a:rPr>
              <a:t>市民行为</a:t>
            </a:r>
            <a:endParaRPr kumimoji="1" lang="zh-CN" altLang="en-US" sz="2000" dirty="0">
              <a:latin typeface="微软雅黑"/>
              <a:ea typeface="微软雅黑"/>
              <a:cs typeface="微软雅黑"/>
            </a:endParaRPr>
          </a:p>
        </p:txBody>
      </p:sp>
      <p:sp>
        <p:nvSpPr>
          <p:cNvPr id="104" name="矩形 103"/>
          <p:cNvSpPr/>
          <p:nvPr/>
        </p:nvSpPr>
        <p:spPr>
          <a:xfrm>
            <a:off x="6765062" y="5288636"/>
            <a:ext cx="1556836" cy="400110"/>
          </a:xfrm>
          <a:prstGeom prst="rect">
            <a:avLst/>
          </a:prstGeom>
        </p:spPr>
        <p:txBody>
          <a:bodyPr wrap="none">
            <a:spAutoFit/>
          </a:bodyPr>
          <a:lstStyle/>
          <a:p>
            <a:pPr marL="342900" indent="-342900">
              <a:buFont typeface="Arial"/>
              <a:buChar char="•"/>
            </a:pPr>
            <a:r>
              <a:rPr kumimoji="1" lang="zh-CN" altLang="en-US" sz="2000" dirty="0" smtClean="0">
                <a:latin typeface="微软雅黑"/>
                <a:ea typeface="微软雅黑"/>
                <a:cs typeface="微软雅黑"/>
              </a:rPr>
              <a:t>市民关注</a:t>
            </a:r>
            <a:endParaRPr kumimoji="1" lang="zh-CN" altLang="en-US" sz="2000" dirty="0">
              <a:latin typeface="微软雅黑"/>
              <a:ea typeface="微软雅黑"/>
              <a:cs typeface="微软雅黑"/>
            </a:endParaRPr>
          </a:p>
        </p:txBody>
      </p:sp>
      <p:grpSp>
        <p:nvGrpSpPr>
          <p:cNvPr id="10" name="组合 9"/>
          <p:cNvGrpSpPr/>
          <p:nvPr/>
        </p:nvGrpSpPr>
        <p:grpSpPr>
          <a:xfrm>
            <a:off x="2952998" y="2357690"/>
            <a:ext cx="1928519" cy="1902891"/>
            <a:chOff x="7514545" y="1749426"/>
            <a:chExt cx="955675" cy="942975"/>
          </a:xfrm>
        </p:grpSpPr>
        <p:sp>
          <p:nvSpPr>
            <p:cNvPr id="102" name="Freeform 90"/>
            <p:cNvSpPr>
              <a:spLocks/>
            </p:cNvSpPr>
            <p:nvPr/>
          </p:nvSpPr>
          <p:spPr bwMode="auto">
            <a:xfrm>
              <a:off x="7879670" y="2219326"/>
              <a:ext cx="376238" cy="233363"/>
            </a:xfrm>
            <a:custGeom>
              <a:avLst/>
              <a:gdLst>
                <a:gd name="T0" fmla="*/ 100 w 100"/>
                <a:gd name="T1" fmla="*/ 45 h 62"/>
                <a:gd name="T2" fmla="*/ 98 w 100"/>
                <a:gd name="T3" fmla="*/ 35 h 62"/>
                <a:gd name="T4" fmla="*/ 68 w 100"/>
                <a:gd name="T5" fmla="*/ 0 h 62"/>
                <a:gd name="T6" fmla="*/ 59 w 100"/>
                <a:gd name="T7" fmla="*/ 24 h 62"/>
                <a:gd name="T8" fmla="*/ 57 w 100"/>
                <a:gd name="T9" fmla="*/ 24 h 62"/>
                <a:gd name="T10" fmla="*/ 55 w 100"/>
                <a:gd name="T11" fmla="*/ 14 h 62"/>
                <a:gd name="T12" fmla="*/ 56 w 100"/>
                <a:gd name="T13" fmla="*/ 10 h 62"/>
                <a:gd name="T14" fmla="*/ 57 w 100"/>
                <a:gd name="T15" fmla="*/ 8 h 62"/>
                <a:gd name="T16" fmla="*/ 57 w 100"/>
                <a:gd name="T17" fmla="*/ 4 h 62"/>
                <a:gd name="T18" fmla="*/ 53 w 100"/>
                <a:gd name="T19" fmla="*/ 1 h 62"/>
                <a:gd name="T20" fmla="*/ 53 w 100"/>
                <a:gd name="T21" fmla="*/ 1 h 62"/>
                <a:gd name="T22" fmla="*/ 48 w 100"/>
                <a:gd name="T23" fmla="*/ 1 h 62"/>
                <a:gd name="T24" fmla="*/ 48 w 100"/>
                <a:gd name="T25" fmla="*/ 1 h 62"/>
                <a:gd name="T26" fmla="*/ 44 w 100"/>
                <a:gd name="T27" fmla="*/ 4 h 62"/>
                <a:gd name="T28" fmla="*/ 44 w 100"/>
                <a:gd name="T29" fmla="*/ 8 h 62"/>
                <a:gd name="T30" fmla="*/ 45 w 100"/>
                <a:gd name="T31" fmla="*/ 10 h 62"/>
                <a:gd name="T32" fmla="*/ 46 w 100"/>
                <a:gd name="T33" fmla="*/ 14 h 62"/>
                <a:gd name="T34" fmla="*/ 44 w 100"/>
                <a:gd name="T35" fmla="*/ 24 h 62"/>
                <a:gd name="T36" fmla="*/ 42 w 100"/>
                <a:gd name="T37" fmla="*/ 24 h 62"/>
                <a:gd name="T38" fmla="*/ 33 w 100"/>
                <a:gd name="T39" fmla="*/ 0 h 62"/>
                <a:gd name="T40" fmla="*/ 3 w 100"/>
                <a:gd name="T41" fmla="*/ 33 h 62"/>
                <a:gd name="T42" fmla="*/ 0 w 100"/>
                <a:gd name="T43" fmla="*/ 45 h 62"/>
                <a:gd name="T44" fmla="*/ 50 w 100"/>
                <a:gd name="T45" fmla="*/ 62 h 62"/>
                <a:gd name="T46" fmla="*/ 100 w 100"/>
                <a:gd name="T47"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62">
                  <a:moveTo>
                    <a:pt x="100" y="45"/>
                  </a:moveTo>
                  <a:cubicBezTo>
                    <a:pt x="99" y="41"/>
                    <a:pt x="98" y="37"/>
                    <a:pt x="98" y="35"/>
                  </a:cubicBezTo>
                  <a:cubicBezTo>
                    <a:pt x="93" y="20"/>
                    <a:pt x="84" y="6"/>
                    <a:pt x="68" y="0"/>
                  </a:cubicBezTo>
                  <a:cubicBezTo>
                    <a:pt x="59" y="24"/>
                    <a:pt x="59" y="24"/>
                    <a:pt x="59" y="24"/>
                  </a:cubicBezTo>
                  <a:cubicBezTo>
                    <a:pt x="58" y="26"/>
                    <a:pt x="57" y="26"/>
                    <a:pt x="57" y="24"/>
                  </a:cubicBezTo>
                  <a:cubicBezTo>
                    <a:pt x="55" y="14"/>
                    <a:pt x="55" y="14"/>
                    <a:pt x="55" y="14"/>
                  </a:cubicBezTo>
                  <a:cubicBezTo>
                    <a:pt x="54" y="13"/>
                    <a:pt x="55" y="11"/>
                    <a:pt x="56" y="10"/>
                  </a:cubicBezTo>
                  <a:cubicBezTo>
                    <a:pt x="57" y="8"/>
                    <a:pt x="57" y="8"/>
                    <a:pt x="57" y="8"/>
                  </a:cubicBezTo>
                  <a:cubicBezTo>
                    <a:pt x="58" y="7"/>
                    <a:pt x="58" y="5"/>
                    <a:pt x="57" y="4"/>
                  </a:cubicBezTo>
                  <a:cubicBezTo>
                    <a:pt x="56" y="3"/>
                    <a:pt x="54" y="2"/>
                    <a:pt x="53" y="1"/>
                  </a:cubicBezTo>
                  <a:cubicBezTo>
                    <a:pt x="53" y="1"/>
                    <a:pt x="53" y="1"/>
                    <a:pt x="53" y="1"/>
                  </a:cubicBezTo>
                  <a:cubicBezTo>
                    <a:pt x="51" y="1"/>
                    <a:pt x="49" y="1"/>
                    <a:pt x="48" y="1"/>
                  </a:cubicBezTo>
                  <a:cubicBezTo>
                    <a:pt x="48" y="1"/>
                    <a:pt x="48" y="1"/>
                    <a:pt x="48" y="1"/>
                  </a:cubicBezTo>
                  <a:cubicBezTo>
                    <a:pt x="46" y="2"/>
                    <a:pt x="44" y="3"/>
                    <a:pt x="44" y="4"/>
                  </a:cubicBezTo>
                  <a:cubicBezTo>
                    <a:pt x="43" y="5"/>
                    <a:pt x="43" y="7"/>
                    <a:pt x="44" y="8"/>
                  </a:cubicBezTo>
                  <a:cubicBezTo>
                    <a:pt x="45" y="10"/>
                    <a:pt x="45" y="10"/>
                    <a:pt x="45" y="10"/>
                  </a:cubicBezTo>
                  <a:cubicBezTo>
                    <a:pt x="46" y="11"/>
                    <a:pt x="46" y="13"/>
                    <a:pt x="46" y="14"/>
                  </a:cubicBezTo>
                  <a:cubicBezTo>
                    <a:pt x="44" y="24"/>
                    <a:pt x="44" y="24"/>
                    <a:pt x="44" y="24"/>
                  </a:cubicBezTo>
                  <a:cubicBezTo>
                    <a:pt x="43" y="26"/>
                    <a:pt x="43" y="26"/>
                    <a:pt x="42" y="24"/>
                  </a:cubicBezTo>
                  <a:cubicBezTo>
                    <a:pt x="33" y="0"/>
                    <a:pt x="33" y="0"/>
                    <a:pt x="33" y="0"/>
                  </a:cubicBezTo>
                  <a:cubicBezTo>
                    <a:pt x="17" y="6"/>
                    <a:pt x="8" y="19"/>
                    <a:pt x="3" y="33"/>
                  </a:cubicBezTo>
                  <a:cubicBezTo>
                    <a:pt x="3" y="35"/>
                    <a:pt x="1" y="40"/>
                    <a:pt x="0" y="45"/>
                  </a:cubicBezTo>
                  <a:cubicBezTo>
                    <a:pt x="14" y="56"/>
                    <a:pt x="31" y="62"/>
                    <a:pt x="50" y="62"/>
                  </a:cubicBezTo>
                  <a:cubicBezTo>
                    <a:pt x="69" y="62"/>
                    <a:pt x="87" y="56"/>
                    <a:pt x="100" y="45"/>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05" name="Freeform 91"/>
            <p:cNvSpPr>
              <a:spLocks noEditPoints="1"/>
            </p:cNvSpPr>
            <p:nvPr/>
          </p:nvSpPr>
          <p:spPr bwMode="auto">
            <a:xfrm>
              <a:off x="7906658" y="1870076"/>
              <a:ext cx="322263" cy="334963"/>
            </a:xfrm>
            <a:custGeom>
              <a:avLst/>
              <a:gdLst>
                <a:gd name="T0" fmla="*/ 9 w 86"/>
                <a:gd name="T1" fmla="*/ 55 h 89"/>
                <a:gd name="T2" fmla="*/ 43 w 86"/>
                <a:gd name="T3" fmla="*/ 89 h 89"/>
                <a:gd name="T4" fmla="*/ 78 w 86"/>
                <a:gd name="T5" fmla="*/ 55 h 89"/>
                <a:gd name="T6" fmla="*/ 82 w 86"/>
                <a:gd name="T7" fmla="*/ 53 h 89"/>
                <a:gd name="T8" fmla="*/ 86 w 86"/>
                <a:gd name="T9" fmla="*/ 45 h 89"/>
                <a:gd name="T10" fmla="*/ 78 w 86"/>
                <a:gd name="T11" fmla="*/ 34 h 89"/>
                <a:gd name="T12" fmla="*/ 71 w 86"/>
                <a:gd name="T13" fmla="*/ 10 h 89"/>
                <a:gd name="T14" fmla="*/ 71 w 86"/>
                <a:gd name="T15" fmla="*/ 9 h 89"/>
                <a:gd name="T16" fmla="*/ 43 w 86"/>
                <a:gd name="T17" fmla="*/ 0 h 89"/>
                <a:gd name="T18" fmla="*/ 9 w 86"/>
                <a:gd name="T19" fmla="*/ 34 h 89"/>
                <a:gd name="T20" fmla="*/ 0 w 86"/>
                <a:gd name="T21" fmla="*/ 45 h 89"/>
                <a:gd name="T22" fmla="*/ 9 w 86"/>
                <a:gd name="T23" fmla="*/ 55 h 89"/>
                <a:gd name="T24" fmla="*/ 11 w 86"/>
                <a:gd name="T25" fmla="*/ 39 h 89"/>
                <a:gd name="T26" fmla="*/ 12 w 86"/>
                <a:gd name="T27" fmla="*/ 38 h 89"/>
                <a:gd name="T28" fmla="*/ 13 w 86"/>
                <a:gd name="T29" fmla="*/ 37 h 89"/>
                <a:gd name="T30" fmla="*/ 14 w 86"/>
                <a:gd name="T31" fmla="*/ 26 h 89"/>
                <a:gd name="T32" fmla="*/ 23 w 86"/>
                <a:gd name="T33" fmla="*/ 19 h 89"/>
                <a:gd name="T34" fmla="*/ 71 w 86"/>
                <a:gd name="T35" fmla="*/ 19 h 89"/>
                <a:gd name="T36" fmla="*/ 74 w 86"/>
                <a:gd name="T37" fmla="*/ 37 h 89"/>
                <a:gd name="T38" fmla="*/ 74 w 86"/>
                <a:gd name="T39" fmla="*/ 38 h 89"/>
                <a:gd name="T40" fmla="*/ 76 w 86"/>
                <a:gd name="T41" fmla="*/ 39 h 89"/>
                <a:gd name="T42" fmla="*/ 82 w 86"/>
                <a:gd name="T43" fmla="*/ 45 h 89"/>
                <a:gd name="T44" fmla="*/ 79 w 86"/>
                <a:gd name="T45" fmla="*/ 49 h 89"/>
                <a:gd name="T46" fmla="*/ 76 w 86"/>
                <a:gd name="T47" fmla="*/ 51 h 89"/>
                <a:gd name="T48" fmla="*/ 75 w 86"/>
                <a:gd name="T49" fmla="*/ 51 h 89"/>
                <a:gd name="T50" fmla="*/ 74 w 86"/>
                <a:gd name="T51" fmla="*/ 52 h 89"/>
                <a:gd name="T52" fmla="*/ 43 w 86"/>
                <a:gd name="T53" fmla="*/ 85 h 89"/>
                <a:gd name="T54" fmla="*/ 13 w 86"/>
                <a:gd name="T55" fmla="*/ 52 h 89"/>
                <a:gd name="T56" fmla="*/ 12 w 86"/>
                <a:gd name="T57" fmla="*/ 51 h 89"/>
                <a:gd name="T58" fmla="*/ 11 w 86"/>
                <a:gd name="T59" fmla="*/ 50 h 89"/>
                <a:gd name="T60" fmla="*/ 11 w 86"/>
                <a:gd name="T61" fmla="*/ 51 h 89"/>
                <a:gd name="T62" fmla="*/ 5 w 86"/>
                <a:gd name="T63" fmla="*/ 45 h 89"/>
                <a:gd name="T64" fmla="*/ 11 w 86"/>
                <a:gd name="T6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89">
                  <a:moveTo>
                    <a:pt x="9" y="55"/>
                  </a:moveTo>
                  <a:cubicBezTo>
                    <a:pt x="11" y="77"/>
                    <a:pt x="24" y="89"/>
                    <a:pt x="43" y="89"/>
                  </a:cubicBezTo>
                  <a:cubicBezTo>
                    <a:pt x="58" y="89"/>
                    <a:pt x="75" y="80"/>
                    <a:pt x="78" y="55"/>
                  </a:cubicBezTo>
                  <a:cubicBezTo>
                    <a:pt x="79" y="54"/>
                    <a:pt x="80" y="54"/>
                    <a:pt x="82" y="53"/>
                  </a:cubicBezTo>
                  <a:cubicBezTo>
                    <a:pt x="84" y="52"/>
                    <a:pt x="86" y="49"/>
                    <a:pt x="86" y="45"/>
                  </a:cubicBezTo>
                  <a:cubicBezTo>
                    <a:pt x="86" y="38"/>
                    <a:pt x="81" y="35"/>
                    <a:pt x="78" y="34"/>
                  </a:cubicBezTo>
                  <a:cubicBezTo>
                    <a:pt x="77" y="24"/>
                    <a:pt x="75" y="15"/>
                    <a:pt x="71" y="10"/>
                  </a:cubicBezTo>
                  <a:cubicBezTo>
                    <a:pt x="71" y="9"/>
                    <a:pt x="71" y="9"/>
                    <a:pt x="71" y="9"/>
                  </a:cubicBezTo>
                  <a:cubicBezTo>
                    <a:pt x="66" y="3"/>
                    <a:pt x="58" y="0"/>
                    <a:pt x="43" y="0"/>
                  </a:cubicBezTo>
                  <a:cubicBezTo>
                    <a:pt x="17" y="0"/>
                    <a:pt x="11" y="10"/>
                    <a:pt x="9" y="34"/>
                  </a:cubicBezTo>
                  <a:cubicBezTo>
                    <a:pt x="5" y="35"/>
                    <a:pt x="0" y="38"/>
                    <a:pt x="0" y="45"/>
                  </a:cubicBezTo>
                  <a:cubicBezTo>
                    <a:pt x="0" y="51"/>
                    <a:pt x="5" y="54"/>
                    <a:pt x="9" y="55"/>
                  </a:cubicBezTo>
                  <a:close/>
                  <a:moveTo>
                    <a:pt x="11" y="39"/>
                  </a:moveTo>
                  <a:cubicBezTo>
                    <a:pt x="11" y="39"/>
                    <a:pt x="12" y="39"/>
                    <a:pt x="12" y="38"/>
                  </a:cubicBezTo>
                  <a:cubicBezTo>
                    <a:pt x="13" y="38"/>
                    <a:pt x="13" y="37"/>
                    <a:pt x="13" y="37"/>
                  </a:cubicBezTo>
                  <a:cubicBezTo>
                    <a:pt x="13" y="32"/>
                    <a:pt x="14" y="29"/>
                    <a:pt x="14" y="26"/>
                  </a:cubicBezTo>
                  <a:cubicBezTo>
                    <a:pt x="18" y="25"/>
                    <a:pt x="22" y="23"/>
                    <a:pt x="23" y="19"/>
                  </a:cubicBezTo>
                  <a:cubicBezTo>
                    <a:pt x="29" y="31"/>
                    <a:pt x="65" y="11"/>
                    <a:pt x="71" y="19"/>
                  </a:cubicBezTo>
                  <a:cubicBezTo>
                    <a:pt x="72" y="24"/>
                    <a:pt x="73" y="29"/>
                    <a:pt x="74" y="37"/>
                  </a:cubicBezTo>
                  <a:cubicBezTo>
                    <a:pt x="74" y="37"/>
                    <a:pt x="74" y="38"/>
                    <a:pt x="74" y="38"/>
                  </a:cubicBezTo>
                  <a:cubicBezTo>
                    <a:pt x="75" y="39"/>
                    <a:pt x="75" y="39"/>
                    <a:pt x="76" y="39"/>
                  </a:cubicBezTo>
                  <a:cubicBezTo>
                    <a:pt x="76" y="39"/>
                    <a:pt x="82" y="39"/>
                    <a:pt x="82" y="45"/>
                  </a:cubicBezTo>
                  <a:cubicBezTo>
                    <a:pt x="82" y="47"/>
                    <a:pt x="81" y="48"/>
                    <a:pt x="79" y="49"/>
                  </a:cubicBezTo>
                  <a:cubicBezTo>
                    <a:pt x="78" y="50"/>
                    <a:pt x="77" y="51"/>
                    <a:pt x="76" y="51"/>
                  </a:cubicBezTo>
                  <a:cubicBezTo>
                    <a:pt x="76" y="50"/>
                    <a:pt x="75" y="51"/>
                    <a:pt x="75" y="51"/>
                  </a:cubicBezTo>
                  <a:cubicBezTo>
                    <a:pt x="74" y="51"/>
                    <a:pt x="74" y="52"/>
                    <a:pt x="74" y="52"/>
                  </a:cubicBezTo>
                  <a:cubicBezTo>
                    <a:pt x="72" y="73"/>
                    <a:pt x="61" y="85"/>
                    <a:pt x="43" y="85"/>
                  </a:cubicBezTo>
                  <a:cubicBezTo>
                    <a:pt x="26" y="85"/>
                    <a:pt x="15" y="74"/>
                    <a:pt x="13" y="52"/>
                  </a:cubicBezTo>
                  <a:cubicBezTo>
                    <a:pt x="13" y="52"/>
                    <a:pt x="13" y="51"/>
                    <a:pt x="12" y="51"/>
                  </a:cubicBezTo>
                  <a:cubicBezTo>
                    <a:pt x="12" y="51"/>
                    <a:pt x="12" y="50"/>
                    <a:pt x="11" y="50"/>
                  </a:cubicBezTo>
                  <a:cubicBezTo>
                    <a:pt x="11" y="50"/>
                    <a:pt x="11" y="50"/>
                    <a:pt x="11" y="51"/>
                  </a:cubicBezTo>
                  <a:cubicBezTo>
                    <a:pt x="11" y="51"/>
                    <a:pt x="5" y="50"/>
                    <a:pt x="5" y="45"/>
                  </a:cubicBezTo>
                  <a:cubicBezTo>
                    <a:pt x="5" y="39"/>
                    <a:pt x="10" y="39"/>
                    <a:pt x="11" y="39"/>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06" name="Freeform 92"/>
            <p:cNvSpPr>
              <a:spLocks noEditPoints="1"/>
            </p:cNvSpPr>
            <p:nvPr/>
          </p:nvSpPr>
          <p:spPr bwMode="auto">
            <a:xfrm>
              <a:off x="7514545" y="1749426"/>
              <a:ext cx="955675" cy="942975"/>
            </a:xfrm>
            <a:custGeom>
              <a:avLst/>
              <a:gdLst>
                <a:gd name="T0" fmla="*/ 58 w 254"/>
                <a:gd name="T1" fmla="*/ 242 h 251"/>
                <a:gd name="T2" fmla="*/ 98 w 254"/>
                <a:gd name="T3" fmla="*/ 202 h 251"/>
                <a:gd name="T4" fmla="*/ 99 w 254"/>
                <a:gd name="T5" fmla="*/ 201 h 251"/>
                <a:gd name="T6" fmla="*/ 148 w 254"/>
                <a:gd name="T7" fmla="*/ 212 h 251"/>
                <a:gd name="T8" fmla="*/ 223 w 254"/>
                <a:gd name="T9" fmla="*/ 181 h 251"/>
                <a:gd name="T10" fmla="*/ 254 w 254"/>
                <a:gd name="T11" fmla="*/ 106 h 251"/>
                <a:gd name="T12" fmla="*/ 223 w 254"/>
                <a:gd name="T13" fmla="*/ 31 h 251"/>
                <a:gd name="T14" fmla="*/ 148 w 254"/>
                <a:gd name="T15" fmla="*/ 0 h 251"/>
                <a:gd name="T16" fmla="*/ 73 w 254"/>
                <a:gd name="T17" fmla="*/ 31 h 251"/>
                <a:gd name="T18" fmla="*/ 41 w 254"/>
                <a:gd name="T19" fmla="*/ 106 h 251"/>
                <a:gd name="T20" fmla="*/ 53 w 254"/>
                <a:gd name="T21" fmla="*/ 155 h 251"/>
                <a:gd name="T22" fmla="*/ 52 w 254"/>
                <a:gd name="T23" fmla="*/ 156 h 251"/>
                <a:gd name="T24" fmla="*/ 12 w 254"/>
                <a:gd name="T25" fmla="*/ 196 h 251"/>
                <a:gd name="T26" fmla="*/ 12 w 254"/>
                <a:gd name="T27" fmla="*/ 242 h 251"/>
                <a:gd name="T28" fmla="*/ 35 w 254"/>
                <a:gd name="T29" fmla="*/ 251 h 251"/>
                <a:gd name="T30" fmla="*/ 58 w 254"/>
                <a:gd name="T31" fmla="*/ 242 h 251"/>
                <a:gd name="T32" fmla="*/ 86 w 254"/>
                <a:gd name="T33" fmla="*/ 44 h 251"/>
                <a:gd name="T34" fmla="*/ 148 w 254"/>
                <a:gd name="T35" fmla="*/ 19 h 251"/>
                <a:gd name="T36" fmla="*/ 210 w 254"/>
                <a:gd name="T37" fmla="*/ 44 h 251"/>
                <a:gd name="T38" fmla="*/ 235 w 254"/>
                <a:gd name="T39" fmla="*/ 106 h 251"/>
                <a:gd name="T40" fmla="*/ 210 w 254"/>
                <a:gd name="T41" fmla="*/ 168 h 251"/>
                <a:gd name="T42" fmla="*/ 148 w 254"/>
                <a:gd name="T43" fmla="*/ 194 h 251"/>
                <a:gd name="T44" fmla="*/ 86 w 254"/>
                <a:gd name="T45" fmla="*/ 168 h 251"/>
                <a:gd name="T46" fmla="*/ 60 w 254"/>
                <a:gd name="T47" fmla="*/ 106 h 251"/>
                <a:gd name="T48" fmla="*/ 86 w 254"/>
                <a:gd name="T49" fmla="*/ 4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4" h="251">
                  <a:moveTo>
                    <a:pt x="58" y="242"/>
                  </a:moveTo>
                  <a:cubicBezTo>
                    <a:pt x="98" y="202"/>
                    <a:pt x="98" y="202"/>
                    <a:pt x="98" y="202"/>
                  </a:cubicBezTo>
                  <a:cubicBezTo>
                    <a:pt x="98" y="202"/>
                    <a:pt x="98" y="201"/>
                    <a:pt x="99" y="201"/>
                  </a:cubicBezTo>
                  <a:cubicBezTo>
                    <a:pt x="114" y="208"/>
                    <a:pt x="130" y="212"/>
                    <a:pt x="148" y="212"/>
                  </a:cubicBezTo>
                  <a:cubicBezTo>
                    <a:pt x="176" y="212"/>
                    <a:pt x="203" y="201"/>
                    <a:pt x="223" y="181"/>
                  </a:cubicBezTo>
                  <a:cubicBezTo>
                    <a:pt x="243" y="161"/>
                    <a:pt x="254" y="135"/>
                    <a:pt x="254" y="106"/>
                  </a:cubicBezTo>
                  <a:cubicBezTo>
                    <a:pt x="254" y="78"/>
                    <a:pt x="243" y="51"/>
                    <a:pt x="223" y="31"/>
                  </a:cubicBezTo>
                  <a:cubicBezTo>
                    <a:pt x="203" y="11"/>
                    <a:pt x="176" y="0"/>
                    <a:pt x="148" y="0"/>
                  </a:cubicBezTo>
                  <a:cubicBezTo>
                    <a:pt x="119" y="0"/>
                    <a:pt x="93" y="11"/>
                    <a:pt x="73" y="31"/>
                  </a:cubicBezTo>
                  <a:cubicBezTo>
                    <a:pt x="53" y="51"/>
                    <a:pt x="41" y="78"/>
                    <a:pt x="41" y="106"/>
                  </a:cubicBezTo>
                  <a:cubicBezTo>
                    <a:pt x="41" y="124"/>
                    <a:pt x="46" y="140"/>
                    <a:pt x="53" y="155"/>
                  </a:cubicBezTo>
                  <a:cubicBezTo>
                    <a:pt x="53" y="155"/>
                    <a:pt x="52" y="156"/>
                    <a:pt x="52" y="156"/>
                  </a:cubicBezTo>
                  <a:cubicBezTo>
                    <a:pt x="12" y="196"/>
                    <a:pt x="12" y="196"/>
                    <a:pt x="12" y="196"/>
                  </a:cubicBezTo>
                  <a:cubicBezTo>
                    <a:pt x="0" y="208"/>
                    <a:pt x="0" y="229"/>
                    <a:pt x="12" y="242"/>
                  </a:cubicBezTo>
                  <a:cubicBezTo>
                    <a:pt x="19" y="248"/>
                    <a:pt x="27" y="251"/>
                    <a:pt x="35" y="251"/>
                  </a:cubicBezTo>
                  <a:cubicBezTo>
                    <a:pt x="44" y="251"/>
                    <a:pt x="52" y="248"/>
                    <a:pt x="58" y="242"/>
                  </a:cubicBezTo>
                  <a:close/>
                  <a:moveTo>
                    <a:pt x="86" y="44"/>
                  </a:moveTo>
                  <a:cubicBezTo>
                    <a:pt x="102" y="28"/>
                    <a:pt x="124" y="19"/>
                    <a:pt x="148" y="19"/>
                  </a:cubicBezTo>
                  <a:cubicBezTo>
                    <a:pt x="171" y="19"/>
                    <a:pt x="193" y="28"/>
                    <a:pt x="210" y="44"/>
                  </a:cubicBezTo>
                  <a:cubicBezTo>
                    <a:pt x="226" y="61"/>
                    <a:pt x="235" y="83"/>
                    <a:pt x="235" y="106"/>
                  </a:cubicBezTo>
                  <a:cubicBezTo>
                    <a:pt x="235" y="130"/>
                    <a:pt x="226" y="152"/>
                    <a:pt x="210" y="168"/>
                  </a:cubicBezTo>
                  <a:cubicBezTo>
                    <a:pt x="193" y="185"/>
                    <a:pt x="171" y="194"/>
                    <a:pt x="148" y="194"/>
                  </a:cubicBezTo>
                  <a:cubicBezTo>
                    <a:pt x="124" y="194"/>
                    <a:pt x="102" y="185"/>
                    <a:pt x="86" y="168"/>
                  </a:cubicBezTo>
                  <a:cubicBezTo>
                    <a:pt x="69" y="152"/>
                    <a:pt x="60" y="130"/>
                    <a:pt x="60" y="106"/>
                  </a:cubicBezTo>
                  <a:cubicBezTo>
                    <a:pt x="60" y="83"/>
                    <a:pt x="69" y="61"/>
                    <a:pt x="86" y="44"/>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p:cNvGrpSpPr/>
          <p:nvPr/>
        </p:nvGrpSpPr>
        <p:grpSpPr>
          <a:xfrm>
            <a:off x="379154" y="-71023"/>
            <a:ext cx="2174994" cy="1001275"/>
            <a:chOff x="1288001" y="2128071"/>
            <a:chExt cx="2174994" cy="1001275"/>
          </a:xfrm>
        </p:grpSpPr>
        <p:grpSp>
          <p:nvGrpSpPr>
            <p:cNvPr id="108" name="组合 49"/>
            <p:cNvGrpSpPr/>
            <p:nvPr/>
          </p:nvGrpSpPr>
          <p:grpSpPr>
            <a:xfrm>
              <a:off x="1288001" y="2128071"/>
              <a:ext cx="1001275" cy="1001275"/>
              <a:chOff x="1522670" y="1749100"/>
              <a:chExt cx="1385888" cy="1385888"/>
            </a:xfrm>
          </p:grpSpPr>
          <p:pic>
            <p:nvPicPr>
              <p:cNvPr id="110" name="Picture 2" descr="https://timgsa.baidu.com/timg?image&amp;quality=80&amp;size=b9999_10000&amp;sec=1502205750975&amp;di=25165000573d088dbebfa021e3d23359&amp;imgtype=0&amp;src=http%3A%2F%2Fimg01.taopic.com%2F160717%2F318767-160GF0304997.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2670" y="1749100"/>
                <a:ext cx="1385888" cy="13858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1" name="矩形 110"/>
              <p:cNvSpPr/>
              <p:nvPr/>
            </p:nvSpPr>
            <p:spPr>
              <a:xfrm>
                <a:off x="1817335" y="2191506"/>
                <a:ext cx="830676" cy="400110"/>
              </a:xfrm>
              <a:prstGeom prst="rect">
                <a:avLst/>
              </a:prstGeom>
              <a:noFill/>
            </p:spPr>
            <p:txBody>
              <a:bodyPr wrap="none" lIns="91440" tIns="45720" rIns="91440" bIns="45720">
                <a:spAutoFit/>
              </a:bodyPr>
              <a:lstStyle/>
              <a:p>
                <a:pPr algn="ctr"/>
                <a:r>
                  <a:rPr lang="en-US" altLang="zh-CN"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360°</a:t>
                </a:r>
                <a:endParaRPr lang="zh-CN" alt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grpSp>
        <p:sp>
          <p:nvSpPr>
            <p:cNvPr id="109" name="文本框 2"/>
            <p:cNvSpPr txBox="1"/>
            <p:nvPr/>
          </p:nvSpPr>
          <p:spPr>
            <a:xfrm>
              <a:off x="2289276" y="2447700"/>
              <a:ext cx="1173719" cy="400110"/>
            </a:xfrm>
            <a:prstGeom prst="rect">
              <a:avLst/>
            </a:prstGeom>
            <a:noFill/>
          </p:spPr>
          <p:txBody>
            <a:bodyPr wrap="none" rtlCol="0">
              <a:spAutoFit/>
            </a:bodyPr>
            <a:lstStyle/>
            <a:p>
              <a:r>
                <a:rPr kumimoji="1" lang="en-US" altLang="zh-CN" sz="2000" b="1" dirty="0" smtClean="0">
                  <a:latin typeface="微软雅黑"/>
                  <a:ea typeface="微软雅黑"/>
                  <a:cs typeface="微软雅黑"/>
                </a:rPr>
                <a:t>360</a:t>
              </a:r>
              <a:r>
                <a:rPr kumimoji="1" lang="zh-CN" altLang="en-US" sz="2000" b="1" dirty="0" smtClean="0">
                  <a:latin typeface="微软雅黑"/>
                  <a:ea typeface="微软雅黑"/>
                  <a:cs typeface="微软雅黑"/>
                </a:rPr>
                <a:t>画像</a:t>
              </a:r>
              <a:endParaRPr kumimoji="1" lang="zh-CN" altLang="en-US" sz="2000" b="1" dirty="0">
                <a:latin typeface="微软雅黑"/>
                <a:ea typeface="微软雅黑"/>
                <a:cs typeface="微软雅黑"/>
              </a:endParaRPr>
            </a:p>
          </p:txBody>
        </p:sp>
      </p:grpSp>
    </p:spTree>
    <p:extLst>
      <p:ext uri="{BB962C8B-B14F-4D97-AF65-F5344CB8AC3E}">
        <p14:creationId xmlns:p14="http://schemas.microsoft.com/office/powerpoint/2010/main" val="40096402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 Diagonal Corner Rectangle 52"/>
          <p:cNvSpPr/>
          <p:nvPr/>
        </p:nvSpPr>
        <p:spPr>
          <a:xfrm rot="5400000">
            <a:off x="926257" y="4948776"/>
            <a:ext cx="707808" cy="1123405"/>
          </a:xfrm>
          <a:prstGeom prst="round2DiagRect">
            <a:avLst>
              <a:gd name="adj1" fmla="val 18841"/>
              <a:gd name="adj2" fmla="val 0"/>
            </a:avLst>
          </a:prstGeom>
          <a:ln/>
        </p:spPr>
        <p:style>
          <a:lnRef idx="0">
            <a:schemeClr val="accent2"/>
          </a:lnRef>
          <a:fillRef idx="3">
            <a:schemeClr val="accent2"/>
          </a:fillRef>
          <a:effectRef idx="3">
            <a:schemeClr val="accent2"/>
          </a:effectRef>
          <a:fontRef idx="minor">
            <a:schemeClr val="lt1"/>
          </a:fontRef>
        </p:style>
        <p:txBody>
          <a:bodyPr lIns="92156" tIns="46078" rIns="92156" bIns="46078" rtlCol="0" anchor="ctr"/>
          <a:lstStyle/>
          <a:p>
            <a:pPr algn="ctr"/>
            <a:endParaRPr lang="bg-BG" sz="1400" dirty="0">
              <a:latin typeface="微软雅黑" pitchFamily="34" charset="-122"/>
              <a:ea typeface="微软雅黑" pitchFamily="34" charset="-122"/>
            </a:endParaRPr>
          </a:p>
        </p:txBody>
      </p:sp>
      <p:grpSp>
        <p:nvGrpSpPr>
          <p:cNvPr id="13" name="组合 12"/>
          <p:cNvGrpSpPr/>
          <p:nvPr/>
        </p:nvGrpSpPr>
        <p:grpSpPr>
          <a:xfrm>
            <a:off x="1089903" y="5332894"/>
            <a:ext cx="439672" cy="343734"/>
            <a:chOff x="1285852" y="3071816"/>
            <a:chExt cx="288925" cy="203200"/>
          </a:xfrm>
        </p:grpSpPr>
        <p:sp>
          <p:nvSpPr>
            <p:cNvPr id="14" name="Freeform 10"/>
            <p:cNvSpPr>
              <a:spLocks noEditPoints="1"/>
            </p:cNvSpPr>
            <p:nvPr/>
          </p:nvSpPr>
          <p:spPr bwMode="auto">
            <a:xfrm>
              <a:off x="1285852" y="3071816"/>
              <a:ext cx="176213" cy="203200"/>
            </a:xfrm>
            <a:custGeom>
              <a:avLst/>
              <a:gdLst>
                <a:gd name="T0" fmla="*/ 12 w 125"/>
                <a:gd name="T1" fmla="*/ 107 h 145"/>
                <a:gd name="T2" fmla="*/ 33 w 125"/>
                <a:gd name="T3" fmla="*/ 107 h 145"/>
                <a:gd name="T4" fmla="*/ 48 w 125"/>
                <a:gd name="T5" fmla="*/ 107 h 145"/>
                <a:gd name="T6" fmla="*/ 55 w 125"/>
                <a:gd name="T7" fmla="*/ 109 h 145"/>
                <a:gd name="T8" fmla="*/ 68 w 125"/>
                <a:gd name="T9" fmla="*/ 116 h 145"/>
                <a:gd name="T10" fmla="*/ 116 w 125"/>
                <a:gd name="T11" fmla="*/ 142 h 145"/>
                <a:gd name="T12" fmla="*/ 125 w 125"/>
                <a:gd name="T13" fmla="*/ 136 h 145"/>
                <a:gd name="T14" fmla="*/ 122 w 125"/>
                <a:gd name="T15" fmla="*/ 84 h 145"/>
                <a:gd name="T16" fmla="*/ 122 w 125"/>
                <a:gd name="T17" fmla="*/ 61 h 145"/>
                <a:gd name="T18" fmla="*/ 125 w 125"/>
                <a:gd name="T19" fmla="*/ 9 h 145"/>
                <a:gd name="T20" fmla="*/ 116 w 125"/>
                <a:gd name="T21" fmla="*/ 3 h 145"/>
                <a:gd name="T22" fmla="*/ 67 w 125"/>
                <a:gd name="T23" fmla="*/ 33 h 145"/>
                <a:gd name="T24" fmla="*/ 55 w 125"/>
                <a:gd name="T25" fmla="*/ 40 h 145"/>
                <a:gd name="T26" fmla="*/ 49 w 125"/>
                <a:gd name="T27" fmla="*/ 41 h 145"/>
                <a:gd name="T28" fmla="*/ 34 w 125"/>
                <a:gd name="T29" fmla="*/ 41 h 145"/>
                <a:gd name="T30" fmla="*/ 12 w 125"/>
                <a:gd name="T31" fmla="*/ 41 h 145"/>
                <a:gd name="T32" fmla="*/ 0 w 125"/>
                <a:gd name="T33" fmla="*/ 53 h 145"/>
                <a:gd name="T34" fmla="*/ 0 w 125"/>
                <a:gd name="T35" fmla="*/ 96 h 145"/>
                <a:gd name="T36" fmla="*/ 12 w 125"/>
                <a:gd name="T37" fmla="*/ 107 h 145"/>
                <a:gd name="T38" fmla="*/ 16 w 125"/>
                <a:gd name="T39" fmla="*/ 69 h 145"/>
                <a:gd name="T40" fmla="*/ 28 w 125"/>
                <a:gd name="T41" fmla="*/ 57 h 145"/>
                <a:gd name="T42" fmla="*/ 31 w 125"/>
                <a:gd name="T43" fmla="*/ 57 h 145"/>
                <a:gd name="T44" fmla="*/ 42 w 125"/>
                <a:gd name="T45" fmla="*/ 57 h 145"/>
                <a:gd name="T46" fmla="*/ 54 w 125"/>
                <a:gd name="T47" fmla="*/ 57 h 145"/>
                <a:gd name="T48" fmla="*/ 69 w 125"/>
                <a:gd name="T49" fmla="*/ 50 h 145"/>
                <a:gd name="T50" fmla="*/ 85 w 125"/>
                <a:gd name="T51" fmla="*/ 40 h 145"/>
                <a:gd name="T52" fmla="*/ 98 w 125"/>
                <a:gd name="T53" fmla="*/ 32 h 145"/>
                <a:gd name="T54" fmla="*/ 108 w 125"/>
                <a:gd name="T55" fmla="*/ 38 h 145"/>
                <a:gd name="T56" fmla="*/ 107 w 125"/>
                <a:gd name="T57" fmla="*/ 49 h 145"/>
                <a:gd name="T58" fmla="*/ 106 w 125"/>
                <a:gd name="T59" fmla="*/ 69 h 145"/>
                <a:gd name="T60" fmla="*/ 107 w 125"/>
                <a:gd name="T61" fmla="*/ 96 h 145"/>
                <a:gd name="T62" fmla="*/ 108 w 125"/>
                <a:gd name="T63" fmla="*/ 108 h 145"/>
                <a:gd name="T64" fmla="*/ 98 w 125"/>
                <a:gd name="T65" fmla="*/ 114 h 145"/>
                <a:gd name="T66" fmla="*/ 86 w 125"/>
                <a:gd name="T67" fmla="*/ 107 h 145"/>
                <a:gd name="T68" fmla="*/ 72 w 125"/>
                <a:gd name="T69" fmla="*/ 100 h 145"/>
                <a:gd name="T70" fmla="*/ 66 w 125"/>
                <a:gd name="T71" fmla="*/ 96 h 145"/>
                <a:gd name="T72" fmla="*/ 58 w 125"/>
                <a:gd name="T73" fmla="*/ 93 h 145"/>
                <a:gd name="T74" fmla="*/ 41 w 125"/>
                <a:gd name="T75" fmla="*/ 91 h 145"/>
                <a:gd name="T76" fmla="*/ 30 w 125"/>
                <a:gd name="T77" fmla="*/ 91 h 145"/>
                <a:gd name="T78" fmla="*/ 28 w 125"/>
                <a:gd name="T79" fmla="*/ 91 h 145"/>
                <a:gd name="T80" fmla="*/ 16 w 125"/>
                <a:gd name="T81" fmla="*/ 80 h 145"/>
                <a:gd name="T82" fmla="*/ 16 w 125"/>
                <a:gd name="T83"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145">
                  <a:moveTo>
                    <a:pt x="12" y="107"/>
                  </a:moveTo>
                  <a:cubicBezTo>
                    <a:pt x="33" y="107"/>
                    <a:pt x="33" y="107"/>
                    <a:pt x="33" y="107"/>
                  </a:cubicBezTo>
                  <a:cubicBezTo>
                    <a:pt x="39" y="107"/>
                    <a:pt x="46" y="107"/>
                    <a:pt x="48" y="107"/>
                  </a:cubicBezTo>
                  <a:cubicBezTo>
                    <a:pt x="51" y="107"/>
                    <a:pt x="54" y="108"/>
                    <a:pt x="55" y="109"/>
                  </a:cubicBezTo>
                  <a:cubicBezTo>
                    <a:pt x="57" y="110"/>
                    <a:pt x="63" y="113"/>
                    <a:pt x="68" y="116"/>
                  </a:cubicBezTo>
                  <a:cubicBezTo>
                    <a:pt x="116" y="142"/>
                    <a:pt x="116" y="142"/>
                    <a:pt x="116" y="142"/>
                  </a:cubicBezTo>
                  <a:cubicBezTo>
                    <a:pt x="121" y="145"/>
                    <a:pt x="125" y="142"/>
                    <a:pt x="125" y="136"/>
                  </a:cubicBezTo>
                  <a:cubicBezTo>
                    <a:pt x="122" y="84"/>
                    <a:pt x="122" y="84"/>
                    <a:pt x="122" y="84"/>
                  </a:cubicBezTo>
                  <a:cubicBezTo>
                    <a:pt x="122" y="77"/>
                    <a:pt x="122" y="67"/>
                    <a:pt x="122" y="61"/>
                  </a:cubicBezTo>
                  <a:cubicBezTo>
                    <a:pt x="125" y="9"/>
                    <a:pt x="125" y="9"/>
                    <a:pt x="125" y="9"/>
                  </a:cubicBezTo>
                  <a:cubicBezTo>
                    <a:pt x="125" y="2"/>
                    <a:pt x="121" y="0"/>
                    <a:pt x="116" y="3"/>
                  </a:cubicBezTo>
                  <a:cubicBezTo>
                    <a:pt x="67" y="33"/>
                    <a:pt x="67" y="33"/>
                    <a:pt x="67" y="33"/>
                  </a:cubicBezTo>
                  <a:cubicBezTo>
                    <a:pt x="61" y="36"/>
                    <a:pt x="56" y="39"/>
                    <a:pt x="55" y="40"/>
                  </a:cubicBezTo>
                  <a:cubicBezTo>
                    <a:pt x="53" y="41"/>
                    <a:pt x="51" y="41"/>
                    <a:pt x="49" y="41"/>
                  </a:cubicBezTo>
                  <a:cubicBezTo>
                    <a:pt x="47" y="41"/>
                    <a:pt x="40" y="41"/>
                    <a:pt x="34" y="41"/>
                  </a:cubicBezTo>
                  <a:cubicBezTo>
                    <a:pt x="12" y="41"/>
                    <a:pt x="12" y="41"/>
                    <a:pt x="12" y="41"/>
                  </a:cubicBezTo>
                  <a:cubicBezTo>
                    <a:pt x="6" y="41"/>
                    <a:pt x="0" y="46"/>
                    <a:pt x="0" y="53"/>
                  </a:cubicBezTo>
                  <a:cubicBezTo>
                    <a:pt x="0" y="96"/>
                    <a:pt x="0" y="96"/>
                    <a:pt x="0" y="96"/>
                  </a:cubicBezTo>
                  <a:cubicBezTo>
                    <a:pt x="0" y="102"/>
                    <a:pt x="6" y="107"/>
                    <a:pt x="12" y="107"/>
                  </a:cubicBezTo>
                  <a:close/>
                  <a:moveTo>
                    <a:pt x="16" y="69"/>
                  </a:moveTo>
                  <a:cubicBezTo>
                    <a:pt x="16" y="62"/>
                    <a:pt x="22" y="57"/>
                    <a:pt x="28" y="57"/>
                  </a:cubicBezTo>
                  <a:cubicBezTo>
                    <a:pt x="31" y="57"/>
                    <a:pt x="31" y="57"/>
                    <a:pt x="31" y="57"/>
                  </a:cubicBezTo>
                  <a:cubicBezTo>
                    <a:pt x="37" y="57"/>
                    <a:pt x="38" y="57"/>
                    <a:pt x="42" y="57"/>
                  </a:cubicBezTo>
                  <a:cubicBezTo>
                    <a:pt x="46" y="57"/>
                    <a:pt x="51" y="57"/>
                    <a:pt x="54" y="57"/>
                  </a:cubicBezTo>
                  <a:cubicBezTo>
                    <a:pt x="56" y="56"/>
                    <a:pt x="66" y="52"/>
                    <a:pt x="69" y="50"/>
                  </a:cubicBezTo>
                  <a:cubicBezTo>
                    <a:pt x="72" y="48"/>
                    <a:pt x="79" y="44"/>
                    <a:pt x="85" y="40"/>
                  </a:cubicBezTo>
                  <a:cubicBezTo>
                    <a:pt x="98" y="32"/>
                    <a:pt x="98" y="32"/>
                    <a:pt x="98" y="32"/>
                  </a:cubicBezTo>
                  <a:cubicBezTo>
                    <a:pt x="104" y="29"/>
                    <a:pt x="108" y="32"/>
                    <a:pt x="108" y="38"/>
                  </a:cubicBezTo>
                  <a:cubicBezTo>
                    <a:pt x="107" y="49"/>
                    <a:pt x="107" y="49"/>
                    <a:pt x="107" y="49"/>
                  </a:cubicBezTo>
                  <a:cubicBezTo>
                    <a:pt x="107" y="55"/>
                    <a:pt x="106" y="64"/>
                    <a:pt x="106" y="69"/>
                  </a:cubicBezTo>
                  <a:cubicBezTo>
                    <a:pt x="106" y="74"/>
                    <a:pt x="107" y="89"/>
                    <a:pt x="107" y="96"/>
                  </a:cubicBezTo>
                  <a:cubicBezTo>
                    <a:pt x="108" y="108"/>
                    <a:pt x="108" y="108"/>
                    <a:pt x="108" y="108"/>
                  </a:cubicBezTo>
                  <a:cubicBezTo>
                    <a:pt x="108" y="114"/>
                    <a:pt x="104" y="117"/>
                    <a:pt x="98" y="114"/>
                  </a:cubicBezTo>
                  <a:cubicBezTo>
                    <a:pt x="86" y="107"/>
                    <a:pt x="86" y="107"/>
                    <a:pt x="86" y="107"/>
                  </a:cubicBezTo>
                  <a:cubicBezTo>
                    <a:pt x="80" y="104"/>
                    <a:pt x="74" y="101"/>
                    <a:pt x="72" y="100"/>
                  </a:cubicBezTo>
                  <a:cubicBezTo>
                    <a:pt x="70" y="99"/>
                    <a:pt x="67" y="97"/>
                    <a:pt x="66" y="96"/>
                  </a:cubicBezTo>
                  <a:cubicBezTo>
                    <a:pt x="64" y="95"/>
                    <a:pt x="61" y="94"/>
                    <a:pt x="58" y="93"/>
                  </a:cubicBezTo>
                  <a:cubicBezTo>
                    <a:pt x="56" y="92"/>
                    <a:pt x="45" y="91"/>
                    <a:pt x="41" y="91"/>
                  </a:cubicBezTo>
                  <a:cubicBezTo>
                    <a:pt x="37" y="91"/>
                    <a:pt x="36" y="91"/>
                    <a:pt x="30" y="91"/>
                  </a:cubicBezTo>
                  <a:cubicBezTo>
                    <a:pt x="28" y="91"/>
                    <a:pt x="28" y="91"/>
                    <a:pt x="28" y="91"/>
                  </a:cubicBezTo>
                  <a:cubicBezTo>
                    <a:pt x="22" y="91"/>
                    <a:pt x="16" y="86"/>
                    <a:pt x="16" y="80"/>
                  </a:cubicBezTo>
                  <a:lnTo>
                    <a:pt x="16" y="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p>
          </p:txBody>
        </p:sp>
        <p:sp>
          <p:nvSpPr>
            <p:cNvPr id="15" name="Freeform 11"/>
            <p:cNvSpPr>
              <a:spLocks/>
            </p:cNvSpPr>
            <p:nvPr/>
          </p:nvSpPr>
          <p:spPr bwMode="auto">
            <a:xfrm>
              <a:off x="1516039" y="3078166"/>
              <a:ext cx="58738" cy="188913"/>
            </a:xfrm>
            <a:custGeom>
              <a:avLst/>
              <a:gdLst>
                <a:gd name="T0" fmla="*/ 25 w 41"/>
                <a:gd name="T1" fmla="*/ 67 h 134"/>
                <a:gd name="T2" fmla="*/ 3 w 41"/>
                <a:gd name="T3" fmla="*/ 120 h 134"/>
                <a:gd name="T4" fmla="*/ 3 w 41"/>
                <a:gd name="T5" fmla="*/ 132 h 134"/>
                <a:gd name="T6" fmla="*/ 9 w 41"/>
                <a:gd name="T7" fmla="*/ 134 h 134"/>
                <a:gd name="T8" fmla="*/ 14 w 41"/>
                <a:gd name="T9" fmla="*/ 132 h 134"/>
                <a:gd name="T10" fmla="*/ 41 w 41"/>
                <a:gd name="T11" fmla="*/ 67 h 134"/>
                <a:gd name="T12" fmla="*/ 14 w 41"/>
                <a:gd name="T13" fmla="*/ 3 h 134"/>
                <a:gd name="T14" fmla="*/ 3 w 41"/>
                <a:gd name="T15" fmla="*/ 3 h 134"/>
                <a:gd name="T16" fmla="*/ 3 w 41"/>
                <a:gd name="T17" fmla="*/ 14 h 134"/>
                <a:gd name="T18" fmla="*/ 25 w 41"/>
                <a:gd name="T19"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34">
                  <a:moveTo>
                    <a:pt x="25" y="67"/>
                  </a:moveTo>
                  <a:cubicBezTo>
                    <a:pt x="25" y="87"/>
                    <a:pt x="17" y="106"/>
                    <a:pt x="3" y="120"/>
                  </a:cubicBezTo>
                  <a:cubicBezTo>
                    <a:pt x="0" y="123"/>
                    <a:pt x="0" y="129"/>
                    <a:pt x="3" y="132"/>
                  </a:cubicBezTo>
                  <a:cubicBezTo>
                    <a:pt x="5" y="133"/>
                    <a:pt x="7" y="134"/>
                    <a:pt x="9" y="134"/>
                  </a:cubicBezTo>
                  <a:cubicBezTo>
                    <a:pt x="11" y="134"/>
                    <a:pt x="13" y="133"/>
                    <a:pt x="14" y="132"/>
                  </a:cubicBezTo>
                  <a:cubicBezTo>
                    <a:pt x="32" y="114"/>
                    <a:pt x="41" y="92"/>
                    <a:pt x="41" y="67"/>
                  </a:cubicBezTo>
                  <a:cubicBezTo>
                    <a:pt x="41" y="43"/>
                    <a:pt x="32" y="20"/>
                    <a:pt x="14" y="3"/>
                  </a:cubicBezTo>
                  <a:cubicBezTo>
                    <a:pt x="11" y="0"/>
                    <a:pt x="6" y="0"/>
                    <a:pt x="3" y="3"/>
                  </a:cubicBezTo>
                  <a:cubicBezTo>
                    <a:pt x="0" y="6"/>
                    <a:pt x="0" y="11"/>
                    <a:pt x="3" y="14"/>
                  </a:cubicBezTo>
                  <a:cubicBezTo>
                    <a:pt x="17" y="28"/>
                    <a:pt x="25" y="47"/>
                    <a:pt x="25"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p>
          </p:txBody>
        </p:sp>
        <p:sp>
          <p:nvSpPr>
            <p:cNvPr id="16" name="Freeform 12"/>
            <p:cNvSpPr>
              <a:spLocks/>
            </p:cNvSpPr>
            <p:nvPr/>
          </p:nvSpPr>
          <p:spPr bwMode="auto">
            <a:xfrm>
              <a:off x="1490639" y="3103566"/>
              <a:ext cx="46038" cy="138113"/>
            </a:xfrm>
            <a:custGeom>
              <a:avLst/>
              <a:gdLst>
                <a:gd name="T0" fmla="*/ 17 w 33"/>
                <a:gd name="T1" fmla="*/ 49 h 98"/>
                <a:gd name="T2" fmla="*/ 3 w 33"/>
                <a:gd name="T3" fmla="*/ 84 h 98"/>
                <a:gd name="T4" fmla="*/ 3 w 33"/>
                <a:gd name="T5" fmla="*/ 95 h 98"/>
                <a:gd name="T6" fmla="*/ 8 w 33"/>
                <a:gd name="T7" fmla="*/ 98 h 98"/>
                <a:gd name="T8" fmla="*/ 14 w 33"/>
                <a:gd name="T9" fmla="*/ 95 h 98"/>
                <a:gd name="T10" fmla="*/ 33 w 33"/>
                <a:gd name="T11" fmla="*/ 49 h 98"/>
                <a:gd name="T12" fmla="*/ 14 w 33"/>
                <a:gd name="T13" fmla="*/ 3 h 98"/>
                <a:gd name="T14" fmla="*/ 3 w 33"/>
                <a:gd name="T15" fmla="*/ 3 h 98"/>
                <a:gd name="T16" fmla="*/ 3 w 33"/>
                <a:gd name="T17" fmla="*/ 15 h 98"/>
                <a:gd name="T18" fmla="*/ 17 w 33"/>
                <a:gd name="T19"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98">
                  <a:moveTo>
                    <a:pt x="17" y="49"/>
                  </a:moveTo>
                  <a:cubicBezTo>
                    <a:pt x="17" y="62"/>
                    <a:pt x="12" y="75"/>
                    <a:pt x="3" y="84"/>
                  </a:cubicBezTo>
                  <a:cubicBezTo>
                    <a:pt x="0" y="87"/>
                    <a:pt x="0" y="92"/>
                    <a:pt x="3" y="95"/>
                  </a:cubicBezTo>
                  <a:cubicBezTo>
                    <a:pt x="4" y="97"/>
                    <a:pt x="6" y="98"/>
                    <a:pt x="8" y="98"/>
                  </a:cubicBezTo>
                  <a:cubicBezTo>
                    <a:pt x="10" y="98"/>
                    <a:pt x="12" y="97"/>
                    <a:pt x="14" y="95"/>
                  </a:cubicBezTo>
                  <a:cubicBezTo>
                    <a:pt x="26" y="83"/>
                    <a:pt x="33" y="67"/>
                    <a:pt x="33" y="49"/>
                  </a:cubicBezTo>
                  <a:cubicBezTo>
                    <a:pt x="33" y="32"/>
                    <a:pt x="26" y="16"/>
                    <a:pt x="14" y="3"/>
                  </a:cubicBezTo>
                  <a:cubicBezTo>
                    <a:pt x="11" y="0"/>
                    <a:pt x="6" y="0"/>
                    <a:pt x="3" y="3"/>
                  </a:cubicBezTo>
                  <a:cubicBezTo>
                    <a:pt x="0" y="7"/>
                    <a:pt x="0" y="12"/>
                    <a:pt x="3" y="15"/>
                  </a:cubicBezTo>
                  <a:cubicBezTo>
                    <a:pt x="12" y="24"/>
                    <a:pt x="17" y="36"/>
                    <a:pt x="17" y="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p>
          </p:txBody>
        </p:sp>
        <p:sp>
          <p:nvSpPr>
            <p:cNvPr id="17" name="Freeform 13"/>
            <p:cNvSpPr>
              <a:spLocks/>
            </p:cNvSpPr>
            <p:nvPr/>
          </p:nvSpPr>
          <p:spPr bwMode="auto">
            <a:xfrm>
              <a:off x="1463652" y="3128966"/>
              <a:ext cx="36513" cy="85725"/>
            </a:xfrm>
            <a:custGeom>
              <a:avLst/>
              <a:gdLst>
                <a:gd name="T0" fmla="*/ 4 w 26"/>
                <a:gd name="T1" fmla="*/ 59 h 61"/>
                <a:gd name="T2" fmla="*/ 9 w 26"/>
                <a:gd name="T3" fmla="*/ 61 h 61"/>
                <a:gd name="T4" fmla="*/ 15 w 26"/>
                <a:gd name="T5" fmla="*/ 59 h 61"/>
                <a:gd name="T6" fmla="*/ 26 w 26"/>
                <a:gd name="T7" fmla="*/ 31 h 61"/>
                <a:gd name="T8" fmla="*/ 15 w 26"/>
                <a:gd name="T9" fmla="*/ 4 h 61"/>
                <a:gd name="T10" fmla="*/ 4 w 26"/>
                <a:gd name="T11" fmla="*/ 4 h 61"/>
                <a:gd name="T12" fmla="*/ 4 w 26"/>
                <a:gd name="T13" fmla="*/ 15 h 61"/>
                <a:gd name="T14" fmla="*/ 10 w 26"/>
                <a:gd name="T15" fmla="*/ 31 h 61"/>
                <a:gd name="T16" fmla="*/ 4 w 26"/>
                <a:gd name="T17" fmla="*/ 48 h 61"/>
                <a:gd name="T18" fmla="*/ 4 w 26"/>
                <a:gd name="T1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1">
                  <a:moveTo>
                    <a:pt x="4" y="59"/>
                  </a:moveTo>
                  <a:cubicBezTo>
                    <a:pt x="5" y="61"/>
                    <a:pt x="7" y="61"/>
                    <a:pt x="9" y="61"/>
                  </a:cubicBezTo>
                  <a:cubicBezTo>
                    <a:pt x="11" y="61"/>
                    <a:pt x="13" y="61"/>
                    <a:pt x="15" y="59"/>
                  </a:cubicBezTo>
                  <a:cubicBezTo>
                    <a:pt x="22" y="52"/>
                    <a:pt x="26" y="42"/>
                    <a:pt x="26" y="31"/>
                  </a:cubicBezTo>
                  <a:cubicBezTo>
                    <a:pt x="26" y="21"/>
                    <a:pt x="22" y="11"/>
                    <a:pt x="15" y="4"/>
                  </a:cubicBezTo>
                  <a:cubicBezTo>
                    <a:pt x="12" y="0"/>
                    <a:pt x="7" y="0"/>
                    <a:pt x="4" y="4"/>
                  </a:cubicBezTo>
                  <a:cubicBezTo>
                    <a:pt x="0" y="7"/>
                    <a:pt x="0" y="12"/>
                    <a:pt x="4" y="15"/>
                  </a:cubicBezTo>
                  <a:cubicBezTo>
                    <a:pt x="8" y="19"/>
                    <a:pt x="10" y="25"/>
                    <a:pt x="10" y="31"/>
                  </a:cubicBezTo>
                  <a:cubicBezTo>
                    <a:pt x="10" y="38"/>
                    <a:pt x="8" y="43"/>
                    <a:pt x="4" y="48"/>
                  </a:cubicBezTo>
                  <a:cubicBezTo>
                    <a:pt x="0" y="51"/>
                    <a:pt x="0" y="56"/>
                    <a:pt x="4"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p>
          </p:txBody>
        </p:sp>
      </p:grpSp>
      <p:sp>
        <p:nvSpPr>
          <p:cNvPr id="61" name="TextBox 60"/>
          <p:cNvSpPr txBox="1"/>
          <p:nvPr/>
        </p:nvSpPr>
        <p:spPr>
          <a:xfrm>
            <a:off x="1850752" y="4784891"/>
            <a:ext cx="1562507" cy="354543"/>
          </a:xfrm>
          <a:prstGeom prst="rect">
            <a:avLst/>
          </a:prstGeom>
          <a:noFill/>
        </p:spPr>
        <p:txBody>
          <a:bodyPr wrap="square" lIns="76794" tIns="38397" rIns="76794" bIns="38397" rtlCol="0">
            <a:spAutoFit/>
          </a:bodyPr>
          <a:lstStyle/>
          <a:p>
            <a:pPr algn="ctr"/>
            <a:r>
              <a:rPr lang="zh-CN" altLang="en-US" b="1" dirty="0" smtClean="0">
                <a:solidFill>
                  <a:schemeClr val="tx2"/>
                </a:solidFill>
                <a:latin typeface="微软雅黑" pitchFamily="34" charset="-122"/>
                <a:ea typeface="微软雅黑" pitchFamily="34" charset="-122"/>
                <a:cs typeface="Aparajita" panose="020B0604020202020204" pitchFamily="34" charset="0"/>
              </a:rPr>
              <a:t>智能语音交互</a:t>
            </a:r>
            <a:endParaRPr lang="id-ID" b="1" dirty="0">
              <a:solidFill>
                <a:schemeClr val="tx2"/>
              </a:solidFill>
              <a:latin typeface="微软雅黑" pitchFamily="34" charset="-122"/>
              <a:ea typeface="微软雅黑" pitchFamily="34" charset="-122"/>
              <a:cs typeface="Aparajita" panose="020B0604020202020204" pitchFamily="34" charset="0"/>
            </a:endParaRPr>
          </a:p>
        </p:txBody>
      </p:sp>
      <p:sp>
        <p:nvSpPr>
          <p:cNvPr id="62" name="TextBox 61"/>
          <p:cNvSpPr txBox="1"/>
          <p:nvPr/>
        </p:nvSpPr>
        <p:spPr>
          <a:xfrm>
            <a:off x="1828941" y="5154502"/>
            <a:ext cx="4088529" cy="816208"/>
          </a:xfrm>
          <a:prstGeom prst="rect">
            <a:avLst/>
          </a:prstGeom>
          <a:noFill/>
        </p:spPr>
        <p:txBody>
          <a:bodyPr wrap="square" lIns="76794" tIns="38397" rIns="76794" bIns="38397" rtlCol="0">
            <a:spAutoFit/>
          </a:bodyPr>
          <a:lstStyle/>
          <a:p>
            <a:r>
              <a:rPr lang="en-US" altLang="zh-CN" sz="1600" b="1" dirty="0" smtClean="0">
                <a:latin typeface="微软雅黑" pitchFamily="34" charset="-122"/>
                <a:ea typeface="微软雅黑" pitchFamily="34" charset="-122"/>
                <a:cs typeface="Aparajita" panose="020B0604020202020204" pitchFamily="34" charset="0"/>
              </a:rPr>
              <a:t>1</a:t>
            </a:r>
            <a:r>
              <a:rPr lang="zh-CN" altLang="en-US" sz="1600" b="1" dirty="0" smtClean="0">
                <a:latin typeface="微软雅黑" pitchFamily="34" charset="-122"/>
                <a:ea typeface="微软雅黑" pitchFamily="34" charset="-122"/>
                <a:cs typeface="Aparajita" panose="020B0604020202020204" pitchFamily="34" charset="0"/>
              </a:rPr>
              <a:t>、中国电信</a:t>
            </a:r>
            <a:r>
              <a:rPr lang="en-US" altLang="zh-CN" sz="1600" b="1" dirty="0" smtClean="0">
                <a:latin typeface="微软雅黑" pitchFamily="34" charset="-122"/>
                <a:ea typeface="微软雅黑" pitchFamily="34" charset="-122"/>
                <a:cs typeface="Aparajita" panose="020B0604020202020204" pitchFamily="34" charset="0"/>
              </a:rPr>
              <a:t>AI</a:t>
            </a:r>
            <a:r>
              <a:rPr lang="zh-CN" altLang="en-US" sz="1600" b="1" dirty="0" smtClean="0">
                <a:latin typeface="微软雅黑" pitchFamily="34" charset="-122"/>
                <a:ea typeface="微软雅黑" pitchFamily="34" charset="-122"/>
                <a:cs typeface="Aparajita" panose="020B0604020202020204" pitchFamily="34" charset="0"/>
              </a:rPr>
              <a:t>，可为市民提供全自助交互，无需人工：与市民全语音自动交互，进行相关事项咨询、投诉等服务。</a:t>
            </a:r>
            <a:endParaRPr lang="en-US" altLang="zh-CN" sz="1600" b="1" dirty="0" smtClean="0">
              <a:latin typeface="微软雅黑" pitchFamily="34" charset="-122"/>
              <a:ea typeface="微软雅黑" pitchFamily="34" charset="-122"/>
              <a:cs typeface="Aparajita" panose="020B0604020202020204" pitchFamily="34" charset="0"/>
            </a:endParaRPr>
          </a:p>
        </p:txBody>
      </p:sp>
      <p:sp>
        <p:nvSpPr>
          <p:cNvPr id="65" name="TextBox 64"/>
          <p:cNvSpPr txBox="1"/>
          <p:nvPr/>
        </p:nvSpPr>
        <p:spPr>
          <a:xfrm>
            <a:off x="7379016" y="4768281"/>
            <a:ext cx="2561818" cy="354543"/>
          </a:xfrm>
          <a:prstGeom prst="rect">
            <a:avLst/>
          </a:prstGeom>
          <a:noFill/>
        </p:spPr>
        <p:txBody>
          <a:bodyPr wrap="square" lIns="76794" tIns="38397" rIns="76794" bIns="38397" rtlCol="0">
            <a:spAutoFit/>
          </a:bodyPr>
          <a:lstStyle/>
          <a:p>
            <a:pPr algn="ctr"/>
            <a:r>
              <a:rPr lang="zh-CN" altLang="en-US" b="1" dirty="0" smtClean="0">
                <a:solidFill>
                  <a:schemeClr val="tx2"/>
                </a:solidFill>
                <a:latin typeface="微软雅黑" pitchFamily="34" charset="-122"/>
                <a:ea typeface="微软雅黑" pitchFamily="34" charset="-122"/>
                <a:cs typeface="Aparajita" panose="020B0604020202020204" pitchFamily="34" charset="0"/>
              </a:rPr>
              <a:t>每个市民独特的</a:t>
            </a:r>
            <a:r>
              <a:rPr lang="en-US" altLang="zh-CN" b="1" dirty="0" smtClean="0">
                <a:solidFill>
                  <a:schemeClr val="tx2"/>
                </a:solidFill>
                <a:latin typeface="微软雅黑" pitchFamily="34" charset="-122"/>
                <a:ea typeface="微软雅黑" pitchFamily="34" charset="-122"/>
                <a:cs typeface="Aparajita" panose="020B0604020202020204" pitchFamily="34" charset="0"/>
              </a:rPr>
              <a:t>IVR</a:t>
            </a:r>
            <a:endParaRPr lang="id-ID" altLang="en-US" b="1" dirty="0" smtClean="0">
              <a:solidFill>
                <a:schemeClr val="tx2"/>
              </a:solidFill>
              <a:latin typeface="微软雅黑" pitchFamily="34" charset="-122"/>
              <a:ea typeface="微软雅黑" pitchFamily="34" charset="-122"/>
              <a:cs typeface="Aparajita" panose="020B0604020202020204" pitchFamily="34" charset="0"/>
            </a:endParaRPr>
          </a:p>
        </p:txBody>
      </p:sp>
      <p:sp>
        <p:nvSpPr>
          <p:cNvPr id="66" name="TextBox 65"/>
          <p:cNvSpPr txBox="1"/>
          <p:nvPr/>
        </p:nvSpPr>
        <p:spPr>
          <a:xfrm>
            <a:off x="7621093" y="5098702"/>
            <a:ext cx="3991783" cy="816208"/>
          </a:xfrm>
          <a:prstGeom prst="rect">
            <a:avLst/>
          </a:prstGeom>
          <a:noFill/>
        </p:spPr>
        <p:txBody>
          <a:bodyPr wrap="square" lIns="76794" tIns="38397" rIns="76794" bIns="38397" rtlCol="0">
            <a:spAutoFit/>
          </a:bodyPr>
          <a:lstStyle/>
          <a:p>
            <a:r>
              <a:rPr lang="en-US" sz="1600" b="1" dirty="0" smtClean="0">
                <a:latin typeface="微软雅黑" pitchFamily="34" charset="-122"/>
                <a:ea typeface="微软雅黑" pitchFamily="34" charset="-122"/>
                <a:cs typeface="Aparajita" panose="020B0604020202020204" pitchFamily="34" charset="0"/>
              </a:rPr>
              <a:t>1</a:t>
            </a:r>
            <a:r>
              <a:rPr lang="zh-CN" altLang="en-US" sz="1600" b="1" dirty="0" smtClean="0">
                <a:latin typeface="微软雅黑" pitchFamily="34" charset="-122"/>
                <a:ea typeface="微软雅黑" pitchFamily="34" charset="-122"/>
                <a:cs typeface="Aparajita" panose="020B0604020202020204" pitchFamily="34" charset="0"/>
              </a:rPr>
              <a:t>、语音、按键、输入全导航流程记录；</a:t>
            </a:r>
            <a:endParaRPr lang="en-US" altLang="zh-CN" sz="1600" b="1" dirty="0" smtClean="0">
              <a:latin typeface="微软雅黑" pitchFamily="34" charset="-122"/>
              <a:ea typeface="微软雅黑" pitchFamily="34" charset="-122"/>
              <a:cs typeface="Aparajita" panose="020B0604020202020204" pitchFamily="34" charset="0"/>
            </a:endParaRPr>
          </a:p>
          <a:p>
            <a:r>
              <a:rPr lang="en-US" sz="1600" b="1" dirty="0" smtClean="0">
                <a:latin typeface="微软雅黑" pitchFamily="34" charset="-122"/>
                <a:ea typeface="微软雅黑" pitchFamily="34" charset="-122"/>
                <a:cs typeface="Aparajita" panose="020B0604020202020204" pitchFamily="34" charset="0"/>
              </a:rPr>
              <a:t>2</a:t>
            </a:r>
            <a:r>
              <a:rPr lang="zh-CN" altLang="en-US" sz="1600" b="1" dirty="0" smtClean="0">
                <a:latin typeface="微软雅黑" pitchFamily="34" charset="-122"/>
                <a:ea typeface="微软雅黑" pitchFamily="34" charset="-122"/>
                <a:cs typeface="Aparajita" panose="020B0604020202020204" pitchFamily="34" charset="0"/>
              </a:rPr>
              <a:t>、根据市民记录，针对每个市民进行个性化</a:t>
            </a:r>
            <a:r>
              <a:rPr lang="en-US" altLang="zh-CN" sz="1600" b="1" dirty="0" smtClean="0">
                <a:latin typeface="微软雅黑" pitchFamily="34" charset="-122"/>
                <a:ea typeface="微软雅黑" pitchFamily="34" charset="-122"/>
                <a:cs typeface="Aparajita" panose="020B0604020202020204" pitchFamily="34" charset="0"/>
              </a:rPr>
              <a:t>IVR</a:t>
            </a:r>
            <a:r>
              <a:rPr lang="zh-CN" altLang="en-US" sz="1600" b="1" dirty="0" smtClean="0">
                <a:latin typeface="微软雅黑" pitchFamily="34" charset="-122"/>
                <a:ea typeface="微软雅黑" pitchFamily="34" charset="-122"/>
                <a:cs typeface="Aparajita" panose="020B0604020202020204" pitchFamily="34" charset="0"/>
              </a:rPr>
              <a:t>导航服务。</a:t>
            </a:r>
            <a:endParaRPr lang="en-US" sz="1600" b="1" dirty="0">
              <a:latin typeface="微软雅黑" pitchFamily="34" charset="-122"/>
              <a:ea typeface="微软雅黑" pitchFamily="34" charset="-122"/>
              <a:cs typeface="Aparajita" panose="020B0604020202020204" pitchFamily="34" charset="0"/>
            </a:endParaRPr>
          </a:p>
        </p:txBody>
      </p:sp>
      <p:sp>
        <p:nvSpPr>
          <p:cNvPr id="70" name="Round Diagonal Corner Rectangle 45"/>
          <p:cNvSpPr/>
          <p:nvPr/>
        </p:nvSpPr>
        <p:spPr>
          <a:xfrm rot="16200000">
            <a:off x="6500124" y="4893387"/>
            <a:ext cx="715758" cy="1254038"/>
          </a:xfrm>
          <a:prstGeom prst="round2DiagRect">
            <a:avLst>
              <a:gd name="adj1" fmla="val 18841"/>
              <a:gd name="adj2" fmla="val 0"/>
            </a:avLst>
          </a:prstGeom>
          <a:ln/>
        </p:spPr>
        <p:style>
          <a:lnRef idx="0">
            <a:schemeClr val="accent4"/>
          </a:lnRef>
          <a:fillRef idx="3">
            <a:schemeClr val="accent4"/>
          </a:fillRef>
          <a:effectRef idx="3">
            <a:schemeClr val="accent4"/>
          </a:effectRef>
          <a:fontRef idx="minor">
            <a:schemeClr val="lt1"/>
          </a:fontRef>
        </p:style>
        <p:txBody>
          <a:bodyPr lIns="92156" tIns="46078" rIns="92156" bIns="46078" rtlCol="0" anchor="ctr"/>
          <a:lstStyle/>
          <a:p>
            <a:pPr algn="ctr"/>
            <a:endParaRPr lang="bg-BG" sz="1400" dirty="0">
              <a:latin typeface="微软雅黑" pitchFamily="34" charset="-122"/>
              <a:ea typeface="微软雅黑" pitchFamily="34" charset="-122"/>
            </a:endParaRPr>
          </a:p>
        </p:txBody>
      </p:sp>
      <p:grpSp>
        <p:nvGrpSpPr>
          <p:cNvPr id="100" name="组合 99"/>
          <p:cNvGrpSpPr/>
          <p:nvPr/>
        </p:nvGrpSpPr>
        <p:grpSpPr>
          <a:xfrm>
            <a:off x="6603310" y="5238333"/>
            <a:ext cx="541680" cy="448269"/>
            <a:chOff x="4726623" y="2876687"/>
            <a:chExt cx="782638" cy="541337"/>
          </a:xfrm>
        </p:grpSpPr>
        <p:sp>
          <p:nvSpPr>
            <p:cNvPr id="101" name="Freeform 5"/>
            <p:cNvSpPr>
              <a:spLocks/>
            </p:cNvSpPr>
            <p:nvPr/>
          </p:nvSpPr>
          <p:spPr bwMode="auto">
            <a:xfrm>
              <a:off x="4726623" y="2876687"/>
              <a:ext cx="609600" cy="463550"/>
            </a:xfrm>
            <a:custGeom>
              <a:avLst/>
              <a:gdLst>
                <a:gd name="T0" fmla="*/ 61 w 162"/>
                <a:gd name="T1" fmla="*/ 33 h 123"/>
                <a:gd name="T2" fmla="*/ 162 w 162"/>
                <a:gd name="T3" fmla="*/ 32 h 123"/>
                <a:gd name="T4" fmla="*/ 161 w 162"/>
                <a:gd name="T5" fmla="*/ 28 h 123"/>
                <a:gd name="T6" fmla="*/ 149 w 162"/>
                <a:gd name="T7" fmla="*/ 16 h 123"/>
                <a:gd name="T8" fmla="*/ 91 w 162"/>
                <a:gd name="T9" fmla="*/ 16 h 123"/>
                <a:gd name="T10" fmla="*/ 79 w 162"/>
                <a:gd name="T11" fmla="*/ 8 h 123"/>
                <a:gd name="T12" fmla="*/ 67 w 162"/>
                <a:gd name="T13" fmla="*/ 0 h 123"/>
                <a:gd name="T14" fmla="*/ 33 w 162"/>
                <a:gd name="T15" fmla="*/ 0 h 123"/>
                <a:gd name="T16" fmla="*/ 22 w 162"/>
                <a:gd name="T17" fmla="*/ 8 h 123"/>
                <a:gd name="T18" fmla="*/ 11 w 162"/>
                <a:gd name="T19" fmla="*/ 16 h 123"/>
                <a:gd name="T20" fmla="*/ 11 w 162"/>
                <a:gd name="T21" fmla="*/ 16 h 123"/>
                <a:gd name="T22" fmla="*/ 0 w 162"/>
                <a:gd name="T23" fmla="*/ 28 h 123"/>
                <a:gd name="T24" fmla="*/ 8 w 162"/>
                <a:gd name="T25" fmla="*/ 123 h 123"/>
                <a:gd name="T26" fmla="*/ 38 w 162"/>
                <a:gd name="T27" fmla="*/ 48 h 123"/>
                <a:gd name="T28" fmla="*/ 61 w 162"/>
                <a:gd name="T29" fmla="*/ 3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23">
                  <a:moveTo>
                    <a:pt x="61" y="33"/>
                  </a:moveTo>
                  <a:cubicBezTo>
                    <a:pt x="162" y="32"/>
                    <a:pt x="162" y="32"/>
                    <a:pt x="162" y="32"/>
                  </a:cubicBezTo>
                  <a:cubicBezTo>
                    <a:pt x="161" y="28"/>
                    <a:pt x="161" y="28"/>
                    <a:pt x="161" y="28"/>
                  </a:cubicBezTo>
                  <a:cubicBezTo>
                    <a:pt x="161" y="21"/>
                    <a:pt x="155" y="16"/>
                    <a:pt x="149" y="16"/>
                  </a:cubicBezTo>
                  <a:cubicBezTo>
                    <a:pt x="91" y="16"/>
                    <a:pt x="91" y="16"/>
                    <a:pt x="91" y="16"/>
                  </a:cubicBezTo>
                  <a:cubicBezTo>
                    <a:pt x="85" y="16"/>
                    <a:pt x="79" y="12"/>
                    <a:pt x="79" y="8"/>
                  </a:cubicBezTo>
                  <a:cubicBezTo>
                    <a:pt x="79" y="3"/>
                    <a:pt x="73" y="0"/>
                    <a:pt x="67" y="0"/>
                  </a:cubicBezTo>
                  <a:cubicBezTo>
                    <a:pt x="33" y="0"/>
                    <a:pt x="33" y="0"/>
                    <a:pt x="33" y="0"/>
                  </a:cubicBezTo>
                  <a:cubicBezTo>
                    <a:pt x="27" y="0"/>
                    <a:pt x="22" y="3"/>
                    <a:pt x="22" y="8"/>
                  </a:cubicBezTo>
                  <a:cubicBezTo>
                    <a:pt x="22" y="12"/>
                    <a:pt x="18" y="16"/>
                    <a:pt x="11" y="16"/>
                  </a:cubicBezTo>
                  <a:cubicBezTo>
                    <a:pt x="11" y="16"/>
                    <a:pt x="11" y="16"/>
                    <a:pt x="11" y="16"/>
                  </a:cubicBezTo>
                  <a:cubicBezTo>
                    <a:pt x="5" y="16"/>
                    <a:pt x="0" y="21"/>
                    <a:pt x="0" y="28"/>
                  </a:cubicBezTo>
                  <a:cubicBezTo>
                    <a:pt x="8" y="123"/>
                    <a:pt x="8" y="123"/>
                    <a:pt x="8" y="123"/>
                  </a:cubicBezTo>
                  <a:cubicBezTo>
                    <a:pt x="38" y="48"/>
                    <a:pt x="38" y="48"/>
                    <a:pt x="38" y="48"/>
                  </a:cubicBezTo>
                  <a:cubicBezTo>
                    <a:pt x="41" y="39"/>
                    <a:pt x="51" y="33"/>
                    <a:pt x="61"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p>
          </p:txBody>
        </p:sp>
        <p:sp>
          <p:nvSpPr>
            <p:cNvPr id="102" name="Freeform 6"/>
            <p:cNvSpPr>
              <a:spLocks/>
            </p:cNvSpPr>
            <p:nvPr/>
          </p:nvSpPr>
          <p:spPr bwMode="auto">
            <a:xfrm>
              <a:off x="4764723" y="3027499"/>
              <a:ext cx="744538" cy="390525"/>
            </a:xfrm>
            <a:custGeom>
              <a:avLst/>
              <a:gdLst>
                <a:gd name="T0" fmla="*/ 189 w 198"/>
                <a:gd name="T1" fmla="*/ 0 h 104"/>
                <a:gd name="T2" fmla="*/ 51 w 198"/>
                <a:gd name="T3" fmla="*/ 1 h 104"/>
                <a:gd name="T4" fmla="*/ 35 w 198"/>
                <a:gd name="T5" fmla="*/ 11 h 104"/>
                <a:gd name="T6" fmla="*/ 2 w 198"/>
                <a:gd name="T7" fmla="*/ 93 h 104"/>
                <a:gd name="T8" fmla="*/ 9 w 198"/>
                <a:gd name="T9" fmla="*/ 104 h 104"/>
                <a:gd name="T10" fmla="*/ 148 w 198"/>
                <a:gd name="T11" fmla="*/ 103 h 104"/>
                <a:gd name="T12" fmla="*/ 163 w 198"/>
                <a:gd name="T13" fmla="*/ 93 h 104"/>
                <a:gd name="T14" fmla="*/ 196 w 198"/>
                <a:gd name="T15" fmla="*/ 11 h 104"/>
                <a:gd name="T16" fmla="*/ 189 w 198"/>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04">
                  <a:moveTo>
                    <a:pt x="189" y="0"/>
                  </a:moveTo>
                  <a:cubicBezTo>
                    <a:pt x="51" y="1"/>
                    <a:pt x="51" y="1"/>
                    <a:pt x="51" y="1"/>
                  </a:cubicBezTo>
                  <a:cubicBezTo>
                    <a:pt x="44" y="1"/>
                    <a:pt x="37" y="5"/>
                    <a:pt x="35" y="11"/>
                  </a:cubicBezTo>
                  <a:cubicBezTo>
                    <a:pt x="2" y="93"/>
                    <a:pt x="2" y="93"/>
                    <a:pt x="2" y="93"/>
                  </a:cubicBezTo>
                  <a:cubicBezTo>
                    <a:pt x="0" y="99"/>
                    <a:pt x="3" y="104"/>
                    <a:pt x="9" y="104"/>
                  </a:cubicBezTo>
                  <a:cubicBezTo>
                    <a:pt x="148" y="103"/>
                    <a:pt x="148" y="103"/>
                    <a:pt x="148" y="103"/>
                  </a:cubicBezTo>
                  <a:cubicBezTo>
                    <a:pt x="154" y="103"/>
                    <a:pt x="161" y="99"/>
                    <a:pt x="163" y="93"/>
                  </a:cubicBezTo>
                  <a:cubicBezTo>
                    <a:pt x="196" y="11"/>
                    <a:pt x="196" y="11"/>
                    <a:pt x="196" y="11"/>
                  </a:cubicBezTo>
                  <a:cubicBezTo>
                    <a:pt x="198" y="5"/>
                    <a:pt x="195" y="0"/>
                    <a:pt x="18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p>
          </p:txBody>
        </p:sp>
      </p:grpSp>
      <p:pic>
        <p:nvPicPr>
          <p:cNvPr id="1029" name="Picture 5" descr="C:\Users\Administrator\Desktop\QQ截图20170808155426.png"/>
          <p:cNvPicPr>
            <a:picLocks noChangeAspect="1" noChangeArrowheads="1"/>
          </p:cNvPicPr>
          <p:nvPr/>
        </p:nvPicPr>
        <p:blipFill>
          <a:blip r:embed="rId2">
            <a:lum bright="59000" contrast="-65000"/>
          </a:blip>
          <a:srcRect/>
          <a:stretch>
            <a:fillRect/>
          </a:stretch>
        </p:blipFill>
        <p:spPr bwMode="auto">
          <a:xfrm>
            <a:off x="8526642" y="1749201"/>
            <a:ext cx="2282536" cy="1711247"/>
          </a:xfrm>
          <a:prstGeom prst="rect">
            <a:avLst/>
          </a:prstGeom>
          <a:ln>
            <a:noFill/>
          </a:ln>
          <a:effectLst>
            <a:softEdge rad="112500"/>
          </a:effectLst>
        </p:spPr>
      </p:pic>
      <p:sp>
        <p:nvSpPr>
          <p:cNvPr id="3" name="圆角矩形 2"/>
          <p:cNvSpPr/>
          <p:nvPr/>
        </p:nvSpPr>
        <p:spPr>
          <a:xfrm>
            <a:off x="2953681" y="1248441"/>
            <a:ext cx="4818071" cy="2931511"/>
          </a:xfrm>
          <a:prstGeom prst="roundRect">
            <a:avLst/>
          </a:prstGeom>
          <a:noFill/>
          <a:ln w="31750">
            <a:solidFill>
              <a:schemeClr val="accent1">
                <a:shade val="50000"/>
                <a:alpha val="33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49083" y="1226268"/>
            <a:ext cx="1664215" cy="2898048"/>
          </a:xfrm>
          <a:prstGeom prst="roundRect">
            <a:avLst/>
          </a:prstGeom>
          <a:noFill/>
          <a:ln w="31750">
            <a:solidFill>
              <a:schemeClr val="accent1">
                <a:shade val="50000"/>
                <a:alpha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nd Diagonal Corner Rectangle 53"/>
          <p:cNvSpPr/>
          <p:nvPr/>
        </p:nvSpPr>
        <p:spPr>
          <a:xfrm>
            <a:off x="6117578" y="1291817"/>
            <a:ext cx="869453"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7" name="Round Diagonal Corner Rectangle 53"/>
          <p:cNvSpPr/>
          <p:nvPr/>
        </p:nvSpPr>
        <p:spPr>
          <a:xfrm>
            <a:off x="6152871" y="2216826"/>
            <a:ext cx="869453"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8" name="Round Diagonal Corner Rectangle 53"/>
          <p:cNvSpPr/>
          <p:nvPr/>
        </p:nvSpPr>
        <p:spPr>
          <a:xfrm>
            <a:off x="6161695" y="3183566"/>
            <a:ext cx="869453"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9" name="Round Diagonal Corner Rectangle 53"/>
          <p:cNvSpPr/>
          <p:nvPr/>
        </p:nvSpPr>
        <p:spPr>
          <a:xfrm>
            <a:off x="3849732" y="1288340"/>
            <a:ext cx="869453" cy="721670"/>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0" name="Round Diagonal Corner Rectangle 53"/>
          <p:cNvSpPr/>
          <p:nvPr/>
        </p:nvSpPr>
        <p:spPr>
          <a:xfrm>
            <a:off x="3858553" y="2223781"/>
            <a:ext cx="869453"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grpSp>
        <p:nvGrpSpPr>
          <p:cNvPr id="18" name="组合 17"/>
          <p:cNvGrpSpPr/>
          <p:nvPr/>
        </p:nvGrpSpPr>
        <p:grpSpPr>
          <a:xfrm>
            <a:off x="6454708" y="3382454"/>
            <a:ext cx="391768" cy="356261"/>
            <a:chOff x="9921875" y="5043488"/>
            <a:chExt cx="439738" cy="463551"/>
          </a:xfrm>
        </p:grpSpPr>
        <p:sp>
          <p:nvSpPr>
            <p:cNvPr id="19" name="Freeform 283"/>
            <p:cNvSpPr>
              <a:spLocks noEditPoints="1"/>
            </p:cNvSpPr>
            <p:nvPr/>
          </p:nvSpPr>
          <p:spPr bwMode="auto">
            <a:xfrm>
              <a:off x="9921875" y="5043488"/>
              <a:ext cx="295275" cy="450850"/>
            </a:xfrm>
            <a:custGeom>
              <a:avLst/>
              <a:gdLst>
                <a:gd name="T0" fmla="*/ 0 w 210"/>
                <a:gd name="T1" fmla="*/ 21 h 320"/>
                <a:gd name="T2" fmla="*/ 0 w 210"/>
                <a:gd name="T3" fmla="*/ 303 h 320"/>
                <a:gd name="T4" fmla="*/ 17 w 210"/>
                <a:gd name="T5" fmla="*/ 320 h 320"/>
                <a:gd name="T6" fmla="*/ 192 w 210"/>
                <a:gd name="T7" fmla="*/ 320 h 320"/>
                <a:gd name="T8" fmla="*/ 210 w 210"/>
                <a:gd name="T9" fmla="*/ 303 h 320"/>
                <a:gd name="T10" fmla="*/ 210 w 210"/>
                <a:gd name="T11" fmla="*/ 296 h 320"/>
                <a:gd name="T12" fmla="*/ 197 w 210"/>
                <a:gd name="T13" fmla="*/ 292 h 320"/>
                <a:gd name="T14" fmla="*/ 191 w 210"/>
                <a:gd name="T15" fmla="*/ 289 h 320"/>
                <a:gd name="T16" fmla="*/ 177 w 210"/>
                <a:gd name="T17" fmla="*/ 300 h 320"/>
                <a:gd name="T18" fmla="*/ 32 w 210"/>
                <a:gd name="T19" fmla="*/ 300 h 320"/>
                <a:gd name="T20" fmla="*/ 18 w 210"/>
                <a:gd name="T21" fmla="*/ 285 h 320"/>
                <a:gd name="T22" fmla="*/ 18 w 210"/>
                <a:gd name="T23" fmla="*/ 38 h 320"/>
                <a:gd name="T24" fmla="*/ 32 w 210"/>
                <a:gd name="T25" fmla="*/ 23 h 320"/>
                <a:gd name="T26" fmla="*/ 177 w 210"/>
                <a:gd name="T27" fmla="*/ 23 h 320"/>
                <a:gd name="T28" fmla="*/ 192 w 210"/>
                <a:gd name="T29" fmla="*/ 38 h 320"/>
                <a:gd name="T30" fmla="*/ 192 w 210"/>
                <a:gd name="T31" fmla="*/ 165 h 320"/>
                <a:gd name="T32" fmla="*/ 199 w 210"/>
                <a:gd name="T33" fmla="*/ 163 h 320"/>
                <a:gd name="T34" fmla="*/ 210 w 210"/>
                <a:gd name="T35" fmla="*/ 166 h 320"/>
                <a:gd name="T36" fmla="*/ 210 w 210"/>
                <a:gd name="T37" fmla="*/ 21 h 320"/>
                <a:gd name="T38" fmla="*/ 192 w 210"/>
                <a:gd name="T39" fmla="*/ 3 h 320"/>
                <a:gd name="T40" fmla="*/ 185 w 210"/>
                <a:gd name="T41" fmla="*/ 3 h 320"/>
                <a:gd name="T42" fmla="*/ 185 w 210"/>
                <a:gd name="T43" fmla="*/ 0 h 320"/>
                <a:gd name="T44" fmla="*/ 170 w 210"/>
                <a:gd name="T45" fmla="*/ 0 h 320"/>
                <a:gd name="T46" fmla="*/ 170 w 210"/>
                <a:gd name="T47" fmla="*/ 3 h 320"/>
                <a:gd name="T48" fmla="*/ 158 w 210"/>
                <a:gd name="T49" fmla="*/ 3 h 320"/>
                <a:gd name="T50" fmla="*/ 158 w 210"/>
                <a:gd name="T51" fmla="*/ 0 h 320"/>
                <a:gd name="T52" fmla="*/ 146 w 210"/>
                <a:gd name="T53" fmla="*/ 0 h 320"/>
                <a:gd name="T54" fmla="*/ 146 w 210"/>
                <a:gd name="T55" fmla="*/ 3 h 320"/>
                <a:gd name="T56" fmla="*/ 17 w 210"/>
                <a:gd name="T57" fmla="*/ 3 h 320"/>
                <a:gd name="T58" fmla="*/ 0 w 210"/>
                <a:gd name="T59" fmla="*/ 21 h 320"/>
                <a:gd name="T60" fmla="*/ 119 w 210"/>
                <a:gd name="T61" fmla="*/ 304 h 320"/>
                <a:gd name="T62" fmla="*/ 131 w 210"/>
                <a:gd name="T63" fmla="*/ 304 h 320"/>
                <a:gd name="T64" fmla="*/ 131 w 210"/>
                <a:gd name="T65" fmla="*/ 316 h 320"/>
                <a:gd name="T66" fmla="*/ 119 w 210"/>
                <a:gd name="T67" fmla="*/ 316 h 320"/>
                <a:gd name="T68" fmla="*/ 119 w 210"/>
                <a:gd name="T69" fmla="*/ 304 h 320"/>
                <a:gd name="T70" fmla="*/ 99 w 210"/>
                <a:gd name="T71" fmla="*/ 304 h 320"/>
                <a:gd name="T72" fmla="*/ 110 w 210"/>
                <a:gd name="T73" fmla="*/ 304 h 320"/>
                <a:gd name="T74" fmla="*/ 110 w 210"/>
                <a:gd name="T75" fmla="*/ 316 h 320"/>
                <a:gd name="T76" fmla="*/ 99 w 210"/>
                <a:gd name="T77" fmla="*/ 316 h 320"/>
                <a:gd name="T78" fmla="*/ 99 w 210"/>
                <a:gd name="T79" fmla="*/ 304 h 320"/>
                <a:gd name="T80" fmla="*/ 79 w 210"/>
                <a:gd name="T81" fmla="*/ 304 h 320"/>
                <a:gd name="T82" fmla="*/ 90 w 210"/>
                <a:gd name="T83" fmla="*/ 304 h 320"/>
                <a:gd name="T84" fmla="*/ 90 w 210"/>
                <a:gd name="T85" fmla="*/ 316 h 320"/>
                <a:gd name="T86" fmla="*/ 79 w 210"/>
                <a:gd name="T87" fmla="*/ 316 h 320"/>
                <a:gd name="T88" fmla="*/ 79 w 210"/>
                <a:gd name="T8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0" h="320">
                  <a:moveTo>
                    <a:pt x="0" y="21"/>
                  </a:moveTo>
                  <a:cubicBezTo>
                    <a:pt x="0" y="303"/>
                    <a:pt x="0" y="303"/>
                    <a:pt x="0" y="303"/>
                  </a:cubicBezTo>
                  <a:cubicBezTo>
                    <a:pt x="0" y="312"/>
                    <a:pt x="8" y="320"/>
                    <a:pt x="17" y="320"/>
                  </a:cubicBezTo>
                  <a:cubicBezTo>
                    <a:pt x="192" y="320"/>
                    <a:pt x="192" y="320"/>
                    <a:pt x="192" y="320"/>
                  </a:cubicBezTo>
                  <a:cubicBezTo>
                    <a:pt x="202" y="320"/>
                    <a:pt x="210" y="312"/>
                    <a:pt x="210" y="303"/>
                  </a:cubicBezTo>
                  <a:cubicBezTo>
                    <a:pt x="210" y="296"/>
                    <a:pt x="210" y="296"/>
                    <a:pt x="210" y="296"/>
                  </a:cubicBezTo>
                  <a:cubicBezTo>
                    <a:pt x="206" y="295"/>
                    <a:pt x="201" y="294"/>
                    <a:pt x="197" y="292"/>
                  </a:cubicBezTo>
                  <a:cubicBezTo>
                    <a:pt x="195" y="291"/>
                    <a:pt x="193" y="290"/>
                    <a:pt x="191" y="289"/>
                  </a:cubicBezTo>
                  <a:cubicBezTo>
                    <a:pt x="189" y="296"/>
                    <a:pt x="184" y="300"/>
                    <a:pt x="177" y="300"/>
                  </a:cubicBezTo>
                  <a:cubicBezTo>
                    <a:pt x="32" y="300"/>
                    <a:pt x="32" y="300"/>
                    <a:pt x="32" y="300"/>
                  </a:cubicBezTo>
                  <a:cubicBezTo>
                    <a:pt x="24" y="300"/>
                    <a:pt x="18" y="293"/>
                    <a:pt x="18" y="285"/>
                  </a:cubicBezTo>
                  <a:cubicBezTo>
                    <a:pt x="18" y="38"/>
                    <a:pt x="18" y="38"/>
                    <a:pt x="18" y="38"/>
                  </a:cubicBezTo>
                  <a:cubicBezTo>
                    <a:pt x="18" y="30"/>
                    <a:pt x="24" y="23"/>
                    <a:pt x="32" y="23"/>
                  </a:cubicBezTo>
                  <a:cubicBezTo>
                    <a:pt x="177" y="23"/>
                    <a:pt x="177" y="23"/>
                    <a:pt x="177" y="23"/>
                  </a:cubicBezTo>
                  <a:cubicBezTo>
                    <a:pt x="185" y="23"/>
                    <a:pt x="192" y="30"/>
                    <a:pt x="192" y="38"/>
                  </a:cubicBezTo>
                  <a:cubicBezTo>
                    <a:pt x="192" y="165"/>
                    <a:pt x="192" y="165"/>
                    <a:pt x="192" y="165"/>
                  </a:cubicBezTo>
                  <a:cubicBezTo>
                    <a:pt x="194" y="164"/>
                    <a:pt x="197" y="163"/>
                    <a:pt x="199" y="163"/>
                  </a:cubicBezTo>
                  <a:cubicBezTo>
                    <a:pt x="203" y="163"/>
                    <a:pt x="206" y="164"/>
                    <a:pt x="210" y="166"/>
                  </a:cubicBezTo>
                  <a:cubicBezTo>
                    <a:pt x="210" y="21"/>
                    <a:pt x="210" y="21"/>
                    <a:pt x="210" y="21"/>
                  </a:cubicBezTo>
                  <a:cubicBezTo>
                    <a:pt x="210" y="11"/>
                    <a:pt x="202" y="3"/>
                    <a:pt x="192" y="3"/>
                  </a:cubicBezTo>
                  <a:cubicBezTo>
                    <a:pt x="185" y="3"/>
                    <a:pt x="185" y="3"/>
                    <a:pt x="185" y="3"/>
                  </a:cubicBezTo>
                  <a:cubicBezTo>
                    <a:pt x="185" y="0"/>
                    <a:pt x="185" y="0"/>
                    <a:pt x="185" y="0"/>
                  </a:cubicBezTo>
                  <a:cubicBezTo>
                    <a:pt x="170" y="0"/>
                    <a:pt x="170" y="0"/>
                    <a:pt x="170" y="0"/>
                  </a:cubicBezTo>
                  <a:cubicBezTo>
                    <a:pt x="170" y="3"/>
                    <a:pt x="170" y="3"/>
                    <a:pt x="170" y="3"/>
                  </a:cubicBezTo>
                  <a:cubicBezTo>
                    <a:pt x="158" y="3"/>
                    <a:pt x="158" y="3"/>
                    <a:pt x="158" y="3"/>
                  </a:cubicBezTo>
                  <a:cubicBezTo>
                    <a:pt x="158" y="0"/>
                    <a:pt x="158" y="0"/>
                    <a:pt x="158" y="0"/>
                  </a:cubicBezTo>
                  <a:cubicBezTo>
                    <a:pt x="146" y="0"/>
                    <a:pt x="146" y="0"/>
                    <a:pt x="146" y="0"/>
                  </a:cubicBezTo>
                  <a:cubicBezTo>
                    <a:pt x="146" y="3"/>
                    <a:pt x="146" y="3"/>
                    <a:pt x="146" y="3"/>
                  </a:cubicBezTo>
                  <a:cubicBezTo>
                    <a:pt x="17" y="3"/>
                    <a:pt x="17" y="3"/>
                    <a:pt x="17" y="3"/>
                  </a:cubicBezTo>
                  <a:cubicBezTo>
                    <a:pt x="8" y="3"/>
                    <a:pt x="0" y="11"/>
                    <a:pt x="0" y="21"/>
                  </a:cubicBezTo>
                  <a:close/>
                  <a:moveTo>
                    <a:pt x="119" y="304"/>
                  </a:moveTo>
                  <a:cubicBezTo>
                    <a:pt x="131" y="304"/>
                    <a:pt x="131" y="304"/>
                    <a:pt x="131" y="304"/>
                  </a:cubicBezTo>
                  <a:cubicBezTo>
                    <a:pt x="131" y="316"/>
                    <a:pt x="131" y="316"/>
                    <a:pt x="131" y="316"/>
                  </a:cubicBezTo>
                  <a:cubicBezTo>
                    <a:pt x="119" y="316"/>
                    <a:pt x="119" y="316"/>
                    <a:pt x="119" y="316"/>
                  </a:cubicBezTo>
                  <a:lnTo>
                    <a:pt x="119" y="304"/>
                  </a:lnTo>
                  <a:close/>
                  <a:moveTo>
                    <a:pt x="99" y="304"/>
                  </a:moveTo>
                  <a:cubicBezTo>
                    <a:pt x="110" y="304"/>
                    <a:pt x="110" y="304"/>
                    <a:pt x="110" y="304"/>
                  </a:cubicBezTo>
                  <a:cubicBezTo>
                    <a:pt x="110" y="316"/>
                    <a:pt x="110" y="316"/>
                    <a:pt x="110" y="316"/>
                  </a:cubicBezTo>
                  <a:cubicBezTo>
                    <a:pt x="99" y="316"/>
                    <a:pt x="99" y="316"/>
                    <a:pt x="99" y="316"/>
                  </a:cubicBezTo>
                  <a:lnTo>
                    <a:pt x="99" y="304"/>
                  </a:lnTo>
                  <a:close/>
                  <a:moveTo>
                    <a:pt x="79" y="304"/>
                  </a:moveTo>
                  <a:cubicBezTo>
                    <a:pt x="90" y="304"/>
                    <a:pt x="90" y="304"/>
                    <a:pt x="90" y="304"/>
                  </a:cubicBezTo>
                  <a:cubicBezTo>
                    <a:pt x="90" y="316"/>
                    <a:pt x="90" y="316"/>
                    <a:pt x="90" y="316"/>
                  </a:cubicBezTo>
                  <a:cubicBezTo>
                    <a:pt x="79" y="316"/>
                    <a:pt x="79" y="316"/>
                    <a:pt x="79" y="316"/>
                  </a:cubicBezTo>
                  <a:lnTo>
                    <a:pt x="79" y="3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84"/>
            <p:cNvSpPr>
              <a:spLocks/>
            </p:cNvSpPr>
            <p:nvPr/>
          </p:nvSpPr>
          <p:spPr bwMode="auto">
            <a:xfrm>
              <a:off x="9964738" y="5099051"/>
              <a:ext cx="212725" cy="11113"/>
            </a:xfrm>
            <a:custGeom>
              <a:avLst/>
              <a:gdLst>
                <a:gd name="T0" fmla="*/ 147 w 151"/>
                <a:gd name="T1" fmla="*/ 0 h 8"/>
                <a:gd name="T2" fmla="*/ 4 w 151"/>
                <a:gd name="T3" fmla="*/ 0 h 8"/>
                <a:gd name="T4" fmla="*/ 0 w 151"/>
                <a:gd name="T5" fmla="*/ 4 h 8"/>
                <a:gd name="T6" fmla="*/ 4 w 151"/>
                <a:gd name="T7" fmla="*/ 8 h 8"/>
                <a:gd name="T8" fmla="*/ 147 w 151"/>
                <a:gd name="T9" fmla="*/ 8 h 8"/>
                <a:gd name="T10" fmla="*/ 151 w 151"/>
                <a:gd name="T11" fmla="*/ 4 h 8"/>
                <a:gd name="T12" fmla="*/ 147 w 1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1" h="8">
                  <a:moveTo>
                    <a:pt x="147" y="0"/>
                  </a:moveTo>
                  <a:cubicBezTo>
                    <a:pt x="4" y="0"/>
                    <a:pt x="4" y="0"/>
                    <a:pt x="4" y="0"/>
                  </a:cubicBezTo>
                  <a:cubicBezTo>
                    <a:pt x="2" y="0"/>
                    <a:pt x="0" y="2"/>
                    <a:pt x="0" y="4"/>
                  </a:cubicBezTo>
                  <a:cubicBezTo>
                    <a:pt x="0" y="6"/>
                    <a:pt x="2" y="8"/>
                    <a:pt x="4" y="8"/>
                  </a:cubicBezTo>
                  <a:cubicBezTo>
                    <a:pt x="147" y="8"/>
                    <a:pt x="147" y="8"/>
                    <a:pt x="147" y="8"/>
                  </a:cubicBezTo>
                  <a:cubicBezTo>
                    <a:pt x="149" y="8"/>
                    <a:pt x="151" y="6"/>
                    <a:pt x="151" y="4"/>
                  </a:cubicBezTo>
                  <a:cubicBezTo>
                    <a:pt x="151" y="2"/>
                    <a:pt x="149" y="0"/>
                    <a:pt x="14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85"/>
            <p:cNvSpPr>
              <a:spLocks/>
            </p:cNvSpPr>
            <p:nvPr/>
          </p:nvSpPr>
          <p:spPr bwMode="auto">
            <a:xfrm>
              <a:off x="9964738" y="5130801"/>
              <a:ext cx="212725" cy="11113"/>
            </a:xfrm>
            <a:custGeom>
              <a:avLst/>
              <a:gdLst>
                <a:gd name="T0" fmla="*/ 147 w 151"/>
                <a:gd name="T1" fmla="*/ 0 h 8"/>
                <a:gd name="T2" fmla="*/ 4 w 151"/>
                <a:gd name="T3" fmla="*/ 0 h 8"/>
                <a:gd name="T4" fmla="*/ 0 w 151"/>
                <a:gd name="T5" fmla="*/ 4 h 8"/>
                <a:gd name="T6" fmla="*/ 4 w 151"/>
                <a:gd name="T7" fmla="*/ 8 h 8"/>
                <a:gd name="T8" fmla="*/ 147 w 151"/>
                <a:gd name="T9" fmla="*/ 8 h 8"/>
                <a:gd name="T10" fmla="*/ 151 w 151"/>
                <a:gd name="T11" fmla="*/ 4 h 8"/>
                <a:gd name="T12" fmla="*/ 147 w 1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1" h="8">
                  <a:moveTo>
                    <a:pt x="147" y="0"/>
                  </a:moveTo>
                  <a:cubicBezTo>
                    <a:pt x="4" y="0"/>
                    <a:pt x="4" y="0"/>
                    <a:pt x="4" y="0"/>
                  </a:cubicBezTo>
                  <a:cubicBezTo>
                    <a:pt x="2" y="0"/>
                    <a:pt x="0" y="2"/>
                    <a:pt x="0" y="4"/>
                  </a:cubicBezTo>
                  <a:cubicBezTo>
                    <a:pt x="0" y="6"/>
                    <a:pt x="2" y="8"/>
                    <a:pt x="4" y="8"/>
                  </a:cubicBezTo>
                  <a:cubicBezTo>
                    <a:pt x="147" y="8"/>
                    <a:pt x="147" y="8"/>
                    <a:pt x="147" y="8"/>
                  </a:cubicBezTo>
                  <a:cubicBezTo>
                    <a:pt x="149" y="8"/>
                    <a:pt x="151" y="6"/>
                    <a:pt x="151" y="4"/>
                  </a:cubicBezTo>
                  <a:cubicBezTo>
                    <a:pt x="151" y="2"/>
                    <a:pt x="149" y="0"/>
                    <a:pt x="14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86"/>
            <p:cNvSpPr>
              <a:spLocks/>
            </p:cNvSpPr>
            <p:nvPr/>
          </p:nvSpPr>
          <p:spPr bwMode="auto">
            <a:xfrm>
              <a:off x="10129838" y="5162551"/>
              <a:ext cx="47625" cy="11113"/>
            </a:xfrm>
            <a:custGeom>
              <a:avLst/>
              <a:gdLst>
                <a:gd name="T0" fmla="*/ 30 w 34"/>
                <a:gd name="T1" fmla="*/ 0 h 8"/>
                <a:gd name="T2" fmla="*/ 0 w 34"/>
                <a:gd name="T3" fmla="*/ 0 h 8"/>
                <a:gd name="T4" fmla="*/ 7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3" y="2"/>
                    <a:pt x="5" y="5"/>
                    <a:pt x="7" y="8"/>
                  </a:cubicBezTo>
                  <a:cubicBezTo>
                    <a:pt x="30" y="8"/>
                    <a:pt x="30" y="8"/>
                    <a:pt x="30" y="8"/>
                  </a:cubicBezTo>
                  <a:cubicBezTo>
                    <a:pt x="32" y="8"/>
                    <a:pt x="34" y="6"/>
                    <a:pt x="34" y="4"/>
                  </a:cubicBezTo>
                  <a:cubicBezTo>
                    <a:pt x="34" y="2"/>
                    <a:pt x="32"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87"/>
            <p:cNvSpPr>
              <a:spLocks/>
            </p:cNvSpPr>
            <p:nvPr/>
          </p:nvSpPr>
          <p:spPr bwMode="auto">
            <a:xfrm>
              <a:off x="9964738" y="5162551"/>
              <a:ext cx="93663" cy="11113"/>
            </a:xfrm>
            <a:custGeom>
              <a:avLst/>
              <a:gdLst>
                <a:gd name="T0" fmla="*/ 4 w 66"/>
                <a:gd name="T1" fmla="*/ 8 h 8"/>
                <a:gd name="T2" fmla="*/ 59 w 66"/>
                <a:gd name="T3" fmla="*/ 8 h 8"/>
                <a:gd name="T4" fmla="*/ 66 w 66"/>
                <a:gd name="T5" fmla="*/ 0 h 8"/>
                <a:gd name="T6" fmla="*/ 4 w 66"/>
                <a:gd name="T7" fmla="*/ 0 h 8"/>
                <a:gd name="T8" fmla="*/ 0 w 66"/>
                <a:gd name="T9" fmla="*/ 4 h 8"/>
                <a:gd name="T10" fmla="*/ 4 w 66"/>
                <a:gd name="T11" fmla="*/ 8 h 8"/>
              </a:gdLst>
              <a:ahLst/>
              <a:cxnLst>
                <a:cxn ang="0">
                  <a:pos x="T0" y="T1"/>
                </a:cxn>
                <a:cxn ang="0">
                  <a:pos x="T2" y="T3"/>
                </a:cxn>
                <a:cxn ang="0">
                  <a:pos x="T4" y="T5"/>
                </a:cxn>
                <a:cxn ang="0">
                  <a:pos x="T6" y="T7"/>
                </a:cxn>
                <a:cxn ang="0">
                  <a:pos x="T8" y="T9"/>
                </a:cxn>
                <a:cxn ang="0">
                  <a:pos x="T10" y="T11"/>
                </a:cxn>
              </a:cxnLst>
              <a:rect l="0" t="0" r="r" b="b"/>
              <a:pathLst>
                <a:path w="66" h="8">
                  <a:moveTo>
                    <a:pt x="4" y="8"/>
                  </a:moveTo>
                  <a:cubicBezTo>
                    <a:pt x="59" y="8"/>
                    <a:pt x="59" y="8"/>
                    <a:pt x="59" y="8"/>
                  </a:cubicBezTo>
                  <a:cubicBezTo>
                    <a:pt x="61" y="5"/>
                    <a:pt x="63" y="2"/>
                    <a:pt x="66" y="0"/>
                  </a:cubicBezTo>
                  <a:cubicBezTo>
                    <a:pt x="4" y="0"/>
                    <a:pt x="4" y="0"/>
                    <a:pt x="4" y="0"/>
                  </a:cubicBezTo>
                  <a:cubicBezTo>
                    <a:pt x="2" y="0"/>
                    <a:pt x="0" y="2"/>
                    <a:pt x="0" y="4"/>
                  </a:cubicBezTo>
                  <a:cubicBezTo>
                    <a:pt x="0" y="6"/>
                    <a:pt x="2" y="8"/>
                    <a:pt x="4"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88"/>
            <p:cNvSpPr>
              <a:spLocks/>
            </p:cNvSpPr>
            <p:nvPr/>
          </p:nvSpPr>
          <p:spPr bwMode="auto">
            <a:xfrm>
              <a:off x="10148888" y="5195888"/>
              <a:ext cx="28575" cy="11113"/>
            </a:xfrm>
            <a:custGeom>
              <a:avLst/>
              <a:gdLst>
                <a:gd name="T0" fmla="*/ 17 w 21"/>
                <a:gd name="T1" fmla="*/ 0 h 8"/>
                <a:gd name="T2" fmla="*/ 0 w 21"/>
                <a:gd name="T3" fmla="*/ 0 h 8"/>
                <a:gd name="T4" fmla="*/ 1 w 21"/>
                <a:gd name="T5" fmla="*/ 6 h 8"/>
                <a:gd name="T6" fmla="*/ 1 w 21"/>
                <a:gd name="T7" fmla="*/ 8 h 8"/>
                <a:gd name="T8" fmla="*/ 17 w 21"/>
                <a:gd name="T9" fmla="*/ 8 h 8"/>
                <a:gd name="T10" fmla="*/ 21 w 21"/>
                <a:gd name="T11" fmla="*/ 4 h 8"/>
                <a:gd name="T12" fmla="*/ 17 w 2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 h="8">
                  <a:moveTo>
                    <a:pt x="17" y="0"/>
                  </a:moveTo>
                  <a:cubicBezTo>
                    <a:pt x="0" y="0"/>
                    <a:pt x="0" y="0"/>
                    <a:pt x="0" y="0"/>
                  </a:cubicBezTo>
                  <a:cubicBezTo>
                    <a:pt x="1" y="2"/>
                    <a:pt x="1" y="4"/>
                    <a:pt x="1" y="6"/>
                  </a:cubicBezTo>
                  <a:cubicBezTo>
                    <a:pt x="1" y="7"/>
                    <a:pt x="1" y="7"/>
                    <a:pt x="1" y="8"/>
                  </a:cubicBezTo>
                  <a:cubicBezTo>
                    <a:pt x="17" y="8"/>
                    <a:pt x="17" y="8"/>
                    <a:pt x="17" y="8"/>
                  </a:cubicBezTo>
                  <a:cubicBezTo>
                    <a:pt x="19" y="8"/>
                    <a:pt x="21" y="6"/>
                    <a:pt x="21" y="4"/>
                  </a:cubicBezTo>
                  <a:cubicBezTo>
                    <a:pt x="21" y="2"/>
                    <a:pt x="19" y="0"/>
                    <a:pt x="1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89"/>
            <p:cNvSpPr>
              <a:spLocks/>
            </p:cNvSpPr>
            <p:nvPr/>
          </p:nvSpPr>
          <p:spPr bwMode="auto">
            <a:xfrm>
              <a:off x="9964738" y="5195888"/>
              <a:ext cx="74613" cy="11113"/>
            </a:xfrm>
            <a:custGeom>
              <a:avLst/>
              <a:gdLst>
                <a:gd name="T0" fmla="*/ 4 w 53"/>
                <a:gd name="T1" fmla="*/ 8 h 8"/>
                <a:gd name="T2" fmla="*/ 53 w 53"/>
                <a:gd name="T3" fmla="*/ 8 h 8"/>
                <a:gd name="T4" fmla="*/ 53 w 53"/>
                <a:gd name="T5" fmla="*/ 6 h 8"/>
                <a:gd name="T6" fmla="*/ 53 w 53"/>
                <a:gd name="T7" fmla="*/ 0 h 8"/>
                <a:gd name="T8" fmla="*/ 4 w 53"/>
                <a:gd name="T9" fmla="*/ 0 h 8"/>
                <a:gd name="T10" fmla="*/ 0 w 53"/>
                <a:gd name="T11" fmla="*/ 4 h 8"/>
                <a:gd name="T12" fmla="*/ 4 w 5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3" h="8">
                  <a:moveTo>
                    <a:pt x="4" y="8"/>
                  </a:moveTo>
                  <a:cubicBezTo>
                    <a:pt x="53" y="8"/>
                    <a:pt x="53" y="8"/>
                    <a:pt x="53" y="8"/>
                  </a:cubicBezTo>
                  <a:cubicBezTo>
                    <a:pt x="53" y="7"/>
                    <a:pt x="53" y="7"/>
                    <a:pt x="53" y="6"/>
                  </a:cubicBezTo>
                  <a:cubicBezTo>
                    <a:pt x="53" y="4"/>
                    <a:pt x="53" y="2"/>
                    <a:pt x="53" y="0"/>
                  </a:cubicBezTo>
                  <a:cubicBezTo>
                    <a:pt x="4" y="0"/>
                    <a:pt x="4" y="0"/>
                    <a:pt x="4" y="0"/>
                  </a:cubicBezTo>
                  <a:cubicBezTo>
                    <a:pt x="2" y="0"/>
                    <a:pt x="0" y="2"/>
                    <a:pt x="0" y="4"/>
                  </a:cubicBezTo>
                  <a:cubicBezTo>
                    <a:pt x="0" y="6"/>
                    <a:pt x="2" y="8"/>
                    <a:pt x="4"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90"/>
            <p:cNvSpPr>
              <a:spLocks/>
            </p:cNvSpPr>
            <p:nvPr/>
          </p:nvSpPr>
          <p:spPr bwMode="auto">
            <a:xfrm>
              <a:off x="10137775" y="5227638"/>
              <a:ext cx="39688" cy="11113"/>
            </a:xfrm>
            <a:custGeom>
              <a:avLst/>
              <a:gdLst>
                <a:gd name="T0" fmla="*/ 29 w 29"/>
                <a:gd name="T1" fmla="*/ 4 h 8"/>
                <a:gd name="T2" fmla="*/ 25 w 29"/>
                <a:gd name="T3" fmla="*/ 0 h 8"/>
                <a:gd name="T4" fmla="*/ 5 w 29"/>
                <a:gd name="T5" fmla="*/ 0 h 8"/>
                <a:gd name="T6" fmla="*/ 0 w 29"/>
                <a:gd name="T7" fmla="*/ 8 h 8"/>
                <a:gd name="T8" fmla="*/ 25 w 29"/>
                <a:gd name="T9" fmla="*/ 8 h 8"/>
                <a:gd name="T10" fmla="*/ 29 w 29"/>
                <a:gd name="T11" fmla="*/ 4 h 8"/>
              </a:gdLst>
              <a:ahLst/>
              <a:cxnLst>
                <a:cxn ang="0">
                  <a:pos x="T0" y="T1"/>
                </a:cxn>
                <a:cxn ang="0">
                  <a:pos x="T2" y="T3"/>
                </a:cxn>
                <a:cxn ang="0">
                  <a:pos x="T4" y="T5"/>
                </a:cxn>
                <a:cxn ang="0">
                  <a:pos x="T6" y="T7"/>
                </a:cxn>
                <a:cxn ang="0">
                  <a:pos x="T8" y="T9"/>
                </a:cxn>
                <a:cxn ang="0">
                  <a:pos x="T10" y="T11"/>
                </a:cxn>
              </a:cxnLst>
              <a:rect l="0" t="0" r="r" b="b"/>
              <a:pathLst>
                <a:path w="29" h="8">
                  <a:moveTo>
                    <a:pt x="29" y="4"/>
                  </a:moveTo>
                  <a:cubicBezTo>
                    <a:pt x="29" y="2"/>
                    <a:pt x="27" y="0"/>
                    <a:pt x="25" y="0"/>
                  </a:cubicBezTo>
                  <a:cubicBezTo>
                    <a:pt x="5" y="0"/>
                    <a:pt x="5" y="0"/>
                    <a:pt x="5" y="0"/>
                  </a:cubicBezTo>
                  <a:cubicBezTo>
                    <a:pt x="4" y="3"/>
                    <a:pt x="2" y="6"/>
                    <a:pt x="0" y="8"/>
                  </a:cubicBezTo>
                  <a:cubicBezTo>
                    <a:pt x="25" y="8"/>
                    <a:pt x="25" y="8"/>
                    <a:pt x="25" y="8"/>
                  </a:cubicBezTo>
                  <a:cubicBezTo>
                    <a:pt x="27" y="8"/>
                    <a:pt x="29" y="6"/>
                    <a:pt x="29"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91"/>
            <p:cNvSpPr>
              <a:spLocks/>
            </p:cNvSpPr>
            <p:nvPr/>
          </p:nvSpPr>
          <p:spPr bwMode="auto">
            <a:xfrm>
              <a:off x="9964738" y="5227638"/>
              <a:ext cx="85725" cy="11113"/>
            </a:xfrm>
            <a:custGeom>
              <a:avLst/>
              <a:gdLst>
                <a:gd name="T0" fmla="*/ 4 w 60"/>
                <a:gd name="T1" fmla="*/ 8 h 8"/>
                <a:gd name="T2" fmla="*/ 56 w 60"/>
                <a:gd name="T3" fmla="*/ 8 h 8"/>
                <a:gd name="T4" fmla="*/ 60 w 60"/>
                <a:gd name="T5" fmla="*/ 5 h 8"/>
                <a:gd name="T6" fmla="*/ 57 w 60"/>
                <a:gd name="T7" fmla="*/ 0 h 8"/>
                <a:gd name="T8" fmla="*/ 4 w 60"/>
                <a:gd name="T9" fmla="*/ 0 h 8"/>
                <a:gd name="T10" fmla="*/ 0 w 60"/>
                <a:gd name="T11" fmla="*/ 4 h 8"/>
                <a:gd name="T12" fmla="*/ 4 w 6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0" h="8">
                  <a:moveTo>
                    <a:pt x="4" y="8"/>
                  </a:moveTo>
                  <a:cubicBezTo>
                    <a:pt x="56" y="8"/>
                    <a:pt x="56" y="8"/>
                    <a:pt x="56" y="8"/>
                  </a:cubicBezTo>
                  <a:cubicBezTo>
                    <a:pt x="57" y="7"/>
                    <a:pt x="58" y="6"/>
                    <a:pt x="60" y="5"/>
                  </a:cubicBezTo>
                  <a:cubicBezTo>
                    <a:pt x="58" y="4"/>
                    <a:pt x="57" y="2"/>
                    <a:pt x="57" y="0"/>
                  </a:cubicBezTo>
                  <a:cubicBezTo>
                    <a:pt x="4" y="0"/>
                    <a:pt x="4" y="0"/>
                    <a:pt x="4" y="0"/>
                  </a:cubicBezTo>
                  <a:cubicBezTo>
                    <a:pt x="2" y="0"/>
                    <a:pt x="0" y="2"/>
                    <a:pt x="0" y="4"/>
                  </a:cubicBezTo>
                  <a:cubicBezTo>
                    <a:pt x="0" y="6"/>
                    <a:pt x="2" y="8"/>
                    <a:pt x="4"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712"/>
            <p:cNvSpPr>
              <a:spLocks/>
            </p:cNvSpPr>
            <p:nvPr/>
          </p:nvSpPr>
          <p:spPr bwMode="auto">
            <a:xfrm>
              <a:off x="10037763" y="5241926"/>
              <a:ext cx="65088" cy="61913"/>
            </a:xfrm>
            <a:custGeom>
              <a:avLst/>
              <a:gdLst>
                <a:gd name="T0" fmla="*/ 17 w 47"/>
                <a:gd name="T1" fmla="*/ 14 h 44"/>
                <a:gd name="T2" fmla="*/ 26 w 47"/>
                <a:gd name="T3" fmla="*/ 12 h 44"/>
                <a:gd name="T4" fmla="*/ 39 w 47"/>
                <a:gd name="T5" fmla="*/ 20 h 44"/>
                <a:gd name="T6" fmla="*/ 47 w 47"/>
                <a:gd name="T7" fmla="*/ 27 h 44"/>
                <a:gd name="T8" fmla="*/ 47 w 47"/>
                <a:gd name="T9" fmla="*/ 21 h 44"/>
                <a:gd name="T10" fmla="*/ 45 w 47"/>
                <a:gd name="T11" fmla="*/ 12 h 44"/>
                <a:gd name="T12" fmla="*/ 43 w 47"/>
                <a:gd name="T13" fmla="*/ 8 h 44"/>
                <a:gd name="T14" fmla="*/ 18 w 47"/>
                <a:gd name="T15" fmla="*/ 0 h 44"/>
                <a:gd name="T16" fmla="*/ 14 w 47"/>
                <a:gd name="T17" fmla="*/ 2 h 44"/>
                <a:gd name="T18" fmla="*/ 9 w 47"/>
                <a:gd name="T19" fmla="*/ 5 h 44"/>
                <a:gd name="T20" fmla="*/ 9 w 47"/>
                <a:gd name="T21" fmla="*/ 38 h 44"/>
                <a:gd name="T22" fmla="*/ 20 w 47"/>
                <a:gd name="T23" fmla="*/ 44 h 44"/>
                <a:gd name="T24" fmla="*/ 27 w 47"/>
                <a:gd name="T25" fmla="*/ 44 h 44"/>
                <a:gd name="T26" fmla="*/ 23 w 47"/>
                <a:gd name="T27" fmla="*/ 40 h 44"/>
                <a:gd name="T28" fmla="*/ 16 w 47"/>
                <a:gd name="T29" fmla="*/ 28 h 44"/>
                <a:gd name="T30" fmla="*/ 16 w 47"/>
                <a:gd name="T31" fmla="*/ 16 h 44"/>
                <a:gd name="T32" fmla="*/ 17 w 47"/>
                <a:gd name="T3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4">
                  <a:moveTo>
                    <a:pt x="17" y="14"/>
                  </a:moveTo>
                  <a:cubicBezTo>
                    <a:pt x="19" y="12"/>
                    <a:pt x="23" y="11"/>
                    <a:pt x="26" y="12"/>
                  </a:cubicBezTo>
                  <a:cubicBezTo>
                    <a:pt x="30" y="12"/>
                    <a:pt x="36" y="16"/>
                    <a:pt x="39" y="20"/>
                  </a:cubicBezTo>
                  <a:cubicBezTo>
                    <a:pt x="41" y="22"/>
                    <a:pt x="44" y="24"/>
                    <a:pt x="47" y="27"/>
                  </a:cubicBezTo>
                  <a:cubicBezTo>
                    <a:pt x="47" y="25"/>
                    <a:pt x="47" y="23"/>
                    <a:pt x="47" y="21"/>
                  </a:cubicBezTo>
                  <a:cubicBezTo>
                    <a:pt x="47" y="18"/>
                    <a:pt x="46" y="15"/>
                    <a:pt x="45" y="12"/>
                  </a:cubicBezTo>
                  <a:cubicBezTo>
                    <a:pt x="44" y="11"/>
                    <a:pt x="44" y="9"/>
                    <a:pt x="43" y="8"/>
                  </a:cubicBezTo>
                  <a:cubicBezTo>
                    <a:pt x="34" y="8"/>
                    <a:pt x="25" y="6"/>
                    <a:pt x="18" y="0"/>
                  </a:cubicBezTo>
                  <a:cubicBezTo>
                    <a:pt x="17" y="0"/>
                    <a:pt x="15" y="1"/>
                    <a:pt x="14" y="2"/>
                  </a:cubicBezTo>
                  <a:cubicBezTo>
                    <a:pt x="12" y="3"/>
                    <a:pt x="10" y="4"/>
                    <a:pt x="9" y="5"/>
                  </a:cubicBezTo>
                  <a:cubicBezTo>
                    <a:pt x="0" y="14"/>
                    <a:pt x="0" y="29"/>
                    <a:pt x="9" y="38"/>
                  </a:cubicBezTo>
                  <a:cubicBezTo>
                    <a:pt x="12" y="41"/>
                    <a:pt x="16" y="43"/>
                    <a:pt x="20" y="44"/>
                  </a:cubicBezTo>
                  <a:cubicBezTo>
                    <a:pt x="22" y="44"/>
                    <a:pt x="25" y="44"/>
                    <a:pt x="27" y="44"/>
                  </a:cubicBezTo>
                  <a:cubicBezTo>
                    <a:pt x="25" y="42"/>
                    <a:pt x="24" y="41"/>
                    <a:pt x="23" y="40"/>
                  </a:cubicBezTo>
                  <a:cubicBezTo>
                    <a:pt x="20" y="36"/>
                    <a:pt x="17" y="31"/>
                    <a:pt x="16" y="28"/>
                  </a:cubicBezTo>
                  <a:cubicBezTo>
                    <a:pt x="15" y="24"/>
                    <a:pt x="14" y="19"/>
                    <a:pt x="16" y="16"/>
                  </a:cubicBezTo>
                  <a:cubicBezTo>
                    <a:pt x="16" y="15"/>
                    <a:pt x="17" y="15"/>
                    <a:pt x="17"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13"/>
            <p:cNvSpPr>
              <a:spLocks/>
            </p:cNvSpPr>
            <p:nvPr/>
          </p:nvSpPr>
          <p:spPr bwMode="auto">
            <a:xfrm>
              <a:off x="10267950" y="5397501"/>
              <a:ext cx="93663" cy="109538"/>
            </a:xfrm>
            <a:custGeom>
              <a:avLst/>
              <a:gdLst>
                <a:gd name="T0" fmla="*/ 33 w 66"/>
                <a:gd name="T1" fmla="*/ 26 h 77"/>
                <a:gd name="T2" fmla="*/ 20 w 66"/>
                <a:gd name="T3" fmla="*/ 41 h 77"/>
                <a:gd name="T4" fmla="*/ 0 w 66"/>
                <a:gd name="T5" fmla="*/ 56 h 77"/>
                <a:gd name="T6" fmla="*/ 20 w 66"/>
                <a:gd name="T7" fmla="*/ 77 h 77"/>
                <a:gd name="T8" fmla="*/ 36 w 66"/>
                <a:gd name="T9" fmla="*/ 65 h 77"/>
                <a:gd name="T10" fmla="*/ 52 w 66"/>
                <a:gd name="T11" fmla="*/ 46 h 77"/>
                <a:gd name="T12" fmla="*/ 66 w 66"/>
                <a:gd name="T13" fmla="*/ 13 h 77"/>
                <a:gd name="T14" fmla="*/ 49 w 66"/>
                <a:gd name="T15" fmla="*/ 0 h 77"/>
                <a:gd name="T16" fmla="*/ 33 w 66"/>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7">
                  <a:moveTo>
                    <a:pt x="33" y="26"/>
                  </a:moveTo>
                  <a:cubicBezTo>
                    <a:pt x="31" y="30"/>
                    <a:pt x="26" y="35"/>
                    <a:pt x="20" y="41"/>
                  </a:cubicBezTo>
                  <a:cubicBezTo>
                    <a:pt x="14" y="47"/>
                    <a:pt x="7" y="53"/>
                    <a:pt x="0" y="56"/>
                  </a:cubicBezTo>
                  <a:cubicBezTo>
                    <a:pt x="20" y="77"/>
                    <a:pt x="20" y="77"/>
                    <a:pt x="20" y="77"/>
                  </a:cubicBezTo>
                  <a:cubicBezTo>
                    <a:pt x="26" y="74"/>
                    <a:pt x="31" y="70"/>
                    <a:pt x="36" y="65"/>
                  </a:cubicBezTo>
                  <a:cubicBezTo>
                    <a:pt x="43" y="58"/>
                    <a:pt x="49" y="50"/>
                    <a:pt x="52" y="46"/>
                  </a:cubicBezTo>
                  <a:cubicBezTo>
                    <a:pt x="60" y="36"/>
                    <a:pt x="64" y="22"/>
                    <a:pt x="66" y="13"/>
                  </a:cubicBezTo>
                  <a:cubicBezTo>
                    <a:pt x="49" y="0"/>
                    <a:pt x="49" y="0"/>
                    <a:pt x="49" y="0"/>
                  </a:cubicBezTo>
                  <a:cubicBezTo>
                    <a:pt x="46" y="8"/>
                    <a:pt x="41" y="17"/>
                    <a:pt x="33"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714"/>
            <p:cNvSpPr>
              <a:spLocks/>
            </p:cNvSpPr>
            <p:nvPr/>
          </p:nvSpPr>
          <p:spPr bwMode="auto">
            <a:xfrm>
              <a:off x="10063163" y="5262563"/>
              <a:ext cx="244475" cy="193675"/>
            </a:xfrm>
            <a:custGeom>
              <a:avLst/>
              <a:gdLst>
                <a:gd name="T0" fmla="*/ 156 w 174"/>
                <a:gd name="T1" fmla="*/ 122 h 137"/>
                <a:gd name="T2" fmla="*/ 169 w 174"/>
                <a:gd name="T3" fmla="*/ 103 h 137"/>
                <a:gd name="T4" fmla="*/ 173 w 174"/>
                <a:gd name="T5" fmla="*/ 73 h 137"/>
                <a:gd name="T6" fmla="*/ 164 w 174"/>
                <a:gd name="T7" fmla="*/ 53 h 137"/>
                <a:gd name="T8" fmla="*/ 157 w 174"/>
                <a:gd name="T9" fmla="*/ 44 h 137"/>
                <a:gd name="T10" fmla="*/ 153 w 174"/>
                <a:gd name="T11" fmla="*/ 40 h 137"/>
                <a:gd name="T12" fmla="*/ 144 w 174"/>
                <a:gd name="T13" fmla="*/ 32 h 137"/>
                <a:gd name="T14" fmla="*/ 133 w 174"/>
                <a:gd name="T15" fmla="*/ 23 h 137"/>
                <a:gd name="T16" fmla="*/ 123 w 174"/>
                <a:gd name="T17" fmla="*/ 18 h 137"/>
                <a:gd name="T18" fmla="*/ 117 w 174"/>
                <a:gd name="T19" fmla="*/ 18 h 137"/>
                <a:gd name="T20" fmla="*/ 113 w 174"/>
                <a:gd name="T21" fmla="*/ 20 h 137"/>
                <a:gd name="T22" fmla="*/ 107 w 174"/>
                <a:gd name="T23" fmla="*/ 18 h 137"/>
                <a:gd name="T24" fmla="*/ 99 w 174"/>
                <a:gd name="T25" fmla="*/ 15 h 137"/>
                <a:gd name="T26" fmla="*/ 92 w 174"/>
                <a:gd name="T27" fmla="*/ 19 h 137"/>
                <a:gd name="T28" fmla="*/ 84 w 174"/>
                <a:gd name="T29" fmla="*/ 21 h 137"/>
                <a:gd name="T30" fmla="*/ 74 w 174"/>
                <a:gd name="T31" fmla="*/ 24 h 137"/>
                <a:gd name="T32" fmla="*/ 72 w 174"/>
                <a:gd name="T33" fmla="*/ 26 h 137"/>
                <a:gd name="T34" fmla="*/ 68 w 174"/>
                <a:gd name="T35" fmla="*/ 32 h 137"/>
                <a:gd name="T36" fmla="*/ 66 w 174"/>
                <a:gd name="T37" fmla="*/ 35 h 137"/>
                <a:gd name="T38" fmla="*/ 62 w 174"/>
                <a:gd name="T39" fmla="*/ 37 h 137"/>
                <a:gd name="T40" fmla="*/ 50 w 174"/>
                <a:gd name="T41" fmla="*/ 33 h 137"/>
                <a:gd name="T42" fmla="*/ 34 w 174"/>
                <a:gd name="T43" fmla="*/ 21 h 137"/>
                <a:gd name="T44" fmla="*/ 19 w 174"/>
                <a:gd name="T45" fmla="*/ 7 h 137"/>
                <a:gd name="T46" fmla="*/ 8 w 174"/>
                <a:gd name="T47" fmla="*/ 0 h 137"/>
                <a:gd name="T48" fmla="*/ 2 w 174"/>
                <a:gd name="T49" fmla="*/ 2 h 137"/>
                <a:gd name="T50" fmla="*/ 1 w 174"/>
                <a:gd name="T51" fmla="*/ 3 h 137"/>
                <a:gd name="T52" fmla="*/ 1 w 174"/>
                <a:gd name="T53" fmla="*/ 12 h 137"/>
                <a:gd name="T54" fmla="*/ 7 w 174"/>
                <a:gd name="T55" fmla="*/ 22 h 137"/>
                <a:gd name="T56" fmla="*/ 19 w 174"/>
                <a:gd name="T57" fmla="*/ 35 h 137"/>
                <a:gd name="T58" fmla="*/ 36 w 174"/>
                <a:gd name="T59" fmla="*/ 50 h 137"/>
                <a:gd name="T60" fmla="*/ 49 w 174"/>
                <a:gd name="T61" fmla="*/ 62 h 137"/>
                <a:gd name="T62" fmla="*/ 57 w 174"/>
                <a:gd name="T63" fmla="*/ 71 h 137"/>
                <a:gd name="T64" fmla="*/ 62 w 174"/>
                <a:gd name="T65" fmla="*/ 81 h 137"/>
                <a:gd name="T66" fmla="*/ 65 w 174"/>
                <a:gd name="T67" fmla="*/ 96 h 137"/>
                <a:gd name="T68" fmla="*/ 71 w 174"/>
                <a:gd name="T69" fmla="*/ 111 h 137"/>
                <a:gd name="T70" fmla="*/ 84 w 174"/>
                <a:gd name="T71" fmla="*/ 121 h 137"/>
                <a:gd name="T72" fmla="*/ 100 w 174"/>
                <a:gd name="T73" fmla="*/ 129 h 137"/>
                <a:gd name="T74" fmla="*/ 114 w 174"/>
                <a:gd name="T75" fmla="*/ 132 h 137"/>
                <a:gd name="T76" fmla="*/ 125 w 174"/>
                <a:gd name="T77" fmla="*/ 135 h 137"/>
                <a:gd name="T78" fmla="*/ 146 w 174"/>
                <a:gd name="T79" fmla="*/ 130 h 137"/>
                <a:gd name="T80" fmla="*/ 156 w 174"/>
                <a:gd name="T81" fmla="*/ 12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137">
                  <a:moveTo>
                    <a:pt x="156" y="122"/>
                  </a:moveTo>
                  <a:cubicBezTo>
                    <a:pt x="162" y="117"/>
                    <a:pt x="167" y="109"/>
                    <a:pt x="169" y="103"/>
                  </a:cubicBezTo>
                  <a:cubicBezTo>
                    <a:pt x="172" y="92"/>
                    <a:pt x="174" y="79"/>
                    <a:pt x="173" y="73"/>
                  </a:cubicBezTo>
                  <a:cubicBezTo>
                    <a:pt x="171" y="67"/>
                    <a:pt x="167" y="58"/>
                    <a:pt x="164" y="53"/>
                  </a:cubicBezTo>
                  <a:cubicBezTo>
                    <a:pt x="160" y="49"/>
                    <a:pt x="157" y="44"/>
                    <a:pt x="157" y="44"/>
                  </a:cubicBezTo>
                  <a:cubicBezTo>
                    <a:pt x="157" y="43"/>
                    <a:pt x="155" y="41"/>
                    <a:pt x="153" y="40"/>
                  </a:cubicBezTo>
                  <a:cubicBezTo>
                    <a:pt x="151" y="39"/>
                    <a:pt x="147" y="35"/>
                    <a:pt x="144" y="32"/>
                  </a:cubicBezTo>
                  <a:cubicBezTo>
                    <a:pt x="141" y="29"/>
                    <a:pt x="136" y="25"/>
                    <a:pt x="133" y="23"/>
                  </a:cubicBezTo>
                  <a:cubicBezTo>
                    <a:pt x="130" y="21"/>
                    <a:pt x="126" y="19"/>
                    <a:pt x="123" y="18"/>
                  </a:cubicBezTo>
                  <a:cubicBezTo>
                    <a:pt x="121" y="18"/>
                    <a:pt x="118" y="18"/>
                    <a:pt x="117" y="18"/>
                  </a:cubicBezTo>
                  <a:cubicBezTo>
                    <a:pt x="115" y="19"/>
                    <a:pt x="113" y="19"/>
                    <a:pt x="113" y="20"/>
                  </a:cubicBezTo>
                  <a:cubicBezTo>
                    <a:pt x="112" y="21"/>
                    <a:pt x="110" y="20"/>
                    <a:pt x="107" y="18"/>
                  </a:cubicBezTo>
                  <a:cubicBezTo>
                    <a:pt x="105" y="16"/>
                    <a:pt x="101" y="15"/>
                    <a:pt x="99" y="15"/>
                  </a:cubicBezTo>
                  <a:cubicBezTo>
                    <a:pt x="97" y="15"/>
                    <a:pt x="94" y="17"/>
                    <a:pt x="92" y="19"/>
                  </a:cubicBezTo>
                  <a:cubicBezTo>
                    <a:pt x="90" y="21"/>
                    <a:pt x="86" y="22"/>
                    <a:pt x="84" y="21"/>
                  </a:cubicBezTo>
                  <a:cubicBezTo>
                    <a:pt x="81" y="21"/>
                    <a:pt x="77" y="22"/>
                    <a:pt x="74" y="24"/>
                  </a:cubicBezTo>
                  <a:cubicBezTo>
                    <a:pt x="74" y="24"/>
                    <a:pt x="73" y="25"/>
                    <a:pt x="72" y="26"/>
                  </a:cubicBezTo>
                  <a:cubicBezTo>
                    <a:pt x="70" y="27"/>
                    <a:pt x="68" y="30"/>
                    <a:pt x="68" y="32"/>
                  </a:cubicBezTo>
                  <a:cubicBezTo>
                    <a:pt x="67" y="33"/>
                    <a:pt x="67" y="34"/>
                    <a:pt x="66" y="35"/>
                  </a:cubicBezTo>
                  <a:cubicBezTo>
                    <a:pt x="65" y="36"/>
                    <a:pt x="63" y="37"/>
                    <a:pt x="62" y="37"/>
                  </a:cubicBezTo>
                  <a:cubicBezTo>
                    <a:pt x="59" y="37"/>
                    <a:pt x="54" y="35"/>
                    <a:pt x="50" y="33"/>
                  </a:cubicBezTo>
                  <a:cubicBezTo>
                    <a:pt x="46" y="31"/>
                    <a:pt x="39" y="25"/>
                    <a:pt x="34" y="21"/>
                  </a:cubicBezTo>
                  <a:cubicBezTo>
                    <a:pt x="29" y="17"/>
                    <a:pt x="22" y="11"/>
                    <a:pt x="19" y="7"/>
                  </a:cubicBezTo>
                  <a:cubicBezTo>
                    <a:pt x="16" y="4"/>
                    <a:pt x="11" y="0"/>
                    <a:pt x="8" y="0"/>
                  </a:cubicBezTo>
                  <a:cubicBezTo>
                    <a:pt x="6" y="0"/>
                    <a:pt x="3" y="0"/>
                    <a:pt x="2" y="2"/>
                  </a:cubicBezTo>
                  <a:cubicBezTo>
                    <a:pt x="1" y="2"/>
                    <a:pt x="1" y="2"/>
                    <a:pt x="1" y="3"/>
                  </a:cubicBezTo>
                  <a:cubicBezTo>
                    <a:pt x="0" y="4"/>
                    <a:pt x="0" y="9"/>
                    <a:pt x="1" y="12"/>
                  </a:cubicBezTo>
                  <a:cubicBezTo>
                    <a:pt x="2" y="15"/>
                    <a:pt x="5" y="20"/>
                    <a:pt x="7" y="22"/>
                  </a:cubicBezTo>
                  <a:cubicBezTo>
                    <a:pt x="10" y="25"/>
                    <a:pt x="15" y="31"/>
                    <a:pt x="19" y="35"/>
                  </a:cubicBezTo>
                  <a:cubicBezTo>
                    <a:pt x="23" y="40"/>
                    <a:pt x="31" y="46"/>
                    <a:pt x="36" y="50"/>
                  </a:cubicBezTo>
                  <a:cubicBezTo>
                    <a:pt x="41" y="54"/>
                    <a:pt x="47" y="59"/>
                    <a:pt x="49" y="62"/>
                  </a:cubicBezTo>
                  <a:cubicBezTo>
                    <a:pt x="51" y="65"/>
                    <a:pt x="54" y="69"/>
                    <a:pt x="57" y="71"/>
                  </a:cubicBezTo>
                  <a:cubicBezTo>
                    <a:pt x="59" y="73"/>
                    <a:pt x="61" y="78"/>
                    <a:pt x="62" y="81"/>
                  </a:cubicBezTo>
                  <a:cubicBezTo>
                    <a:pt x="63" y="84"/>
                    <a:pt x="64" y="91"/>
                    <a:pt x="65" y="96"/>
                  </a:cubicBezTo>
                  <a:cubicBezTo>
                    <a:pt x="67" y="100"/>
                    <a:pt x="69" y="107"/>
                    <a:pt x="71" y="111"/>
                  </a:cubicBezTo>
                  <a:cubicBezTo>
                    <a:pt x="73" y="114"/>
                    <a:pt x="79" y="119"/>
                    <a:pt x="84" y="121"/>
                  </a:cubicBezTo>
                  <a:cubicBezTo>
                    <a:pt x="88" y="123"/>
                    <a:pt x="96" y="127"/>
                    <a:pt x="100" y="129"/>
                  </a:cubicBezTo>
                  <a:cubicBezTo>
                    <a:pt x="105" y="131"/>
                    <a:pt x="111" y="132"/>
                    <a:pt x="114" y="132"/>
                  </a:cubicBezTo>
                  <a:cubicBezTo>
                    <a:pt x="118" y="132"/>
                    <a:pt x="122" y="133"/>
                    <a:pt x="125" y="135"/>
                  </a:cubicBezTo>
                  <a:cubicBezTo>
                    <a:pt x="127" y="137"/>
                    <a:pt x="137" y="135"/>
                    <a:pt x="146" y="130"/>
                  </a:cubicBezTo>
                  <a:cubicBezTo>
                    <a:pt x="149" y="128"/>
                    <a:pt x="153" y="126"/>
                    <a:pt x="156" y="1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715"/>
            <p:cNvSpPr>
              <a:spLocks noEditPoints="1"/>
            </p:cNvSpPr>
            <p:nvPr/>
          </p:nvSpPr>
          <p:spPr bwMode="auto">
            <a:xfrm>
              <a:off x="10052050" y="5160963"/>
              <a:ext cx="85725" cy="87313"/>
            </a:xfrm>
            <a:custGeom>
              <a:avLst/>
              <a:gdLst>
                <a:gd name="T0" fmla="*/ 62 w 62"/>
                <a:gd name="T1" fmla="*/ 31 h 62"/>
                <a:gd name="T2" fmla="*/ 31 w 62"/>
                <a:gd name="T3" fmla="*/ 0 h 62"/>
                <a:gd name="T4" fmla="*/ 0 w 62"/>
                <a:gd name="T5" fmla="*/ 31 h 62"/>
                <a:gd name="T6" fmla="*/ 31 w 62"/>
                <a:gd name="T7" fmla="*/ 62 h 62"/>
                <a:gd name="T8" fmla="*/ 62 w 62"/>
                <a:gd name="T9" fmla="*/ 31 h 62"/>
                <a:gd name="T10" fmla="*/ 31 w 62"/>
                <a:gd name="T11" fmla="*/ 58 h 62"/>
                <a:gd name="T12" fmla="*/ 4 w 62"/>
                <a:gd name="T13" fmla="*/ 31 h 62"/>
                <a:gd name="T14" fmla="*/ 31 w 62"/>
                <a:gd name="T15" fmla="*/ 5 h 62"/>
                <a:gd name="T16" fmla="*/ 31 w 62"/>
                <a:gd name="T17" fmla="*/ 31 h 62"/>
                <a:gd name="T18" fmla="*/ 49 w 62"/>
                <a:gd name="T19" fmla="*/ 13 h 62"/>
                <a:gd name="T20" fmla="*/ 57 w 62"/>
                <a:gd name="T21" fmla="*/ 31 h 62"/>
                <a:gd name="T22" fmla="*/ 31 w 62"/>
                <a:gd name="T23"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2">
                  <a:moveTo>
                    <a:pt x="62" y="31"/>
                  </a:moveTo>
                  <a:cubicBezTo>
                    <a:pt x="62" y="14"/>
                    <a:pt x="48" y="0"/>
                    <a:pt x="31" y="0"/>
                  </a:cubicBezTo>
                  <a:cubicBezTo>
                    <a:pt x="14" y="0"/>
                    <a:pt x="0" y="14"/>
                    <a:pt x="0" y="31"/>
                  </a:cubicBezTo>
                  <a:cubicBezTo>
                    <a:pt x="0" y="48"/>
                    <a:pt x="14" y="62"/>
                    <a:pt x="31" y="62"/>
                  </a:cubicBezTo>
                  <a:cubicBezTo>
                    <a:pt x="48" y="62"/>
                    <a:pt x="62" y="48"/>
                    <a:pt x="62" y="31"/>
                  </a:cubicBezTo>
                  <a:close/>
                  <a:moveTo>
                    <a:pt x="31" y="58"/>
                  </a:moveTo>
                  <a:cubicBezTo>
                    <a:pt x="16" y="58"/>
                    <a:pt x="4" y="46"/>
                    <a:pt x="4" y="31"/>
                  </a:cubicBezTo>
                  <a:cubicBezTo>
                    <a:pt x="4" y="17"/>
                    <a:pt x="16" y="5"/>
                    <a:pt x="31" y="5"/>
                  </a:cubicBezTo>
                  <a:cubicBezTo>
                    <a:pt x="31" y="31"/>
                    <a:pt x="31" y="31"/>
                    <a:pt x="31" y="31"/>
                  </a:cubicBezTo>
                  <a:cubicBezTo>
                    <a:pt x="49" y="13"/>
                    <a:pt x="49" y="13"/>
                    <a:pt x="49" y="13"/>
                  </a:cubicBezTo>
                  <a:cubicBezTo>
                    <a:pt x="54" y="17"/>
                    <a:pt x="57" y="24"/>
                    <a:pt x="57" y="31"/>
                  </a:cubicBezTo>
                  <a:cubicBezTo>
                    <a:pt x="57" y="46"/>
                    <a:pt x="45" y="58"/>
                    <a:pt x="31"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p:cNvGrpSpPr/>
          <p:nvPr/>
        </p:nvGrpSpPr>
        <p:grpSpPr>
          <a:xfrm>
            <a:off x="6482291" y="2309369"/>
            <a:ext cx="284158" cy="451786"/>
            <a:chOff x="8877300" y="2597143"/>
            <a:chExt cx="184150" cy="369896"/>
          </a:xfrm>
        </p:grpSpPr>
        <p:sp>
          <p:nvSpPr>
            <p:cNvPr id="32" name="Freeform 353"/>
            <p:cNvSpPr>
              <a:spLocks/>
            </p:cNvSpPr>
            <p:nvPr/>
          </p:nvSpPr>
          <p:spPr bwMode="auto">
            <a:xfrm>
              <a:off x="8877300" y="2597143"/>
              <a:ext cx="184150" cy="241299"/>
            </a:xfrm>
            <a:custGeom>
              <a:avLst/>
              <a:gdLst>
                <a:gd name="T0" fmla="*/ 130 w 130"/>
                <a:gd name="T1" fmla="*/ 8 h 172"/>
                <a:gd name="T2" fmla="*/ 124 w 130"/>
                <a:gd name="T3" fmla="*/ 0 h 172"/>
                <a:gd name="T4" fmla="*/ 117 w 130"/>
                <a:gd name="T5" fmla="*/ 6 h 172"/>
                <a:gd name="T6" fmla="*/ 81 w 130"/>
                <a:gd name="T7" fmla="*/ 32 h 172"/>
                <a:gd name="T8" fmla="*/ 59 w 130"/>
                <a:gd name="T9" fmla="*/ 44 h 172"/>
                <a:gd name="T10" fmla="*/ 47 w 130"/>
                <a:gd name="T11" fmla="*/ 93 h 172"/>
                <a:gd name="T12" fmla="*/ 47 w 130"/>
                <a:gd name="T13" fmla="*/ 95 h 172"/>
                <a:gd name="T14" fmla="*/ 0 w 130"/>
                <a:gd name="T15" fmla="*/ 172 h 172"/>
                <a:gd name="T16" fmla="*/ 52 w 130"/>
                <a:gd name="T17" fmla="*/ 149 h 172"/>
                <a:gd name="T18" fmla="*/ 52 w 130"/>
                <a:gd name="T19" fmla="*/ 143 h 172"/>
                <a:gd name="T20" fmla="*/ 46 w 130"/>
                <a:gd name="T21" fmla="*/ 135 h 172"/>
                <a:gd name="T22" fmla="*/ 46 w 130"/>
                <a:gd name="T23" fmla="*/ 119 h 172"/>
                <a:gd name="T24" fmla="*/ 52 w 130"/>
                <a:gd name="T25" fmla="*/ 110 h 172"/>
                <a:gd name="T26" fmla="*/ 52 w 130"/>
                <a:gd name="T27" fmla="*/ 94 h 172"/>
                <a:gd name="T28" fmla="*/ 52 w 130"/>
                <a:gd name="T29" fmla="*/ 94 h 172"/>
                <a:gd name="T30" fmla="*/ 56 w 130"/>
                <a:gd name="T31" fmla="*/ 94 h 172"/>
                <a:gd name="T32" fmla="*/ 56 w 130"/>
                <a:gd name="T33" fmla="*/ 94 h 172"/>
                <a:gd name="T34" fmla="*/ 56 w 130"/>
                <a:gd name="T35" fmla="*/ 110 h 172"/>
                <a:gd name="T36" fmla="*/ 63 w 130"/>
                <a:gd name="T37" fmla="*/ 119 h 172"/>
                <a:gd name="T38" fmla="*/ 63 w 130"/>
                <a:gd name="T39" fmla="*/ 135 h 172"/>
                <a:gd name="T40" fmla="*/ 56 w 130"/>
                <a:gd name="T41" fmla="*/ 143 h 172"/>
                <a:gd name="T42" fmla="*/ 56 w 130"/>
                <a:gd name="T43" fmla="*/ 149 h 172"/>
                <a:gd name="T44" fmla="*/ 108 w 130"/>
                <a:gd name="T45" fmla="*/ 172 h 172"/>
                <a:gd name="T46" fmla="*/ 61 w 130"/>
                <a:gd name="T47" fmla="*/ 95 h 172"/>
                <a:gd name="T48" fmla="*/ 61 w 130"/>
                <a:gd name="T49" fmla="*/ 93 h 172"/>
                <a:gd name="T50" fmla="*/ 69 w 130"/>
                <a:gd name="T51" fmla="*/ 53 h 172"/>
                <a:gd name="T52" fmla="*/ 84 w 130"/>
                <a:gd name="T53" fmla="*/ 45 h 172"/>
                <a:gd name="T54" fmla="*/ 130 w 130"/>
                <a:gd name="T55"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172">
                  <a:moveTo>
                    <a:pt x="130" y="8"/>
                  </a:moveTo>
                  <a:cubicBezTo>
                    <a:pt x="130" y="4"/>
                    <a:pt x="128" y="1"/>
                    <a:pt x="124" y="0"/>
                  </a:cubicBezTo>
                  <a:cubicBezTo>
                    <a:pt x="121" y="0"/>
                    <a:pt x="117" y="2"/>
                    <a:pt x="117" y="6"/>
                  </a:cubicBezTo>
                  <a:cubicBezTo>
                    <a:pt x="114" y="19"/>
                    <a:pt x="94" y="29"/>
                    <a:pt x="81" y="32"/>
                  </a:cubicBezTo>
                  <a:cubicBezTo>
                    <a:pt x="74" y="34"/>
                    <a:pt x="65" y="37"/>
                    <a:pt x="59" y="44"/>
                  </a:cubicBezTo>
                  <a:cubicBezTo>
                    <a:pt x="47" y="57"/>
                    <a:pt x="47" y="77"/>
                    <a:pt x="47" y="93"/>
                  </a:cubicBezTo>
                  <a:cubicBezTo>
                    <a:pt x="47" y="95"/>
                    <a:pt x="47" y="95"/>
                    <a:pt x="47" y="95"/>
                  </a:cubicBezTo>
                  <a:cubicBezTo>
                    <a:pt x="22" y="100"/>
                    <a:pt x="2" y="132"/>
                    <a:pt x="0" y="172"/>
                  </a:cubicBezTo>
                  <a:cubicBezTo>
                    <a:pt x="15" y="157"/>
                    <a:pt x="33" y="149"/>
                    <a:pt x="52" y="149"/>
                  </a:cubicBezTo>
                  <a:cubicBezTo>
                    <a:pt x="52" y="143"/>
                    <a:pt x="52" y="143"/>
                    <a:pt x="52" y="143"/>
                  </a:cubicBezTo>
                  <a:cubicBezTo>
                    <a:pt x="49" y="142"/>
                    <a:pt x="46" y="139"/>
                    <a:pt x="46" y="135"/>
                  </a:cubicBezTo>
                  <a:cubicBezTo>
                    <a:pt x="46" y="119"/>
                    <a:pt x="46" y="119"/>
                    <a:pt x="46" y="119"/>
                  </a:cubicBezTo>
                  <a:cubicBezTo>
                    <a:pt x="46" y="114"/>
                    <a:pt x="49" y="111"/>
                    <a:pt x="52" y="110"/>
                  </a:cubicBezTo>
                  <a:cubicBezTo>
                    <a:pt x="52" y="94"/>
                    <a:pt x="52" y="94"/>
                    <a:pt x="52" y="94"/>
                  </a:cubicBezTo>
                  <a:cubicBezTo>
                    <a:pt x="52" y="94"/>
                    <a:pt x="52" y="94"/>
                    <a:pt x="52" y="94"/>
                  </a:cubicBezTo>
                  <a:cubicBezTo>
                    <a:pt x="56" y="94"/>
                    <a:pt x="56" y="94"/>
                    <a:pt x="56" y="94"/>
                  </a:cubicBezTo>
                  <a:cubicBezTo>
                    <a:pt x="56" y="94"/>
                    <a:pt x="56" y="94"/>
                    <a:pt x="56" y="94"/>
                  </a:cubicBezTo>
                  <a:cubicBezTo>
                    <a:pt x="56" y="110"/>
                    <a:pt x="56" y="110"/>
                    <a:pt x="56" y="110"/>
                  </a:cubicBezTo>
                  <a:cubicBezTo>
                    <a:pt x="60" y="111"/>
                    <a:pt x="63" y="114"/>
                    <a:pt x="63" y="119"/>
                  </a:cubicBezTo>
                  <a:cubicBezTo>
                    <a:pt x="63" y="135"/>
                    <a:pt x="63" y="135"/>
                    <a:pt x="63" y="135"/>
                  </a:cubicBezTo>
                  <a:cubicBezTo>
                    <a:pt x="63" y="139"/>
                    <a:pt x="60" y="142"/>
                    <a:pt x="56" y="143"/>
                  </a:cubicBezTo>
                  <a:cubicBezTo>
                    <a:pt x="56" y="149"/>
                    <a:pt x="56" y="149"/>
                    <a:pt x="56" y="149"/>
                  </a:cubicBezTo>
                  <a:cubicBezTo>
                    <a:pt x="74" y="149"/>
                    <a:pt x="93" y="157"/>
                    <a:pt x="108" y="172"/>
                  </a:cubicBezTo>
                  <a:cubicBezTo>
                    <a:pt x="106" y="132"/>
                    <a:pt x="86" y="99"/>
                    <a:pt x="61" y="95"/>
                  </a:cubicBezTo>
                  <a:cubicBezTo>
                    <a:pt x="61" y="93"/>
                    <a:pt x="61" y="93"/>
                    <a:pt x="61" y="93"/>
                  </a:cubicBezTo>
                  <a:cubicBezTo>
                    <a:pt x="61" y="78"/>
                    <a:pt x="60" y="62"/>
                    <a:pt x="69" y="53"/>
                  </a:cubicBezTo>
                  <a:cubicBezTo>
                    <a:pt x="73" y="48"/>
                    <a:pt x="78" y="47"/>
                    <a:pt x="84" y="45"/>
                  </a:cubicBezTo>
                  <a:cubicBezTo>
                    <a:pt x="99" y="42"/>
                    <a:pt x="126" y="29"/>
                    <a:pt x="130"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54"/>
            <p:cNvSpPr>
              <a:spLocks/>
            </p:cNvSpPr>
            <p:nvPr/>
          </p:nvSpPr>
          <p:spPr bwMode="auto">
            <a:xfrm>
              <a:off x="8877300" y="2809876"/>
              <a:ext cx="152400" cy="157163"/>
            </a:xfrm>
            <a:custGeom>
              <a:avLst/>
              <a:gdLst>
                <a:gd name="T0" fmla="*/ 54 w 108"/>
                <a:gd name="T1" fmla="*/ 111 h 111"/>
                <a:gd name="T2" fmla="*/ 108 w 108"/>
                <a:gd name="T3" fmla="*/ 26 h 111"/>
                <a:gd name="T4" fmla="*/ 108 w 108"/>
                <a:gd name="T5" fmla="*/ 24 h 111"/>
                <a:gd name="T6" fmla="*/ 54 w 108"/>
                <a:gd name="T7" fmla="*/ 0 h 111"/>
                <a:gd name="T8" fmla="*/ 0 w 108"/>
                <a:gd name="T9" fmla="*/ 25 h 111"/>
                <a:gd name="T10" fmla="*/ 0 w 108"/>
                <a:gd name="T11" fmla="*/ 26 h 111"/>
                <a:gd name="T12" fmla="*/ 54 w 10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08" h="111">
                  <a:moveTo>
                    <a:pt x="54" y="111"/>
                  </a:moveTo>
                  <a:cubicBezTo>
                    <a:pt x="84" y="111"/>
                    <a:pt x="108" y="73"/>
                    <a:pt x="108" y="26"/>
                  </a:cubicBezTo>
                  <a:cubicBezTo>
                    <a:pt x="108" y="26"/>
                    <a:pt x="108" y="25"/>
                    <a:pt x="108" y="24"/>
                  </a:cubicBezTo>
                  <a:cubicBezTo>
                    <a:pt x="93" y="9"/>
                    <a:pt x="74" y="0"/>
                    <a:pt x="54" y="0"/>
                  </a:cubicBezTo>
                  <a:cubicBezTo>
                    <a:pt x="34" y="0"/>
                    <a:pt x="15" y="9"/>
                    <a:pt x="0" y="25"/>
                  </a:cubicBezTo>
                  <a:cubicBezTo>
                    <a:pt x="0" y="25"/>
                    <a:pt x="0" y="26"/>
                    <a:pt x="0" y="26"/>
                  </a:cubicBezTo>
                  <a:cubicBezTo>
                    <a:pt x="0" y="73"/>
                    <a:pt x="24" y="111"/>
                    <a:pt x="54" y="1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 name="TextBox 34"/>
          <p:cNvSpPr txBox="1"/>
          <p:nvPr/>
        </p:nvSpPr>
        <p:spPr>
          <a:xfrm>
            <a:off x="3972882" y="1439813"/>
            <a:ext cx="756461" cy="368701"/>
          </a:xfrm>
          <a:prstGeom prst="rect">
            <a:avLst/>
          </a:prstGeom>
          <a:noFill/>
        </p:spPr>
        <p:txBody>
          <a:bodyPr wrap="square" rtlCol="0">
            <a:spAutoFit/>
          </a:bodyPr>
          <a:lstStyle/>
          <a:p>
            <a:r>
              <a:rPr lang="en-US" altLang="zh-CN" sz="2400" b="1" dirty="0" smtClean="0">
                <a:solidFill>
                  <a:schemeClr val="bg1"/>
                </a:solidFill>
                <a:latin typeface="Ebrima" pitchFamily="2" charset="0"/>
                <a:ea typeface="Ebrima" pitchFamily="2" charset="0"/>
                <a:cs typeface="Ebrima" pitchFamily="2" charset="0"/>
              </a:rPr>
              <a:t>API</a:t>
            </a:r>
            <a:endParaRPr lang="zh-CN" altLang="en-US" sz="2400" b="1" dirty="0">
              <a:solidFill>
                <a:schemeClr val="bg1"/>
              </a:solidFill>
              <a:latin typeface="Ebrima" pitchFamily="2" charset="0"/>
              <a:cs typeface="Ebrima" pitchFamily="2" charset="0"/>
            </a:endParaRPr>
          </a:p>
        </p:txBody>
      </p:sp>
      <p:grpSp>
        <p:nvGrpSpPr>
          <p:cNvPr id="39" name="组合 38"/>
          <p:cNvGrpSpPr/>
          <p:nvPr/>
        </p:nvGrpSpPr>
        <p:grpSpPr>
          <a:xfrm>
            <a:off x="4063375" y="2410022"/>
            <a:ext cx="548878" cy="358003"/>
            <a:chOff x="4726623" y="2876687"/>
            <a:chExt cx="782638" cy="541337"/>
          </a:xfrm>
        </p:grpSpPr>
        <p:sp>
          <p:nvSpPr>
            <p:cNvPr id="37" name="Freeform 5"/>
            <p:cNvSpPr>
              <a:spLocks/>
            </p:cNvSpPr>
            <p:nvPr/>
          </p:nvSpPr>
          <p:spPr bwMode="auto">
            <a:xfrm>
              <a:off x="4726623" y="2876687"/>
              <a:ext cx="609600" cy="463550"/>
            </a:xfrm>
            <a:custGeom>
              <a:avLst/>
              <a:gdLst>
                <a:gd name="T0" fmla="*/ 61 w 162"/>
                <a:gd name="T1" fmla="*/ 33 h 123"/>
                <a:gd name="T2" fmla="*/ 162 w 162"/>
                <a:gd name="T3" fmla="*/ 32 h 123"/>
                <a:gd name="T4" fmla="*/ 161 w 162"/>
                <a:gd name="T5" fmla="*/ 28 h 123"/>
                <a:gd name="T6" fmla="*/ 149 w 162"/>
                <a:gd name="T7" fmla="*/ 16 h 123"/>
                <a:gd name="T8" fmla="*/ 91 w 162"/>
                <a:gd name="T9" fmla="*/ 16 h 123"/>
                <a:gd name="T10" fmla="*/ 79 w 162"/>
                <a:gd name="T11" fmla="*/ 8 h 123"/>
                <a:gd name="T12" fmla="*/ 67 w 162"/>
                <a:gd name="T13" fmla="*/ 0 h 123"/>
                <a:gd name="T14" fmla="*/ 33 w 162"/>
                <a:gd name="T15" fmla="*/ 0 h 123"/>
                <a:gd name="T16" fmla="*/ 22 w 162"/>
                <a:gd name="T17" fmla="*/ 8 h 123"/>
                <a:gd name="T18" fmla="*/ 11 w 162"/>
                <a:gd name="T19" fmla="*/ 16 h 123"/>
                <a:gd name="T20" fmla="*/ 11 w 162"/>
                <a:gd name="T21" fmla="*/ 16 h 123"/>
                <a:gd name="T22" fmla="*/ 0 w 162"/>
                <a:gd name="T23" fmla="*/ 28 h 123"/>
                <a:gd name="T24" fmla="*/ 8 w 162"/>
                <a:gd name="T25" fmla="*/ 123 h 123"/>
                <a:gd name="T26" fmla="*/ 38 w 162"/>
                <a:gd name="T27" fmla="*/ 48 h 123"/>
                <a:gd name="T28" fmla="*/ 61 w 162"/>
                <a:gd name="T29" fmla="*/ 3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23">
                  <a:moveTo>
                    <a:pt x="61" y="33"/>
                  </a:moveTo>
                  <a:cubicBezTo>
                    <a:pt x="162" y="32"/>
                    <a:pt x="162" y="32"/>
                    <a:pt x="162" y="32"/>
                  </a:cubicBezTo>
                  <a:cubicBezTo>
                    <a:pt x="161" y="28"/>
                    <a:pt x="161" y="28"/>
                    <a:pt x="161" y="28"/>
                  </a:cubicBezTo>
                  <a:cubicBezTo>
                    <a:pt x="161" y="21"/>
                    <a:pt x="155" y="16"/>
                    <a:pt x="149" y="16"/>
                  </a:cubicBezTo>
                  <a:cubicBezTo>
                    <a:pt x="91" y="16"/>
                    <a:pt x="91" y="16"/>
                    <a:pt x="91" y="16"/>
                  </a:cubicBezTo>
                  <a:cubicBezTo>
                    <a:pt x="85" y="16"/>
                    <a:pt x="79" y="12"/>
                    <a:pt x="79" y="8"/>
                  </a:cubicBezTo>
                  <a:cubicBezTo>
                    <a:pt x="79" y="3"/>
                    <a:pt x="73" y="0"/>
                    <a:pt x="67" y="0"/>
                  </a:cubicBezTo>
                  <a:cubicBezTo>
                    <a:pt x="33" y="0"/>
                    <a:pt x="33" y="0"/>
                    <a:pt x="33" y="0"/>
                  </a:cubicBezTo>
                  <a:cubicBezTo>
                    <a:pt x="27" y="0"/>
                    <a:pt x="22" y="3"/>
                    <a:pt x="22" y="8"/>
                  </a:cubicBezTo>
                  <a:cubicBezTo>
                    <a:pt x="22" y="12"/>
                    <a:pt x="18" y="16"/>
                    <a:pt x="11" y="16"/>
                  </a:cubicBezTo>
                  <a:cubicBezTo>
                    <a:pt x="11" y="16"/>
                    <a:pt x="11" y="16"/>
                    <a:pt x="11" y="16"/>
                  </a:cubicBezTo>
                  <a:cubicBezTo>
                    <a:pt x="5" y="16"/>
                    <a:pt x="0" y="21"/>
                    <a:pt x="0" y="28"/>
                  </a:cubicBezTo>
                  <a:cubicBezTo>
                    <a:pt x="8" y="123"/>
                    <a:pt x="8" y="123"/>
                    <a:pt x="8" y="123"/>
                  </a:cubicBezTo>
                  <a:cubicBezTo>
                    <a:pt x="38" y="48"/>
                    <a:pt x="38" y="48"/>
                    <a:pt x="38" y="48"/>
                  </a:cubicBezTo>
                  <a:cubicBezTo>
                    <a:pt x="41" y="39"/>
                    <a:pt x="51" y="33"/>
                    <a:pt x="61"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
            <p:cNvSpPr>
              <a:spLocks/>
            </p:cNvSpPr>
            <p:nvPr/>
          </p:nvSpPr>
          <p:spPr bwMode="auto">
            <a:xfrm>
              <a:off x="4764723" y="3027499"/>
              <a:ext cx="744538" cy="390525"/>
            </a:xfrm>
            <a:custGeom>
              <a:avLst/>
              <a:gdLst>
                <a:gd name="T0" fmla="*/ 189 w 198"/>
                <a:gd name="T1" fmla="*/ 0 h 104"/>
                <a:gd name="T2" fmla="*/ 51 w 198"/>
                <a:gd name="T3" fmla="*/ 1 h 104"/>
                <a:gd name="T4" fmla="*/ 35 w 198"/>
                <a:gd name="T5" fmla="*/ 11 h 104"/>
                <a:gd name="T6" fmla="*/ 2 w 198"/>
                <a:gd name="T7" fmla="*/ 93 h 104"/>
                <a:gd name="T8" fmla="*/ 9 w 198"/>
                <a:gd name="T9" fmla="*/ 104 h 104"/>
                <a:gd name="T10" fmla="*/ 148 w 198"/>
                <a:gd name="T11" fmla="*/ 103 h 104"/>
                <a:gd name="T12" fmla="*/ 163 w 198"/>
                <a:gd name="T13" fmla="*/ 93 h 104"/>
                <a:gd name="T14" fmla="*/ 196 w 198"/>
                <a:gd name="T15" fmla="*/ 11 h 104"/>
                <a:gd name="T16" fmla="*/ 189 w 198"/>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04">
                  <a:moveTo>
                    <a:pt x="189" y="0"/>
                  </a:moveTo>
                  <a:cubicBezTo>
                    <a:pt x="51" y="1"/>
                    <a:pt x="51" y="1"/>
                    <a:pt x="51" y="1"/>
                  </a:cubicBezTo>
                  <a:cubicBezTo>
                    <a:pt x="44" y="1"/>
                    <a:pt x="37" y="5"/>
                    <a:pt x="35" y="11"/>
                  </a:cubicBezTo>
                  <a:cubicBezTo>
                    <a:pt x="2" y="93"/>
                    <a:pt x="2" y="93"/>
                    <a:pt x="2" y="93"/>
                  </a:cubicBezTo>
                  <a:cubicBezTo>
                    <a:pt x="0" y="99"/>
                    <a:pt x="3" y="104"/>
                    <a:pt x="9" y="104"/>
                  </a:cubicBezTo>
                  <a:cubicBezTo>
                    <a:pt x="148" y="103"/>
                    <a:pt x="148" y="103"/>
                    <a:pt x="148" y="103"/>
                  </a:cubicBezTo>
                  <a:cubicBezTo>
                    <a:pt x="154" y="103"/>
                    <a:pt x="161" y="99"/>
                    <a:pt x="163" y="93"/>
                  </a:cubicBezTo>
                  <a:cubicBezTo>
                    <a:pt x="196" y="11"/>
                    <a:pt x="196" y="11"/>
                    <a:pt x="196" y="11"/>
                  </a:cubicBezTo>
                  <a:cubicBezTo>
                    <a:pt x="198" y="5"/>
                    <a:pt x="195" y="0"/>
                    <a:pt x="18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Round Diagonal Corner Rectangle 53"/>
          <p:cNvSpPr/>
          <p:nvPr/>
        </p:nvSpPr>
        <p:spPr>
          <a:xfrm>
            <a:off x="1171563" y="1326593"/>
            <a:ext cx="869453"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41" name="Round Diagonal Corner Rectangle 53"/>
          <p:cNvSpPr/>
          <p:nvPr/>
        </p:nvSpPr>
        <p:spPr>
          <a:xfrm>
            <a:off x="1180383" y="3044466"/>
            <a:ext cx="869453"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43" name="TextBox 42"/>
          <p:cNvSpPr txBox="1"/>
          <p:nvPr/>
        </p:nvSpPr>
        <p:spPr>
          <a:xfrm>
            <a:off x="1294713" y="1478066"/>
            <a:ext cx="756461" cy="368701"/>
          </a:xfrm>
          <a:prstGeom prst="rect">
            <a:avLst/>
          </a:prstGeom>
          <a:noFill/>
        </p:spPr>
        <p:txBody>
          <a:bodyPr wrap="square" rtlCol="0">
            <a:spAutoFit/>
          </a:bodyPr>
          <a:lstStyle/>
          <a:p>
            <a:r>
              <a:rPr lang="en-US" altLang="zh-CN" sz="2400" b="1" dirty="0" smtClean="0">
                <a:solidFill>
                  <a:schemeClr val="bg1"/>
                </a:solidFill>
                <a:latin typeface="Ebrima" pitchFamily="2" charset="0"/>
                <a:ea typeface="Ebrima" pitchFamily="2" charset="0"/>
                <a:cs typeface="Ebrima" pitchFamily="2" charset="0"/>
              </a:rPr>
              <a:t>API</a:t>
            </a:r>
            <a:endParaRPr lang="zh-CN" altLang="en-US" sz="2400" b="1" dirty="0">
              <a:solidFill>
                <a:schemeClr val="bg1"/>
              </a:solidFill>
              <a:latin typeface="Ebrima" pitchFamily="2" charset="0"/>
              <a:cs typeface="Ebrima" pitchFamily="2" charset="0"/>
            </a:endParaRPr>
          </a:p>
        </p:txBody>
      </p:sp>
      <p:grpSp>
        <p:nvGrpSpPr>
          <p:cNvPr id="52" name="组合 51"/>
          <p:cNvGrpSpPr/>
          <p:nvPr/>
        </p:nvGrpSpPr>
        <p:grpSpPr>
          <a:xfrm>
            <a:off x="1369029" y="3186479"/>
            <a:ext cx="590257" cy="471853"/>
            <a:chOff x="5072063" y="4468813"/>
            <a:chExt cx="825500" cy="706438"/>
          </a:xfrm>
        </p:grpSpPr>
        <p:sp>
          <p:nvSpPr>
            <p:cNvPr id="48" name="Freeform 83"/>
            <p:cNvSpPr>
              <a:spLocks/>
            </p:cNvSpPr>
            <p:nvPr/>
          </p:nvSpPr>
          <p:spPr bwMode="auto">
            <a:xfrm>
              <a:off x="5072063" y="4468813"/>
              <a:ext cx="608013" cy="465138"/>
            </a:xfrm>
            <a:custGeom>
              <a:avLst/>
              <a:gdLst>
                <a:gd name="T0" fmla="*/ 61 w 162"/>
                <a:gd name="T1" fmla="*/ 33 h 124"/>
                <a:gd name="T2" fmla="*/ 162 w 162"/>
                <a:gd name="T3" fmla="*/ 33 h 124"/>
                <a:gd name="T4" fmla="*/ 162 w 162"/>
                <a:gd name="T5" fmla="*/ 28 h 124"/>
                <a:gd name="T6" fmla="*/ 149 w 162"/>
                <a:gd name="T7" fmla="*/ 16 h 124"/>
                <a:gd name="T8" fmla="*/ 91 w 162"/>
                <a:gd name="T9" fmla="*/ 16 h 124"/>
                <a:gd name="T10" fmla="*/ 79 w 162"/>
                <a:gd name="T11" fmla="*/ 8 h 124"/>
                <a:gd name="T12" fmla="*/ 68 w 162"/>
                <a:gd name="T13" fmla="*/ 0 h 124"/>
                <a:gd name="T14" fmla="*/ 33 w 162"/>
                <a:gd name="T15" fmla="*/ 0 h 124"/>
                <a:gd name="T16" fmla="*/ 22 w 162"/>
                <a:gd name="T17" fmla="*/ 8 h 124"/>
                <a:gd name="T18" fmla="*/ 12 w 162"/>
                <a:gd name="T19" fmla="*/ 16 h 124"/>
                <a:gd name="T20" fmla="*/ 11 w 162"/>
                <a:gd name="T21" fmla="*/ 16 h 124"/>
                <a:gd name="T22" fmla="*/ 1 w 162"/>
                <a:gd name="T23" fmla="*/ 28 h 124"/>
                <a:gd name="T24" fmla="*/ 8 w 162"/>
                <a:gd name="T25" fmla="*/ 124 h 124"/>
                <a:gd name="T26" fmla="*/ 38 w 162"/>
                <a:gd name="T27" fmla="*/ 49 h 124"/>
                <a:gd name="T28" fmla="*/ 61 w 162"/>
                <a:gd name="T29"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24">
                  <a:moveTo>
                    <a:pt x="61" y="33"/>
                  </a:moveTo>
                  <a:cubicBezTo>
                    <a:pt x="162" y="33"/>
                    <a:pt x="162" y="33"/>
                    <a:pt x="162" y="33"/>
                  </a:cubicBezTo>
                  <a:cubicBezTo>
                    <a:pt x="162" y="28"/>
                    <a:pt x="162" y="28"/>
                    <a:pt x="162" y="28"/>
                  </a:cubicBezTo>
                  <a:cubicBezTo>
                    <a:pt x="161" y="22"/>
                    <a:pt x="156" y="16"/>
                    <a:pt x="149" y="16"/>
                  </a:cubicBezTo>
                  <a:cubicBezTo>
                    <a:pt x="91" y="16"/>
                    <a:pt x="91" y="16"/>
                    <a:pt x="91" y="16"/>
                  </a:cubicBezTo>
                  <a:cubicBezTo>
                    <a:pt x="85" y="16"/>
                    <a:pt x="80" y="13"/>
                    <a:pt x="79" y="8"/>
                  </a:cubicBezTo>
                  <a:cubicBezTo>
                    <a:pt x="79" y="4"/>
                    <a:pt x="74" y="0"/>
                    <a:pt x="68" y="0"/>
                  </a:cubicBezTo>
                  <a:cubicBezTo>
                    <a:pt x="33" y="0"/>
                    <a:pt x="33" y="0"/>
                    <a:pt x="33" y="0"/>
                  </a:cubicBezTo>
                  <a:cubicBezTo>
                    <a:pt x="27" y="0"/>
                    <a:pt x="22" y="4"/>
                    <a:pt x="22" y="8"/>
                  </a:cubicBezTo>
                  <a:cubicBezTo>
                    <a:pt x="23" y="13"/>
                    <a:pt x="18" y="16"/>
                    <a:pt x="12" y="16"/>
                  </a:cubicBezTo>
                  <a:cubicBezTo>
                    <a:pt x="11" y="16"/>
                    <a:pt x="11" y="16"/>
                    <a:pt x="11" y="16"/>
                  </a:cubicBezTo>
                  <a:cubicBezTo>
                    <a:pt x="5" y="16"/>
                    <a:pt x="0" y="22"/>
                    <a:pt x="1" y="28"/>
                  </a:cubicBezTo>
                  <a:cubicBezTo>
                    <a:pt x="8" y="124"/>
                    <a:pt x="8" y="124"/>
                    <a:pt x="8" y="124"/>
                  </a:cubicBezTo>
                  <a:cubicBezTo>
                    <a:pt x="38" y="49"/>
                    <a:pt x="38" y="49"/>
                    <a:pt x="38" y="49"/>
                  </a:cubicBezTo>
                  <a:cubicBezTo>
                    <a:pt x="42" y="40"/>
                    <a:pt x="51" y="33"/>
                    <a:pt x="61"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4"/>
            <p:cNvSpPr>
              <a:spLocks/>
            </p:cNvSpPr>
            <p:nvPr/>
          </p:nvSpPr>
          <p:spPr bwMode="auto">
            <a:xfrm>
              <a:off x="5605463" y="4832350"/>
              <a:ext cx="157163" cy="173038"/>
            </a:xfrm>
            <a:custGeom>
              <a:avLst/>
              <a:gdLst>
                <a:gd name="T0" fmla="*/ 24 w 42"/>
                <a:gd name="T1" fmla="*/ 0 h 46"/>
                <a:gd name="T2" fmla="*/ 7 w 42"/>
                <a:gd name="T3" fmla="*/ 7 h 46"/>
                <a:gd name="T4" fmla="*/ 0 w 42"/>
                <a:gd name="T5" fmla="*/ 23 h 46"/>
                <a:gd name="T6" fmla="*/ 7 w 42"/>
                <a:gd name="T7" fmla="*/ 40 h 46"/>
                <a:gd name="T8" fmla="*/ 19 w 42"/>
                <a:gd name="T9" fmla="*/ 46 h 46"/>
                <a:gd name="T10" fmla="*/ 32 w 42"/>
                <a:gd name="T11" fmla="*/ 36 h 46"/>
                <a:gd name="T12" fmla="*/ 42 w 42"/>
                <a:gd name="T13" fmla="*/ 9 h 46"/>
                <a:gd name="T14" fmla="*/ 40 w 42"/>
                <a:gd name="T15" fmla="*/ 7 h 46"/>
                <a:gd name="T16" fmla="*/ 24 w 4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6">
                  <a:moveTo>
                    <a:pt x="24" y="0"/>
                  </a:moveTo>
                  <a:cubicBezTo>
                    <a:pt x="17" y="0"/>
                    <a:pt x="11" y="2"/>
                    <a:pt x="7" y="7"/>
                  </a:cubicBezTo>
                  <a:cubicBezTo>
                    <a:pt x="2" y="11"/>
                    <a:pt x="0" y="17"/>
                    <a:pt x="0" y="23"/>
                  </a:cubicBezTo>
                  <a:cubicBezTo>
                    <a:pt x="0" y="30"/>
                    <a:pt x="2" y="35"/>
                    <a:pt x="7" y="40"/>
                  </a:cubicBezTo>
                  <a:cubicBezTo>
                    <a:pt x="10" y="43"/>
                    <a:pt x="14" y="46"/>
                    <a:pt x="19" y="46"/>
                  </a:cubicBezTo>
                  <a:cubicBezTo>
                    <a:pt x="24" y="45"/>
                    <a:pt x="30" y="41"/>
                    <a:pt x="32" y="36"/>
                  </a:cubicBezTo>
                  <a:cubicBezTo>
                    <a:pt x="42" y="9"/>
                    <a:pt x="42" y="9"/>
                    <a:pt x="42" y="9"/>
                  </a:cubicBezTo>
                  <a:cubicBezTo>
                    <a:pt x="42" y="8"/>
                    <a:pt x="41" y="7"/>
                    <a:pt x="40" y="7"/>
                  </a:cubicBezTo>
                  <a:cubicBezTo>
                    <a:pt x="36" y="2"/>
                    <a:pt x="30" y="0"/>
                    <a:pt x="2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5"/>
            <p:cNvSpPr>
              <a:spLocks/>
            </p:cNvSpPr>
            <p:nvPr/>
          </p:nvSpPr>
          <p:spPr bwMode="auto">
            <a:xfrm>
              <a:off x="5108575" y="4622800"/>
              <a:ext cx="747713" cy="387350"/>
            </a:xfrm>
            <a:custGeom>
              <a:avLst/>
              <a:gdLst>
                <a:gd name="T0" fmla="*/ 102 w 199"/>
                <a:gd name="T1" fmla="*/ 100 h 103"/>
                <a:gd name="T2" fmla="*/ 98 w 199"/>
                <a:gd name="T3" fmla="*/ 79 h 103"/>
                <a:gd name="T4" fmla="*/ 115 w 199"/>
                <a:gd name="T5" fmla="*/ 38 h 103"/>
                <a:gd name="T6" fmla="*/ 156 w 199"/>
                <a:gd name="T7" fmla="*/ 21 h 103"/>
                <a:gd name="T8" fmla="*/ 188 w 199"/>
                <a:gd name="T9" fmla="*/ 31 h 103"/>
                <a:gd name="T10" fmla="*/ 196 w 199"/>
                <a:gd name="T11" fmla="*/ 10 h 103"/>
                <a:gd name="T12" fmla="*/ 189 w 199"/>
                <a:gd name="T13" fmla="*/ 0 h 103"/>
                <a:gd name="T14" fmla="*/ 51 w 199"/>
                <a:gd name="T15" fmla="*/ 0 h 103"/>
                <a:gd name="T16" fmla="*/ 35 w 199"/>
                <a:gd name="T17" fmla="*/ 11 h 103"/>
                <a:gd name="T18" fmla="*/ 3 w 199"/>
                <a:gd name="T19" fmla="*/ 93 h 103"/>
                <a:gd name="T20" fmla="*/ 10 w 199"/>
                <a:gd name="T21" fmla="*/ 103 h 103"/>
                <a:gd name="T22" fmla="*/ 99 w 199"/>
                <a:gd name="T23" fmla="*/ 103 h 103"/>
                <a:gd name="T24" fmla="*/ 102 w 199"/>
                <a:gd name="T25"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03">
                  <a:moveTo>
                    <a:pt x="102" y="100"/>
                  </a:moveTo>
                  <a:cubicBezTo>
                    <a:pt x="99" y="94"/>
                    <a:pt x="98" y="86"/>
                    <a:pt x="98" y="79"/>
                  </a:cubicBezTo>
                  <a:cubicBezTo>
                    <a:pt x="98" y="64"/>
                    <a:pt x="104" y="49"/>
                    <a:pt x="115" y="38"/>
                  </a:cubicBezTo>
                  <a:cubicBezTo>
                    <a:pt x="126" y="27"/>
                    <a:pt x="140" y="21"/>
                    <a:pt x="156" y="21"/>
                  </a:cubicBezTo>
                  <a:cubicBezTo>
                    <a:pt x="167" y="21"/>
                    <a:pt x="179" y="25"/>
                    <a:pt x="188" y="31"/>
                  </a:cubicBezTo>
                  <a:cubicBezTo>
                    <a:pt x="196" y="10"/>
                    <a:pt x="196" y="10"/>
                    <a:pt x="196" y="10"/>
                  </a:cubicBezTo>
                  <a:cubicBezTo>
                    <a:pt x="199" y="4"/>
                    <a:pt x="196" y="0"/>
                    <a:pt x="189" y="0"/>
                  </a:cubicBezTo>
                  <a:cubicBezTo>
                    <a:pt x="51" y="0"/>
                    <a:pt x="51" y="0"/>
                    <a:pt x="51" y="0"/>
                  </a:cubicBezTo>
                  <a:cubicBezTo>
                    <a:pt x="45" y="0"/>
                    <a:pt x="38" y="5"/>
                    <a:pt x="35" y="11"/>
                  </a:cubicBezTo>
                  <a:cubicBezTo>
                    <a:pt x="3" y="93"/>
                    <a:pt x="3" y="93"/>
                    <a:pt x="3" y="93"/>
                  </a:cubicBezTo>
                  <a:cubicBezTo>
                    <a:pt x="0" y="98"/>
                    <a:pt x="4" y="103"/>
                    <a:pt x="10" y="103"/>
                  </a:cubicBezTo>
                  <a:cubicBezTo>
                    <a:pt x="99" y="103"/>
                    <a:pt x="99" y="103"/>
                    <a:pt x="99" y="103"/>
                  </a:cubicBezTo>
                  <a:lnTo>
                    <a:pt x="102"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6"/>
            <p:cNvSpPr>
              <a:spLocks noEditPoints="1"/>
            </p:cNvSpPr>
            <p:nvPr/>
          </p:nvSpPr>
          <p:spPr bwMode="auto">
            <a:xfrm>
              <a:off x="5432425" y="4732338"/>
              <a:ext cx="465138" cy="442913"/>
            </a:xfrm>
            <a:custGeom>
              <a:avLst/>
              <a:gdLst>
                <a:gd name="T0" fmla="*/ 105 w 124"/>
                <a:gd name="T1" fmla="*/ 15 h 118"/>
                <a:gd name="T2" fmla="*/ 70 w 124"/>
                <a:gd name="T3" fmla="*/ 0 h 118"/>
                <a:gd name="T4" fmla="*/ 34 w 124"/>
                <a:gd name="T5" fmla="*/ 15 h 118"/>
                <a:gd name="T6" fmla="*/ 20 w 124"/>
                <a:gd name="T7" fmla="*/ 50 h 118"/>
                <a:gd name="T8" fmla="*/ 25 w 124"/>
                <a:gd name="T9" fmla="*/ 73 h 118"/>
                <a:gd name="T10" fmla="*/ 24 w 124"/>
                <a:gd name="T11" fmla="*/ 74 h 118"/>
                <a:gd name="T12" fmla="*/ 6 w 124"/>
                <a:gd name="T13" fmla="*/ 92 h 118"/>
                <a:gd name="T14" fmla="*/ 6 w 124"/>
                <a:gd name="T15" fmla="*/ 114 h 118"/>
                <a:gd name="T16" fmla="*/ 17 w 124"/>
                <a:gd name="T17" fmla="*/ 118 h 118"/>
                <a:gd name="T18" fmla="*/ 27 w 124"/>
                <a:gd name="T19" fmla="*/ 114 h 118"/>
                <a:gd name="T20" fmla="*/ 46 w 124"/>
                <a:gd name="T21" fmla="*/ 95 h 118"/>
                <a:gd name="T22" fmla="*/ 47 w 124"/>
                <a:gd name="T23" fmla="*/ 95 h 118"/>
                <a:gd name="T24" fmla="*/ 70 w 124"/>
                <a:gd name="T25" fmla="*/ 100 h 118"/>
                <a:gd name="T26" fmla="*/ 105 w 124"/>
                <a:gd name="T27" fmla="*/ 86 h 118"/>
                <a:gd name="T28" fmla="*/ 105 w 124"/>
                <a:gd name="T29" fmla="*/ 15 h 118"/>
                <a:gd name="T30" fmla="*/ 92 w 124"/>
                <a:gd name="T31" fmla="*/ 73 h 118"/>
                <a:gd name="T32" fmla="*/ 70 w 124"/>
                <a:gd name="T33" fmla="*/ 82 h 118"/>
                <a:gd name="T34" fmla="*/ 47 w 124"/>
                <a:gd name="T35" fmla="*/ 73 h 118"/>
                <a:gd name="T36" fmla="*/ 38 w 124"/>
                <a:gd name="T37" fmla="*/ 50 h 118"/>
                <a:gd name="T38" fmla="*/ 47 w 124"/>
                <a:gd name="T39" fmla="*/ 28 h 118"/>
                <a:gd name="T40" fmla="*/ 70 w 124"/>
                <a:gd name="T41" fmla="*/ 19 h 118"/>
                <a:gd name="T42" fmla="*/ 92 w 124"/>
                <a:gd name="T43" fmla="*/ 28 h 118"/>
                <a:gd name="T44" fmla="*/ 92 w 124"/>
                <a:gd name="T45" fmla="*/ 7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18">
                  <a:moveTo>
                    <a:pt x="105" y="15"/>
                  </a:moveTo>
                  <a:cubicBezTo>
                    <a:pt x="95" y="6"/>
                    <a:pt x="83" y="0"/>
                    <a:pt x="70" y="0"/>
                  </a:cubicBezTo>
                  <a:cubicBezTo>
                    <a:pt x="56" y="0"/>
                    <a:pt x="44" y="6"/>
                    <a:pt x="34" y="15"/>
                  </a:cubicBezTo>
                  <a:cubicBezTo>
                    <a:pt x="25" y="24"/>
                    <a:pt x="20" y="37"/>
                    <a:pt x="20" y="50"/>
                  </a:cubicBezTo>
                  <a:cubicBezTo>
                    <a:pt x="20" y="58"/>
                    <a:pt x="22" y="66"/>
                    <a:pt x="25" y="73"/>
                  </a:cubicBezTo>
                  <a:cubicBezTo>
                    <a:pt x="25" y="73"/>
                    <a:pt x="25" y="73"/>
                    <a:pt x="24" y="74"/>
                  </a:cubicBezTo>
                  <a:cubicBezTo>
                    <a:pt x="6" y="92"/>
                    <a:pt x="6" y="92"/>
                    <a:pt x="6" y="92"/>
                  </a:cubicBezTo>
                  <a:cubicBezTo>
                    <a:pt x="0" y="98"/>
                    <a:pt x="0" y="108"/>
                    <a:pt x="6" y="114"/>
                  </a:cubicBezTo>
                  <a:cubicBezTo>
                    <a:pt x="9" y="117"/>
                    <a:pt x="13" y="118"/>
                    <a:pt x="17" y="118"/>
                  </a:cubicBezTo>
                  <a:cubicBezTo>
                    <a:pt x="21" y="118"/>
                    <a:pt x="25" y="117"/>
                    <a:pt x="27" y="114"/>
                  </a:cubicBezTo>
                  <a:cubicBezTo>
                    <a:pt x="46" y="95"/>
                    <a:pt x="46" y="95"/>
                    <a:pt x="46" y="95"/>
                  </a:cubicBezTo>
                  <a:cubicBezTo>
                    <a:pt x="46" y="95"/>
                    <a:pt x="46" y="95"/>
                    <a:pt x="47" y="95"/>
                  </a:cubicBezTo>
                  <a:cubicBezTo>
                    <a:pt x="54" y="98"/>
                    <a:pt x="61" y="100"/>
                    <a:pt x="70" y="100"/>
                  </a:cubicBezTo>
                  <a:cubicBezTo>
                    <a:pt x="83" y="100"/>
                    <a:pt x="95" y="95"/>
                    <a:pt x="105" y="86"/>
                  </a:cubicBezTo>
                  <a:cubicBezTo>
                    <a:pt x="124" y="66"/>
                    <a:pt x="124" y="34"/>
                    <a:pt x="105" y="15"/>
                  </a:cubicBezTo>
                  <a:close/>
                  <a:moveTo>
                    <a:pt x="92" y="73"/>
                  </a:moveTo>
                  <a:cubicBezTo>
                    <a:pt x="86" y="79"/>
                    <a:pt x="78" y="82"/>
                    <a:pt x="70" y="82"/>
                  </a:cubicBezTo>
                  <a:cubicBezTo>
                    <a:pt x="61" y="82"/>
                    <a:pt x="53" y="79"/>
                    <a:pt x="47" y="73"/>
                  </a:cubicBezTo>
                  <a:cubicBezTo>
                    <a:pt x="41" y="67"/>
                    <a:pt x="38" y="59"/>
                    <a:pt x="38" y="50"/>
                  </a:cubicBezTo>
                  <a:cubicBezTo>
                    <a:pt x="38" y="42"/>
                    <a:pt x="41" y="34"/>
                    <a:pt x="47" y="28"/>
                  </a:cubicBezTo>
                  <a:cubicBezTo>
                    <a:pt x="53" y="22"/>
                    <a:pt x="61" y="19"/>
                    <a:pt x="70" y="19"/>
                  </a:cubicBezTo>
                  <a:cubicBezTo>
                    <a:pt x="78" y="19"/>
                    <a:pt x="86" y="22"/>
                    <a:pt x="92" y="28"/>
                  </a:cubicBezTo>
                  <a:cubicBezTo>
                    <a:pt x="104" y="40"/>
                    <a:pt x="104" y="60"/>
                    <a:pt x="92"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p:cNvGrpSpPr/>
          <p:nvPr/>
        </p:nvGrpSpPr>
        <p:grpSpPr>
          <a:xfrm>
            <a:off x="6330324" y="1487505"/>
            <a:ext cx="445515" cy="274517"/>
            <a:chOff x="1285852" y="3071816"/>
            <a:chExt cx="288925" cy="203200"/>
          </a:xfrm>
        </p:grpSpPr>
        <p:sp>
          <p:nvSpPr>
            <p:cNvPr id="93" name="Freeform 10"/>
            <p:cNvSpPr>
              <a:spLocks noEditPoints="1"/>
            </p:cNvSpPr>
            <p:nvPr/>
          </p:nvSpPr>
          <p:spPr bwMode="auto">
            <a:xfrm>
              <a:off x="1285852" y="3071816"/>
              <a:ext cx="176213" cy="203200"/>
            </a:xfrm>
            <a:custGeom>
              <a:avLst/>
              <a:gdLst>
                <a:gd name="T0" fmla="*/ 12 w 125"/>
                <a:gd name="T1" fmla="*/ 107 h 145"/>
                <a:gd name="T2" fmla="*/ 33 w 125"/>
                <a:gd name="T3" fmla="*/ 107 h 145"/>
                <a:gd name="T4" fmla="*/ 48 w 125"/>
                <a:gd name="T5" fmla="*/ 107 h 145"/>
                <a:gd name="T6" fmla="*/ 55 w 125"/>
                <a:gd name="T7" fmla="*/ 109 h 145"/>
                <a:gd name="T8" fmla="*/ 68 w 125"/>
                <a:gd name="T9" fmla="*/ 116 h 145"/>
                <a:gd name="T10" fmla="*/ 116 w 125"/>
                <a:gd name="T11" fmla="*/ 142 h 145"/>
                <a:gd name="T12" fmla="*/ 125 w 125"/>
                <a:gd name="T13" fmla="*/ 136 h 145"/>
                <a:gd name="T14" fmla="*/ 122 w 125"/>
                <a:gd name="T15" fmla="*/ 84 h 145"/>
                <a:gd name="T16" fmla="*/ 122 w 125"/>
                <a:gd name="T17" fmla="*/ 61 h 145"/>
                <a:gd name="T18" fmla="*/ 125 w 125"/>
                <a:gd name="T19" fmla="*/ 9 h 145"/>
                <a:gd name="T20" fmla="*/ 116 w 125"/>
                <a:gd name="T21" fmla="*/ 3 h 145"/>
                <a:gd name="T22" fmla="*/ 67 w 125"/>
                <a:gd name="T23" fmla="*/ 33 h 145"/>
                <a:gd name="T24" fmla="*/ 55 w 125"/>
                <a:gd name="T25" fmla="*/ 40 h 145"/>
                <a:gd name="T26" fmla="*/ 49 w 125"/>
                <a:gd name="T27" fmla="*/ 41 h 145"/>
                <a:gd name="T28" fmla="*/ 34 w 125"/>
                <a:gd name="T29" fmla="*/ 41 h 145"/>
                <a:gd name="T30" fmla="*/ 12 w 125"/>
                <a:gd name="T31" fmla="*/ 41 h 145"/>
                <a:gd name="T32" fmla="*/ 0 w 125"/>
                <a:gd name="T33" fmla="*/ 53 h 145"/>
                <a:gd name="T34" fmla="*/ 0 w 125"/>
                <a:gd name="T35" fmla="*/ 96 h 145"/>
                <a:gd name="T36" fmla="*/ 12 w 125"/>
                <a:gd name="T37" fmla="*/ 107 h 145"/>
                <a:gd name="T38" fmla="*/ 16 w 125"/>
                <a:gd name="T39" fmla="*/ 69 h 145"/>
                <a:gd name="T40" fmla="*/ 28 w 125"/>
                <a:gd name="T41" fmla="*/ 57 h 145"/>
                <a:gd name="T42" fmla="*/ 31 w 125"/>
                <a:gd name="T43" fmla="*/ 57 h 145"/>
                <a:gd name="T44" fmla="*/ 42 w 125"/>
                <a:gd name="T45" fmla="*/ 57 h 145"/>
                <a:gd name="T46" fmla="*/ 54 w 125"/>
                <a:gd name="T47" fmla="*/ 57 h 145"/>
                <a:gd name="T48" fmla="*/ 69 w 125"/>
                <a:gd name="T49" fmla="*/ 50 h 145"/>
                <a:gd name="T50" fmla="*/ 85 w 125"/>
                <a:gd name="T51" fmla="*/ 40 h 145"/>
                <a:gd name="T52" fmla="*/ 98 w 125"/>
                <a:gd name="T53" fmla="*/ 32 h 145"/>
                <a:gd name="T54" fmla="*/ 108 w 125"/>
                <a:gd name="T55" fmla="*/ 38 h 145"/>
                <a:gd name="T56" fmla="*/ 107 w 125"/>
                <a:gd name="T57" fmla="*/ 49 h 145"/>
                <a:gd name="T58" fmla="*/ 106 w 125"/>
                <a:gd name="T59" fmla="*/ 69 h 145"/>
                <a:gd name="T60" fmla="*/ 107 w 125"/>
                <a:gd name="T61" fmla="*/ 96 h 145"/>
                <a:gd name="T62" fmla="*/ 108 w 125"/>
                <a:gd name="T63" fmla="*/ 108 h 145"/>
                <a:gd name="T64" fmla="*/ 98 w 125"/>
                <a:gd name="T65" fmla="*/ 114 h 145"/>
                <a:gd name="T66" fmla="*/ 86 w 125"/>
                <a:gd name="T67" fmla="*/ 107 h 145"/>
                <a:gd name="T68" fmla="*/ 72 w 125"/>
                <a:gd name="T69" fmla="*/ 100 h 145"/>
                <a:gd name="T70" fmla="*/ 66 w 125"/>
                <a:gd name="T71" fmla="*/ 96 h 145"/>
                <a:gd name="T72" fmla="*/ 58 w 125"/>
                <a:gd name="T73" fmla="*/ 93 h 145"/>
                <a:gd name="T74" fmla="*/ 41 w 125"/>
                <a:gd name="T75" fmla="*/ 91 h 145"/>
                <a:gd name="T76" fmla="*/ 30 w 125"/>
                <a:gd name="T77" fmla="*/ 91 h 145"/>
                <a:gd name="T78" fmla="*/ 28 w 125"/>
                <a:gd name="T79" fmla="*/ 91 h 145"/>
                <a:gd name="T80" fmla="*/ 16 w 125"/>
                <a:gd name="T81" fmla="*/ 80 h 145"/>
                <a:gd name="T82" fmla="*/ 16 w 125"/>
                <a:gd name="T83"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145">
                  <a:moveTo>
                    <a:pt x="12" y="107"/>
                  </a:moveTo>
                  <a:cubicBezTo>
                    <a:pt x="33" y="107"/>
                    <a:pt x="33" y="107"/>
                    <a:pt x="33" y="107"/>
                  </a:cubicBezTo>
                  <a:cubicBezTo>
                    <a:pt x="39" y="107"/>
                    <a:pt x="46" y="107"/>
                    <a:pt x="48" y="107"/>
                  </a:cubicBezTo>
                  <a:cubicBezTo>
                    <a:pt x="51" y="107"/>
                    <a:pt x="54" y="108"/>
                    <a:pt x="55" y="109"/>
                  </a:cubicBezTo>
                  <a:cubicBezTo>
                    <a:pt x="57" y="110"/>
                    <a:pt x="63" y="113"/>
                    <a:pt x="68" y="116"/>
                  </a:cubicBezTo>
                  <a:cubicBezTo>
                    <a:pt x="116" y="142"/>
                    <a:pt x="116" y="142"/>
                    <a:pt x="116" y="142"/>
                  </a:cubicBezTo>
                  <a:cubicBezTo>
                    <a:pt x="121" y="145"/>
                    <a:pt x="125" y="142"/>
                    <a:pt x="125" y="136"/>
                  </a:cubicBezTo>
                  <a:cubicBezTo>
                    <a:pt x="122" y="84"/>
                    <a:pt x="122" y="84"/>
                    <a:pt x="122" y="84"/>
                  </a:cubicBezTo>
                  <a:cubicBezTo>
                    <a:pt x="122" y="77"/>
                    <a:pt x="122" y="67"/>
                    <a:pt x="122" y="61"/>
                  </a:cubicBezTo>
                  <a:cubicBezTo>
                    <a:pt x="125" y="9"/>
                    <a:pt x="125" y="9"/>
                    <a:pt x="125" y="9"/>
                  </a:cubicBezTo>
                  <a:cubicBezTo>
                    <a:pt x="125" y="2"/>
                    <a:pt x="121" y="0"/>
                    <a:pt x="116" y="3"/>
                  </a:cubicBezTo>
                  <a:cubicBezTo>
                    <a:pt x="67" y="33"/>
                    <a:pt x="67" y="33"/>
                    <a:pt x="67" y="33"/>
                  </a:cubicBezTo>
                  <a:cubicBezTo>
                    <a:pt x="61" y="36"/>
                    <a:pt x="56" y="39"/>
                    <a:pt x="55" y="40"/>
                  </a:cubicBezTo>
                  <a:cubicBezTo>
                    <a:pt x="53" y="41"/>
                    <a:pt x="51" y="41"/>
                    <a:pt x="49" y="41"/>
                  </a:cubicBezTo>
                  <a:cubicBezTo>
                    <a:pt x="47" y="41"/>
                    <a:pt x="40" y="41"/>
                    <a:pt x="34" y="41"/>
                  </a:cubicBezTo>
                  <a:cubicBezTo>
                    <a:pt x="12" y="41"/>
                    <a:pt x="12" y="41"/>
                    <a:pt x="12" y="41"/>
                  </a:cubicBezTo>
                  <a:cubicBezTo>
                    <a:pt x="6" y="41"/>
                    <a:pt x="0" y="46"/>
                    <a:pt x="0" y="53"/>
                  </a:cubicBezTo>
                  <a:cubicBezTo>
                    <a:pt x="0" y="96"/>
                    <a:pt x="0" y="96"/>
                    <a:pt x="0" y="96"/>
                  </a:cubicBezTo>
                  <a:cubicBezTo>
                    <a:pt x="0" y="102"/>
                    <a:pt x="6" y="107"/>
                    <a:pt x="12" y="107"/>
                  </a:cubicBezTo>
                  <a:close/>
                  <a:moveTo>
                    <a:pt x="16" y="69"/>
                  </a:moveTo>
                  <a:cubicBezTo>
                    <a:pt x="16" y="62"/>
                    <a:pt x="22" y="57"/>
                    <a:pt x="28" y="57"/>
                  </a:cubicBezTo>
                  <a:cubicBezTo>
                    <a:pt x="31" y="57"/>
                    <a:pt x="31" y="57"/>
                    <a:pt x="31" y="57"/>
                  </a:cubicBezTo>
                  <a:cubicBezTo>
                    <a:pt x="37" y="57"/>
                    <a:pt x="38" y="57"/>
                    <a:pt x="42" y="57"/>
                  </a:cubicBezTo>
                  <a:cubicBezTo>
                    <a:pt x="46" y="57"/>
                    <a:pt x="51" y="57"/>
                    <a:pt x="54" y="57"/>
                  </a:cubicBezTo>
                  <a:cubicBezTo>
                    <a:pt x="56" y="56"/>
                    <a:pt x="66" y="52"/>
                    <a:pt x="69" y="50"/>
                  </a:cubicBezTo>
                  <a:cubicBezTo>
                    <a:pt x="72" y="48"/>
                    <a:pt x="79" y="44"/>
                    <a:pt x="85" y="40"/>
                  </a:cubicBezTo>
                  <a:cubicBezTo>
                    <a:pt x="98" y="32"/>
                    <a:pt x="98" y="32"/>
                    <a:pt x="98" y="32"/>
                  </a:cubicBezTo>
                  <a:cubicBezTo>
                    <a:pt x="104" y="29"/>
                    <a:pt x="108" y="32"/>
                    <a:pt x="108" y="38"/>
                  </a:cubicBezTo>
                  <a:cubicBezTo>
                    <a:pt x="107" y="49"/>
                    <a:pt x="107" y="49"/>
                    <a:pt x="107" y="49"/>
                  </a:cubicBezTo>
                  <a:cubicBezTo>
                    <a:pt x="107" y="55"/>
                    <a:pt x="106" y="64"/>
                    <a:pt x="106" y="69"/>
                  </a:cubicBezTo>
                  <a:cubicBezTo>
                    <a:pt x="106" y="74"/>
                    <a:pt x="107" y="89"/>
                    <a:pt x="107" y="96"/>
                  </a:cubicBezTo>
                  <a:cubicBezTo>
                    <a:pt x="108" y="108"/>
                    <a:pt x="108" y="108"/>
                    <a:pt x="108" y="108"/>
                  </a:cubicBezTo>
                  <a:cubicBezTo>
                    <a:pt x="108" y="114"/>
                    <a:pt x="104" y="117"/>
                    <a:pt x="98" y="114"/>
                  </a:cubicBezTo>
                  <a:cubicBezTo>
                    <a:pt x="86" y="107"/>
                    <a:pt x="86" y="107"/>
                    <a:pt x="86" y="107"/>
                  </a:cubicBezTo>
                  <a:cubicBezTo>
                    <a:pt x="80" y="104"/>
                    <a:pt x="74" y="101"/>
                    <a:pt x="72" y="100"/>
                  </a:cubicBezTo>
                  <a:cubicBezTo>
                    <a:pt x="70" y="99"/>
                    <a:pt x="67" y="97"/>
                    <a:pt x="66" y="96"/>
                  </a:cubicBezTo>
                  <a:cubicBezTo>
                    <a:pt x="64" y="95"/>
                    <a:pt x="61" y="94"/>
                    <a:pt x="58" y="93"/>
                  </a:cubicBezTo>
                  <a:cubicBezTo>
                    <a:pt x="56" y="92"/>
                    <a:pt x="45" y="91"/>
                    <a:pt x="41" y="91"/>
                  </a:cubicBezTo>
                  <a:cubicBezTo>
                    <a:pt x="37" y="91"/>
                    <a:pt x="36" y="91"/>
                    <a:pt x="30" y="91"/>
                  </a:cubicBezTo>
                  <a:cubicBezTo>
                    <a:pt x="28" y="91"/>
                    <a:pt x="28" y="91"/>
                    <a:pt x="28" y="91"/>
                  </a:cubicBezTo>
                  <a:cubicBezTo>
                    <a:pt x="22" y="91"/>
                    <a:pt x="16" y="86"/>
                    <a:pt x="16" y="80"/>
                  </a:cubicBezTo>
                  <a:lnTo>
                    <a:pt x="16" y="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1"/>
            <p:cNvSpPr>
              <a:spLocks/>
            </p:cNvSpPr>
            <p:nvPr/>
          </p:nvSpPr>
          <p:spPr bwMode="auto">
            <a:xfrm>
              <a:off x="1516039" y="3078166"/>
              <a:ext cx="58738" cy="188913"/>
            </a:xfrm>
            <a:custGeom>
              <a:avLst/>
              <a:gdLst>
                <a:gd name="T0" fmla="*/ 25 w 41"/>
                <a:gd name="T1" fmla="*/ 67 h 134"/>
                <a:gd name="T2" fmla="*/ 3 w 41"/>
                <a:gd name="T3" fmla="*/ 120 h 134"/>
                <a:gd name="T4" fmla="*/ 3 w 41"/>
                <a:gd name="T5" fmla="*/ 132 h 134"/>
                <a:gd name="T6" fmla="*/ 9 w 41"/>
                <a:gd name="T7" fmla="*/ 134 h 134"/>
                <a:gd name="T8" fmla="*/ 14 w 41"/>
                <a:gd name="T9" fmla="*/ 132 h 134"/>
                <a:gd name="T10" fmla="*/ 41 w 41"/>
                <a:gd name="T11" fmla="*/ 67 h 134"/>
                <a:gd name="T12" fmla="*/ 14 w 41"/>
                <a:gd name="T13" fmla="*/ 3 h 134"/>
                <a:gd name="T14" fmla="*/ 3 w 41"/>
                <a:gd name="T15" fmla="*/ 3 h 134"/>
                <a:gd name="T16" fmla="*/ 3 w 41"/>
                <a:gd name="T17" fmla="*/ 14 h 134"/>
                <a:gd name="T18" fmla="*/ 25 w 41"/>
                <a:gd name="T19"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34">
                  <a:moveTo>
                    <a:pt x="25" y="67"/>
                  </a:moveTo>
                  <a:cubicBezTo>
                    <a:pt x="25" y="87"/>
                    <a:pt x="17" y="106"/>
                    <a:pt x="3" y="120"/>
                  </a:cubicBezTo>
                  <a:cubicBezTo>
                    <a:pt x="0" y="123"/>
                    <a:pt x="0" y="129"/>
                    <a:pt x="3" y="132"/>
                  </a:cubicBezTo>
                  <a:cubicBezTo>
                    <a:pt x="5" y="133"/>
                    <a:pt x="7" y="134"/>
                    <a:pt x="9" y="134"/>
                  </a:cubicBezTo>
                  <a:cubicBezTo>
                    <a:pt x="11" y="134"/>
                    <a:pt x="13" y="133"/>
                    <a:pt x="14" y="132"/>
                  </a:cubicBezTo>
                  <a:cubicBezTo>
                    <a:pt x="32" y="114"/>
                    <a:pt x="41" y="92"/>
                    <a:pt x="41" y="67"/>
                  </a:cubicBezTo>
                  <a:cubicBezTo>
                    <a:pt x="41" y="43"/>
                    <a:pt x="32" y="20"/>
                    <a:pt x="14" y="3"/>
                  </a:cubicBezTo>
                  <a:cubicBezTo>
                    <a:pt x="11" y="0"/>
                    <a:pt x="6" y="0"/>
                    <a:pt x="3" y="3"/>
                  </a:cubicBezTo>
                  <a:cubicBezTo>
                    <a:pt x="0" y="6"/>
                    <a:pt x="0" y="11"/>
                    <a:pt x="3" y="14"/>
                  </a:cubicBezTo>
                  <a:cubicBezTo>
                    <a:pt x="17" y="28"/>
                    <a:pt x="25" y="47"/>
                    <a:pt x="25"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2"/>
            <p:cNvSpPr>
              <a:spLocks/>
            </p:cNvSpPr>
            <p:nvPr/>
          </p:nvSpPr>
          <p:spPr bwMode="auto">
            <a:xfrm>
              <a:off x="1490639" y="3103566"/>
              <a:ext cx="46038" cy="138113"/>
            </a:xfrm>
            <a:custGeom>
              <a:avLst/>
              <a:gdLst>
                <a:gd name="T0" fmla="*/ 17 w 33"/>
                <a:gd name="T1" fmla="*/ 49 h 98"/>
                <a:gd name="T2" fmla="*/ 3 w 33"/>
                <a:gd name="T3" fmla="*/ 84 h 98"/>
                <a:gd name="T4" fmla="*/ 3 w 33"/>
                <a:gd name="T5" fmla="*/ 95 h 98"/>
                <a:gd name="T6" fmla="*/ 8 w 33"/>
                <a:gd name="T7" fmla="*/ 98 h 98"/>
                <a:gd name="T8" fmla="*/ 14 w 33"/>
                <a:gd name="T9" fmla="*/ 95 h 98"/>
                <a:gd name="T10" fmla="*/ 33 w 33"/>
                <a:gd name="T11" fmla="*/ 49 h 98"/>
                <a:gd name="T12" fmla="*/ 14 w 33"/>
                <a:gd name="T13" fmla="*/ 3 h 98"/>
                <a:gd name="T14" fmla="*/ 3 w 33"/>
                <a:gd name="T15" fmla="*/ 3 h 98"/>
                <a:gd name="T16" fmla="*/ 3 w 33"/>
                <a:gd name="T17" fmla="*/ 15 h 98"/>
                <a:gd name="T18" fmla="*/ 17 w 33"/>
                <a:gd name="T19"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98">
                  <a:moveTo>
                    <a:pt x="17" y="49"/>
                  </a:moveTo>
                  <a:cubicBezTo>
                    <a:pt x="17" y="62"/>
                    <a:pt x="12" y="75"/>
                    <a:pt x="3" y="84"/>
                  </a:cubicBezTo>
                  <a:cubicBezTo>
                    <a:pt x="0" y="87"/>
                    <a:pt x="0" y="92"/>
                    <a:pt x="3" y="95"/>
                  </a:cubicBezTo>
                  <a:cubicBezTo>
                    <a:pt x="4" y="97"/>
                    <a:pt x="6" y="98"/>
                    <a:pt x="8" y="98"/>
                  </a:cubicBezTo>
                  <a:cubicBezTo>
                    <a:pt x="10" y="98"/>
                    <a:pt x="12" y="97"/>
                    <a:pt x="14" y="95"/>
                  </a:cubicBezTo>
                  <a:cubicBezTo>
                    <a:pt x="26" y="83"/>
                    <a:pt x="33" y="67"/>
                    <a:pt x="33" y="49"/>
                  </a:cubicBezTo>
                  <a:cubicBezTo>
                    <a:pt x="33" y="32"/>
                    <a:pt x="26" y="16"/>
                    <a:pt x="14" y="3"/>
                  </a:cubicBezTo>
                  <a:cubicBezTo>
                    <a:pt x="11" y="0"/>
                    <a:pt x="6" y="0"/>
                    <a:pt x="3" y="3"/>
                  </a:cubicBezTo>
                  <a:cubicBezTo>
                    <a:pt x="0" y="7"/>
                    <a:pt x="0" y="12"/>
                    <a:pt x="3" y="15"/>
                  </a:cubicBezTo>
                  <a:cubicBezTo>
                    <a:pt x="12" y="24"/>
                    <a:pt x="17" y="36"/>
                    <a:pt x="17" y="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3"/>
            <p:cNvSpPr>
              <a:spLocks/>
            </p:cNvSpPr>
            <p:nvPr/>
          </p:nvSpPr>
          <p:spPr bwMode="auto">
            <a:xfrm>
              <a:off x="1463652" y="3128966"/>
              <a:ext cx="36513" cy="85725"/>
            </a:xfrm>
            <a:custGeom>
              <a:avLst/>
              <a:gdLst>
                <a:gd name="T0" fmla="*/ 4 w 26"/>
                <a:gd name="T1" fmla="*/ 59 h 61"/>
                <a:gd name="T2" fmla="*/ 9 w 26"/>
                <a:gd name="T3" fmla="*/ 61 h 61"/>
                <a:gd name="T4" fmla="*/ 15 w 26"/>
                <a:gd name="T5" fmla="*/ 59 h 61"/>
                <a:gd name="T6" fmla="*/ 26 w 26"/>
                <a:gd name="T7" fmla="*/ 31 h 61"/>
                <a:gd name="T8" fmla="*/ 15 w 26"/>
                <a:gd name="T9" fmla="*/ 4 h 61"/>
                <a:gd name="T10" fmla="*/ 4 w 26"/>
                <a:gd name="T11" fmla="*/ 4 h 61"/>
                <a:gd name="T12" fmla="*/ 4 w 26"/>
                <a:gd name="T13" fmla="*/ 15 h 61"/>
                <a:gd name="T14" fmla="*/ 10 w 26"/>
                <a:gd name="T15" fmla="*/ 31 h 61"/>
                <a:gd name="T16" fmla="*/ 4 w 26"/>
                <a:gd name="T17" fmla="*/ 48 h 61"/>
                <a:gd name="T18" fmla="*/ 4 w 26"/>
                <a:gd name="T1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1">
                  <a:moveTo>
                    <a:pt x="4" y="59"/>
                  </a:moveTo>
                  <a:cubicBezTo>
                    <a:pt x="5" y="61"/>
                    <a:pt x="7" y="61"/>
                    <a:pt x="9" y="61"/>
                  </a:cubicBezTo>
                  <a:cubicBezTo>
                    <a:pt x="11" y="61"/>
                    <a:pt x="13" y="61"/>
                    <a:pt x="15" y="59"/>
                  </a:cubicBezTo>
                  <a:cubicBezTo>
                    <a:pt x="22" y="52"/>
                    <a:pt x="26" y="42"/>
                    <a:pt x="26" y="31"/>
                  </a:cubicBezTo>
                  <a:cubicBezTo>
                    <a:pt x="26" y="21"/>
                    <a:pt x="22" y="11"/>
                    <a:pt x="15" y="4"/>
                  </a:cubicBezTo>
                  <a:cubicBezTo>
                    <a:pt x="12" y="0"/>
                    <a:pt x="7" y="0"/>
                    <a:pt x="4" y="4"/>
                  </a:cubicBezTo>
                  <a:cubicBezTo>
                    <a:pt x="0" y="7"/>
                    <a:pt x="0" y="12"/>
                    <a:pt x="4" y="15"/>
                  </a:cubicBezTo>
                  <a:cubicBezTo>
                    <a:pt x="8" y="19"/>
                    <a:pt x="10" y="25"/>
                    <a:pt x="10" y="31"/>
                  </a:cubicBezTo>
                  <a:cubicBezTo>
                    <a:pt x="10" y="38"/>
                    <a:pt x="8" y="43"/>
                    <a:pt x="4" y="48"/>
                  </a:cubicBezTo>
                  <a:cubicBezTo>
                    <a:pt x="0" y="51"/>
                    <a:pt x="0" y="56"/>
                    <a:pt x="4"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118" name="肘形连接符 117"/>
          <p:cNvCxnSpPr>
            <a:stCxn id="1029" idx="1"/>
            <a:endCxn id="6" idx="0"/>
          </p:cNvCxnSpPr>
          <p:nvPr/>
        </p:nvCxnSpPr>
        <p:spPr>
          <a:xfrm rot="10800000">
            <a:off x="6987031" y="1666836"/>
            <a:ext cx="1539611" cy="937989"/>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肘形连接符 121"/>
          <p:cNvCxnSpPr>
            <a:stCxn id="7" idx="0"/>
          </p:cNvCxnSpPr>
          <p:nvPr/>
        </p:nvCxnSpPr>
        <p:spPr>
          <a:xfrm>
            <a:off x="7022324" y="2591844"/>
            <a:ext cx="789136" cy="2382"/>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形状 123"/>
          <p:cNvCxnSpPr>
            <a:endCxn id="8" idx="0"/>
          </p:cNvCxnSpPr>
          <p:nvPr/>
        </p:nvCxnSpPr>
        <p:spPr>
          <a:xfrm rot="5400000">
            <a:off x="6912652" y="2712722"/>
            <a:ext cx="964358" cy="727367"/>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9" idx="2"/>
            <a:endCxn id="43" idx="3"/>
          </p:cNvCxnSpPr>
          <p:nvPr/>
        </p:nvCxnSpPr>
        <p:spPr>
          <a:xfrm rot="10800000" flipV="1">
            <a:off x="2051175" y="1649176"/>
            <a:ext cx="1798558" cy="13241"/>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stCxn id="6" idx="2"/>
            <a:endCxn id="10" idx="0"/>
          </p:cNvCxnSpPr>
          <p:nvPr/>
        </p:nvCxnSpPr>
        <p:spPr>
          <a:xfrm rot="10800000" flipV="1">
            <a:off x="4728007" y="1666836"/>
            <a:ext cx="1389573" cy="931964"/>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0" name="肘形连接符 129"/>
          <p:cNvCxnSpPr/>
          <p:nvPr/>
        </p:nvCxnSpPr>
        <p:spPr>
          <a:xfrm>
            <a:off x="4780314" y="2604659"/>
            <a:ext cx="1350117" cy="1268"/>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2" name="肘形连接符 131"/>
          <p:cNvCxnSpPr>
            <a:endCxn id="8" idx="2"/>
          </p:cNvCxnSpPr>
          <p:nvPr/>
        </p:nvCxnSpPr>
        <p:spPr>
          <a:xfrm>
            <a:off x="4820022" y="2594226"/>
            <a:ext cx="1341673" cy="964358"/>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a:stCxn id="40" idx="1"/>
            <a:endCxn id="41" idx="3"/>
          </p:cNvCxnSpPr>
          <p:nvPr/>
        </p:nvCxnSpPr>
        <p:spPr>
          <a:xfrm rot="16200000" flipH="1">
            <a:off x="1126781" y="2556137"/>
            <a:ext cx="967837" cy="8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stCxn id="41" idx="0"/>
          </p:cNvCxnSpPr>
          <p:nvPr/>
        </p:nvCxnSpPr>
        <p:spPr>
          <a:xfrm>
            <a:off x="2049835" y="3419485"/>
            <a:ext cx="1856872" cy="9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0" name="肘形连接符 139"/>
          <p:cNvCxnSpPr>
            <a:stCxn id="9" idx="1"/>
            <a:endCxn id="10" idx="3"/>
          </p:cNvCxnSpPr>
          <p:nvPr/>
        </p:nvCxnSpPr>
        <p:spPr>
          <a:xfrm rot="16200000" flipH="1">
            <a:off x="4181984" y="2112484"/>
            <a:ext cx="213771" cy="8821"/>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4" name="肘形连接符 143"/>
          <p:cNvCxnSpPr/>
          <p:nvPr/>
        </p:nvCxnSpPr>
        <p:spPr>
          <a:xfrm rot="5400000">
            <a:off x="4187377" y="3084525"/>
            <a:ext cx="231157" cy="1699"/>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7861341" y="2200044"/>
            <a:ext cx="919390" cy="338554"/>
          </a:xfrm>
          <a:prstGeom prst="rect">
            <a:avLst/>
          </a:prstGeom>
          <a:noFill/>
        </p:spPr>
        <p:txBody>
          <a:bodyPr wrap="square" rtlCol="0">
            <a:spAutoFit/>
          </a:bodyPr>
          <a:lstStyle/>
          <a:p>
            <a:r>
              <a:rPr lang="zh-CN" altLang="en-US" sz="1600" b="1" dirty="0" smtClean="0">
                <a:latin typeface="+mj-ea"/>
                <a:ea typeface="+mj-ea"/>
              </a:rPr>
              <a:t>呼入</a:t>
            </a:r>
            <a:endParaRPr lang="zh-CN" altLang="en-US" sz="1600" b="1" dirty="0">
              <a:latin typeface="+mj-ea"/>
              <a:ea typeface="+mj-ea"/>
            </a:endParaRPr>
          </a:p>
        </p:txBody>
      </p:sp>
      <p:grpSp>
        <p:nvGrpSpPr>
          <p:cNvPr id="139" name="组合 138"/>
          <p:cNvGrpSpPr/>
          <p:nvPr/>
        </p:nvGrpSpPr>
        <p:grpSpPr>
          <a:xfrm>
            <a:off x="10102891" y="6024223"/>
            <a:ext cx="1920372" cy="655806"/>
            <a:chOff x="5222510" y="6017661"/>
            <a:chExt cx="1920372" cy="655806"/>
          </a:xfrm>
        </p:grpSpPr>
        <p:sp>
          <p:nvSpPr>
            <p:cNvPr id="142" name="TextBox 4"/>
            <p:cNvSpPr txBox="1"/>
            <p:nvPr/>
          </p:nvSpPr>
          <p:spPr>
            <a:xfrm>
              <a:off x="6049063" y="6271799"/>
              <a:ext cx="1093819" cy="369332"/>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b="1" kern="0" noProof="0" dirty="0" smtClean="0">
                  <a:solidFill>
                    <a:srgbClr val="FFFF00"/>
                  </a:solidFill>
                  <a:latin typeface="微软雅黑"/>
                  <a:ea typeface="微软雅黑"/>
                  <a:cs typeface="微软雅黑"/>
                </a:rPr>
                <a:t>Pallas</a:t>
              </a:r>
              <a:endParaRPr lang="zh-CN" altLang="en-US" b="1" kern="0" noProof="0" dirty="0" smtClean="0">
                <a:solidFill>
                  <a:srgbClr val="FFFF00"/>
                </a:solidFill>
                <a:latin typeface="微软雅黑"/>
                <a:ea typeface="微软雅黑"/>
                <a:cs typeface="微软雅黑"/>
              </a:endParaRPr>
            </a:p>
          </p:txBody>
        </p:sp>
        <p:grpSp>
          <p:nvGrpSpPr>
            <p:cNvPr id="143" name="组合 80"/>
            <p:cNvGrpSpPr/>
            <p:nvPr/>
          </p:nvGrpSpPr>
          <p:grpSpPr>
            <a:xfrm>
              <a:off x="6808037" y="6253194"/>
              <a:ext cx="171615" cy="147732"/>
              <a:chOff x="8633230" y="3323814"/>
              <a:chExt cx="7389577" cy="6361176"/>
            </a:xfrm>
          </p:grpSpPr>
          <p:sp>
            <p:nvSpPr>
              <p:cNvPr id="146" name="Freeform 16"/>
              <p:cNvSpPr>
                <a:spLocks/>
              </p:cNvSpPr>
              <p:nvPr/>
            </p:nvSpPr>
            <p:spPr bwMode="auto">
              <a:xfrm rot="19803827">
                <a:off x="12144227" y="3323814"/>
                <a:ext cx="2959610" cy="3399183"/>
              </a:xfrm>
              <a:custGeom>
                <a:avLst/>
                <a:gdLst/>
                <a:ahLst/>
                <a:cxnLst>
                  <a:cxn ang="0">
                    <a:pos x="90" y="42"/>
                  </a:cxn>
                  <a:cxn ang="0">
                    <a:pos x="16" y="171"/>
                  </a:cxn>
                  <a:cxn ang="0">
                    <a:pos x="15" y="174"/>
                  </a:cxn>
                  <a:cxn ang="0">
                    <a:pos x="4" y="267"/>
                  </a:cxn>
                  <a:cxn ang="0">
                    <a:pos x="40" y="375"/>
                  </a:cxn>
                  <a:cxn ang="0">
                    <a:pos x="44" y="375"/>
                  </a:cxn>
                  <a:cxn ang="0">
                    <a:pos x="112" y="379"/>
                  </a:cxn>
                  <a:cxn ang="0">
                    <a:pos x="149" y="332"/>
                  </a:cxn>
                  <a:cxn ang="0">
                    <a:pos x="149" y="331"/>
                  </a:cxn>
                  <a:cxn ang="0">
                    <a:pos x="148" y="330"/>
                  </a:cxn>
                  <a:cxn ang="0">
                    <a:pos x="131" y="312"/>
                  </a:cxn>
                  <a:cxn ang="0">
                    <a:pos x="134" y="301"/>
                  </a:cxn>
                  <a:cxn ang="0">
                    <a:pos x="145" y="304"/>
                  </a:cxn>
                  <a:cxn ang="0">
                    <a:pos x="192" y="323"/>
                  </a:cxn>
                  <a:cxn ang="0">
                    <a:pos x="202" y="327"/>
                  </a:cxn>
                  <a:cxn ang="0">
                    <a:pos x="197" y="337"/>
                  </a:cxn>
                  <a:cxn ang="0">
                    <a:pos x="171" y="340"/>
                  </a:cxn>
                  <a:cxn ang="0">
                    <a:pos x="137" y="391"/>
                  </a:cxn>
                  <a:cxn ang="0">
                    <a:pos x="254" y="416"/>
                  </a:cxn>
                  <a:cxn ang="0">
                    <a:pos x="319" y="366"/>
                  </a:cxn>
                  <a:cxn ang="0">
                    <a:pos x="320" y="365"/>
                  </a:cxn>
                  <a:cxn ang="0">
                    <a:pos x="312" y="237"/>
                  </a:cxn>
                  <a:cxn ang="0">
                    <a:pos x="306" y="232"/>
                  </a:cxn>
                  <a:cxn ang="0">
                    <a:pos x="307" y="226"/>
                  </a:cxn>
                  <a:cxn ang="0">
                    <a:pos x="247" y="115"/>
                  </a:cxn>
                  <a:cxn ang="0">
                    <a:pos x="227" y="149"/>
                  </a:cxn>
                  <a:cxn ang="0">
                    <a:pos x="180" y="179"/>
                  </a:cxn>
                  <a:cxn ang="0">
                    <a:pos x="108" y="171"/>
                  </a:cxn>
                  <a:cxn ang="0">
                    <a:pos x="106" y="171"/>
                  </a:cxn>
                  <a:cxn ang="0">
                    <a:pos x="104" y="169"/>
                  </a:cxn>
                  <a:cxn ang="0">
                    <a:pos x="85" y="182"/>
                  </a:cxn>
                  <a:cxn ang="0">
                    <a:pos x="78" y="181"/>
                  </a:cxn>
                  <a:cxn ang="0">
                    <a:pos x="75" y="178"/>
                  </a:cxn>
                  <a:cxn ang="0">
                    <a:pos x="79" y="168"/>
                  </a:cxn>
                  <a:cxn ang="0">
                    <a:pos x="106" y="126"/>
                  </a:cxn>
                  <a:cxn ang="0">
                    <a:pos x="114" y="118"/>
                  </a:cxn>
                  <a:cxn ang="0">
                    <a:pos x="122" y="125"/>
                  </a:cxn>
                  <a:cxn ang="0">
                    <a:pos x="118" y="150"/>
                  </a:cxn>
                  <a:cxn ang="0">
                    <a:pos x="210" y="134"/>
                  </a:cxn>
                  <a:cxn ang="0">
                    <a:pos x="229" y="96"/>
                  </a:cxn>
                  <a:cxn ang="0">
                    <a:pos x="192" y="14"/>
                  </a:cxn>
                  <a:cxn ang="0">
                    <a:pos x="164" y="4"/>
                  </a:cxn>
                  <a:cxn ang="0">
                    <a:pos x="110" y="18"/>
                  </a:cxn>
                  <a:cxn ang="0">
                    <a:pos x="90" y="42"/>
                  </a:cxn>
                </a:cxnLst>
                <a:rect l="0" t="0" r="r" b="b"/>
                <a:pathLst>
                  <a:path w="372" h="428">
                    <a:moveTo>
                      <a:pt x="90" y="42"/>
                    </a:moveTo>
                    <a:cubicBezTo>
                      <a:pt x="16" y="171"/>
                      <a:pt x="16" y="171"/>
                      <a:pt x="16" y="171"/>
                    </a:cubicBezTo>
                    <a:cubicBezTo>
                      <a:pt x="16" y="172"/>
                      <a:pt x="16" y="173"/>
                      <a:pt x="15" y="174"/>
                    </a:cubicBezTo>
                    <a:cubicBezTo>
                      <a:pt x="15" y="175"/>
                      <a:pt x="0" y="215"/>
                      <a:pt x="4" y="267"/>
                    </a:cubicBezTo>
                    <a:cubicBezTo>
                      <a:pt x="6" y="307"/>
                      <a:pt x="19" y="343"/>
                      <a:pt x="40" y="375"/>
                    </a:cubicBezTo>
                    <a:cubicBezTo>
                      <a:pt x="42" y="375"/>
                      <a:pt x="43" y="375"/>
                      <a:pt x="44" y="375"/>
                    </a:cubicBezTo>
                    <a:cubicBezTo>
                      <a:pt x="71" y="387"/>
                      <a:pt x="93" y="388"/>
                      <a:pt x="112" y="379"/>
                    </a:cubicBezTo>
                    <a:cubicBezTo>
                      <a:pt x="139" y="366"/>
                      <a:pt x="149" y="333"/>
                      <a:pt x="149" y="332"/>
                    </a:cubicBezTo>
                    <a:cubicBezTo>
                      <a:pt x="149" y="332"/>
                      <a:pt x="149" y="332"/>
                      <a:pt x="149" y="331"/>
                    </a:cubicBezTo>
                    <a:cubicBezTo>
                      <a:pt x="149" y="331"/>
                      <a:pt x="148" y="331"/>
                      <a:pt x="148" y="330"/>
                    </a:cubicBezTo>
                    <a:cubicBezTo>
                      <a:pt x="137" y="322"/>
                      <a:pt x="131" y="312"/>
                      <a:pt x="131" y="312"/>
                    </a:cubicBezTo>
                    <a:cubicBezTo>
                      <a:pt x="129" y="308"/>
                      <a:pt x="130" y="303"/>
                      <a:pt x="134" y="301"/>
                    </a:cubicBezTo>
                    <a:cubicBezTo>
                      <a:pt x="138" y="299"/>
                      <a:pt x="142" y="300"/>
                      <a:pt x="145" y="304"/>
                    </a:cubicBezTo>
                    <a:cubicBezTo>
                      <a:pt x="145" y="305"/>
                      <a:pt x="162" y="334"/>
                      <a:pt x="192" y="323"/>
                    </a:cubicBezTo>
                    <a:cubicBezTo>
                      <a:pt x="196" y="321"/>
                      <a:pt x="200" y="323"/>
                      <a:pt x="202" y="327"/>
                    </a:cubicBezTo>
                    <a:cubicBezTo>
                      <a:pt x="203" y="331"/>
                      <a:pt x="201" y="336"/>
                      <a:pt x="197" y="337"/>
                    </a:cubicBezTo>
                    <a:cubicBezTo>
                      <a:pt x="188" y="341"/>
                      <a:pt x="179" y="342"/>
                      <a:pt x="171" y="340"/>
                    </a:cubicBezTo>
                    <a:cubicBezTo>
                      <a:pt x="168" y="348"/>
                      <a:pt x="159" y="373"/>
                      <a:pt x="137" y="391"/>
                    </a:cubicBezTo>
                    <a:cubicBezTo>
                      <a:pt x="171" y="421"/>
                      <a:pt x="223" y="428"/>
                      <a:pt x="254" y="416"/>
                    </a:cubicBezTo>
                    <a:cubicBezTo>
                      <a:pt x="298" y="400"/>
                      <a:pt x="319" y="366"/>
                      <a:pt x="319" y="366"/>
                    </a:cubicBezTo>
                    <a:cubicBezTo>
                      <a:pt x="320" y="365"/>
                      <a:pt x="320" y="365"/>
                      <a:pt x="320" y="365"/>
                    </a:cubicBezTo>
                    <a:cubicBezTo>
                      <a:pt x="372" y="283"/>
                      <a:pt x="314" y="238"/>
                      <a:pt x="312" y="237"/>
                    </a:cubicBezTo>
                    <a:cubicBezTo>
                      <a:pt x="306" y="232"/>
                      <a:pt x="306" y="232"/>
                      <a:pt x="306" y="232"/>
                    </a:cubicBezTo>
                    <a:cubicBezTo>
                      <a:pt x="307" y="226"/>
                      <a:pt x="307" y="226"/>
                      <a:pt x="307" y="226"/>
                    </a:cubicBezTo>
                    <a:cubicBezTo>
                      <a:pt x="316" y="167"/>
                      <a:pt x="272" y="131"/>
                      <a:pt x="247" y="115"/>
                    </a:cubicBezTo>
                    <a:cubicBezTo>
                      <a:pt x="244" y="125"/>
                      <a:pt x="237" y="137"/>
                      <a:pt x="227" y="149"/>
                    </a:cubicBezTo>
                    <a:cubicBezTo>
                      <a:pt x="214" y="164"/>
                      <a:pt x="198" y="174"/>
                      <a:pt x="180" y="179"/>
                    </a:cubicBezTo>
                    <a:cubicBezTo>
                      <a:pt x="158" y="185"/>
                      <a:pt x="133" y="182"/>
                      <a:pt x="108" y="171"/>
                    </a:cubicBezTo>
                    <a:cubicBezTo>
                      <a:pt x="107" y="171"/>
                      <a:pt x="107" y="171"/>
                      <a:pt x="106" y="171"/>
                    </a:cubicBezTo>
                    <a:cubicBezTo>
                      <a:pt x="106" y="170"/>
                      <a:pt x="105" y="170"/>
                      <a:pt x="104" y="169"/>
                    </a:cubicBezTo>
                    <a:cubicBezTo>
                      <a:pt x="95" y="178"/>
                      <a:pt x="86" y="182"/>
                      <a:pt x="85" y="182"/>
                    </a:cubicBezTo>
                    <a:cubicBezTo>
                      <a:pt x="83" y="183"/>
                      <a:pt x="81" y="183"/>
                      <a:pt x="78" y="181"/>
                    </a:cubicBezTo>
                    <a:cubicBezTo>
                      <a:pt x="77" y="181"/>
                      <a:pt x="76" y="179"/>
                      <a:pt x="75" y="178"/>
                    </a:cubicBezTo>
                    <a:cubicBezTo>
                      <a:pt x="74" y="174"/>
                      <a:pt x="75" y="169"/>
                      <a:pt x="79" y="168"/>
                    </a:cubicBezTo>
                    <a:cubicBezTo>
                      <a:pt x="81" y="167"/>
                      <a:pt x="108" y="155"/>
                      <a:pt x="106" y="126"/>
                    </a:cubicBezTo>
                    <a:cubicBezTo>
                      <a:pt x="106" y="122"/>
                      <a:pt x="109" y="118"/>
                      <a:pt x="114" y="118"/>
                    </a:cubicBezTo>
                    <a:cubicBezTo>
                      <a:pt x="118" y="118"/>
                      <a:pt x="122" y="121"/>
                      <a:pt x="122" y="125"/>
                    </a:cubicBezTo>
                    <a:cubicBezTo>
                      <a:pt x="123" y="135"/>
                      <a:pt x="121" y="143"/>
                      <a:pt x="118" y="150"/>
                    </a:cubicBezTo>
                    <a:cubicBezTo>
                      <a:pt x="167" y="171"/>
                      <a:pt x="196" y="149"/>
                      <a:pt x="210" y="134"/>
                    </a:cubicBezTo>
                    <a:cubicBezTo>
                      <a:pt x="224" y="117"/>
                      <a:pt x="229" y="97"/>
                      <a:pt x="229" y="96"/>
                    </a:cubicBezTo>
                    <a:cubicBezTo>
                      <a:pt x="236" y="63"/>
                      <a:pt x="221" y="31"/>
                      <a:pt x="192" y="14"/>
                    </a:cubicBezTo>
                    <a:cubicBezTo>
                      <a:pt x="183" y="10"/>
                      <a:pt x="174" y="6"/>
                      <a:pt x="164" y="4"/>
                    </a:cubicBezTo>
                    <a:cubicBezTo>
                      <a:pt x="145" y="0"/>
                      <a:pt x="127" y="5"/>
                      <a:pt x="110" y="18"/>
                    </a:cubicBezTo>
                    <a:cubicBezTo>
                      <a:pt x="97" y="29"/>
                      <a:pt x="90" y="42"/>
                      <a:pt x="90" y="42"/>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sp>
            <p:nvSpPr>
              <p:cNvPr id="147" name="Freeform 17"/>
              <p:cNvSpPr>
                <a:spLocks/>
              </p:cNvSpPr>
              <p:nvPr/>
            </p:nvSpPr>
            <p:spPr bwMode="auto">
              <a:xfrm rot="19803827">
                <a:off x="11583394" y="5402292"/>
                <a:ext cx="4439413" cy="4097646"/>
              </a:xfrm>
              <a:custGeom>
                <a:avLst/>
                <a:gdLst/>
                <a:ahLst/>
                <a:cxnLst>
                  <a:cxn ang="0">
                    <a:pos x="362" y="381"/>
                  </a:cxn>
                  <a:cxn ang="0">
                    <a:pos x="272" y="324"/>
                  </a:cxn>
                  <a:cxn ang="0">
                    <a:pos x="187" y="270"/>
                  </a:cxn>
                  <a:cxn ang="0">
                    <a:pos x="206" y="257"/>
                  </a:cxn>
                  <a:cxn ang="0">
                    <a:pos x="310" y="296"/>
                  </a:cxn>
                  <a:cxn ang="0">
                    <a:pos x="325" y="302"/>
                  </a:cxn>
                  <a:cxn ang="0">
                    <a:pos x="409" y="373"/>
                  </a:cxn>
                  <a:cxn ang="0">
                    <a:pos x="464" y="367"/>
                  </a:cxn>
                  <a:cxn ang="0">
                    <a:pos x="513" y="267"/>
                  </a:cxn>
                  <a:cxn ang="0">
                    <a:pos x="518" y="254"/>
                  </a:cxn>
                  <a:cxn ang="0">
                    <a:pos x="488" y="206"/>
                  </a:cxn>
                  <a:cxn ang="0">
                    <a:pos x="370" y="192"/>
                  </a:cxn>
                  <a:cxn ang="0">
                    <a:pos x="294" y="175"/>
                  </a:cxn>
                  <a:cxn ang="0">
                    <a:pos x="330" y="218"/>
                  </a:cxn>
                  <a:cxn ang="0">
                    <a:pos x="313" y="221"/>
                  </a:cxn>
                  <a:cxn ang="0">
                    <a:pos x="206" y="36"/>
                  </a:cxn>
                  <a:cxn ang="0">
                    <a:pos x="34" y="300"/>
                  </a:cxn>
                  <a:cxn ang="0">
                    <a:pos x="24" y="452"/>
                  </a:cxn>
                  <a:cxn ang="0">
                    <a:pos x="67" y="488"/>
                  </a:cxn>
                  <a:cxn ang="0">
                    <a:pos x="182" y="495"/>
                  </a:cxn>
                  <a:cxn ang="0">
                    <a:pos x="188" y="492"/>
                  </a:cxn>
                  <a:cxn ang="0">
                    <a:pos x="251" y="369"/>
                  </a:cxn>
                  <a:cxn ang="0">
                    <a:pos x="208" y="383"/>
                  </a:cxn>
                  <a:cxn ang="0">
                    <a:pos x="202" y="374"/>
                  </a:cxn>
                  <a:cxn ang="0">
                    <a:pos x="227" y="366"/>
                  </a:cxn>
                  <a:cxn ang="0">
                    <a:pos x="258" y="336"/>
                  </a:cxn>
                  <a:cxn ang="0">
                    <a:pos x="270" y="346"/>
                  </a:cxn>
                  <a:cxn ang="0">
                    <a:pos x="215" y="502"/>
                  </a:cxn>
                  <a:cxn ang="0">
                    <a:pos x="345" y="463"/>
                  </a:cxn>
                  <a:cxn ang="0">
                    <a:pos x="365" y="414"/>
                  </a:cxn>
                  <a:cxn ang="0">
                    <a:pos x="388" y="414"/>
                  </a:cxn>
                  <a:cxn ang="0">
                    <a:pos x="426" y="416"/>
                  </a:cxn>
                  <a:cxn ang="0">
                    <a:pos x="406" y="396"/>
                  </a:cxn>
                </a:cxnLst>
                <a:rect l="0" t="0" r="r" b="b"/>
                <a:pathLst>
                  <a:path w="559" h="516">
                    <a:moveTo>
                      <a:pt x="406" y="396"/>
                    </a:moveTo>
                    <a:cubicBezTo>
                      <a:pt x="393" y="394"/>
                      <a:pt x="377" y="390"/>
                      <a:pt x="362" y="381"/>
                    </a:cubicBezTo>
                    <a:cubicBezTo>
                      <a:pt x="342" y="370"/>
                      <a:pt x="323" y="351"/>
                      <a:pt x="308" y="321"/>
                    </a:cubicBezTo>
                    <a:cubicBezTo>
                      <a:pt x="300" y="323"/>
                      <a:pt x="287" y="325"/>
                      <a:pt x="272" y="324"/>
                    </a:cubicBezTo>
                    <a:cubicBezTo>
                      <a:pt x="260" y="323"/>
                      <a:pt x="244" y="320"/>
                      <a:pt x="228" y="311"/>
                    </a:cubicBezTo>
                    <a:cubicBezTo>
                      <a:pt x="214" y="303"/>
                      <a:pt x="199" y="290"/>
                      <a:pt x="187" y="270"/>
                    </a:cubicBezTo>
                    <a:cubicBezTo>
                      <a:pt x="183" y="264"/>
                      <a:pt x="185" y="257"/>
                      <a:pt x="190" y="254"/>
                    </a:cubicBezTo>
                    <a:cubicBezTo>
                      <a:pt x="196" y="250"/>
                      <a:pt x="203" y="252"/>
                      <a:pt x="206" y="257"/>
                    </a:cubicBezTo>
                    <a:cubicBezTo>
                      <a:pt x="243" y="315"/>
                      <a:pt x="295" y="301"/>
                      <a:pt x="308" y="297"/>
                    </a:cubicBezTo>
                    <a:cubicBezTo>
                      <a:pt x="308" y="296"/>
                      <a:pt x="309" y="296"/>
                      <a:pt x="310" y="296"/>
                    </a:cubicBezTo>
                    <a:cubicBezTo>
                      <a:pt x="313" y="294"/>
                      <a:pt x="316" y="294"/>
                      <a:pt x="319" y="296"/>
                    </a:cubicBezTo>
                    <a:cubicBezTo>
                      <a:pt x="322" y="297"/>
                      <a:pt x="324" y="299"/>
                      <a:pt x="325" y="302"/>
                    </a:cubicBezTo>
                    <a:cubicBezTo>
                      <a:pt x="326" y="303"/>
                      <a:pt x="326" y="303"/>
                      <a:pt x="326" y="304"/>
                    </a:cubicBezTo>
                    <a:cubicBezTo>
                      <a:pt x="344" y="345"/>
                      <a:pt x="372" y="368"/>
                      <a:pt x="409" y="373"/>
                    </a:cubicBezTo>
                    <a:cubicBezTo>
                      <a:pt x="438" y="376"/>
                      <a:pt x="461" y="368"/>
                      <a:pt x="462" y="368"/>
                    </a:cubicBezTo>
                    <a:cubicBezTo>
                      <a:pt x="462" y="367"/>
                      <a:pt x="463" y="367"/>
                      <a:pt x="464" y="367"/>
                    </a:cubicBezTo>
                    <a:cubicBezTo>
                      <a:pt x="490" y="353"/>
                      <a:pt x="506" y="333"/>
                      <a:pt x="512" y="308"/>
                    </a:cubicBezTo>
                    <a:cubicBezTo>
                      <a:pt x="517" y="285"/>
                      <a:pt x="513" y="267"/>
                      <a:pt x="513" y="267"/>
                    </a:cubicBezTo>
                    <a:cubicBezTo>
                      <a:pt x="511" y="259"/>
                      <a:pt x="511" y="259"/>
                      <a:pt x="511" y="259"/>
                    </a:cubicBezTo>
                    <a:cubicBezTo>
                      <a:pt x="518" y="254"/>
                      <a:pt x="518" y="254"/>
                      <a:pt x="518" y="254"/>
                    </a:cubicBezTo>
                    <a:cubicBezTo>
                      <a:pt x="559" y="224"/>
                      <a:pt x="557" y="186"/>
                      <a:pt x="551" y="163"/>
                    </a:cubicBezTo>
                    <a:cubicBezTo>
                      <a:pt x="539" y="177"/>
                      <a:pt x="518" y="195"/>
                      <a:pt x="488" y="206"/>
                    </a:cubicBezTo>
                    <a:cubicBezTo>
                      <a:pt x="465" y="214"/>
                      <a:pt x="438" y="215"/>
                      <a:pt x="410" y="208"/>
                    </a:cubicBezTo>
                    <a:cubicBezTo>
                      <a:pt x="396" y="205"/>
                      <a:pt x="382" y="199"/>
                      <a:pt x="370" y="192"/>
                    </a:cubicBezTo>
                    <a:cubicBezTo>
                      <a:pt x="359" y="186"/>
                      <a:pt x="350" y="179"/>
                      <a:pt x="342" y="171"/>
                    </a:cubicBezTo>
                    <a:cubicBezTo>
                      <a:pt x="327" y="176"/>
                      <a:pt x="311" y="178"/>
                      <a:pt x="294" y="175"/>
                    </a:cubicBezTo>
                    <a:cubicBezTo>
                      <a:pt x="304" y="184"/>
                      <a:pt x="315" y="193"/>
                      <a:pt x="327" y="202"/>
                    </a:cubicBezTo>
                    <a:cubicBezTo>
                      <a:pt x="332" y="205"/>
                      <a:pt x="333" y="213"/>
                      <a:pt x="330" y="218"/>
                    </a:cubicBezTo>
                    <a:cubicBezTo>
                      <a:pt x="326" y="223"/>
                      <a:pt x="319" y="224"/>
                      <a:pt x="314" y="221"/>
                    </a:cubicBezTo>
                    <a:cubicBezTo>
                      <a:pt x="314" y="221"/>
                      <a:pt x="314" y="221"/>
                      <a:pt x="313" y="221"/>
                    </a:cubicBezTo>
                    <a:cubicBezTo>
                      <a:pt x="277" y="195"/>
                      <a:pt x="249" y="165"/>
                      <a:pt x="231" y="129"/>
                    </a:cubicBezTo>
                    <a:cubicBezTo>
                      <a:pt x="217" y="101"/>
                      <a:pt x="209" y="69"/>
                      <a:pt x="206" y="36"/>
                    </a:cubicBezTo>
                    <a:cubicBezTo>
                      <a:pt x="206" y="23"/>
                      <a:pt x="206" y="11"/>
                      <a:pt x="207" y="0"/>
                    </a:cubicBezTo>
                    <a:cubicBezTo>
                      <a:pt x="34" y="300"/>
                      <a:pt x="34" y="300"/>
                      <a:pt x="34" y="300"/>
                    </a:cubicBezTo>
                    <a:cubicBezTo>
                      <a:pt x="17" y="329"/>
                      <a:pt x="2" y="357"/>
                      <a:pt x="1" y="389"/>
                    </a:cubicBezTo>
                    <a:cubicBezTo>
                      <a:pt x="0" y="427"/>
                      <a:pt x="24" y="452"/>
                      <a:pt x="24" y="452"/>
                    </a:cubicBezTo>
                    <a:cubicBezTo>
                      <a:pt x="24" y="453"/>
                      <a:pt x="24" y="453"/>
                      <a:pt x="24" y="453"/>
                    </a:cubicBezTo>
                    <a:cubicBezTo>
                      <a:pt x="38" y="467"/>
                      <a:pt x="52" y="479"/>
                      <a:pt x="67" y="488"/>
                    </a:cubicBezTo>
                    <a:cubicBezTo>
                      <a:pt x="93" y="502"/>
                      <a:pt x="120" y="508"/>
                      <a:pt x="148" y="505"/>
                    </a:cubicBezTo>
                    <a:cubicBezTo>
                      <a:pt x="169" y="502"/>
                      <a:pt x="182" y="495"/>
                      <a:pt x="182" y="495"/>
                    </a:cubicBezTo>
                    <a:cubicBezTo>
                      <a:pt x="187" y="492"/>
                      <a:pt x="187" y="492"/>
                      <a:pt x="187" y="492"/>
                    </a:cubicBezTo>
                    <a:cubicBezTo>
                      <a:pt x="188" y="492"/>
                      <a:pt x="188" y="492"/>
                      <a:pt x="188" y="492"/>
                    </a:cubicBezTo>
                    <a:cubicBezTo>
                      <a:pt x="193" y="489"/>
                      <a:pt x="202" y="484"/>
                      <a:pt x="210" y="476"/>
                    </a:cubicBezTo>
                    <a:cubicBezTo>
                      <a:pt x="225" y="462"/>
                      <a:pt x="257" y="424"/>
                      <a:pt x="251" y="369"/>
                    </a:cubicBezTo>
                    <a:cubicBezTo>
                      <a:pt x="244" y="375"/>
                      <a:pt x="237" y="379"/>
                      <a:pt x="231" y="381"/>
                    </a:cubicBezTo>
                    <a:cubicBezTo>
                      <a:pt x="219" y="384"/>
                      <a:pt x="209" y="383"/>
                      <a:pt x="208" y="383"/>
                    </a:cubicBezTo>
                    <a:cubicBezTo>
                      <a:pt x="207" y="382"/>
                      <a:pt x="206" y="382"/>
                      <a:pt x="205" y="382"/>
                    </a:cubicBezTo>
                    <a:cubicBezTo>
                      <a:pt x="203" y="380"/>
                      <a:pt x="201" y="377"/>
                      <a:pt x="202" y="374"/>
                    </a:cubicBezTo>
                    <a:cubicBezTo>
                      <a:pt x="202" y="369"/>
                      <a:pt x="206" y="367"/>
                      <a:pt x="211" y="367"/>
                    </a:cubicBezTo>
                    <a:cubicBezTo>
                      <a:pt x="211" y="367"/>
                      <a:pt x="218" y="368"/>
                      <a:pt x="227" y="366"/>
                    </a:cubicBezTo>
                    <a:cubicBezTo>
                      <a:pt x="237" y="362"/>
                      <a:pt x="245" y="354"/>
                      <a:pt x="248" y="341"/>
                    </a:cubicBezTo>
                    <a:cubicBezTo>
                      <a:pt x="249" y="337"/>
                      <a:pt x="254" y="335"/>
                      <a:pt x="258" y="336"/>
                    </a:cubicBezTo>
                    <a:cubicBezTo>
                      <a:pt x="259" y="336"/>
                      <a:pt x="259" y="337"/>
                      <a:pt x="260" y="337"/>
                    </a:cubicBezTo>
                    <a:cubicBezTo>
                      <a:pt x="265" y="338"/>
                      <a:pt x="269" y="341"/>
                      <a:pt x="270" y="346"/>
                    </a:cubicBezTo>
                    <a:cubicBezTo>
                      <a:pt x="289" y="422"/>
                      <a:pt x="246" y="474"/>
                      <a:pt x="226" y="493"/>
                    </a:cubicBezTo>
                    <a:cubicBezTo>
                      <a:pt x="222" y="497"/>
                      <a:pt x="218" y="500"/>
                      <a:pt x="215" y="502"/>
                    </a:cubicBezTo>
                    <a:cubicBezTo>
                      <a:pt x="262" y="516"/>
                      <a:pt x="306" y="503"/>
                      <a:pt x="343" y="465"/>
                    </a:cubicBezTo>
                    <a:cubicBezTo>
                      <a:pt x="343" y="464"/>
                      <a:pt x="344" y="463"/>
                      <a:pt x="345" y="463"/>
                    </a:cubicBezTo>
                    <a:cubicBezTo>
                      <a:pt x="345" y="462"/>
                      <a:pt x="346" y="461"/>
                      <a:pt x="346" y="461"/>
                    </a:cubicBezTo>
                    <a:cubicBezTo>
                      <a:pt x="351" y="456"/>
                      <a:pt x="365" y="436"/>
                      <a:pt x="365" y="414"/>
                    </a:cubicBezTo>
                    <a:cubicBezTo>
                      <a:pt x="365" y="408"/>
                      <a:pt x="370" y="403"/>
                      <a:pt x="377" y="403"/>
                    </a:cubicBezTo>
                    <a:cubicBezTo>
                      <a:pt x="383" y="402"/>
                      <a:pt x="388" y="408"/>
                      <a:pt x="388" y="414"/>
                    </a:cubicBezTo>
                    <a:cubicBezTo>
                      <a:pt x="389" y="428"/>
                      <a:pt x="385" y="441"/>
                      <a:pt x="380" y="451"/>
                    </a:cubicBezTo>
                    <a:cubicBezTo>
                      <a:pt x="398" y="444"/>
                      <a:pt x="413" y="433"/>
                      <a:pt x="426" y="416"/>
                    </a:cubicBezTo>
                    <a:cubicBezTo>
                      <a:pt x="432" y="409"/>
                      <a:pt x="436" y="402"/>
                      <a:pt x="439" y="396"/>
                    </a:cubicBezTo>
                    <a:cubicBezTo>
                      <a:pt x="430" y="397"/>
                      <a:pt x="418" y="397"/>
                      <a:pt x="406" y="396"/>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sp>
            <p:nvSpPr>
              <p:cNvPr id="148" name="Freeform 18"/>
              <p:cNvSpPr>
                <a:spLocks/>
              </p:cNvSpPr>
              <p:nvPr/>
            </p:nvSpPr>
            <p:spPr bwMode="auto">
              <a:xfrm rot="19803827">
                <a:off x="8633230" y="4171799"/>
                <a:ext cx="4765158" cy="5513191"/>
              </a:xfrm>
              <a:custGeom>
                <a:avLst/>
                <a:gdLst/>
                <a:ahLst/>
                <a:cxnLst>
                  <a:cxn ang="0">
                    <a:pos x="234" y="325"/>
                  </a:cxn>
                  <a:cxn ang="0">
                    <a:pos x="132" y="258"/>
                  </a:cxn>
                  <a:cxn ang="0">
                    <a:pos x="171" y="259"/>
                  </a:cxn>
                  <a:cxn ang="0">
                    <a:pos x="457" y="297"/>
                  </a:cxn>
                  <a:cxn ang="0">
                    <a:pos x="511" y="248"/>
                  </a:cxn>
                  <a:cxn ang="0">
                    <a:pos x="588" y="117"/>
                  </a:cxn>
                  <a:cxn ang="0">
                    <a:pos x="593" y="106"/>
                  </a:cxn>
                  <a:cxn ang="0">
                    <a:pos x="562" y="16"/>
                  </a:cxn>
                  <a:cxn ang="0">
                    <a:pos x="471" y="25"/>
                  </a:cxn>
                  <a:cxn ang="0">
                    <a:pos x="449" y="107"/>
                  </a:cxn>
                  <a:cxn ang="0">
                    <a:pos x="509" y="138"/>
                  </a:cxn>
                  <a:cxn ang="0">
                    <a:pos x="485" y="180"/>
                  </a:cxn>
                  <a:cxn ang="0">
                    <a:pos x="470" y="191"/>
                  </a:cxn>
                  <a:cxn ang="0">
                    <a:pos x="423" y="100"/>
                  </a:cxn>
                  <a:cxn ang="0">
                    <a:pos x="431" y="10"/>
                  </a:cxn>
                  <a:cxn ang="0">
                    <a:pos x="316" y="25"/>
                  </a:cxn>
                  <a:cxn ang="0">
                    <a:pos x="310" y="23"/>
                  </a:cxn>
                  <a:cxn ang="0">
                    <a:pos x="260" y="21"/>
                  </a:cxn>
                  <a:cxn ang="0">
                    <a:pos x="196" y="83"/>
                  </a:cxn>
                  <a:cxn ang="0">
                    <a:pos x="224" y="164"/>
                  </a:cxn>
                  <a:cxn ang="0">
                    <a:pos x="301" y="139"/>
                  </a:cxn>
                  <a:cxn ang="0">
                    <a:pos x="308" y="109"/>
                  </a:cxn>
                  <a:cxn ang="0">
                    <a:pos x="350" y="139"/>
                  </a:cxn>
                  <a:cxn ang="0">
                    <a:pos x="324" y="149"/>
                  </a:cxn>
                  <a:cxn ang="0">
                    <a:pos x="322" y="151"/>
                  </a:cxn>
                  <a:cxn ang="0">
                    <a:pos x="302" y="213"/>
                  </a:cxn>
                  <a:cxn ang="0">
                    <a:pos x="294" y="251"/>
                  </a:cxn>
                  <a:cxn ang="0">
                    <a:pos x="175" y="131"/>
                  </a:cxn>
                  <a:cxn ang="0">
                    <a:pos x="113" y="134"/>
                  </a:cxn>
                  <a:cxn ang="0">
                    <a:pos x="95" y="175"/>
                  </a:cxn>
                  <a:cxn ang="0">
                    <a:pos x="92" y="176"/>
                  </a:cxn>
                  <a:cxn ang="0">
                    <a:pos x="32" y="268"/>
                  </a:cxn>
                  <a:cxn ang="0">
                    <a:pos x="33" y="274"/>
                  </a:cxn>
                  <a:cxn ang="0">
                    <a:pos x="108" y="350"/>
                  </a:cxn>
                  <a:cxn ang="0">
                    <a:pos x="185" y="332"/>
                  </a:cxn>
                  <a:cxn ang="0">
                    <a:pos x="181" y="386"/>
                  </a:cxn>
                  <a:cxn ang="0">
                    <a:pos x="180" y="400"/>
                  </a:cxn>
                  <a:cxn ang="0">
                    <a:pos x="103" y="373"/>
                  </a:cxn>
                  <a:cxn ang="0">
                    <a:pos x="1" y="357"/>
                  </a:cxn>
                  <a:cxn ang="0">
                    <a:pos x="45" y="361"/>
                  </a:cxn>
                  <a:cxn ang="0">
                    <a:pos x="10" y="417"/>
                  </a:cxn>
                  <a:cxn ang="0">
                    <a:pos x="8" y="421"/>
                  </a:cxn>
                  <a:cxn ang="0">
                    <a:pos x="39" y="551"/>
                  </a:cxn>
                  <a:cxn ang="0">
                    <a:pos x="147" y="425"/>
                  </a:cxn>
                  <a:cxn ang="0">
                    <a:pos x="220" y="424"/>
                  </a:cxn>
                  <a:cxn ang="0">
                    <a:pos x="289" y="498"/>
                  </a:cxn>
                  <a:cxn ang="0">
                    <a:pos x="154" y="448"/>
                  </a:cxn>
                  <a:cxn ang="0">
                    <a:pos x="79" y="505"/>
                  </a:cxn>
                  <a:cxn ang="0">
                    <a:pos x="62" y="576"/>
                  </a:cxn>
                  <a:cxn ang="0">
                    <a:pos x="62" y="576"/>
                  </a:cxn>
                  <a:cxn ang="0">
                    <a:pos x="63" y="578"/>
                  </a:cxn>
                  <a:cxn ang="0">
                    <a:pos x="177" y="692"/>
                  </a:cxn>
                  <a:cxn ang="0">
                    <a:pos x="241" y="681"/>
                  </a:cxn>
                  <a:cxn ang="0">
                    <a:pos x="306" y="607"/>
                  </a:cxn>
                </a:cxnLst>
                <a:rect l="0" t="0" r="r" b="b"/>
                <a:pathLst>
                  <a:path w="600" h="693">
                    <a:moveTo>
                      <a:pt x="475" y="312"/>
                    </a:moveTo>
                    <a:cubicBezTo>
                      <a:pt x="469" y="317"/>
                      <a:pt x="462" y="321"/>
                      <a:pt x="455" y="325"/>
                    </a:cubicBezTo>
                    <a:cubicBezTo>
                      <a:pt x="439" y="334"/>
                      <a:pt x="420" y="341"/>
                      <a:pt x="398" y="346"/>
                    </a:cubicBezTo>
                    <a:cubicBezTo>
                      <a:pt x="370" y="353"/>
                      <a:pt x="337" y="354"/>
                      <a:pt x="300" y="347"/>
                    </a:cubicBezTo>
                    <a:cubicBezTo>
                      <a:pt x="279" y="343"/>
                      <a:pt x="257" y="336"/>
                      <a:pt x="234" y="325"/>
                    </a:cubicBezTo>
                    <a:cubicBezTo>
                      <a:pt x="234" y="325"/>
                      <a:pt x="234" y="325"/>
                      <a:pt x="234" y="325"/>
                    </a:cubicBezTo>
                    <a:cubicBezTo>
                      <a:pt x="234" y="325"/>
                      <a:pt x="234" y="325"/>
                      <a:pt x="234" y="325"/>
                    </a:cubicBezTo>
                    <a:cubicBezTo>
                      <a:pt x="234" y="325"/>
                      <a:pt x="222" y="319"/>
                      <a:pt x="206" y="310"/>
                    </a:cubicBezTo>
                    <a:cubicBezTo>
                      <a:pt x="195" y="304"/>
                      <a:pt x="183" y="296"/>
                      <a:pt x="170" y="287"/>
                    </a:cubicBezTo>
                    <a:cubicBezTo>
                      <a:pt x="157" y="279"/>
                      <a:pt x="144" y="269"/>
                      <a:pt x="132" y="258"/>
                    </a:cubicBezTo>
                    <a:cubicBezTo>
                      <a:pt x="124" y="251"/>
                      <a:pt x="116" y="244"/>
                      <a:pt x="110" y="237"/>
                    </a:cubicBezTo>
                    <a:cubicBezTo>
                      <a:pt x="106" y="232"/>
                      <a:pt x="107" y="224"/>
                      <a:pt x="111" y="220"/>
                    </a:cubicBezTo>
                    <a:cubicBezTo>
                      <a:pt x="116" y="216"/>
                      <a:pt x="124" y="217"/>
                      <a:pt x="128" y="222"/>
                    </a:cubicBezTo>
                    <a:cubicBezTo>
                      <a:pt x="133" y="228"/>
                      <a:pt x="140" y="235"/>
                      <a:pt x="147" y="241"/>
                    </a:cubicBezTo>
                    <a:cubicBezTo>
                      <a:pt x="154" y="247"/>
                      <a:pt x="162" y="254"/>
                      <a:pt x="171" y="259"/>
                    </a:cubicBezTo>
                    <a:cubicBezTo>
                      <a:pt x="187" y="271"/>
                      <a:pt x="204" y="282"/>
                      <a:pt x="217" y="290"/>
                    </a:cubicBezTo>
                    <a:cubicBezTo>
                      <a:pt x="232" y="298"/>
                      <a:pt x="243" y="303"/>
                      <a:pt x="244" y="304"/>
                    </a:cubicBezTo>
                    <a:cubicBezTo>
                      <a:pt x="280" y="321"/>
                      <a:pt x="313" y="328"/>
                      <a:pt x="342" y="328"/>
                    </a:cubicBezTo>
                    <a:cubicBezTo>
                      <a:pt x="371" y="329"/>
                      <a:pt x="396" y="324"/>
                      <a:pt x="418" y="316"/>
                    </a:cubicBezTo>
                    <a:cubicBezTo>
                      <a:pt x="432" y="311"/>
                      <a:pt x="445" y="304"/>
                      <a:pt x="457" y="297"/>
                    </a:cubicBezTo>
                    <a:cubicBezTo>
                      <a:pt x="472" y="287"/>
                      <a:pt x="484" y="277"/>
                      <a:pt x="493" y="269"/>
                    </a:cubicBezTo>
                    <a:cubicBezTo>
                      <a:pt x="505" y="257"/>
                      <a:pt x="511" y="249"/>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2" y="247"/>
                      <a:pt x="513" y="247"/>
                      <a:pt x="514" y="246"/>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9" y="115"/>
                      <a:pt x="591" y="112"/>
                      <a:pt x="593" y="106"/>
                    </a:cubicBezTo>
                    <a:cubicBezTo>
                      <a:pt x="596" y="101"/>
                      <a:pt x="598" y="94"/>
                      <a:pt x="599" y="86"/>
                    </a:cubicBezTo>
                    <a:cubicBezTo>
                      <a:pt x="600" y="81"/>
                      <a:pt x="600" y="75"/>
                      <a:pt x="600" y="70"/>
                    </a:cubicBezTo>
                    <a:cubicBezTo>
                      <a:pt x="599" y="62"/>
                      <a:pt x="597" y="55"/>
                      <a:pt x="593" y="47"/>
                    </a:cubicBezTo>
                    <a:cubicBezTo>
                      <a:pt x="591" y="43"/>
                      <a:pt x="588" y="38"/>
                      <a:pt x="584" y="34"/>
                    </a:cubicBezTo>
                    <a:cubicBezTo>
                      <a:pt x="577" y="26"/>
                      <a:pt x="570" y="20"/>
                      <a:pt x="562" y="16"/>
                    </a:cubicBezTo>
                    <a:cubicBezTo>
                      <a:pt x="551" y="9"/>
                      <a:pt x="539" y="6"/>
                      <a:pt x="527" y="5"/>
                    </a:cubicBezTo>
                    <a:cubicBezTo>
                      <a:pt x="515" y="4"/>
                      <a:pt x="504" y="6"/>
                      <a:pt x="493" y="11"/>
                    </a:cubicBezTo>
                    <a:cubicBezTo>
                      <a:pt x="486" y="14"/>
                      <a:pt x="479" y="18"/>
                      <a:pt x="472" y="24"/>
                    </a:cubicBezTo>
                    <a:cubicBezTo>
                      <a:pt x="472" y="24"/>
                      <a:pt x="472" y="24"/>
                      <a:pt x="472" y="24"/>
                    </a:cubicBezTo>
                    <a:cubicBezTo>
                      <a:pt x="472" y="24"/>
                      <a:pt x="472" y="24"/>
                      <a:pt x="471" y="25"/>
                    </a:cubicBezTo>
                    <a:cubicBezTo>
                      <a:pt x="470" y="26"/>
                      <a:pt x="469" y="27"/>
                      <a:pt x="467" y="29"/>
                    </a:cubicBezTo>
                    <a:cubicBezTo>
                      <a:pt x="464" y="32"/>
                      <a:pt x="460" y="37"/>
                      <a:pt x="456" y="44"/>
                    </a:cubicBezTo>
                    <a:cubicBezTo>
                      <a:pt x="454" y="49"/>
                      <a:pt x="451" y="54"/>
                      <a:pt x="449" y="60"/>
                    </a:cubicBezTo>
                    <a:cubicBezTo>
                      <a:pt x="447" y="67"/>
                      <a:pt x="445" y="74"/>
                      <a:pt x="445" y="82"/>
                    </a:cubicBezTo>
                    <a:cubicBezTo>
                      <a:pt x="445" y="90"/>
                      <a:pt x="446" y="99"/>
                      <a:pt x="449" y="107"/>
                    </a:cubicBezTo>
                    <a:cubicBezTo>
                      <a:pt x="452" y="113"/>
                      <a:pt x="454" y="119"/>
                      <a:pt x="459" y="125"/>
                    </a:cubicBezTo>
                    <a:cubicBezTo>
                      <a:pt x="464" y="132"/>
                      <a:pt x="471" y="140"/>
                      <a:pt x="481" y="148"/>
                    </a:cubicBezTo>
                    <a:cubicBezTo>
                      <a:pt x="482" y="146"/>
                      <a:pt x="484" y="144"/>
                      <a:pt x="486" y="143"/>
                    </a:cubicBezTo>
                    <a:cubicBezTo>
                      <a:pt x="489" y="139"/>
                      <a:pt x="494" y="136"/>
                      <a:pt x="499" y="134"/>
                    </a:cubicBezTo>
                    <a:cubicBezTo>
                      <a:pt x="503" y="132"/>
                      <a:pt x="508" y="134"/>
                      <a:pt x="509" y="138"/>
                    </a:cubicBezTo>
                    <a:cubicBezTo>
                      <a:pt x="511" y="142"/>
                      <a:pt x="509" y="146"/>
                      <a:pt x="505" y="148"/>
                    </a:cubicBezTo>
                    <a:cubicBezTo>
                      <a:pt x="502" y="150"/>
                      <a:pt x="499" y="152"/>
                      <a:pt x="496" y="154"/>
                    </a:cubicBezTo>
                    <a:cubicBezTo>
                      <a:pt x="494" y="156"/>
                      <a:pt x="492" y="159"/>
                      <a:pt x="490" y="161"/>
                    </a:cubicBezTo>
                    <a:cubicBezTo>
                      <a:pt x="489" y="164"/>
                      <a:pt x="487" y="168"/>
                      <a:pt x="486" y="171"/>
                    </a:cubicBezTo>
                    <a:cubicBezTo>
                      <a:pt x="486" y="174"/>
                      <a:pt x="485" y="177"/>
                      <a:pt x="485" y="180"/>
                    </a:cubicBezTo>
                    <a:cubicBezTo>
                      <a:pt x="484" y="185"/>
                      <a:pt x="485" y="189"/>
                      <a:pt x="485" y="189"/>
                    </a:cubicBezTo>
                    <a:cubicBezTo>
                      <a:pt x="485" y="189"/>
                      <a:pt x="485" y="189"/>
                      <a:pt x="485" y="189"/>
                    </a:cubicBezTo>
                    <a:cubicBezTo>
                      <a:pt x="485" y="189"/>
                      <a:pt x="485" y="189"/>
                      <a:pt x="485" y="189"/>
                    </a:cubicBezTo>
                    <a:cubicBezTo>
                      <a:pt x="486" y="194"/>
                      <a:pt x="483" y="197"/>
                      <a:pt x="478" y="198"/>
                    </a:cubicBezTo>
                    <a:cubicBezTo>
                      <a:pt x="474" y="199"/>
                      <a:pt x="470" y="196"/>
                      <a:pt x="470" y="191"/>
                    </a:cubicBezTo>
                    <a:cubicBezTo>
                      <a:pt x="470" y="191"/>
                      <a:pt x="469" y="188"/>
                      <a:pt x="469" y="184"/>
                    </a:cubicBezTo>
                    <a:cubicBezTo>
                      <a:pt x="469" y="180"/>
                      <a:pt x="470" y="174"/>
                      <a:pt x="471" y="169"/>
                    </a:cubicBezTo>
                    <a:cubicBezTo>
                      <a:pt x="470" y="168"/>
                      <a:pt x="469" y="168"/>
                      <a:pt x="468" y="167"/>
                    </a:cubicBezTo>
                    <a:cubicBezTo>
                      <a:pt x="454" y="157"/>
                      <a:pt x="444" y="146"/>
                      <a:pt x="437" y="135"/>
                    </a:cubicBezTo>
                    <a:cubicBezTo>
                      <a:pt x="430" y="123"/>
                      <a:pt x="425" y="112"/>
                      <a:pt x="423" y="100"/>
                    </a:cubicBezTo>
                    <a:cubicBezTo>
                      <a:pt x="422" y="93"/>
                      <a:pt x="422" y="85"/>
                      <a:pt x="422" y="78"/>
                    </a:cubicBezTo>
                    <a:cubicBezTo>
                      <a:pt x="423" y="69"/>
                      <a:pt x="425" y="60"/>
                      <a:pt x="427" y="52"/>
                    </a:cubicBezTo>
                    <a:cubicBezTo>
                      <a:pt x="430" y="45"/>
                      <a:pt x="433" y="38"/>
                      <a:pt x="436" y="32"/>
                    </a:cubicBezTo>
                    <a:cubicBezTo>
                      <a:pt x="440" y="27"/>
                      <a:pt x="443" y="22"/>
                      <a:pt x="446" y="18"/>
                    </a:cubicBezTo>
                    <a:cubicBezTo>
                      <a:pt x="442" y="15"/>
                      <a:pt x="437" y="13"/>
                      <a:pt x="431" y="10"/>
                    </a:cubicBezTo>
                    <a:cubicBezTo>
                      <a:pt x="421" y="7"/>
                      <a:pt x="410" y="3"/>
                      <a:pt x="399" y="2"/>
                    </a:cubicBezTo>
                    <a:cubicBezTo>
                      <a:pt x="391" y="0"/>
                      <a:pt x="383" y="0"/>
                      <a:pt x="374" y="1"/>
                    </a:cubicBezTo>
                    <a:cubicBezTo>
                      <a:pt x="363" y="1"/>
                      <a:pt x="352" y="4"/>
                      <a:pt x="340" y="9"/>
                    </a:cubicBezTo>
                    <a:cubicBezTo>
                      <a:pt x="334" y="12"/>
                      <a:pt x="327" y="16"/>
                      <a:pt x="321" y="21"/>
                    </a:cubicBezTo>
                    <a:cubicBezTo>
                      <a:pt x="316" y="25"/>
                      <a:pt x="316" y="25"/>
                      <a:pt x="316" y="25"/>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09" y="23"/>
                      <a:pt x="308" y="23"/>
                    </a:cubicBezTo>
                    <a:cubicBezTo>
                      <a:pt x="307" y="22"/>
                      <a:pt x="305" y="22"/>
                      <a:pt x="302" y="21"/>
                    </a:cubicBezTo>
                    <a:cubicBezTo>
                      <a:pt x="296" y="20"/>
                      <a:pt x="288" y="19"/>
                      <a:pt x="279" y="19"/>
                    </a:cubicBezTo>
                    <a:cubicBezTo>
                      <a:pt x="273" y="19"/>
                      <a:pt x="267" y="20"/>
                      <a:pt x="260" y="21"/>
                    </a:cubicBezTo>
                    <a:cubicBezTo>
                      <a:pt x="252" y="22"/>
                      <a:pt x="243" y="25"/>
                      <a:pt x="235" y="30"/>
                    </a:cubicBezTo>
                    <a:cubicBezTo>
                      <a:pt x="230" y="33"/>
                      <a:pt x="225" y="36"/>
                      <a:pt x="221" y="41"/>
                    </a:cubicBezTo>
                    <a:cubicBezTo>
                      <a:pt x="216" y="45"/>
                      <a:pt x="211" y="51"/>
                      <a:pt x="207" y="59"/>
                    </a:cubicBezTo>
                    <a:cubicBezTo>
                      <a:pt x="203" y="65"/>
                      <a:pt x="200" y="72"/>
                      <a:pt x="197" y="81"/>
                    </a:cubicBezTo>
                    <a:cubicBezTo>
                      <a:pt x="196" y="83"/>
                      <a:pt x="196" y="83"/>
                      <a:pt x="196" y="83"/>
                    </a:cubicBezTo>
                    <a:cubicBezTo>
                      <a:pt x="196" y="83"/>
                      <a:pt x="196" y="83"/>
                      <a:pt x="196" y="83"/>
                    </a:cubicBezTo>
                    <a:cubicBezTo>
                      <a:pt x="196" y="85"/>
                      <a:pt x="195" y="87"/>
                      <a:pt x="195" y="90"/>
                    </a:cubicBezTo>
                    <a:cubicBezTo>
                      <a:pt x="194" y="96"/>
                      <a:pt x="193" y="104"/>
                      <a:pt x="195" y="114"/>
                    </a:cubicBezTo>
                    <a:cubicBezTo>
                      <a:pt x="196" y="120"/>
                      <a:pt x="198" y="127"/>
                      <a:pt x="201" y="134"/>
                    </a:cubicBezTo>
                    <a:cubicBezTo>
                      <a:pt x="206" y="144"/>
                      <a:pt x="213" y="154"/>
                      <a:pt x="224" y="164"/>
                    </a:cubicBezTo>
                    <a:cubicBezTo>
                      <a:pt x="231" y="169"/>
                      <a:pt x="238" y="175"/>
                      <a:pt x="248" y="181"/>
                    </a:cubicBezTo>
                    <a:cubicBezTo>
                      <a:pt x="256" y="185"/>
                      <a:pt x="266" y="190"/>
                      <a:pt x="278" y="195"/>
                    </a:cubicBezTo>
                    <a:cubicBezTo>
                      <a:pt x="278" y="189"/>
                      <a:pt x="279" y="183"/>
                      <a:pt x="280" y="178"/>
                    </a:cubicBezTo>
                    <a:cubicBezTo>
                      <a:pt x="283" y="169"/>
                      <a:pt x="287" y="161"/>
                      <a:pt x="291" y="154"/>
                    </a:cubicBezTo>
                    <a:cubicBezTo>
                      <a:pt x="294" y="148"/>
                      <a:pt x="298" y="143"/>
                      <a:pt x="301" y="139"/>
                    </a:cubicBezTo>
                    <a:cubicBezTo>
                      <a:pt x="302" y="137"/>
                      <a:pt x="304" y="136"/>
                      <a:pt x="304" y="135"/>
                    </a:cubicBezTo>
                    <a:cubicBezTo>
                      <a:pt x="304" y="134"/>
                      <a:pt x="303" y="134"/>
                      <a:pt x="303" y="133"/>
                    </a:cubicBezTo>
                    <a:cubicBezTo>
                      <a:pt x="298" y="128"/>
                      <a:pt x="295" y="121"/>
                      <a:pt x="293" y="113"/>
                    </a:cubicBezTo>
                    <a:cubicBezTo>
                      <a:pt x="292" y="109"/>
                      <a:pt x="295" y="104"/>
                      <a:pt x="299" y="103"/>
                    </a:cubicBezTo>
                    <a:cubicBezTo>
                      <a:pt x="303" y="103"/>
                      <a:pt x="307" y="105"/>
                      <a:pt x="308" y="109"/>
                    </a:cubicBezTo>
                    <a:cubicBezTo>
                      <a:pt x="310" y="115"/>
                      <a:pt x="312" y="120"/>
                      <a:pt x="315" y="123"/>
                    </a:cubicBezTo>
                    <a:cubicBezTo>
                      <a:pt x="318" y="127"/>
                      <a:pt x="321" y="130"/>
                      <a:pt x="325" y="132"/>
                    </a:cubicBezTo>
                    <a:cubicBezTo>
                      <a:pt x="331" y="135"/>
                      <a:pt x="337" y="137"/>
                      <a:pt x="342" y="138"/>
                    </a:cubicBezTo>
                    <a:cubicBezTo>
                      <a:pt x="346" y="139"/>
                      <a:pt x="350" y="139"/>
                      <a:pt x="350" y="139"/>
                    </a:cubicBezTo>
                    <a:cubicBezTo>
                      <a:pt x="350" y="139"/>
                      <a:pt x="350" y="139"/>
                      <a:pt x="350" y="139"/>
                    </a:cubicBezTo>
                    <a:cubicBezTo>
                      <a:pt x="350" y="139"/>
                      <a:pt x="350" y="139"/>
                      <a:pt x="350" y="139"/>
                    </a:cubicBezTo>
                    <a:cubicBezTo>
                      <a:pt x="354" y="139"/>
                      <a:pt x="357" y="143"/>
                      <a:pt x="357" y="147"/>
                    </a:cubicBezTo>
                    <a:cubicBezTo>
                      <a:pt x="357" y="151"/>
                      <a:pt x="354" y="155"/>
                      <a:pt x="349" y="155"/>
                    </a:cubicBezTo>
                    <a:cubicBezTo>
                      <a:pt x="349" y="155"/>
                      <a:pt x="345" y="154"/>
                      <a:pt x="339" y="153"/>
                    </a:cubicBezTo>
                    <a:cubicBezTo>
                      <a:pt x="335" y="152"/>
                      <a:pt x="329" y="151"/>
                      <a:pt x="324" y="149"/>
                    </a:cubicBezTo>
                    <a:cubicBezTo>
                      <a:pt x="323" y="149"/>
                      <a:pt x="323" y="149"/>
                      <a:pt x="323" y="150"/>
                    </a:cubicBezTo>
                    <a:cubicBezTo>
                      <a:pt x="323" y="150"/>
                      <a:pt x="323" y="150"/>
                      <a:pt x="323" y="150"/>
                    </a:cubicBezTo>
                    <a:cubicBezTo>
                      <a:pt x="323" y="150"/>
                      <a:pt x="323" y="150"/>
                      <a:pt x="323" y="150"/>
                    </a:cubicBezTo>
                    <a:cubicBezTo>
                      <a:pt x="323" y="150"/>
                      <a:pt x="323" y="150"/>
                      <a:pt x="322" y="150"/>
                    </a:cubicBezTo>
                    <a:cubicBezTo>
                      <a:pt x="322" y="150"/>
                      <a:pt x="322" y="150"/>
                      <a:pt x="322" y="151"/>
                    </a:cubicBezTo>
                    <a:cubicBezTo>
                      <a:pt x="321" y="151"/>
                      <a:pt x="320" y="152"/>
                      <a:pt x="319" y="154"/>
                    </a:cubicBezTo>
                    <a:cubicBezTo>
                      <a:pt x="317" y="156"/>
                      <a:pt x="314" y="161"/>
                      <a:pt x="311" y="166"/>
                    </a:cubicBezTo>
                    <a:cubicBezTo>
                      <a:pt x="308" y="170"/>
                      <a:pt x="306" y="175"/>
                      <a:pt x="304" y="181"/>
                    </a:cubicBezTo>
                    <a:cubicBezTo>
                      <a:pt x="302" y="187"/>
                      <a:pt x="301" y="193"/>
                      <a:pt x="301" y="200"/>
                    </a:cubicBezTo>
                    <a:cubicBezTo>
                      <a:pt x="301" y="204"/>
                      <a:pt x="301" y="209"/>
                      <a:pt x="302" y="213"/>
                    </a:cubicBezTo>
                    <a:cubicBezTo>
                      <a:pt x="303" y="220"/>
                      <a:pt x="306" y="226"/>
                      <a:pt x="310" y="233"/>
                    </a:cubicBezTo>
                    <a:cubicBezTo>
                      <a:pt x="316" y="242"/>
                      <a:pt x="325" y="252"/>
                      <a:pt x="338" y="262"/>
                    </a:cubicBezTo>
                    <a:cubicBezTo>
                      <a:pt x="343" y="266"/>
                      <a:pt x="344" y="273"/>
                      <a:pt x="340" y="278"/>
                    </a:cubicBezTo>
                    <a:cubicBezTo>
                      <a:pt x="336" y="283"/>
                      <a:pt x="329" y="284"/>
                      <a:pt x="324" y="280"/>
                    </a:cubicBezTo>
                    <a:cubicBezTo>
                      <a:pt x="311" y="271"/>
                      <a:pt x="301" y="261"/>
                      <a:pt x="294" y="251"/>
                    </a:cubicBezTo>
                    <a:cubicBezTo>
                      <a:pt x="287" y="241"/>
                      <a:pt x="282" y="231"/>
                      <a:pt x="280" y="221"/>
                    </a:cubicBezTo>
                    <a:cubicBezTo>
                      <a:pt x="280" y="221"/>
                      <a:pt x="280" y="220"/>
                      <a:pt x="280" y="220"/>
                    </a:cubicBezTo>
                    <a:cubicBezTo>
                      <a:pt x="263" y="214"/>
                      <a:pt x="248" y="208"/>
                      <a:pt x="236" y="201"/>
                    </a:cubicBezTo>
                    <a:cubicBezTo>
                      <a:pt x="218" y="190"/>
                      <a:pt x="205" y="179"/>
                      <a:pt x="195" y="167"/>
                    </a:cubicBezTo>
                    <a:cubicBezTo>
                      <a:pt x="185" y="155"/>
                      <a:pt x="179" y="142"/>
                      <a:pt x="175" y="131"/>
                    </a:cubicBezTo>
                    <a:cubicBezTo>
                      <a:pt x="173" y="123"/>
                      <a:pt x="172" y="116"/>
                      <a:pt x="171" y="109"/>
                    </a:cubicBezTo>
                    <a:cubicBezTo>
                      <a:pt x="171" y="103"/>
                      <a:pt x="171" y="97"/>
                      <a:pt x="171" y="92"/>
                    </a:cubicBezTo>
                    <a:cubicBezTo>
                      <a:pt x="166" y="94"/>
                      <a:pt x="159" y="96"/>
                      <a:pt x="153" y="99"/>
                    </a:cubicBezTo>
                    <a:cubicBezTo>
                      <a:pt x="146" y="102"/>
                      <a:pt x="140" y="106"/>
                      <a:pt x="134" y="110"/>
                    </a:cubicBezTo>
                    <a:cubicBezTo>
                      <a:pt x="126" y="117"/>
                      <a:pt x="119" y="124"/>
                      <a:pt x="113" y="134"/>
                    </a:cubicBezTo>
                    <a:cubicBezTo>
                      <a:pt x="108" y="143"/>
                      <a:pt x="104" y="153"/>
                      <a:pt x="103" y="165"/>
                    </a:cubicBezTo>
                    <a:cubicBezTo>
                      <a:pt x="102" y="173"/>
                      <a:pt x="102" y="173"/>
                      <a:pt x="102" y="173"/>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4" y="175"/>
                      <a:pt x="94" y="175"/>
                      <a:pt x="94" y="175"/>
                    </a:cubicBezTo>
                    <a:cubicBezTo>
                      <a:pt x="94" y="175"/>
                      <a:pt x="94" y="175"/>
                      <a:pt x="94" y="175"/>
                    </a:cubicBezTo>
                    <a:cubicBezTo>
                      <a:pt x="94" y="175"/>
                      <a:pt x="93" y="176"/>
                      <a:pt x="92" y="176"/>
                    </a:cubicBezTo>
                    <a:cubicBezTo>
                      <a:pt x="90" y="177"/>
                      <a:pt x="87" y="178"/>
                      <a:pt x="84" y="180"/>
                    </a:cubicBezTo>
                    <a:cubicBezTo>
                      <a:pt x="77" y="183"/>
                      <a:pt x="68" y="188"/>
                      <a:pt x="59" y="196"/>
                    </a:cubicBezTo>
                    <a:cubicBezTo>
                      <a:pt x="54" y="202"/>
                      <a:pt x="48" y="208"/>
                      <a:pt x="44" y="216"/>
                    </a:cubicBezTo>
                    <a:cubicBezTo>
                      <a:pt x="39" y="224"/>
                      <a:pt x="36" y="232"/>
                      <a:pt x="34" y="243"/>
                    </a:cubicBezTo>
                    <a:cubicBezTo>
                      <a:pt x="32" y="250"/>
                      <a:pt x="32" y="258"/>
                      <a:pt x="32" y="268"/>
                    </a:cubicBezTo>
                    <a:cubicBezTo>
                      <a:pt x="33" y="269"/>
                      <a:pt x="33" y="271"/>
                      <a:pt x="33" y="272"/>
                    </a:cubicBezTo>
                    <a:cubicBezTo>
                      <a:pt x="33" y="272"/>
                      <a:pt x="33" y="272"/>
                      <a:pt x="33" y="272"/>
                    </a:cubicBezTo>
                    <a:cubicBezTo>
                      <a:pt x="33" y="272"/>
                      <a:pt x="33" y="272"/>
                      <a:pt x="33" y="272"/>
                    </a:cubicBezTo>
                    <a:cubicBezTo>
                      <a:pt x="33" y="272"/>
                      <a:pt x="33" y="273"/>
                      <a:pt x="33" y="273"/>
                    </a:cubicBezTo>
                    <a:cubicBezTo>
                      <a:pt x="33" y="273"/>
                      <a:pt x="33" y="273"/>
                      <a:pt x="33" y="274"/>
                    </a:cubicBezTo>
                    <a:cubicBezTo>
                      <a:pt x="33" y="275"/>
                      <a:pt x="33" y="277"/>
                      <a:pt x="33" y="280"/>
                    </a:cubicBezTo>
                    <a:cubicBezTo>
                      <a:pt x="34" y="285"/>
                      <a:pt x="36" y="292"/>
                      <a:pt x="39" y="300"/>
                    </a:cubicBezTo>
                    <a:cubicBezTo>
                      <a:pt x="42" y="305"/>
                      <a:pt x="45" y="311"/>
                      <a:pt x="49" y="316"/>
                    </a:cubicBezTo>
                    <a:cubicBezTo>
                      <a:pt x="55" y="323"/>
                      <a:pt x="62" y="330"/>
                      <a:pt x="73" y="337"/>
                    </a:cubicBezTo>
                    <a:cubicBezTo>
                      <a:pt x="82" y="342"/>
                      <a:pt x="94" y="347"/>
                      <a:pt x="108" y="350"/>
                    </a:cubicBezTo>
                    <a:cubicBezTo>
                      <a:pt x="122" y="353"/>
                      <a:pt x="139" y="355"/>
                      <a:pt x="160" y="355"/>
                    </a:cubicBezTo>
                    <a:cubicBezTo>
                      <a:pt x="161" y="355"/>
                      <a:pt x="162" y="356"/>
                      <a:pt x="163" y="356"/>
                    </a:cubicBezTo>
                    <a:cubicBezTo>
                      <a:pt x="164" y="351"/>
                      <a:pt x="166" y="346"/>
                      <a:pt x="168" y="341"/>
                    </a:cubicBezTo>
                    <a:cubicBezTo>
                      <a:pt x="170" y="338"/>
                      <a:pt x="172" y="336"/>
                      <a:pt x="174" y="333"/>
                    </a:cubicBezTo>
                    <a:cubicBezTo>
                      <a:pt x="177" y="330"/>
                      <a:pt x="182" y="329"/>
                      <a:pt x="185" y="332"/>
                    </a:cubicBezTo>
                    <a:cubicBezTo>
                      <a:pt x="188" y="335"/>
                      <a:pt x="189" y="340"/>
                      <a:pt x="186" y="343"/>
                    </a:cubicBezTo>
                    <a:cubicBezTo>
                      <a:pt x="184" y="345"/>
                      <a:pt x="183" y="347"/>
                      <a:pt x="182" y="349"/>
                    </a:cubicBezTo>
                    <a:cubicBezTo>
                      <a:pt x="180" y="353"/>
                      <a:pt x="178" y="356"/>
                      <a:pt x="178" y="360"/>
                    </a:cubicBezTo>
                    <a:cubicBezTo>
                      <a:pt x="177" y="363"/>
                      <a:pt x="177" y="367"/>
                      <a:pt x="177" y="370"/>
                    </a:cubicBezTo>
                    <a:cubicBezTo>
                      <a:pt x="177" y="377"/>
                      <a:pt x="179" y="382"/>
                      <a:pt x="181" y="386"/>
                    </a:cubicBezTo>
                    <a:cubicBezTo>
                      <a:pt x="182" y="388"/>
                      <a:pt x="183" y="390"/>
                      <a:pt x="183" y="390"/>
                    </a:cubicBezTo>
                    <a:cubicBezTo>
                      <a:pt x="183" y="390"/>
                      <a:pt x="183" y="390"/>
                      <a:pt x="183" y="390"/>
                    </a:cubicBezTo>
                    <a:cubicBezTo>
                      <a:pt x="183" y="390"/>
                      <a:pt x="183" y="390"/>
                      <a:pt x="183" y="390"/>
                    </a:cubicBezTo>
                    <a:cubicBezTo>
                      <a:pt x="183" y="390"/>
                      <a:pt x="183" y="390"/>
                      <a:pt x="183" y="390"/>
                    </a:cubicBezTo>
                    <a:cubicBezTo>
                      <a:pt x="185" y="393"/>
                      <a:pt x="184" y="398"/>
                      <a:pt x="180" y="400"/>
                    </a:cubicBezTo>
                    <a:cubicBezTo>
                      <a:pt x="177" y="403"/>
                      <a:pt x="172" y="402"/>
                      <a:pt x="170" y="398"/>
                    </a:cubicBezTo>
                    <a:cubicBezTo>
                      <a:pt x="169" y="398"/>
                      <a:pt x="168" y="395"/>
                      <a:pt x="166" y="392"/>
                    </a:cubicBezTo>
                    <a:cubicBezTo>
                      <a:pt x="165" y="388"/>
                      <a:pt x="163" y="384"/>
                      <a:pt x="162" y="378"/>
                    </a:cubicBezTo>
                    <a:cubicBezTo>
                      <a:pt x="162" y="379"/>
                      <a:pt x="161" y="379"/>
                      <a:pt x="160" y="379"/>
                    </a:cubicBezTo>
                    <a:cubicBezTo>
                      <a:pt x="138" y="379"/>
                      <a:pt x="119" y="376"/>
                      <a:pt x="103" y="373"/>
                    </a:cubicBezTo>
                    <a:cubicBezTo>
                      <a:pt x="86" y="369"/>
                      <a:pt x="73" y="363"/>
                      <a:pt x="62" y="357"/>
                    </a:cubicBezTo>
                    <a:cubicBezTo>
                      <a:pt x="47" y="348"/>
                      <a:pt x="36" y="338"/>
                      <a:pt x="28" y="327"/>
                    </a:cubicBezTo>
                    <a:cubicBezTo>
                      <a:pt x="23" y="320"/>
                      <a:pt x="20" y="314"/>
                      <a:pt x="17" y="307"/>
                    </a:cubicBezTo>
                    <a:cubicBezTo>
                      <a:pt x="14" y="313"/>
                      <a:pt x="10" y="321"/>
                      <a:pt x="7" y="329"/>
                    </a:cubicBezTo>
                    <a:cubicBezTo>
                      <a:pt x="4" y="337"/>
                      <a:pt x="2" y="347"/>
                      <a:pt x="1" y="357"/>
                    </a:cubicBezTo>
                    <a:cubicBezTo>
                      <a:pt x="0" y="363"/>
                      <a:pt x="0" y="370"/>
                      <a:pt x="1" y="377"/>
                    </a:cubicBezTo>
                    <a:cubicBezTo>
                      <a:pt x="1" y="379"/>
                      <a:pt x="1" y="380"/>
                      <a:pt x="1" y="382"/>
                    </a:cubicBezTo>
                    <a:cubicBezTo>
                      <a:pt x="4" y="379"/>
                      <a:pt x="6" y="376"/>
                      <a:pt x="9" y="373"/>
                    </a:cubicBezTo>
                    <a:cubicBezTo>
                      <a:pt x="14" y="367"/>
                      <a:pt x="21" y="361"/>
                      <a:pt x="29" y="357"/>
                    </a:cubicBezTo>
                    <a:cubicBezTo>
                      <a:pt x="35" y="354"/>
                      <a:pt x="42" y="356"/>
                      <a:pt x="45" y="361"/>
                    </a:cubicBezTo>
                    <a:cubicBezTo>
                      <a:pt x="48" y="367"/>
                      <a:pt x="46" y="374"/>
                      <a:pt x="41" y="377"/>
                    </a:cubicBezTo>
                    <a:cubicBezTo>
                      <a:pt x="35" y="380"/>
                      <a:pt x="30" y="384"/>
                      <a:pt x="26" y="389"/>
                    </a:cubicBezTo>
                    <a:cubicBezTo>
                      <a:pt x="22" y="393"/>
                      <a:pt x="19" y="398"/>
                      <a:pt x="16" y="402"/>
                    </a:cubicBezTo>
                    <a:cubicBezTo>
                      <a:pt x="13" y="407"/>
                      <a:pt x="11" y="412"/>
                      <a:pt x="10" y="415"/>
                    </a:cubicBezTo>
                    <a:cubicBezTo>
                      <a:pt x="10" y="416"/>
                      <a:pt x="10" y="416"/>
                      <a:pt x="10" y="417"/>
                    </a:cubicBezTo>
                    <a:cubicBezTo>
                      <a:pt x="9" y="418"/>
                      <a:pt x="9" y="418"/>
                      <a:pt x="9" y="419"/>
                    </a:cubicBezTo>
                    <a:cubicBezTo>
                      <a:pt x="9" y="419"/>
                      <a:pt x="9" y="419"/>
                      <a:pt x="9" y="419"/>
                    </a:cubicBezTo>
                    <a:cubicBezTo>
                      <a:pt x="9" y="420"/>
                      <a:pt x="9" y="420"/>
                      <a:pt x="8" y="420"/>
                    </a:cubicBezTo>
                    <a:cubicBezTo>
                      <a:pt x="8" y="420"/>
                      <a:pt x="8" y="420"/>
                      <a:pt x="8" y="421"/>
                    </a:cubicBezTo>
                    <a:cubicBezTo>
                      <a:pt x="8" y="421"/>
                      <a:pt x="8" y="421"/>
                      <a:pt x="8" y="421"/>
                    </a:cubicBezTo>
                    <a:cubicBezTo>
                      <a:pt x="7" y="425"/>
                      <a:pt x="5" y="430"/>
                      <a:pt x="4" y="436"/>
                    </a:cubicBezTo>
                    <a:cubicBezTo>
                      <a:pt x="2" y="448"/>
                      <a:pt x="0" y="465"/>
                      <a:pt x="3" y="483"/>
                    </a:cubicBezTo>
                    <a:cubicBezTo>
                      <a:pt x="5" y="495"/>
                      <a:pt x="9" y="508"/>
                      <a:pt x="16" y="520"/>
                    </a:cubicBezTo>
                    <a:cubicBezTo>
                      <a:pt x="19" y="528"/>
                      <a:pt x="24" y="535"/>
                      <a:pt x="31" y="542"/>
                    </a:cubicBezTo>
                    <a:cubicBezTo>
                      <a:pt x="33" y="545"/>
                      <a:pt x="36" y="548"/>
                      <a:pt x="39" y="551"/>
                    </a:cubicBezTo>
                    <a:cubicBezTo>
                      <a:pt x="40" y="547"/>
                      <a:pt x="41" y="542"/>
                      <a:pt x="42" y="537"/>
                    </a:cubicBezTo>
                    <a:cubicBezTo>
                      <a:pt x="45" y="524"/>
                      <a:pt x="51" y="508"/>
                      <a:pt x="59" y="493"/>
                    </a:cubicBezTo>
                    <a:cubicBezTo>
                      <a:pt x="67" y="479"/>
                      <a:pt x="78" y="465"/>
                      <a:pt x="93" y="453"/>
                    </a:cubicBezTo>
                    <a:cubicBezTo>
                      <a:pt x="107" y="441"/>
                      <a:pt x="125" y="431"/>
                      <a:pt x="147" y="425"/>
                    </a:cubicBezTo>
                    <a:cubicBezTo>
                      <a:pt x="147" y="425"/>
                      <a:pt x="147" y="425"/>
                      <a:pt x="147" y="425"/>
                    </a:cubicBezTo>
                    <a:cubicBezTo>
                      <a:pt x="147" y="425"/>
                      <a:pt x="147" y="425"/>
                      <a:pt x="147" y="425"/>
                    </a:cubicBezTo>
                    <a:cubicBezTo>
                      <a:pt x="147" y="425"/>
                      <a:pt x="147" y="425"/>
                      <a:pt x="147" y="425"/>
                    </a:cubicBezTo>
                    <a:cubicBezTo>
                      <a:pt x="147" y="425"/>
                      <a:pt x="147" y="425"/>
                      <a:pt x="147" y="425"/>
                    </a:cubicBezTo>
                    <a:cubicBezTo>
                      <a:pt x="149" y="425"/>
                      <a:pt x="157" y="423"/>
                      <a:pt x="169" y="421"/>
                    </a:cubicBezTo>
                    <a:cubicBezTo>
                      <a:pt x="182" y="420"/>
                      <a:pt x="200" y="420"/>
                      <a:pt x="220" y="424"/>
                    </a:cubicBezTo>
                    <a:cubicBezTo>
                      <a:pt x="233" y="426"/>
                      <a:pt x="247" y="431"/>
                      <a:pt x="260" y="439"/>
                    </a:cubicBezTo>
                    <a:cubicBezTo>
                      <a:pt x="269" y="444"/>
                      <a:pt x="278" y="450"/>
                      <a:pt x="286" y="458"/>
                    </a:cubicBezTo>
                    <a:cubicBezTo>
                      <a:pt x="294" y="466"/>
                      <a:pt x="301" y="475"/>
                      <a:pt x="308" y="486"/>
                    </a:cubicBezTo>
                    <a:cubicBezTo>
                      <a:pt x="312" y="491"/>
                      <a:pt x="310" y="499"/>
                      <a:pt x="305" y="502"/>
                    </a:cubicBezTo>
                    <a:cubicBezTo>
                      <a:pt x="299" y="505"/>
                      <a:pt x="292" y="504"/>
                      <a:pt x="289" y="498"/>
                    </a:cubicBezTo>
                    <a:cubicBezTo>
                      <a:pt x="283" y="489"/>
                      <a:pt x="276" y="481"/>
                      <a:pt x="270" y="475"/>
                    </a:cubicBezTo>
                    <a:cubicBezTo>
                      <a:pt x="263" y="468"/>
                      <a:pt x="256" y="463"/>
                      <a:pt x="249" y="459"/>
                    </a:cubicBezTo>
                    <a:cubicBezTo>
                      <a:pt x="238" y="453"/>
                      <a:pt x="226" y="449"/>
                      <a:pt x="215" y="447"/>
                    </a:cubicBezTo>
                    <a:cubicBezTo>
                      <a:pt x="205" y="444"/>
                      <a:pt x="194" y="444"/>
                      <a:pt x="185" y="444"/>
                    </a:cubicBezTo>
                    <a:cubicBezTo>
                      <a:pt x="167" y="444"/>
                      <a:pt x="154" y="448"/>
                      <a:pt x="154" y="448"/>
                    </a:cubicBezTo>
                    <a:cubicBezTo>
                      <a:pt x="154" y="448"/>
                      <a:pt x="154" y="448"/>
                      <a:pt x="154" y="448"/>
                    </a:cubicBezTo>
                    <a:cubicBezTo>
                      <a:pt x="154" y="448"/>
                      <a:pt x="154" y="448"/>
                      <a:pt x="154" y="448"/>
                    </a:cubicBezTo>
                    <a:cubicBezTo>
                      <a:pt x="154" y="448"/>
                      <a:pt x="154" y="448"/>
                      <a:pt x="154" y="448"/>
                    </a:cubicBezTo>
                    <a:cubicBezTo>
                      <a:pt x="135" y="453"/>
                      <a:pt x="120" y="461"/>
                      <a:pt x="108" y="471"/>
                    </a:cubicBezTo>
                    <a:cubicBezTo>
                      <a:pt x="96" y="481"/>
                      <a:pt x="86" y="493"/>
                      <a:pt x="79" y="505"/>
                    </a:cubicBezTo>
                    <a:cubicBezTo>
                      <a:pt x="72" y="518"/>
                      <a:pt x="67" y="531"/>
                      <a:pt x="65" y="542"/>
                    </a:cubicBezTo>
                    <a:cubicBezTo>
                      <a:pt x="62" y="551"/>
                      <a:pt x="62" y="559"/>
                      <a:pt x="62" y="565"/>
                    </a:cubicBezTo>
                    <a:cubicBezTo>
                      <a:pt x="62" y="566"/>
                      <a:pt x="62" y="568"/>
                      <a:pt x="62" y="569"/>
                    </a:cubicBezTo>
                    <a:cubicBezTo>
                      <a:pt x="62" y="570"/>
                      <a:pt x="62" y="570"/>
                      <a:pt x="62" y="570"/>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7"/>
                      <a:pt x="63" y="577"/>
                      <a:pt x="63" y="578"/>
                    </a:cubicBezTo>
                    <a:cubicBezTo>
                      <a:pt x="63" y="581"/>
                      <a:pt x="63" y="584"/>
                      <a:pt x="64" y="588"/>
                    </a:cubicBezTo>
                    <a:cubicBezTo>
                      <a:pt x="65" y="595"/>
                      <a:pt x="68" y="606"/>
                      <a:pt x="74" y="618"/>
                    </a:cubicBezTo>
                    <a:cubicBezTo>
                      <a:pt x="78" y="626"/>
                      <a:pt x="83" y="634"/>
                      <a:pt x="89" y="642"/>
                    </a:cubicBezTo>
                    <a:cubicBezTo>
                      <a:pt x="98" y="653"/>
                      <a:pt x="110" y="664"/>
                      <a:pt x="126" y="673"/>
                    </a:cubicBezTo>
                    <a:cubicBezTo>
                      <a:pt x="139" y="681"/>
                      <a:pt x="156" y="688"/>
                      <a:pt x="177" y="692"/>
                    </a:cubicBezTo>
                    <a:cubicBezTo>
                      <a:pt x="177" y="692"/>
                      <a:pt x="177" y="692"/>
                      <a:pt x="177" y="692"/>
                    </a:cubicBezTo>
                    <a:cubicBezTo>
                      <a:pt x="178" y="692"/>
                      <a:pt x="178" y="693"/>
                      <a:pt x="180" y="693"/>
                    </a:cubicBezTo>
                    <a:cubicBezTo>
                      <a:pt x="182" y="693"/>
                      <a:pt x="185" y="693"/>
                      <a:pt x="189" y="693"/>
                    </a:cubicBezTo>
                    <a:cubicBezTo>
                      <a:pt x="197" y="693"/>
                      <a:pt x="208" y="693"/>
                      <a:pt x="219" y="690"/>
                    </a:cubicBezTo>
                    <a:cubicBezTo>
                      <a:pt x="227" y="688"/>
                      <a:pt x="234" y="685"/>
                      <a:pt x="241" y="681"/>
                    </a:cubicBezTo>
                    <a:cubicBezTo>
                      <a:pt x="247" y="678"/>
                      <a:pt x="252" y="675"/>
                      <a:pt x="256" y="672"/>
                    </a:cubicBezTo>
                    <a:cubicBezTo>
                      <a:pt x="260" y="669"/>
                      <a:pt x="263" y="666"/>
                      <a:pt x="267" y="662"/>
                    </a:cubicBezTo>
                    <a:cubicBezTo>
                      <a:pt x="270" y="660"/>
                      <a:pt x="272" y="657"/>
                      <a:pt x="275" y="654"/>
                    </a:cubicBezTo>
                    <a:cubicBezTo>
                      <a:pt x="278" y="650"/>
                      <a:pt x="282" y="645"/>
                      <a:pt x="286" y="638"/>
                    </a:cubicBezTo>
                    <a:cubicBezTo>
                      <a:pt x="292" y="630"/>
                      <a:pt x="298" y="620"/>
                      <a:pt x="306" y="607"/>
                    </a:cubicBezTo>
                    <a:cubicBezTo>
                      <a:pt x="306" y="607"/>
                      <a:pt x="306" y="607"/>
                      <a:pt x="306" y="607"/>
                    </a:cubicBezTo>
                    <a:lnTo>
                      <a:pt x="475" y="312"/>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grpSp>
        <p:pic>
          <p:nvPicPr>
            <p:cNvPr id="1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510" y="6017661"/>
              <a:ext cx="745234" cy="655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组合 11"/>
          <p:cNvGrpSpPr/>
          <p:nvPr/>
        </p:nvGrpSpPr>
        <p:grpSpPr>
          <a:xfrm>
            <a:off x="3834370" y="3159421"/>
            <a:ext cx="945944" cy="1223273"/>
            <a:chOff x="3834370" y="3159421"/>
            <a:chExt cx="945944" cy="1223273"/>
          </a:xfrm>
        </p:grpSpPr>
        <p:sp>
          <p:nvSpPr>
            <p:cNvPr id="5" name="矩形 4"/>
            <p:cNvSpPr/>
            <p:nvPr/>
          </p:nvSpPr>
          <p:spPr>
            <a:xfrm>
              <a:off x="3882735" y="3183566"/>
              <a:ext cx="897579" cy="119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3834370" y="3159421"/>
              <a:ext cx="756461" cy="307777"/>
            </a:xfrm>
            <a:prstGeom prst="rect">
              <a:avLst/>
            </a:prstGeom>
            <a:noFill/>
          </p:spPr>
          <p:txBody>
            <a:bodyPr wrap="square" rtlCol="0">
              <a:spAutoFit/>
            </a:bodyPr>
            <a:lstStyle/>
            <a:p>
              <a:r>
                <a:rPr lang="en-US" altLang="zh-CN" sz="1400" b="1" dirty="0" smtClean="0">
                  <a:solidFill>
                    <a:schemeClr val="bg1"/>
                  </a:solidFill>
                  <a:latin typeface="Ebrima" pitchFamily="2" charset="0"/>
                  <a:ea typeface="Ebrima" pitchFamily="2" charset="0"/>
                  <a:cs typeface="Ebrima" pitchFamily="2" charset="0"/>
                </a:rPr>
                <a:t>AI</a:t>
              </a:r>
              <a:endParaRPr lang="zh-CN" altLang="en-US" sz="1400" b="1" dirty="0">
                <a:solidFill>
                  <a:schemeClr val="bg1"/>
                </a:solidFill>
                <a:latin typeface="Ebrima" pitchFamily="2" charset="0"/>
                <a:cs typeface="Ebrima" pitchFamily="2" charset="0"/>
              </a:endParaRPr>
            </a:p>
          </p:txBody>
        </p:sp>
        <p:grpSp>
          <p:nvGrpSpPr>
            <p:cNvPr id="109" name="Group 2"/>
            <p:cNvGrpSpPr/>
            <p:nvPr/>
          </p:nvGrpSpPr>
          <p:grpSpPr>
            <a:xfrm>
              <a:off x="3956976" y="3234133"/>
              <a:ext cx="766900" cy="782229"/>
              <a:chOff x="9152481" y="4161629"/>
              <a:chExt cx="6110782" cy="7588586"/>
            </a:xfrm>
          </p:grpSpPr>
          <p:sp>
            <p:nvSpPr>
              <p:cNvPr id="110" name="Freeform 17"/>
              <p:cNvSpPr>
                <a:spLocks noChangeArrowheads="1"/>
              </p:cNvSpPr>
              <p:nvPr/>
            </p:nvSpPr>
            <p:spPr bwMode="auto">
              <a:xfrm>
                <a:off x="10998164" y="4161629"/>
                <a:ext cx="2745973" cy="1313791"/>
              </a:xfrm>
              <a:custGeom>
                <a:avLst/>
                <a:gdLst>
                  <a:gd name="T0" fmla="*/ 3314 w 6713"/>
                  <a:gd name="T1" fmla="*/ 10 h 3210"/>
                  <a:gd name="T2" fmla="*/ 3314 w 6713"/>
                  <a:gd name="T3" fmla="*/ 10 h 3210"/>
                  <a:gd name="T4" fmla="*/ 3220 w 6713"/>
                  <a:gd name="T5" fmla="*/ 0 h 3210"/>
                  <a:gd name="T6" fmla="*/ 3136 w 6713"/>
                  <a:gd name="T7" fmla="*/ 10 h 3210"/>
                  <a:gd name="T8" fmla="*/ 0 w 6713"/>
                  <a:gd name="T9" fmla="*/ 3209 h 3210"/>
                  <a:gd name="T10" fmla="*/ 472 w 6713"/>
                  <a:gd name="T11" fmla="*/ 3209 h 3210"/>
                  <a:gd name="T12" fmla="*/ 3314 w 6713"/>
                  <a:gd name="T13" fmla="*/ 629 h 3210"/>
                  <a:gd name="T14" fmla="*/ 6209 w 6713"/>
                  <a:gd name="T15" fmla="*/ 3209 h 3210"/>
                  <a:gd name="T16" fmla="*/ 6712 w 6713"/>
                  <a:gd name="T17" fmla="*/ 3209 h 3210"/>
                  <a:gd name="T18" fmla="*/ 3314 w 6713"/>
                  <a:gd name="T19" fmla="*/ 1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3" h="3210">
                    <a:moveTo>
                      <a:pt x="3314" y="10"/>
                    </a:moveTo>
                    <a:lnTo>
                      <a:pt x="3314" y="10"/>
                    </a:lnTo>
                    <a:cubicBezTo>
                      <a:pt x="3283" y="0"/>
                      <a:pt x="3251" y="0"/>
                      <a:pt x="3220" y="0"/>
                    </a:cubicBezTo>
                    <a:cubicBezTo>
                      <a:pt x="3189" y="0"/>
                      <a:pt x="3167" y="0"/>
                      <a:pt x="3136" y="10"/>
                    </a:cubicBezTo>
                    <a:cubicBezTo>
                      <a:pt x="1416" y="52"/>
                      <a:pt x="220" y="1489"/>
                      <a:pt x="0" y="3209"/>
                    </a:cubicBezTo>
                    <a:cubicBezTo>
                      <a:pt x="472" y="3209"/>
                      <a:pt x="472" y="3209"/>
                      <a:pt x="472" y="3209"/>
                    </a:cubicBezTo>
                    <a:cubicBezTo>
                      <a:pt x="651" y="1930"/>
                      <a:pt x="1783" y="629"/>
                      <a:pt x="3314" y="629"/>
                    </a:cubicBezTo>
                    <a:cubicBezTo>
                      <a:pt x="4888" y="629"/>
                      <a:pt x="5790" y="1961"/>
                      <a:pt x="6209" y="3209"/>
                    </a:cubicBezTo>
                    <a:cubicBezTo>
                      <a:pt x="6712" y="3209"/>
                      <a:pt x="6712" y="3209"/>
                      <a:pt x="6712" y="3209"/>
                    </a:cubicBezTo>
                    <a:cubicBezTo>
                      <a:pt x="6261" y="1604"/>
                      <a:pt x="5066" y="52"/>
                      <a:pt x="3314" y="1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1" name="Freeform 18"/>
              <p:cNvSpPr>
                <a:spLocks noChangeArrowheads="1"/>
              </p:cNvSpPr>
              <p:nvPr/>
            </p:nvSpPr>
            <p:spPr bwMode="auto">
              <a:xfrm>
                <a:off x="12298983" y="4564068"/>
                <a:ext cx="1086121" cy="1422070"/>
              </a:xfrm>
              <a:custGeom>
                <a:avLst/>
                <a:gdLst>
                  <a:gd name="T0" fmla="*/ 2653 w 2654"/>
                  <a:gd name="T1" fmla="*/ 2224 h 3473"/>
                  <a:gd name="T2" fmla="*/ 2653 w 2654"/>
                  <a:gd name="T3" fmla="*/ 2224 h 3473"/>
                  <a:gd name="T4" fmla="*/ 1804 w 2654"/>
                  <a:gd name="T5" fmla="*/ 766 h 3473"/>
                  <a:gd name="T6" fmla="*/ 136 w 2654"/>
                  <a:gd name="T7" fmla="*/ 0 h 3473"/>
                  <a:gd name="T8" fmla="*/ 63 w 2654"/>
                  <a:gd name="T9" fmla="*/ 0 h 3473"/>
                  <a:gd name="T10" fmla="*/ 0 w 2654"/>
                  <a:gd name="T11" fmla="*/ 0 h 3473"/>
                  <a:gd name="T12" fmla="*/ 0 w 2654"/>
                  <a:gd name="T13" fmla="*/ 746 h 3473"/>
                  <a:gd name="T14" fmla="*/ 105 w 2654"/>
                  <a:gd name="T15" fmla="*/ 746 h 3473"/>
                  <a:gd name="T16" fmla="*/ 220 w 2654"/>
                  <a:gd name="T17" fmla="*/ 672 h 3473"/>
                  <a:gd name="T18" fmla="*/ 577 w 2654"/>
                  <a:gd name="T19" fmla="*/ 546 h 3473"/>
                  <a:gd name="T20" fmla="*/ 975 w 2654"/>
                  <a:gd name="T21" fmla="*/ 672 h 3473"/>
                  <a:gd name="T22" fmla="*/ 1164 w 2654"/>
                  <a:gd name="T23" fmla="*/ 1134 h 3473"/>
                  <a:gd name="T24" fmla="*/ 975 w 2654"/>
                  <a:gd name="T25" fmla="*/ 1595 h 3473"/>
                  <a:gd name="T26" fmla="*/ 577 w 2654"/>
                  <a:gd name="T27" fmla="*/ 1721 h 3473"/>
                  <a:gd name="T28" fmla="*/ 220 w 2654"/>
                  <a:gd name="T29" fmla="*/ 1574 h 3473"/>
                  <a:gd name="T30" fmla="*/ 84 w 2654"/>
                  <a:gd name="T31" fmla="*/ 1480 h 3473"/>
                  <a:gd name="T32" fmla="*/ 0 w 2654"/>
                  <a:gd name="T33" fmla="*/ 1480 h 3473"/>
                  <a:gd name="T34" fmla="*/ 0 w 2654"/>
                  <a:gd name="T35" fmla="*/ 2224 h 3473"/>
                  <a:gd name="T36" fmla="*/ 1479 w 2654"/>
                  <a:gd name="T37" fmla="*/ 2224 h 3473"/>
                  <a:gd name="T38" fmla="*/ 1479 w 2654"/>
                  <a:gd name="T39" fmla="*/ 2623 h 3473"/>
                  <a:gd name="T40" fmla="*/ 1479 w 2654"/>
                  <a:gd name="T41" fmla="*/ 2633 h 3473"/>
                  <a:gd name="T42" fmla="*/ 1342 w 2654"/>
                  <a:gd name="T43" fmla="*/ 2895 h 3473"/>
                  <a:gd name="T44" fmla="*/ 1248 w 2654"/>
                  <a:gd name="T45" fmla="*/ 3105 h 3473"/>
                  <a:gd name="T46" fmla="*/ 1322 w 2654"/>
                  <a:gd name="T47" fmla="*/ 3357 h 3473"/>
                  <a:gd name="T48" fmla="*/ 1605 w 2654"/>
                  <a:gd name="T49" fmla="*/ 3472 h 3473"/>
                  <a:gd name="T50" fmla="*/ 1877 w 2654"/>
                  <a:gd name="T51" fmla="*/ 3367 h 3473"/>
                  <a:gd name="T52" fmla="*/ 1951 w 2654"/>
                  <a:gd name="T53" fmla="*/ 3105 h 3473"/>
                  <a:gd name="T54" fmla="*/ 1867 w 2654"/>
                  <a:gd name="T55" fmla="*/ 2895 h 3473"/>
                  <a:gd name="T56" fmla="*/ 1751 w 2654"/>
                  <a:gd name="T57" fmla="*/ 2643 h 3473"/>
                  <a:gd name="T58" fmla="*/ 1751 w 2654"/>
                  <a:gd name="T59" fmla="*/ 2224 h 3473"/>
                  <a:gd name="T60" fmla="*/ 2653 w 2654"/>
                  <a:gd name="T61" fmla="*/ 2224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54" h="3473">
                    <a:moveTo>
                      <a:pt x="2653" y="2224"/>
                    </a:moveTo>
                    <a:lnTo>
                      <a:pt x="2653" y="2224"/>
                    </a:lnTo>
                    <a:cubicBezTo>
                      <a:pt x="2454" y="1700"/>
                      <a:pt x="2181" y="1165"/>
                      <a:pt x="1804" y="766"/>
                    </a:cubicBezTo>
                    <a:cubicBezTo>
                      <a:pt x="1374" y="305"/>
                      <a:pt x="850" y="0"/>
                      <a:pt x="136" y="0"/>
                    </a:cubicBezTo>
                    <a:cubicBezTo>
                      <a:pt x="116" y="0"/>
                      <a:pt x="84" y="0"/>
                      <a:pt x="63" y="0"/>
                    </a:cubicBezTo>
                    <a:cubicBezTo>
                      <a:pt x="42" y="0"/>
                      <a:pt x="21" y="0"/>
                      <a:pt x="0" y="0"/>
                    </a:cubicBezTo>
                    <a:cubicBezTo>
                      <a:pt x="0" y="746"/>
                      <a:pt x="0" y="746"/>
                      <a:pt x="0" y="746"/>
                    </a:cubicBezTo>
                    <a:cubicBezTo>
                      <a:pt x="105" y="746"/>
                      <a:pt x="105" y="746"/>
                      <a:pt x="105" y="746"/>
                    </a:cubicBezTo>
                    <a:cubicBezTo>
                      <a:pt x="126" y="746"/>
                      <a:pt x="136" y="746"/>
                      <a:pt x="220" y="672"/>
                    </a:cubicBezTo>
                    <a:cubicBezTo>
                      <a:pt x="304" y="619"/>
                      <a:pt x="420" y="546"/>
                      <a:pt x="577" y="546"/>
                    </a:cubicBezTo>
                    <a:cubicBezTo>
                      <a:pt x="703" y="546"/>
                      <a:pt x="850" y="567"/>
                      <a:pt x="975" y="672"/>
                    </a:cubicBezTo>
                    <a:cubicBezTo>
                      <a:pt x="1091" y="756"/>
                      <a:pt x="1175" y="934"/>
                      <a:pt x="1164" y="1134"/>
                    </a:cubicBezTo>
                    <a:cubicBezTo>
                      <a:pt x="1164" y="1333"/>
                      <a:pt x="1080" y="1501"/>
                      <a:pt x="975" y="1595"/>
                    </a:cubicBezTo>
                    <a:cubicBezTo>
                      <a:pt x="850" y="1689"/>
                      <a:pt x="713" y="1721"/>
                      <a:pt x="577" y="1721"/>
                    </a:cubicBezTo>
                    <a:cubicBezTo>
                      <a:pt x="420" y="1721"/>
                      <a:pt x="293" y="1637"/>
                      <a:pt x="220" y="1574"/>
                    </a:cubicBezTo>
                    <a:cubicBezTo>
                      <a:pt x="126" y="1501"/>
                      <a:pt x="105" y="1480"/>
                      <a:pt x="84" y="1480"/>
                    </a:cubicBezTo>
                    <a:cubicBezTo>
                      <a:pt x="0" y="1480"/>
                      <a:pt x="0" y="1480"/>
                      <a:pt x="0" y="1480"/>
                    </a:cubicBezTo>
                    <a:cubicBezTo>
                      <a:pt x="0" y="2224"/>
                      <a:pt x="0" y="2224"/>
                      <a:pt x="0" y="2224"/>
                    </a:cubicBezTo>
                    <a:cubicBezTo>
                      <a:pt x="1479" y="2224"/>
                      <a:pt x="1479" y="2224"/>
                      <a:pt x="1479" y="2224"/>
                    </a:cubicBezTo>
                    <a:cubicBezTo>
                      <a:pt x="1479" y="2623"/>
                      <a:pt x="1479" y="2623"/>
                      <a:pt x="1479" y="2623"/>
                    </a:cubicBezTo>
                    <a:cubicBezTo>
                      <a:pt x="1490" y="2633"/>
                      <a:pt x="1490" y="2633"/>
                      <a:pt x="1479" y="2633"/>
                    </a:cubicBezTo>
                    <a:cubicBezTo>
                      <a:pt x="1468" y="2759"/>
                      <a:pt x="1395" y="2822"/>
                      <a:pt x="1342" y="2895"/>
                    </a:cubicBezTo>
                    <a:cubicBezTo>
                      <a:pt x="1290" y="2959"/>
                      <a:pt x="1248" y="3021"/>
                      <a:pt x="1248" y="3105"/>
                    </a:cubicBezTo>
                    <a:cubicBezTo>
                      <a:pt x="1248" y="3210"/>
                      <a:pt x="1269" y="3294"/>
                      <a:pt x="1322" y="3357"/>
                    </a:cubicBezTo>
                    <a:cubicBezTo>
                      <a:pt x="1374" y="3420"/>
                      <a:pt x="1447" y="3462"/>
                      <a:pt x="1605" y="3472"/>
                    </a:cubicBezTo>
                    <a:cubicBezTo>
                      <a:pt x="1751" y="3472"/>
                      <a:pt x="1825" y="3430"/>
                      <a:pt x="1877" y="3367"/>
                    </a:cubicBezTo>
                    <a:cubicBezTo>
                      <a:pt x="1929" y="3294"/>
                      <a:pt x="1951" y="3210"/>
                      <a:pt x="1951" y="3105"/>
                    </a:cubicBezTo>
                    <a:cubicBezTo>
                      <a:pt x="1951" y="3021"/>
                      <a:pt x="1919" y="2959"/>
                      <a:pt x="1867" y="2895"/>
                    </a:cubicBezTo>
                    <a:cubicBezTo>
                      <a:pt x="1825" y="2832"/>
                      <a:pt x="1751" y="2759"/>
                      <a:pt x="1751" y="2643"/>
                    </a:cubicBezTo>
                    <a:cubicBezTo>
                      <a:pt x="1751" y="2224"/>
                      <a:pt x="1751" y="2224"/>
                      <a:pt x="1751" y="2224"/>
                    </a:cubicBezTo>
                    <a:lnTo>
                      <a:pt x="2653" y="2224"/>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2" name="Freeform 19"/>
              <p:cNvSpPr>
                <a:spLocks noChangeArrowheads="1"/>
              </p:cNvSpPr>
              <p:nvPr/>
            </p:nvSpPr>
            <p:spPr bwMode="auto">
              <a:xfrm>
                <a:off x="11340960" y="4582115"/>
                <a:ext cx="1338707" cy="1404023"/>
              </a:xfrm>
              <a:custGeom>
                <a:avLst/>
                <a:gdLst>
                  <a:gd name="T0" fmla="*/ 3167 w 3274"/>
                  <a:gd name="T1" fmla="*/ 807 h 3430"/>
                  <a:gd name="T2" fmla="*/ 3167 w 3274"/>
                  <a:gd name="T3" fmla="*/ 807 h 3430"/>
                  <a:gd name="T4" fmla="*/ 2916 w 3274"/>
                  <a:gd name="T5" fmla="*/ 734 h 3430"/>
                  <a:gd name="T6" fmla="*/ 2695 w 3274"/>
                  <a:gd name="T7" fmla="*/ 818 h 3430"/>
                  <a:gd name="T8" fmla="*/ 2444 w 3274"/>
                  <a:gd name="T9" fmla="*/ 943 h 3430"/>
                  <a:gd name="T10" fmla="*/ 2067 w 3274"/>
                  <a:gd name="T11" fmla="*/ 943 h 3430"/>
                  <a:gd name="T12" fmla="*/ 2067 w 3274"/>
                  <a:gd name="T13" fmla="*/ 0 h 3430"/>
                  <a:gd name="T14" fmla="*/ 0 w 3274"/>
                  <a:gd name="T15" fmla="*/ 2181 h 3430"/>
                  <a:gd name="T16" fmla="*/ 913 w 3274"/>
                  <a:gd name="T17" fmla="*/ 2181 h 3430"/>
                  <a:gd name="T18" fmla="*/ 913 w 3274"/>
                  <a:gd name="T19" fmla="*/ 2580 h 3430"/>
                  <a:gd name="T20" fmla="*/ 913 w 3274"/>
                  <a:gd name="T21" fmla="*/ 2590 h 3430"/>
                  <a:gd name="T22" fmla="*/ 776 w 3274"/>
                  <a:gd name="T23" fmla="*/ 2852 h 3430"/>
                  <a:gd name="T24" fmla="*/ 682 w 3274"/>
                  <a:gd name="T25" fmla="*/ 3062 h 3430"/>
                  <a:gd name="T26" fmla="*/ 755 w 3274"/>
                  <a:gd name="T27" fmla="*/ 3314 h 3430"/>
                  <a:gd name="T28" fmla="*/ 1038 w 3274"/>
                  <a:gd name="T29" fmla="*/ 3429 h 3430"/>
                  <a:gd name="T30" fmla="*/ 1311 w 3274"/>
                  <a:gd name="T31" fmla="*/ 3324 h 3430"/>
                  <a:gd name="T32" fmla="*/ 1385 w 3274"/>
                  <a:gd name="T33" fmla="*/ 3062 h 3430"/>
                  <a:gd name="T34" fmla="*/ 1301 w 3274"/>
                  <a:gd name="T35" fmla="*/ 2852 h 3430"/>
                  <a:gd name="T36" fmla="*/ 1185 w 3274"/>
                  <a:gd name="T37" fmla="*/ 2600 h 3430"/>
                  <a:gd name="T38" fmla="*/ 1185 w 3274"/>
                  <a:gd name="T39" fmla="*/ 2181 h 3430"/>
                  <a:gd name="T40" fmla="*/ 2067 w 3274"/>
                  <a:gd name="T41" fmla="*/ 2181 h 3430"/>
                  <a:gd name="T42" fmla="*/ 2067 w 3274"/>
                  <a:gd name="T43" fmla="*/ 1206 h 3430"/>
                  <a:gd name="T44" fmla="*/ 2434 w 3274"/>
                  <a:gd name="T45" fmla="*/ 1206 h 3430"/>
                  <a:gd name="T46" fmla="*/ 2444 w 3274"/>
                  <a:gd name="T47" fmla="*/ 1206 h 3430"/>
                  <a:gd name="T48" fmla="*/ 2695 w 3274"/>
                  <a:gd name="T49" fmla="*/ 1353 h 3430"/>
                  <a:gd name="T50" fmla="*/ 2916 w 3274"/>
                  <a:gd name="T51" fmla="*/ 1447 h 3430"/>
                  <a:gd name="T52" fmla="*/ 3167 w 3274"/>
                  <a:gd name="T53" fmla="*/ 1374 h 3430"/>
                  <a:gd name="T54" fmla="*/ 3273 w 3274"/>
                  <a:gd name="T55" fmla="*/ 1091 h 3430"/>
                  <a:gd name="T56" fmla="*/ 3167 w 3274"/>
                  <a:gd name="T57" fmla="*/ 807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4" h="3430">
                    <a:moveTo>
                      <a:pt x="3167" y="807"/>
                    </a:moveTo>
                    <a:lnTo>
                      <a:pt x="3167" y="807"/>
                    </a:lnTo>
                    <a:cubicBezTo>
                      <a:pt x="3105" y="755"/>
                      <a:pt x="3010" y="734"/>
                      <a:pt x="2916" y="734"/>
                    </a:cubicBezTo>
                    <a:cubicBezTo>
                      <a:pt x="2832" y="734"/>
                      <a:pt x="2769" y="776"/>
                      <a:pt x="2695" y="818"/>
                    </a:cubicBezTo>
                    <a:cubicBezTo>
                      <a:pt x="2632" y="870"/>
                      <a:pt x="2559" y="943"/>
                      <a:pt x="2444" y="943"/>
                    </a:cubicBezTo>
                    <a:cubicBezTo>
                      <a:pt x="2067" y="943"/>
                      <a:pt x="2067" y="943"/>
                      <a:pt x="2067" y="943"/>
                    </a:cubicBezTo>
                    <a:cubicBezTo>
                      <a:pt x="2067" y="0"/>
                      <a:pt x="2067" y="0"/>
                      <a:pt x="2067" y="0"/>
                    </a:cubicBezTo>
                    <a:cubicBezTo>
                      <a:pt x="976" y="209"/>
                      <a:pt x="168" y="1216"/>
                      <a:pt x="0" y="2181"/>
                    </a:cubicBezTo>
                    <a:cubicBezTo>
                      <a:pt x="913" y="2181"/>
                      <a:pt x="913" y="2181"/>
                      <a:pt x="913" y="2181"/>
                    </a:cubicBezTo>
                    <a:cubicBezTo>
                      <a:pt x="913" y="2580"/>
                      <a:pt x="913" y="2580"/>
                      <a:pt x="913" y="2580"/>
                    </a:cubicBezTo>
                    <a:cubicBezTo>
                      <a:pt x="913" y="2590"/>
                      <a:pt x="913" y="2590"/>
                      <a:pt x="913" y="2590"/>
                    </a:cubicBezTo>
                    <a:cubicBezTo>
                      <a:pt x="902" y="2716"/>
                      <a:pt x="829" y="2779"/>
                      <a:pt x="776" y="2852"/>
                    </a:cubicBezTo>
                    <a:cubicBezTo>
                      <a:pt x="714" y="2916"/>
                      <a:pt x="682" y="2978"/>
                      <a:pt x="682" y="3062"/>
                    </a:cubicBezTo>
                    <a:cubicBezTo>
                      <a:pt x="682" y="3167"/>
                      <a:pt x="703" y="3251"/>
                      <a:pt x="755" y="3314"/>
                    </a:cubicBezTo>
                    <a:cubicBezTo>
                      <a:pt x="808" y="3377"/>
                      <a:pt x="882" y="3419"/>
                      <a:pt x="1038" y="3429"/>
                    </a:cubicBezTo>
                    <a:cubicBezTo>
                      <a:pt x="1185" y="3429"/>
                      <a:pt x="1259" y="3387"/>
                      <a:pt x="1311" y="3324"/>
                    </a:cubicBezTo>
                    <a:cubicBezTo>
                      <a:pt x="1364" y="3251"/>
                      <a:pt x="1385" y="3167"/>
                      <a:pt x="1385" y="3062"/>
                    </a:cubicBezTo>
                    <a:cubicBezTo>
                      <a:pt x="1385" y="2978"/>
                      <a:pt x="1353" y="2916"/>
                      <a:pt x="1301" y="2852"/>
                    </a:cubicBezTo>
                    <a:cubicBezTo>
                      <a:pt x="1248" y="2789"/>
                      <a:pt x="1185" y="2716"/>
                      <a:pt x="1185" y="2600"/>
                    </a:cubicBezTo>
                    <a:cubicBezTo>
                      <a:pt x="1185" y="2181"/>
                      <a:pt x="1185" y="2181"/>
                      <a:pt x="1185" y="2181"/>
                    </a:cubicBezTo>
                    <a:cubicBezTo>
                      <a:pt x="2067" y="2181"/>
                      <a:pt x="2067" y="2181"/>
                      <a:pt x="2067" y="2181"/>
                    </a:cubicBezTo>
                    <a:cubicBezTo>
                      <a:pt x="2067" y="1206"/>
                      <a:pt x="2067" y="1206"/>
                      <a:pt x="2067" y="1206"/>
                    </a:cubicBezTo>
                    <a:cubicBezTo>
                      <a:pt x="2434" y="1206"/>
                      <a:pt x="2434" y="1206"/>
                      <a:pt x="2434" y="1206"/>
                    </a:cubicBezTo>
                    <a:cubicBezTo>
                      <a:pt x="2434" y="1206"/>
                      <a:pt x="2434" y="1206"/>
                      <a:pt x="2444" y="1206"/>
                    </a:cubicBezTo>
                    <a:cubicBezTo>
                      <a:pt x="2559" y="1216"/>
                      <a:pt x="2632" y="1300"/>
                      <a:pt x="2695" y="1353"/>
                    </a:cubicBezTo>
                    <a:cubicBezTo>
                      <a:pt x="2769" y="1405"/>
                      <a:pt x="2832" y="1447"/>
                      <a:pt x="2916" y="1447"/>
                    </a:cubicBezTo>
                    <a:cubicBezTo>
                      <a:pt x="3010" y="1447"/>
                      <a:pt x="3105" y="1415"/>
                      <a:pt x="3167" y="1374"/>
                    </a:cubicBezTo>
                    <a:cubicBezTo>
                      <a:pt x="3230" y="1321"/>
                      <a:pt x="3273" y="1238"/>
                      <a:pt x="3273" y="1091"/>
                    </a:cubicBezTo>
                    <a:cubicBezTo>
                      <a:pt x="3273" y="943"/>
                      <a:pt x="3230" y="859"/>
                      <a:pt x="3167" y="807"/>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3" name="Freeform 20"/>
              <p:cNvSpPr>
                <a:spLocks noChangeArrowheads="1"/>
              </p:cNvSpPr>
              <p:nvPr/>
            </p:nvSpPr>
            <p:spPr bwMode="auto">
              <a:xfrm>
                <a:off x="10581397" y="5587309"/>
                <a:ext cx="600794" cy="1326424"/>
              </a:xfrm>
              <a:custGeom>
                <a:avLst/>
                <a:gdLst>
                  <a:gd name="T0" fmla="*/ 21 w 1469"/>
                  <a:gd name="T1" fmla="*/ 1562 h 3242"/>
                  <a:gd name="T2" fmla="*/ 21 w 1469"/>
                  <a:gd name="T3" fmla="*/ 1562 h 3242"/>
                  <a:gd name="T4" fmla="*/ 944 w 1469"/>
                  <a:gd name="T5" fmla="*/ 3241 h 3242"/>
                  <a:gd name="T6" fmla="*/ 1468 w 1469"/>
                  <a:gd name="T7" fmla="*/ 3241 h 3242"/>
                  <a:gd name="T8" fmla="*/ 1468 w 1469"/>
                  <a:gd name="T9" fmla="*/ 42 h 3242"/>
                  <a:gd name="T10" fmla="*/ 1468 w 1469"/>
                  <a:gd name="T11" fmla="*/ 0 h 3242"/>
                  <a:gd name="T12" fmla="*/ 881 w 1469"/>
                  <a:gd name="T13" fmla="*/ 0 h 3242"/>
                  <a:gd name="T14" fmla="*/ 21 w 1469"/>
                  <a:gd name="T15" fmla="*/ 1562 h 3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9" h="3242">
                    <a:moveTo>
                      <a:pt x="21" y="1562"/>
                    </a:moveTo>
                    <a:lnTo>
                      <a:pt x="21" y="1562"/>
                    </a:lnTo>
                    <a:cubicBezTo>
                      <a:pt x="53" y="2842"/>
                      <a:pt x="409" y="3157"/>
                      <a:pt x="944" y="3241"/>
                    </a:cubicBezTo>
                    <a:cubicBezTo>
                      <a:pt x="1468" y="3241"/>
                      <a:pt x="1468" y="3241"/>
                      <a:pt x="1468" y="3241"/>
                    </a:cubicBezTo>
                    <a:cubicBezTo>
                      <a:pt x="1468" y="42"/>
                      <a:pt x="1468" y="42"/>
                      <a:pt x="1468" y="42"/>
                    </a:cubicBezTo>
                    <a:cubicBezTo>
                      <a:pt x="1468" y="31"/>
                      <a:pt x="1468" y="21"/>
                      <a:pt x="1468" y="0"/>
                    </a:cubicBezTo>
                    <a:cubicBezTo>
                      <a:pt x="881" y="0"/>
                      <a:pt x="881" y="0"/>
                      <a:pt x="881" y="0"/>
                    </a:cubicBezTo>
                    <a:cubicBezTo>
                      <a:pt x="367" y="272"/>
                      <a:pt x="0" y="870"/>
                      <a:pt x="21" y="1562"/>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4" name="Freeform 21"/>
              <p:cNvSpPr>
                <a:spLocks noChangeArrowheads="1"/>
              </p:cNvSpPr>
              <p:nvPr/>
            </p:nvSpPr>
            <p:spPr bwMode="auto">
              <a:xfrm>
                <a:off x="11328331" y="5587309"/>
                <a:ext cx="1114988" cy="1815485"/>
              </a:xfrm>
              <a:custGeom>
                <a:avLst/>
                <a:gdLst>
                  <a:gd name="T0" fmla="*/ 1447 w 2727"/>
                  <a:gd name="T1" fmla="*/ 146 h 4437"/>
                  <a:gd name="T2" fmla="*/ 1447 w 2727"/>
                  <a:gd name="T3" fmla="*/ 146 h 4437"/>
                  <a:gd name="T4" fmla="*/ 1520 w 2727"/>
                  <a:gd name="T5" fmla="*/ 262 h 4437"/>
                  <a:gd name="T6" fmla="*/ 1647 w 2727"/>
                  <a:gd name="T7" fmla="*/ 608 h 4437"/>
                  <a:gd name="T8" fmla="*/ 1520 w 2727"/>
                  <a:gd name="T9" fmla="*/ 1007 h 4437"/>
                  <a:gd name="T10" fmla="*/ 1059 w 2727"/>
                  <a:gd name="T11" fmla="*/ 1206 h 4437"/>
                  <a:gd name="T12" fmla="*/ 608 w 2727"/>
                  <a:gd name="T13" fmla="*/ 1007 h 4437"/>
                  <a:gd name="T14" fmla="*/ 482 w 2727"/>
                  <a:gd name="T15" fmla="*/ 608 h 4437"/>
                  <a:gd name="T16" fmla="*/ 619 w 2727"/>
                  <a:gd name="T17" fmla="*/ 251 h 4437"/>
                  <a:gd name="T18" fmla="*/ 713 w 2727"/>
                  <a:gd name="T19" fmla="*/ 115 h 4437"/>
                  <a:gd name="T20" fmla="*/ 713 w 2727"/>
                  <a:gd name="T21" fmla="*/ 0 h 4437"/>
                  <a:gd name="T22" fmla="*/ 0 w 2727"/>
                  <a:gd name="T23" fmla="*/ 0 h 4437"/>
                  <a:gd name="T24" fmla="*/ 0 w 2727"/>
                  <a:gd name="T25" fmla="*/ 42 h 4437"/>
                  <a:gd name="T26" fmla="*/ 0 w 2727"/>
                  <a:gd name="T27" fmla="*/ 52 h 4437"/>
                  <a:gd name="T28" fmla="*/ 0 w 2727"/>
                  <a:gd name="T29" fmla="*/ 1604 h 4437"/>
                  <a:gd name="T30" fmla="*/ 0 w 2727"/>
                  <a:gd name="T31" fmla="*/ 3241 h 4437"/>
                  <a:gd name="T32" fmla="*/ 1133 w 2727"/>
                  <a:gd name="T33" fmla="*/ 3241 h 4437"/>
                  <a:gd name="T34" fmla="*/ 1133 w 2727"/>
                  <a:gd name="T35" fmla="*/ 3586 h 4437"/>
                  <a:gd name="T36" fmla="*/ 1133 w 2727"/>
                  <a:gd name="T37" fmla="*/ 3597 h 4437"/>
                  <a:gd name="T38" fmla="*/ 985 w 2727"/>
                  <a:gd name="T39" fmla="*/ 3859 h 4437"/>
                  <a:gd name="T40" fmla="*/ 891 w 2727"/>
                  <a:gd name="T41" fmla="*/ 4069 h 4437"/>
                  <a:gd name="T42" fmla="*/ 965 w 2727"/>
                  <a:gd name="T43" fmla="*/ 4320 h 4437"/>
                  <a:gd name="T44" fmla="*/ 1248 w 2727"/>
                  <a:gd name="T45" fmla="*/ 4436 h 4437"/>
                  <a:gd name="T46" fmla="*/ 1531 w 2727"/>
                  <a:gd name="T47" fmla="*/ 4331 h 4437"/>
                  <a:gd name="T48" fmla="*/ 1604 w 2727"/>
                  <a:gd name="T49" fmla="*/ 4069 h 4437"/>
                  <a:gd name="T50" fmla="*/ 1520 w 2727"/>
                  <a:gd name="T51" fmla="*/ 3859 h 4437"/>
                  <a:gd name="T52" fmla="*/ 1395 w 2727"/>
                  <a:gd name="T53" fmla="*/ 3608 h 4437"/>
                  <a:gd name="T54" fmla="*/ 1395 w 2727"/>
                  <a:gd name="T55" fmla="*/ 3241 h 4437"/>
                  <a:gd name="T56" fmla="*/ 2726 w 2727"/>
                  <a:gd name="T57" fmla="*/ 3241 h 4437"/>
                  <a:gd name="T58" fmla="*/ 2726 w 2727"/>
                  <a:gd name="T59" fmla="*/ 1971 h 4437"/>
                  <a:gd name="T60" fmla="*/ 2663 w 2727"/>
                  <a:gd name="T61" fmla="*/ 1971 h 4437"/>
                  <a:gd name="T62" fmla="*/ 2527 w 2727"/>
                  <a:gd name="T63" fmla="*/ 2066 h 4437"/>
                  <a:gd name="T64" fmla="*/ 2171 w 2727"/>
                  <a:gd name="T65" fmla="*/ 2202 h 4437"/>
                  <a:gd name="T66" fmla="*/ 1772 w 2727"/>
                  <a:gd name="T67" fmla="*/ 2076 h 4437"/>
                  <a:gd name="T68" fmla="*/ 1573 w 2727"/>
                  <a:gd name="T69" fmla="*/ 1625 h 4437"/>
                  <a:gd name="T70" fmla="*/ 1772 w 2727"/>
                  <a:gd name="T71" fmla="*/ 1153 h 4437"/>
                  <a:gd name="T72" fmla="*/ 2171 w 2727"/>
                  <a:gd name="T73" fmla="*/ 1038 h 4437"/>
                  <a:gd name="T74" fmla="*/ 2517 w 2727"/>
                  <a:gd name="T75" fmla="*/ 1164 h 4437"/>
                  <a:gd name="T76" fmla="*/ 2632 w 2727"/>
                  <a:gd name="T77" fmla="*/ 1237 h 4437"/>
                  <a:gd name="T78" fmla="*/ 2726 w 2727"/>
                  <a:gd name="T79" fmla="*/ 1237 h 4437"/>
                  <a:gd name="T80" fmla="*/ 2726 w 2727"/>
                  <a:gd name="T81" fmla="*/ 0 h 4437"/>
                  <a:gd name="T82" fmla="*/ 1447 w 2727"/>
                  <a:gd name="T83" fmla="*/ 0 h 4437"/>
                  <a:gd name="T84" fmla="*/ 1447 w 2727"/>
                  <a:gd name="T85" fmla="*/ 146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7" h="4437">
                    <a:moveTo>
                      <a:pt x="1447" y="146"/>
                    </a:moveTo>
                    <a:lnTo>
                      <a:pt x="1447" y="146"/>
                    </a:lnTo>
                    <a:cubicBezTo>
                      <a:pt x="1447" y="167"/>
                      <a:pt x="1458" y="167"/>
                      <a:pt x="1520" y="262"/>
                    </a:cubicBezTo>
                    <a:cubicBezTo>
                      <a:pt x="1573" y="335"/>
                      <a:pt x="1647" y="462"/>
                      <a:pt x="1647" y="608"/>
                    </a:cubicBezTo>
                    <a:cubicBezTo>
                      <a:pt x="1647" y="745"/>
                      <a:pt x="1626" y="891"/>
                      <a:pt x="1520" y="1007"/>
                    </a:cubicBezTo>
                    <a:cubicBezTo>
                      <a:pt x="1436" y="1121"/>
                      <a:pt x="1258" y="1206"/>
                      <a:pt x="1059" y="1206"/>
                    </a:cubicBezTo>
                    <a:cubicBezTo>
                      <a:pt x="860" y="1195"/>
                      <a:pt x="692" y="1121"/>
                      <a:pt x="608" y="1007"/>
                    </a:cubicBezTo>
                    <a:cubicBezTo>
                      <a:pt x="503" y="891"/>
                      <a:pt x="482" y="745"/>
                      <a:pt x="482" y="608"/>
                    </a:cubicBezTo>
                    <a:cubicBezTo>
                      <a:pt x="482" y="451"/>
                      <a:pt x="556" y="335"/>
                      <a:pt x="619" y="251"/>
                    </a:cubicBezTo>
                    <a:cubicBezTo>
                      <a:pt x="692" y="157"/>
                      <a:pt x="713" y="146"/>
                      <a:pt x="713" y="115"/>
                    </a:cubicBezTo>
                    <a:cubicBezTo>
                      <a:pt x="713" y="0"/>
                      <a:pt x="713" y="0"/>
                      <a:pt x="713" y="0"/>
                    </a:cubicBezTo>
                    <a:cubicBezTo>
                      <a:pt x="0" y="0"/>
                      <a:pt x="0" y="0"/>
                      <a:pt x="0" y="0"/>
                    </a:cubicBezTo>
                    <a:cubicBezTo>
                      <a:pt x="0" y="21"/>
                      <a:pt x="0" y="31"/>
                      <a:pt x="0" y="42"/>
                    </a:cubicBezTo>
                    <a:cubicBezTo>
                      <a:pt x="0" y="52"/>
                      <a:pt x="0" y="52"/>
                      <a:pt x="0" y="52"/>
                    </a:cubicBezTo>
                    <a:cubicBezTo>
                      <a:pt x="0" y="1604"/>
                      <a:pt x="0" y="1604"/>
                      <a:pt x="0" y="1604"/>
                    </a:cubicBezTo>
                    <a:cubicBezTo>
                      <a:pt x="0" y="3241"/>
                      <a:pt x="0" y="3241"/>
                      <a:pt x="0" y="3241"/>
                    </a:cubicBezTo>
                    <a:cubicBezTo>
                      <a:pt x="1133" y="3241"/>
                      <a:pt x="1133" y="3241"/>
                      <a:pt x="1133" y="3241"/>
                    </a:cubicBezTo>
                    <a:cubicBezTo>
                      <a:pt x="1133" y="3586"/>
                      <a:pt x="1133" y="3586"/>
                      <a:pt x="1133" y="3586"/>
                    </a:cubicBezTo>
                    <a:cubicBezTo>
                      <a:pt x="1133" y="3597"/>
                      <a:pt x="1133" y="3597"/>
                      <a:pt x="1133" y="3597"/>
                    </a:cubicBezTo>
                    <a:cubicBezTo>
                      <a:pt x="1122" y="3712"/>
                      <a:pt x="1038" y="3785"/>
                      <a:pt x="985" y="3859"/>
                    </a:cubicBezTo>
                    <a:cubicBezTo>
                      <a:pt x="933" y="3922"/>
                      <a:pt x="891" y="3985"/>
                      <a:pt x="891" y="4069"/>
                    </a:cubicBezTo>
                    <a:cubicBezTo>
                      <a:pt x="891" y="4174"/>
                      <a:pt x="913" y="4257"/>
                      <a:pt x="965" y="4320"/>
                    </a:cubicBezTo>
                    <a:cubicBezTo>
                      <a:pt x="1017" y="4383"/>
                      <a:pt x="1101" y="4425"/>
                      <a:pt x="1248" y="4436"/>
                    </a:cubicBezTo>
                    <a:cubicBezTo>
                      <a:pt x="1395" y="4436"/>
                      <a:pt x="1479" y="4394"/>
                      <a:pt x="1531" y="4331"/>
                    </a:cubicBezTo>
                    <a:cubicBezTo>
                      <a:pt x="1573" y="4268"/>
                      <a:pt x="1604" y="4174"/>
                      <a:pt x="1604" y="4069"/>
                    </a:cubicBezTo>
                    <a:cubicBezTo>
                      <a:pt x="1604" y="3985"/>
                      <a:pt x="1563" y="3932"/>
                      <a:pt x="1520" y="3859"/>
                    </a:cubicBezTo>
                    <a:cubicBezTo>
                      <a:pt x="1468" y="3796"/>
                      <a:pt x="1395" y="3723"/>
                      <a:pt x="1395" y="3608"/>
                    </a:cubicBezTo>
                    <a:cubicBezTo>
                      <a:pt x="1395" y="3241"/>
                      <a:pt x="1395" y="3241"/>
                      <a:pt x="1395" y="3241"/>
                    </a:cubicBezTo>
                    <a:cubicBezTo>
                      <a:pt x="2726" y="3241"/>
                      <a:pt x="2726" y="3241"/>
                      <a:pt x="2726" y="3241"/>
                    </a:cubicBezTo>
                    <a:cubicBezTo>
                      <a:pt x="2726" y="1971"/>
                      <a:pt x="2726" y="1971"/>
                      <a:pt x="2726" y="1971"/>
                    </a:cubicBezTo>
                    <a:cubicBezTo>
                      <a:pt x="2663" y="1971"/>
                      <a:pt x="2663" y="1971"/>
                      <a:pt x="2663" y="1971"/>
                    </a:cubicBezTo>
                    <a:cubicBezTo>
                      <a:pt x="2642" y="1971"/>
                      <a:pt x="2622" y="1992"/>
                      <a:pt x="2527" y="2066"/>
                    </a:cubicBezTo>
                    <a:cubicBezTo>
                      <a:pt x="2454" y="2118"/>
                      <a:pt x="2328" y="2202"/>
                      <a:pt x="2171" y="2202"/>
                    </a:cubicBezTo>
                    <a:cubicBezTo>
                      <a:pt x="2035" y="2202"/>
                      <a:pt x="1887" y="2181"/>
                      <a:pt x="1772" y="2076"/>
                    </a:cubicBezTo>
                    <a:cubicBezTo>
                      <a:pt x="1657" y="1982"/>
                      <a:pt x="1584" y="1814"/>
                      <a:pt x="1573" y="1625"/>
                    </a:cubicBezTo>
                    <a:cubicBezTo>
                      <a:pt x="1573" y="1426"/>
                      <a:pt x="1657" y="1248"/>
                      <a:pt x="1772" y="1153"/>
                    </a:cubicBezTo>
                    <a:cubicBezTo>
                      <a:pt x="1898" y="1059"/>
                      <a:pt x="2035" y="1038"/>
                      <a:pt x="2171" y="1038"/>
                    </a:cubicBezTo>
                    <a:cubicBezTo>
                      <a:pt x="2318" y="1038"/>
                      <a:pt x="2443" y="1111"/>
                      <a:pt x="2517" y="1164"/>
                    </a:cubicBezTo>
                    <a:cubicBezTo>
                      <a:pt x="2611" y="1227"/>
                      <a:pt x="2622" y="1237"/>
                      <a:pt x="2632" y="1237"/>
                    </a:cubicBezTo>
                    <a:cubicBezTo>
                      <a:pt x="2726" y="1237"/>
                      <a:pt x="2726" y="1237"/>
                      <a:pt x="2726" y="1237"/>
                    </a:cubicBezTo>
                    <a:cubicBezTo>
                      <a:pt x="2726" y="0"/>
                      <a:pt x="2726" y="0"/>
                      <a:pt x="2726" y="0"/>
                    </a:cubicBezTo>
                    <a:cubicBezTo>
                      <a:pt x="1447" y="0"/>
                      <a:pt x="1447" y="0"/>
                      <a:pt x="1447" y="0"/>
                    </a:cubicBezTo>
                    <a:lnTo>
                      <a:pt x="1447"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5" name="Freeform 22"/>
              <p:cNvSpPr>
                <a:spLocks noChangeArrowheads="1"/>
              </p:cNvSpPr>
              <p:nvPr/>
            </p:nvSpPr>
            <p:spPr bwMode="auto">
              <a:xfrm>
                <a:off x="12066242" y="5587309"/>
                <a:ext cx="1344120" cy="1326424"/>
              </a:xfrm>
              <a:custGeom>
                <a:avLst/>
                <a:gdLst>
                  <a:gd name="T0" fmla="*/ 2549 w 3284"/>
                  <a:gd name="T1" fmla="*/ 146 h 3242"/>
                  <a:gd name="T2" fmla="*/ 2549 w 3284"/>
                  <a:gd name="T3" fmla="*/ 146 h 3242"/>
                  <a:gd name="T4" fmla="*/ 2623 w 3284"/>
                  <a:gd name="T5" fmla="*/ 262 h 3242"/>
                  <a:gd name="T6" fmla="*/ 2748 w 3284"/>
                  <a:gd name="T7" fmla="*/ 608 h 3242"/>
                  <a:gd name="T8" fmla="*/ 2633 w 3284"/>
                  <a:gd name="T9" fmla="*/ 1007 h 3242"/>
                  <a:gd name="T10" fmla="*/ 2161 w 3284"/>
                  <a:gd name="T11" fmla="*/ 1206 h 3242"/>
                  <a:gd name="T12" fmla="*/ 1710 w 3284"/>
                  <a:gd name="T13" fmla="*/ 1007 h 3242"/>
                  <a:gd name="T14" fmla="*/ 1585 w 3284"/>
                  <a:gd name="T15" fmla="*/ 608 h 3242"/>
                  <a:gd name="T16" fmla="*/ 1731 w 3284"/>
                  <a:gd name="T17" fmla="*/ 251 h 3242"/>
                  <a:gd name="T18" fmla="*/ 1815 w 3284"/>
                  <a:gd name="T19" fmla="*/ 115 h 3242"/>
                  <a:gd name="T20" fmla="*/ 1815 w 3284"/>
                  <a:gd name="T21" fmla="*/ 0 h 3242"/>
                  <a:gd name="T22" fmla="*/ 1207 w 3284"/>
                  <a:gd name="T23" fmla="*/ 0 h 3242"/>
                  <a:gd name="T24" fmla="*/ 1207 w 3284"/>
                  <a:gd name="T25" fmla="*/ 1468 h 3242"/>
                  <a:gd name="T26" fmla="*/ 829 w 3284"/>
                  <a:gd name="T27" fmla="*/ 1468 h 3242"/>
                  <a:gd name="T28" fmla="*/ 578 w 3284"/>
                  <a:gd name="T29" fmla="*/ 1352 h 3242"/>
                  <a:gd name="T30" fmla="*/ 368 w 3284"/>
                  <a:gd name="T31" fmla="*/ 1268 h 3242"/>
                  <a:gd name="T32" fmla="*/ 116 w 3284"/>
                  <a:gd name="T33" fmla="*/ 1342 h 3242"/>
                  <a:gd name="T34" fmla="*/ 0 w 3284"/>
                  <a:gd name="T35" fmla="*/ 1615 h 3242"/>
                  <a:gd name="T36" fmla="*/ 116 w 3284"/>
                  <a:gd name="T37" fmla="*/ 1898 h 3242"/>
                  <a:gd name="T38" fmla="*/ 368 w 3284"/>
                  <a:gd name="T39" fmla="*/ 1971 h 3242"/>
                  <a:gd name="T40" fmla="*/ 578 w 3284"/>
                  <a:gd name="T41" fmla="*/ 1877 h 3242"/>
                  <a:gd name="T42" fmla="*/ 839 w 3284"/>
                  <a:gd name="T43" fmla="*/ 1740 h 3242"/>
                  <a:gd name="T44" fmla="*/ 850 w 3284"/>
                  <a:gd name="T45" fmla="*/ 1740 h 3242"/>
                  <a:gd name="T46" fmla="*/ 1207 w 3284"/>
                  <a:gd name="T47" fmla="*/ 1740 h 3242"/>
                  <a:gd name="T48" fmla="*/ 1207 w 3284"/>
                  <a:gd name="T49" fmla="*/ 3241 h 3242"/>
                  <a:gd name="T50" fmla="*/ 1815 w 3284"/>
                  <a:gd name="T51" fmla="*/ 3241 h 3242"/>
                  <a:gd name="T52" fmla="*/ 1815 w 3284"/>
                  <a:gd name="T53" fmla="*/ 3104 h 3242"/>
                  <a:gd name="T54" fmla="*/ 1731 w 3284"/>
                  <a:gd name="T55" fmla="*/ 2968 h 3242"/>
                  <a:gd name="T56" fmla="*/ 1585 w 3284"/>
                  <a:gd name="T57" fmla="*/ 2611 h 3242"/>
                  <a:gd name="T58" fmla="*/ 1710 w 3284"/>
                  <a:gd name="T59" fmla="*/ 2202 h 3242"/>
                  <a:gd name="T60" fmla="*/ 2161 w 3284"/>
                  <a:gd name="T61" fmla="*/ 2013 h 3242"/>
                  <a:gd name="T62" fmla="*/ 2633 w 3284"/>
                  <a:gd name="T63" fmla="*/ 2202 h 3242"/>
                  <a:gd name="T64" fmla="*/ 2748 w 3284"/>
                  <a:gd name="T65" fmla="*/ 2611 h 3242"/>
                  <a:gd name="T66" fmla="*/ 2623 w 3284"/>
                  <a:gd name="T67" fmla="*/ 2957 h 3242"/>
                  <a:gd name="T68" fmla="*/ 2549 w 3284"/>
                  <a:gd name="T69" fmla="*/ 3073 h 3242"/>
                  <a:gd name="T70" fmla="*/ 2549 w 3284"/>
                  <a:gd name="T71" fmla="*/ 3241 h 3242"/>
                  <a:gd name="T72" fmla="*/ 3179 w 3284"/>
                  <a:gd name="T73" fmla="*/ 3241 h 3242"/>
                  <a:gd name="T74" fmla="*/ 3283 w 3284"/>
                  <a:gd name="T75" fmla="*/ 3073 h 3242"/>
                  <a:gd name="T76" fmla="*/ 3283 w 3284"/>
                  <a:gd name="T77" fmla="*/ 1363 h 3242"/>
                  <a:gd name="T78" fmla="*/ 3283 w 3284"/>
                  <a:gd name="T79" fmla="*/ 0 h 3242"/>
                  <a:gd name="T80" fmla="*/ 2549 w 3284"/>
                  <a:gd name="T81" fmla="*/ 0 h 3242"/>
                  <a:gd name="T82" fmla="*/ 2549 w 3284"/>
                  <a:gd name="T83" fmla="*/ 146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4" h="3242">
                    <a:moveTo>
                      <a:pt x="2549" y="146"/>
                    </a:moveTo>
                    <a:lnTo>
                      <a:pt x="2549" y="146"/>
                    </a:lnTo>
                    <a:cubicBezTo>
                      <a:pt x="2549" y="167"/>
                      <a:pt x="2560" y="167"/>
                      <a:pt x="2623" y="262"/>
                    </a:cubicBezTo>
                    <a:cubicBezTo>
                      <a:pt x="2685" y="335"/>
                      <a:pt x="2748" y="462"/>
                      <a:pt x="2748" y="608"/>
                    </a:cubicBezTo>
                    <a:cubicBezTo>
                      <a:pt x="2748" y="745"/>
                      <a:pt x="2728" y="891"/>
                      <a:pt x="2633" y="1007"/>
                    </a:cubicBezTo>
                    <a:cubicBezTo>
                      <a:pt x="2539" y="1121"/>
                      <a:pt x="2360" y="1206"/>
                      <a:pt x="2161" y="1206"/>
                    </a:cubicBezTo>
                    <a:cubicBezTo>
                      <a:pt x="1973" y="1195"/>
                      <a:pt x="1805" y="1121"/>
                      <a:pt x="1710" y="1007"/>
                    </a:cubicBezTo>
                    <a:cubicBezTo>
                      <a:pt x="1616" y="891"/>
                      <a:pt x="1585" y="745"/>
                      <a:pt x="1585" y="608"/>
                    </a:cubicBezTo>
                    <a:cubicBezTo>
                      <a:pt x="1585" y="451"/>
                      <a:pt x="1668" y="335"/>
                      <a:pt x="1731" y="251"/>
                    </a:cubicBezTo>
                    <a:cubicBezTo>
                      <a:pt x="1794" y="157"/>
                      <a:pt x="1815" y="146"/>
                      <a:pt x="1815" y="115"/>
                    </a:cubicBezTo>
                    <a:cubicBezTo>
                      <a:pt x="1815" y="0"/>
                      <a:pt x="1815" y="0"/>
                      <a:pt x="1815" y="0"/>
                    </a:cubicBezTo>
                    <a:cubicBezTo>
                      <a:pt x="1207" y="0"/>
                      <a:pt x="1207" y="0"/>
                      <a:pt x="1207" y="0"/>
                    </a:cubicBezTo>
                    <a:cubicBezTo>
                      <a:pt x="1207" y="1468"/>
                      <a:pt x="1207" y="1468"/>
                      <a:pt x="1207" y="1468"/>
                    </a:cubicBezTo>
                    <a:cubicBezTo>
                      <a:pt x="829" y="1468"/>
                      <a:pt x="829" y="1468"/>
                      <a:pt x="829" y="1468"/>
                    </a:cubicBezTo>
                    <a:cubicBezTo>
                      <a:pt x="714" y="1468"/>
                      <a:pt x="651" y="1405"/>
                      <a:pt x="578" y="1352"/>
                    </a:cubicBezTo>
                    <a:cubicBezTo>
                      <a:pt x="515" y="1300"/>
                      <a:pt x="452" y="1268"/>
                      <a:pt x="368" y="1268"/>
                    </a:cubicBezTo>
                    <a:cubicBezTo>
                      <a:pt x="273" y="1268"/>
                      <a:pt x="179" y="1290"/>
                      <a:pt x="116" y="1342"/>
                    </a:cubicBezTo>
                    <a:cubicBezTo>
                      <a:pt x="43" y="1395"/>
                      <a:pt x="0" y="1468"/>
                      <a:pt x="0" y="1615"/>
                    </a:cubicBezTo>
                    <a:cubicBezTo>
                      <a:pt x="11" y="1772"/>
                      <a:pt x="53" y="1846"/>
                      <a:pt x="116" y="1898"/>
                    </a:cubicBezTo>
                    <a:cubicBezTo>
                      <a:pt x="179" y="1951"/>
                      <a:pt x="263" y="1971"/>
                      <a:pt x="368" y="1971"/>
                    </a:cubicBezTo>
                    <a:cubicBezTo>
                      <a:pt x="452" y="1971"/>
                      <a:pt x="515" y="1940"/>
                      <a:pt x="578" y="1877"/>
                    </a:cubicBezTo>
                    <a:cubicBezTo>
                      <a:pt x="651" y="1824"/>
                      <a:pt x="724" y="1751"/>
                      <a:pt x="839" y="1740"/>
                    </a:cubicBezTo>
                    <a:cubicBezTo>
                      <a:pt x="839" y="1740"/>
                      <a:pt x="839" y="1740"/>
                      <a:pt x="850" y="1740"/>
                    </a:cubicBezTo>
                    <a:cubicBezTo>
                      <a:pt x="1207" y="1740"/>
                      <a:pt x="1207" y="1740"/>
                      <a:pt x="1207" y="1740"/>
                    </a:cubicBezTo>
                    <a:cubicBezTo>
                      <a:pt x="1207" y="3241"/>
                      <a:pt x="1207" y="3241"/>
                      <a:pt x="1207" y="3241"/>
                    </a:cubicBezTo>
                    <a:cubicBezTo>
                      <a:pt x="1815" y="3241"/>
                      <a:pt x="1815" y="3241"/>
                      <a:pt x="1815" y="3241"/>
                    </a:cubicBezTo>
                    <a:cubicBezTo>
                      <a:pt x="1815" y="3104"/>
                      <a:pt x="1815" y="3104"/>
                      <a:pt x="1815" y="3104"/>
                    </a:cubicBezTo>
                    <a:cubicBezTo>
                      <a:pt x="1815" y="3073"/>
                      <a:pt x="1794" y="3052"/>
                      <a:pt x="1731" y="2968"/>
                    </a:cubicBezTo>
                    <a:cubicBezTo>
                      <a:pt x="1668" y="2884"/>
                      <a:pt x="1585" y="2758"/>
                      <a:pt x="1585" y="2611"/>
                    </a:cubicBezTo>
                    <a:cubicBezTo>
                      <a:pt x="1585" y="2475"/>
                      <a:pt x="1616" y="2328"/>
                      <a:pt x="1710" y="2202"/>
                    </a:cubicBezTo>
                    <a:cubicBezTo>
                      <a:pt x="1805" y="2097"/>
                      <a:pt x="1973" y="2013"/>
                      <a:pt x="2161" y="2013"/>
                    </a:cubicBezTo>
                    <a:cubicBezTo>
                      <a:pt x="2360" y="2013"/>
                      <a:pt x="2539" y="2097"/>
                      <a:pt x="2633" y="2202"/>
                    </a:cubicBezTo>
                    <a:cubicBezTo>
                      <a:pt x="2728" y="2328"/>
                      <a:pt x="2748" y="2475"/>
                      <a:pt x="2748" y="2611"/>
                    </a:cubicBezTo>
                    <a:cubicBezTo>
                      <a:pt x="2748" y="2758"/>
                      <a:pt x="2685" y="2874"/>
                      <a:pt x="2623" y="2957"/>
                    </a:cubicBezTo>
                    <a:cubicBezTo>
                      <a:pt x="2560" y="3041"/>
                      <a:pt x="2549" y="3052"/>
                      <a:pt x="2549" y="3073"/>
                    </a:cubicBezTo>
                    <a:cubicBezTo>
                      <a:pt x="2549" y="3241"/>
                      <a:pt x="2549" y="3241"/>
                      <a:pt x="2549" y="3241"/>
                    </a:cubicBezTo>
                    <a:cubicBezTo>
                      <a:pt x="3179" y="3241"/>
                      <a:pt x="3179" y="3241"/>
                      <a:pt x="3179" y="3241"/>
                    </a:cubicBezTo>
                    <a:cubicBezTo>
                      <a:pt x="3231" y="3167"/>
                      <a:pt x="3273" y="3114"/>
                      <a:pt x="3283" y="3073"/>
                    </a:cubicBezTo>
                    <a:cubicBezTo>
                      <a:pt x="3283" y="1363"/>
                      <a:pt x="3283" y="1363"/>
                      <a:pt x="3283" y="1363"/>
                    </a:cubicBezTo>
                    <a:cubicBezTo>
                      <a:pt x="3283" y="0"/>
                      <a:pt x="3283" y="0"/>
                      <a:pt x="3283" y="0"/>
                    </a:cubicBezTo>
                    <a:cubicBezTo>
                      <a:pt x="2549" y="0"/>
                      <a:pt x="2549" y="0"/>
                      <a:pt x="2549" y="0"/>
                    </a:cubicBezTo>
                    <a:lnTo>
                      <a:pt x="2549"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6" name="Freeform 23"/>
              <p:cNvSpPr>
                <a:spLocks noChangeArrowheads="1"/>
              </p:cNvSpPr>
              <p:nvPr/>
            </p:nvSpPr>
            <p:spPr bwMode="auto">
              <a:xfrm>
                <a:off x="13545676" y="5587309"/>
                <a:ext cx="600795" cy="1326424"/>
              </a:xfrm>
              <a:custGeom>
                <a:avLst/>
                <a:gdLst>
                  <a:gd name="T0" fmla="*/ 599 w 1470"/>
                  <a:gd name="T1" fmla="*/ 0 h 3242"/>
                  <a:gd name="T2" fmla="*/ 599 w 1470"/>
                  <a:gd name="T3" fmla="*/ 0 h 3242"/>
                  <a:gd name="T4" fmla="*/ 32 w 1470"/>
                  <a:gd name="T5" fmla="*/ 0 h 3242"/>
                  <a:gd name="T6" fmla="*/ 32 w 1470"/>
                  <a:gd name="T7" fmla="*/ 3177 h 3242"/>
                  <a:gd name="T8" fmla="*/ 0 w 1470"/>
                  <a:gd name="T9" fmla="*/ 3241 h 3242"/>
                  <a:gd name="T10" fmla="*/ 347 w 1470"/>
                  <a:gd name="T11" fmla="*/ 3241 h 3242"/>
                  <a:gd name="T12" fmla="*/ 358 w 1470"/>
                  <a:gd name="T13" fmla="*/ 3220 h 3242"/>
                  <a:gd name="T14" fmla="*/ 1469 w 1470"/>
                  <a:gd name="T15" fmla="*/ 1562 h 3242"/>
                  <a:gd name="T16" fmla="*/ 599 w 1470"/>
                  <a:gd name="T17" fmla="*/ 0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0" h="3242">
                    <a:moveTo>
                      <a:pt x="599" y="0"/>
                    </a:moveTo>
                    <a:lnTo>
                      <a:pt x="599" y="0"/>
                    </a:lnTo>
                    <a:cubicBezTo>
                      <a:pt x="32" y="0"/>
                      <a:pt x="32" y="0"/>
                      <a:pt x="32" y="0"/>
                    </a:cubicBezTo>
                    <a:cubicBezTo>
                      <a:pt x="32" y="3177"/>
                      <a:pt x="32" y="3177"/>
                      <a:pt x="32" y="3177"/>
                    </a:cubicBezTo>
                    <a:cubicBezTo>
                      <a:pt x="22" y="3198"/>
                      <a:pt x="11" y="3220"/>
                      <a:pt x="0" y="3241"/>
                    </a:cubicBezTo>
                    <a:cubicBezTo>
                      <a:pt x="347" y="3241"/>
                      <a:pt x="347" y="3241"/>
                      <a:pt x="347" y="3241"/>
                    </a:cubicBezTo>
                    <a:cubicBezTo>
                      <a:pt x="347" y="3230"/>
                      <a:pt x="358" y="3220"/>
                      <a:pt x="358" y="3220"/>
                    </a:cubicBezTo>
                    <a:cubicBezTo>
                      <a:pt x="997" y="3030"/>
                      <a:pt x="1469" y="3052"/>
                      <a:pt x="1469" y="1562"/>
                    </a:cubicBezTo>
                    <a:cubicBezTo>
                      <a:pt x="1469" y="870"/>
                      <a:pt x="1113" y="272"/>
                      <a:pt x="599" y="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7" name="Freeform 24"/>
              <p:cNvSpPr>
                <a:spLocks noChangeArrowheads="1"/>
              </p:cNvSpPr>
              <p:nvPr/>
            </p:nvSpPr>
            <p:spPr bwMode="auto">
              <a:xfrm>
                <a:off x="11346372" y="6504075"/>
                <a:ext cx="1926872" cy="2069943"/>
              </a:xfrm>
              <a:custGeom>
                <a:avLst/>
                <a:gdLst>
                  <a:gd name="T0" fmla="*/ 4079 w 4710"/>
                  <a:gd name="T1" fmla="*/ 829 h 5056"/>
                  <a:gd name="T2" fmla="*/ 4079 w 4710"/>
                  <a:gd name="T3" fmla="*/ 829 h 5056"/>
                  <a:gd name="T4" fmla="*/ 4195 w 4710"/>
                  <a:gd name="T5" fmla="*/ 577 h 5056"/>
                  <a:gd name="T6" fmla="*/ 4279 w 4710"/>
                  <a:gd name="T7" fmla="*/ 357 h 5056"/>
                  <a:gd name="T8" fmla="*/ 4205 w 4710"/>
                  <a:gd name="T9" fmla="*/ 105 h 5056"/>
                  <a:gd name="T10" fmla="*/ 3933 w 4710"/>
                  <a:gd name="T11" fmla="*/ 0 h 5056"/>
                  <a:gd name="T12" fmla="*/ 3650 w 4710"/>
                  <a:gd name="T13" fmla="*/ 105 h 5056"/>
                  <a:gd name="T14" fmla="*/ 3576 w 4710"/>
                  <a:gd name="T15" fmla="*/ 357 h 5056"/>
                  <a:gd name="T16" fmla="*/ 3670 w 4710"/>
                  <a:gd name="T17" fmla="*/ 577 h 5056"/>
                  <a:gd name="T18" fmla="*/ 3807 w 4710"/>
                  <a:gd name="T19" fmla="*/ 829 h 5056"/>
                  <a:gd name="T20" fmla="*/ 3807 w 4710"/>
                  <a:gd name="T21" fmla="*/ 839 h 5056"/>
                  <a:gd name="T22" fmla="*/ 3807 w 4710"/>
                  <a:gd name="T23" fmla="*/ 1269 h 5056"/>
                  <a:gd name="T24" fmla="*/ 1584 w 4710"/>
                  <a:gd name="T25" fmla="*/ 1269 h 5056"/>
                  <a:gd name="T26" fmla="*/ 1584 w 4710"/>
                  <a:gd name="T27" fmla="*/ 1364 h 5056"/>
                  <a:gd name="T28" fmla="*/ 1657 w 4710"/>
                  <a:gd name="T29" fmla="*/ 1479 h 5056"/>
                  <a:gd name="T30" fmla="*/ 1793 w 4710"/>
                  <a:gd name="T31" fmla="*/ 1825 h 5056"/>
                  <a:gd name="T32" fmla="*/ 1667 w 4710"/>
                  <a:gd name="T33" fmla="*/ 2223 h 5056"/>
                  <a:gd name="T34" fmla="*/ 1206 w 4710"/>
                  <a:gd name="T35" fmla="*/ 2423 h 5056"/>
                  <a:gd name="T36" fmla="*/ 744 w 4710"/>
                  <a:gd name="T37" fmla="*/ 2223 h 5056"/>
                  <a:gd name="T38" fmla="*/ 619 w 4710"/>
                  <a:gd name="T39" fmla="*/ 1825 h 5056"/>
                  <a:gd name="T40" fmla="*/ 765 w 4710"/>
                  <a:gd name="T41" fmla="*/ 1468 h 5056"/>
                  <a:gd name="T42" fmla="*/ 859 w 4710"/>
                  <a:gd name="T43" fmla="*/ 1332 h 5056"/>
                  <a:gd name="T44" fmla="*/ 859 w 4710"/>
                  <a:gd name="T45" fmla="*/ 1269 h 5056"/>
                  <a:gd name="T46" fmla="*/ 0 w 4710"/>
                  <a:gd name="T47" fmla="*/ 1269 h 5056"/>
                  <a:gd name="T48" fmla="*/ 200 w 4710"/>
                  <a:gd name="T49" fmla="*/ 3555 h 5056"/>
                  <a:gd name="T50" fmla="*/ 1562 w 4710"/>
                  <a:gd name="T51" fmla="*/ 5055 h 5056"/>
                  <a:gd name="T52" fmla="*/ 2317 w 4710"/>
                  <a:gd name="T53" fmla="*/ 5055 h 5056"/>
                  <a:gd name="T54" fmla="*/ 4269 w 4710"/>
                  <a:gd name="T55" fmla="*/ 3545 h 5056"/>
                  <a:gd name="T56" fmla="*/ 4205 w 4710"/>
                  <a:gd name="T57" fmla="*/ 3146 h 5056"/>
                  <a:gd name="T58" fmla="*/ 4195 w 4710"/>
                  <a:gd name="T59" fmla="*/ 3146 h 5056"/>
                  <a:gd name="T60" fmla="*/ 3891 w 4710"/>
                  <a:gd name="T61" fmla="*/ 3304 h 5056"/>
                  <a:gd name="T62" fmla="*/ 3880 w 4710"/>
                  <a:gd name="T63" fmla="*/ 3304 h 5056"/>
                  <a:gd name="T64" fmla="*/ 3723 w 4710"/>
                  <a:gd name="T65" fmla="*/ 3377 h 5056"/>
                  <a:gd name="T66" fmla="*/ 3723 w 4710"/>
                  <a:gd name="T67" fmla="*/ 3377 h 5056"/>
                  <a:gd name="T68" fmla="*/ 3702 w 4710"/>
                  <a:gd name="T69" fmla="*/ 3387 h 5056"/>
                  <a:gd name="T70" fmla="*/ 3670 w 4710"/>
                  <a:gd name="T71" fmla="*/ 3397 h 5056"/>
                  <a:gd name="T72" fmla="*/ 3670 w 4710"/>
                  <a:gd name="T73" fmla="*/ 3387 h 5056"/>
                  <a:gd name="T74" fmla="*/ 3503 w 4710"/>
                  <a:gd name="T75" fmla="*/ 3419 h 5056"/>
                  <a:gd name="T76" fmla="*/ 3367 w 4710"/>
                  <a:gd name="T77" fmla="*/ 3597 h 5056"/>
                  <a:gd name="T78" fmla="*/ 3072 w 4710"/>
                  <a:gd name="T79" fmla="*/ 3755 h 5056"/>
                  <a:gd name="T80" fmla="*/ 2957 w 4710"/>
                  <a:gd name="T81" fmla="*/ 3776 h 5056"/>
                  <a:gd name="T82" fmla="*/ 2947 w 4710"/>
                  <a:gd name="T83" fmla="*/ 3776 h 5056"/>
                  <a:gd name="T84" fmla="*/ 2433 w 4710"/>
                  <a:gd name="T85" fmla="*/ 3838 h 5056"/>
                  <a:gd name="T86" fmla="*/ 2423 w 4710"/>
                  <a:gd name="T87" fmla="*/ 3838 h 5056"/>
                  <a:gd name="T88" fmla="*/ 1982 w 4710"/>
                  <a:gd name="T89" fmla="*/ 3745 h 5056"/>
                  <a:gd name="T90" fmla="*/ 1698 w 4710"/>
                  <a:gd name="T91" fmla="*/ 3304 h 5056"/>
                  <a:gd name="T92" fmla="*/ 1698 w 4710"/>
                  <a:gd name="T93" fmla="*/ 3293 h 5056"/>
                  <a:gd name="T94" fmla="*/ 1678 w 4710"/>
                  <a:gd name="T95" fmla="*/ 2874 h 5056"/>
                  <a:gd name="T96" fmla="*/ 1877 w 4710"/>
                  <a:gd name="T97" fmla="*/ 2412 h 5056"/>
                  <a:gd name="T98" fmla="*/ 2297 w 4710"/>
                  <a:gd name="T99" fmla="*/ 2223 h 5056"/>
                  <a:gd name="T100" fmla="*/ 2307 w 4710"/>
                  <a:gd name="T101" fmla="*/ 2223 h 5056"/>
                  <a:gd name="T102" fmla="*/ 2832 w 4710"/>
                  <a:gd name="T103" fmla="*/ 2181 h 5056"/>
                  <a:gd name="T104" fmla="*/ 2832 w 4710"/>
                  <a:gd name="T105" fmla="*/ 2181 h 5056"/>
                  <a:gd name="T106" fmla="*/ 3283 w 4710"/>
                  <a:gd name="T107" fmla="*/ 2287 h 5056"/>
                  <a:gd name="T108" fmla="*/ 3324 w 4710"/>
                  <a:gd name="T109" fmla="*/ 2328 h 5056"/>
                  <a:gd name="T110" fmla="*/ 3324 w 4710"/>
                  <a:gd name="T111" fmla="*/ 2318 h 5056"/>
                  <a:gd name="T112" fmla="*/ 4446 w 4710"/>
                  <a:gd name="T113" fmla="*/ 1563 h 5056"/>
                  <a:gd name="T114" fmla="*/ 4709 w 4710"/>
                  <a:gd name="T115" fmla="*/ 1269 h 5056"/>
                  <a:gd name="T116" fmla="*/ 4079 w 4710"/>
                  <a:gd name="T117" fmla="*/ 1269 h 5056"/>
                  <a:gd name="T118" fmla="*/ 4079 w 4710"/>
                  <a:gd name="T119" fmla="*/ 829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10" h="5056">
                    <a:moveTo>
                      <a:pt x="4079" y="829"/>
                    </a:moveTo>
                    <a:lnTo>
                      <a:pt x="4079" y="829"/>
                    </a:lnTo>
                    <a:cubicBezTo>
                      <a:pt x="4079" y="713"/>
                      <a:pt x="4153" y="640"/>
                      <a:pt x="4195" y="577"/>
                    </a:cubicBezTo>
                    <a:cubicBezTo>
                      <a:pt x="4247" y="503"/>
                      <a:pt x="4279" y="441"/>
                      <a:pt x="4279" y="357"/>
                    </a:cubicBezTo>
                    <a:cubicBezTo>
                      <a:pt x="4279" y="262"/>
                      <a:pt x="4257" y="168"/>
                      <a:pt x="4205" y="105"/>
                    </a:cubicBezTo>
                    <a:cubicBezTo>
                      <a:pt x="4153" y="42"/>
                      <a:pt x="4079" y="0"/>
                      <a:pt x="3933" y="0"/>
                    </a:cubicBezTo>
                    <a:cubicBezTo>
                      <a:pt x="3775" y="0"/>
                      <a:pt x="3702" y="52"/>
                      <a:pt x="3650" y="105"/>
                    </a:cubicBezTo>
                    <a:cubicBezTo>
                      <a:pt x="3597" y="168"/>
                      <a:pt x="3576" y="262"/>
                      <a:pt x="3576" y="357"/>
                    </a:cubicBezTo>
                    <a:cubicBezTo>
                      <a:pt x="3576" y="451"/>
                      <a:pt x="3618" y="503"/>
                      <a:pt x="3670" y="577"/>
                    </a:cubicBezTo>
                    <a:cubicBezTo>
                      <a:pt x="3723" y="640"/>
                      <a:pt x="3796" y="713"/>
                      <a:pt x="3807" y="829"/>
                    </a:cubicBezTo>
                    <a:cubicBezTo>
                      <a:pt x="3818" y="839"/>
                      <a:pt x="3818" y="839"/>
                      <a:pt x="3807" y="839"/>
                    </a:cubicBezTo>
                    <a:cubicBezTo>
                      <a:pt x="3807" y="1269"/>
                      <a:pt x="3807" y="1269"/>
                      <a:pt x="3807" y="1269"/>
                    </a:cubicBezTo>
                    <a:cubicBezTo>
                      <a:pt x="1584" y="1269"/>
                      <a:pt x="1584" y="1269"/>
                      <a:pt x="1584" y="1269"/>
                    </a:cubicBezTo>
                    <a:cubicBezTo>
                      <a:pt x="1584" y="1364"/>
                      <a:pt x="1584" y="1364"/>
                      <a:pt x="1584" y="1364"/>
                    </a:cubicBezTo>
                    <a:cubicBezTo>
                      <a:pt x="1584" y="1385"/>
                      <a:pt x="1594" y="1385"/>
                      <a:pt x="1657" y="1479"/>
                    </a:cubicBezTo>
                    <a:cubicBezTo>
                      <a:pt x="1720" y="1552"/>
                      <a:pt x="1793" y="1678"/>
                      <a:pt x="1793" y="1825"/>
                    </a:cubicBezTo>
                    <a:cubicBezTo>
                      <a:pt x="1793" y="1961"/>
                      <a:pt x="1761" y="2108"/>
                      <a:pt x="1667" y="2223"/>
                    </a:cubicBezTo>
                    <a:cubicBezTo>
                      <a:pt x="1573" y="2339"/>
                      <a:pt x="1394" y="2423"/>
                      <a:pt x="1206" y="2423"/>
                    </a:cubicBezTo>
                    <a:cubicBezTo>
                      <a:pt x="1007" y="2412"/>
                      <a:pt x="839" y="2339"/>
                      <a:pt x="744" y="2223"/>
                    </a:cubicBezTo>
                    <a:cubicBezTo>
                      <a:pt x="650" y="2108"/>
                      <a:pt x="619" y="1961"/>
                      <a:pt x="619" y="1825"/>
                    </a:cubicBezTo>
                    <a:cubicBezTo>
                      <a:pt x="619" y="1668"/>
                      <a:pt x="703" y="1552"/>
                      <a:pt x="765" y="1468"/>
                    </a:cubicBezTo>
                    <a:cubicBezTo>
                      <a:pt x="839" y="1374"/>
                      <a:pt x="849" y="1364"/>
                      <a:pt x="859" y="1332"/>
                    </a:cubicBezTo>
                    <a:cubicBezTo>
                      <a:pt x="859" y="1269"/>
                      <a:pt x="859" y="1269"/>
                      <a:pt x="859" y="1269"/>
                    </a:cubicBezTo>
                    <a:cubicBezTo>
                      <a:pt x="0" y="1269"/>
                      <a:pt x="0" y="1269"/>
                      <a:pt x="0" y="1269"/>
                    </a:cubicBezTo>
                    <a:cubicBezTo>
                      <a:pt x="200" y="1972"/>
                      <a:pt x="420" y="2360"/>
                      <a:pt x="200" y="3555"/>
                    </a:cubicBezTo>
                    <a:cubicBezTo>
                      <a:pt x="1237" y="4572"/>
                      <a:pt x="1143" y="4814"/>
                      <a:pt x="1562" y="5055"/>
                    </a:cubicBezTo>
                    <a:cubicBezTo>
                      <a:pt x="2317" y="5055"/>
                      <a:pt x="2317" y="5055"/>
                      <a:pt x="2317" y="5055"/>
                    </a:cubicBezTo>
                    <a:cubicBezTo>
                      <a:pt x="2863" y="4730"/>
                      <a:pt x="3586" y="4164"/>
                      <a:pt x="4269" y="3545"/>
                    </a:cubicBezTo>
                    <a:cubicBezTo>
                      <a:pt x="4216" y="3409"/>
                      <a:pt x="4205" y="3272"/>
                      <a:pt x="4205" y="3146"/>
                    </a:cubicBezTo>
                    <a:cubicBezTo>
                      <a:pt x="4195" y="3146"/>
                      <a:pt x="4195" y="3146"/>
                      <a:pt x="4195" y="3146"/>
                    </a:cubicBezTo>
                    <a:cubicBezTo>
                      <a:pt x="4069" y="3210"/>
                      <a:pt x="3974" y="3262"/>
                      <a:pt x="3891" y="3304"/>
                    </a:cubicBezTo>
                    <a:lnTo>
                      <a:pt x="3880" y="3304"/>
                    </a:lnTo>
                    <a:cubicBezTo>
                      <a:pt x="3796" y="3345"/>
                      <a:pt x="3734" y="3366"/>
                      <a:pt x="3723" y="3377"/>
                    </a:cubicBezTo>
                    <a:lnTo>
                      <a:pt x="3723" y="3377"/>
                    </a:lnTo>
                    <a:cubicBezTo>
                      <a:pt x="3712" y="3387"/>
                      <a:pt x="3712" y="3387"/>
                      <a:pt x="3702" y="3387"/>
                    </a:cubicBezTo>
                    <a:lnTo>
                      <a:pt x="3670" y="3397"/>
                    </a:lnTo>
                    <a:cubicBezTo>
                      <a:pt x="3670" y="3387"/>
                      <a:pt x="3670" y="3387"/>
                      <a:pt x="3670" y="3387"/>
                    </a:cubicBezTo>
                    <a:cubicBezTo>
                      <a:pt x="3618" y="3419"/>
                      <a:pt x="3566" y="3419"/>
                      <a:pt x="3503" y="3419"/>
                    </a:cubicBezTo>
                    <a:cubicBezTo>
                      <a:pt x="3471" y="3493"/>
                      <a:pt x="3419" y="3555"/>
                      <a:pt x="3367" y="3597"/>
                    </a:cubicBezTo>
                    <a:cubicBezTo>
                      <a:pt x="3283" y="3671"/>
                      <a:pt x="3188" y="3723"/>
                      <a:pt x="3072" y="3755"/>
                    </a:cubicBezTo>
                    <a:cubicBezTo>
                      <a:pt x="3031" y="3765"/>
                      <a:pt x="2999" y="3776"/>
                      <a:pt x="2957" y="3776"/>
                    </a:cubicBezTo>
                    <a:lnTo>
                      <a:pt x="2947" y="3776"/>
                    </a:lnTo>
                    <a:cubicBezTo>
                      <a:pt x="2433" y="3838"/>
                      <a:pt x="2433" y="3838"/>
                      <a:pt x="2433" y="3838"/>
                    </a:cubicBezTo>
                    <a:cubicBezTo>
                      <a:pt x="2433" y="3838"/>
                      <a:pt x="2433" y="3838"/>
                      <a:pt x="2423" y="3838"/>
                    </a:cubicBezTo>
                    <a:cubicBezTo>
                      <a:pt x="2265" y="3859"/>
                      <a:pt x="2118" y="3828"/>
                      <a:pt x="1982" y="3745"/>
                    </a:cubicBezTo>
                    <a:cubicBezTo>
                      <a:pt x="1845" y="3661"/>
                      <a:pt x="1720" y="3503"/>
                      <a:pt x="1698" y="3304"/>
                    </a:cubicBezTo>
                    <a:lnTo>
                      <a:pt x="1698" y="3293"/>
                    </a:lnTo>
                    <a:cubicBezTo>
                      <a:pt x="1678" y="2874"/>
                      <a:pt x="1678" y="2874"/>
                      <a:pt x="1678" y="2874"/>
                    </a:cubicBezTo>
                    <a:cubicBezTo>
                      <a:pt x="1657" y="2674"/>
                      <a:pt x="1761" y="2517"/>
                      <a:pt x="1877" y="2412"/>
                    </a:cubicBezTo>
                    <a:cubicBezTo>
                      <a:pt x="1993" y="2307"/>
                      <a:pt x="2129" y="2244"/>
                      <a:pt x="2297" y="2223"/>
                    </a:cubicBezTo>
                    <a:cubicBezTo>
                      <a:pt x="2297" y="2223"/>
                      <a:pt x="2297" y="2223"/>
                      <a:pt x="2307" y="2223"/>
                    </a:cubicBezTo>
                    <a:cubicBezTo>
                      <a:pt x="2832" y="2181"/>
                      <a:pt x="2832" y="2181"/>
                      <a:pt x="2832" y="2181"/>
                    </a:cubicBezTo>
                    <a:lnTo>
                      <a:pt x="2832" y="2181"/>
                    </a:lnTo>
                    <a:cubicBezTo>
                      <a:pt x="2999" y="2160"/>
                      <a:pt x="3146" y="2203"/>
                      <a:pt x="3283" y="2287"/>
                    </a:cubicBezTo>
                    <a:cubicBezTo>
                      <a:pt x="3293" y="2297"/>
                      <a:pt x="3314" y="2318"/>
                      <a:pt x="3324" y="2328"/>
                    </a:cubicBezTo>
                    <a:cubicBezTo>
                      <a:pt x="3324" y="2318"/>
                      <a:pt x="3324" y="2318"/>
                      <a:pt x="3324" y="2318"/>
                    </a:cubicBezTo>
                    <a:cubicBezTo>
                      <a:pt x="3324" y="2318"/>
                      <a:pt x="4006" y="2045"/>
                      <a:pt x="4446" y="1563"/>
                    </a:cubicBezTo>
                    <a:cubicBezTo>
                      <a:pt x="4551" y="1458"/>
                      <a:pt x="4635" y="1353"/>
                      <a:pt x="4709" y="1269"/>
                    </a:cubicBezTo>
                    <a:cubicBezTo>
                      <a:pt x="4079" y="1269"/>
                      <a:pt x="4079" y="1269"/>
                      <a:pt x="4079" y="1269"/>
                    </a:cubicBezTo>
                    <a:lnTo>
                      <a:pt x="4079" y="829"/>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9" name="Freeform 25"/>
              <p:cNvSpPr>
                <a:spLocks noChangeArrowheads="1"/>
              </p:cNvSpPr>
              <p:nvPr/>
            </p:nvSpPr>
            <p:spPr bwMode="auto">
              <a:xfrm>
                <a:off x="11580916" y="8689516"/>
                <a:ext cx="909311" cy="1404023"/>
              </a:xfrm>
              <a:custGeom>
                <a:avLst/>
                <a:gdLst>
                  <a:gd name="T0" fmla="*/ 1594 w 2224"/>
                  <a:gd name="T1" fmla="*/ 0 h 3431"/>
                  <a:gd name="T2" fmla="*/ 1594 w 2224"/>
                  <a:gd name="T3" fmla="*/ 0 h 3431"/>
                  <a:gd name="T4" fmla="*/ 325 w 2224"/>
                  <a:gd name="T5" fmla="*/ 0 h 3431"/>
                  <a:gd name="T6" fmla="*/ 157 w 2224"/>
                  <a:gd name="T7" fmla="*/ 252 h 3431"/>
                  <a:gd name="T8" fmla="*/ 587 w 2224"/>
                  <a:gd name="T9" fmla="*/ 1521 h 3431"/>
                  <a:gd name="T10" fmla="*/ 314 w 2224"/>
                  <a:gd name="T11" fmla="*/ 2192 h 3431"/>
                  <a:gd name="T12" fmla="*/ 860 w 2224"/>
                  <a:gd name="T13" fmla="*/ 2192 h 3431"/>
                  <a:gd name="T14" fmla="*/ 860 w 2224"/>
                  <a:gd name="T15" fmla="*/ 2580 h 3431"/>
                  <a:gd name="T16" fmla="*/ 860 w 2224"/>
                  <a:gd name="T17" fmla="*/ 2590 h 3431"/>
                  <a:gd name="T18" fmla="*/ 713 w 2224"/>
                  <a:gd name="T19" fmla="*/ 2842 h 3431"/>
                  <a:gd name="T20" fmla="*/ 618 w 2224"/>
                  <a:gd name="T21" fmla="*/ 3062 h 3431"/>
                  <a:gd name="T22" fmla="*/ 692 w 2224"/>
                  <a:gd name="T23" fmla="*/ 3315 h 3431"/>
                  <a:gd name="T24" fmla="*/ 975 w 2224"/>
                  <a:gd name="T25" fmla="*/ 3419 h 3431"/>
                  <a:gd name="T26" fmla="*/ 1258 w 2224"/>
                  <a:gd name="T27" fmla="*/ 3315 h 3431"/>
                  <a:gd name="T28" fmla="*/ 1332 w 2224"/>
                  <a:gd name="T29" fmla="*/ 3062 h 3431"/>
                  <a:gd name="T30" fmla="*/ 1248 w 2224"/>
                  <a:gd name="T31" fmla="*/ 2842 h 3431"/>
                  <a:gd name="T32" fmla="*/ 1121 w 2224"/>
                  <a:gd name="T33" fmla="*/ 2590 h 3431"/>
                  <a:gd name="T34" fmla="*/ 1121 w 2224"/>
                  <a:gd name="T35" fmla="*/ 2192 h 3431"/>
                  <a:gd name="T36" fmla="*/ 1751 w 2224"/>
                  <a:gd name="T37" fmla="*/ 2192 h 3431"/>
                  <a:gd name="T38" fmla="*/ 1783 w 2224"/>
                  <a:gd name="T39" fmla="*/ 1279 h 3431"/>
                  <a:gd name="T40" fmla="*/ 2139 w 2224"/>
                  <a:gd name="T41" fmla="*/ 263 h 3431"/>
                  <a:gd name="T42" fmla="*/ 1594 w 2224"/>
                  <a:gd name="T43" fmla="*/ 0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4" h="3431">
                    <a:moveTo>
                      <a:pt x="1594" y="0"/>
                    </a:moveTo>
                    <a:lnTo>
                      <a:pt x="1594" y="0"/>
                    </a:lnTo>
                    <a:cubicBezTo>
                      <a:pt x="325" y="0"/>
                      <a:pt x="325" y="0"/>
                      <a:pt x="325" y="0"/>
                    </a:cubicBezTo>
                    <a:cubicBezTo>
                      <a:pt x="251" y="63"/>
                      <a:pt x="198" y="147"/>
                      <a:pt x="157" y="252"/>
                    </a:cubicBezTo>
                    <a:cubicBezTo>
                      <a:pt x="0" y="671"/>
                      <a:pt x="545" y="1080"/>
                      <a:pt x="587" y="1521"/>
                    </a:cubicBezTo>
                    <a:cubicBezTo>
                      <a:pt x="503" y="1773"/>
                      <a:pt x="409" y="1982"/>
                      <a:pt x="314" y="2192"/>
                    </a:cubicBezTo>
                    <a:cubicBezTo>
                      <a:pt x="860" y="2192"/>
                      <a:pt x="860" y="2192"/>
                      <a:pt x="860" y="2192"/>
                    </a:cubicBezTo>
                    <a:cubicBezTo>
                      <a:pt x="860" y="2580"/>
                      <a:pt x="860" y="2580"/>
                      <a:pt x="860" y="2580"/>
                    </a:cubicBezTo>
                    <a:lnTo>
                      <a:pt x="860" y="2590"/>
                    </a:lnTo>
                    <a:cubicBezTo>
                      <a:pt x="849" y="2706"/>
                      <a:pt x="765" y="2780"/>
                      <a:pt x="713" y="2842"/>
                    </a:cubicBezTo>
                    <a:cubicBezTo>
                      <a:pt x="660" y="2916"/>
                      <a:pt x="618" y="2979"/>
                      <a:pt x="618" y="3062"/>
                    </a:cubicBezTo>
                    <a:cubicBezTo>
                      <a:pt x="618" y="3157"/>
                      <a:pt x="639" y="3251"/>
                      <a:pt x="692" y="3315"/>
                    </a:cubicBezTo>
                    <a:cubicBezTo>
                      <a:pt x="744" y="3377"/>
                      <a:pt x="828" y="3419"/>
                      <a:pt x="975" y="3419"/>
                    </a:cubicBezTo>
                    <a:cubicBezTo>
                      <a:pt x="1121" y="3430"/>
                      <a:pt x="1205" y="3377"/>
                      <a:pt x="1258" y="3315"/>
                    </a:cubicBezTo>
                    <a:cubicBezTo>
                      <a:pt x="1300" y="3251"/>
                      <a:pt x="1332" y="3157"/>
                      <a:pt x="1332" y="3062"/>
                    </a:cubicBezTo>
                    <a:cubicBezTo>
                      <a:pt x="1332" y="2979"/>
                      <a:pt x="1289" y="2916"/>
                      <a:pt x="1248" y="2842"/>
                    </a:cubicBezTo>
                    <a:cubicBezTo>
                      <a:pt x="1195" y="2780"/>
                      <a:pt x="1121" y="2706"/>
                      <a:pt x="1121" y="2590"/>
                    </a:cubicBezTo>
                    <a:cubicBezTo>
                      <a:pt x="1121" y="2192"/>
                      <a:pt x="1121" y="2192"/>
                      <a:pt x="1121" y="2192"/>
                    </a:cubicBezTo>
                    <a:cubicBezTo>
                      <a:pt x="1751" y="2192"/>
                      <a:pt x="1751" y="2192"/>
                      <a:pt x="1751" y="2192"/>
                    </a:cubicBezTo>
                    <a:cubicBezTo>
                      <a:pt x="1751" y="1909"/>
                      <a:pt x="1762" y="1615"/>
                      <a:pt x="1783" y="1279"/>
                    </a:cubicBezTo>
                    <a:cubicBezTo>
                      <a:pt x="1877" y="818"/>
                      <a:pt x="2223" y="598"/>
                      <a:pt x="2139" y="263"/>
                    </a:cubicBezTo>
                    <a:cubicBezTo>
                      <a:pt x="2066" y="11"/>
                      <a:pt x="1814" y="73"/>
                      <a:pt x="1594"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0" name="Freeform 26"/>
              <p:cNvSpPr>
                <a:spLocks noChangeArrowheads="1"/>
              </p:cNvSpPr>
              <p:nvPr/>
            </p:nvSpPr>
            <p:spPr bwMode="auto">
              <a:xfrm>
                <a:off x="12701316" y="7023816"/>
                <a:ext cx="923744" cy="750738"/>
              </a:xfrm>
              <a:custGeom>
                <a:avLst/>
                <a:gdLst>
                  <a:gd name="T0" fmla="*/ 1395 w 2256"/>
                  <a:gd name="T1" fmla="*/ 546 h 1836"/>
                  <a:gd name="T2" fmla="*/ 1395 w 2256"/>
                  <a:gd name="T3" fmla="*/ 546 h 1836"/>
                  <a:gd name="T4" fmla="*/ 136 w 2256"/>
                  <a:gd name="T5" fmla="*/ 1395 h 1836"/>
                  <a:gd name="T6" fmla="*/ 21 w 2256"/>
                  <a:gd name="T7" fmla="*/ 1657 h 1836"/>
                  <a:gd name="T8" fmla="*/ 230 w 2256"/>
                  <a:gd name="T9" fmla="*/ 1793 h 1836"/>
                  <a:gd name="T10" fmla="*/ 1604 w 2256"/>
                  <a:gd name="T11" fmla="*/ 860 h 1836"/>
                  <a:gd name="T12" fmla="*/ 2255 w 2256"/>
                  <a:gd name="T13" fmla="*/ 0 h 1836"/>
                  <a:gd name="T14" fmla="*/ 1888 w 2256"/>
                  <a:gd name="T15" fmla="*/ 0 h 1836"/>
                  <a:gd name="T16" fmla="*/ 1395 w 2256"/>
                  <a:gd name="T17" fmla="*/ 546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6" h="1836">
                    <a:moveTo>
                      <a:pt x="1395" y="546"/>
                    </a:moveTo>
                    <a:lnTo>
                      <a:pt x="1395" y="546"/>
                    </a:lnTo>
                    <a:cubicBezTo>
                      <a:pt x="881" y="1112"/>
                      <a:pt x="136" y="1395"/>
                      <a:pt x="136" y="1395"/>
                    </a:cubicBezTo>
                    <a:cubicBezTo>
                      <a:pt x="53" y="1416"/>
                      <a:pt x="0" y="1541"/>
                      <a:pt x="21" y="1657"/>
                    </a:cubicBezTo>
                    <a:cubicBezTo>
                      <a:pt x="42" y="1762"/>
                      <a:pt x="157" y="1835"/>
                      <a:pt x="230" y="1793"/>
                    </a:cubicBezTo>
                    <a:cubicBezTo>
                      <a:pt x="230" y="1793"/>
                      <a:pt x="1017" y="1500"/>
                      <a:pt x="1604" y="860"/>
                    </a:cubicBezTo>
                    <a:cubicBezTo>
                      <a:pt x="1919" y="524"/>
                      <a:pt x="2129" y="220"/>
                      <a:pt x="2255" y="0"/>
                    </a:cubicBezTo>
                    <a:cubicBezTo>
                      <a:pt x="1888" y="0"/>
                      <a:pt x="1888" y="0"/>
                      <a:pt x="1888" y="0"/>
                    </a:cubicBezTo>
                    <a:cubicBezTo>
                      <a:pt x="1762" y="147"/>
                      <a:pt x="1604" y="325"/>
                      <a:pt x="1395" y="546"/>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1" name="Freeform 27"/>
              <p:cNvSpPr>
                <a:spLocks noChangeArrowheads="1"/>
              </p:cNvSpPr>
              <p:nvPr/>
            </p:nvSpPr>
            <p:spPr bwMode="auto">
              <a:xfrm>
                <a:off x="12174494" y="7539949"/>
                <a:ext cx="488935" cy="400634"/>
              </a:xfrm>
              <a:custGeom>
                <a:avLst/>
                <a:gdLst>
                  <a:gd name="T0" fmla="*/ 871 w 1196"/>
                  <a:gd name="T1" fmla="*/ 11 h 977"/>
                  <a:gd name="T2" fmla="*/ 871 w 1196"/>
                  <a:gd name="T3" fmla="*/ 11 h 977"/>
                  <a:gd name="T4" fmla="*/ 849 w 1196"/>
                  <a:gd name="T5" fmla="*/ 11 h 977"/>
                  <a:gd name="T6" fmla="*/ 304 w 1196"/>
                  <a:gd name="T7" fmla="*/ 53 h 977"/>
                  <a:gd name="T8" fmla="*/ 10 w 1196"/>
                  <a:gd name="T9" fmla="*/ 326 h 977"/>
                  <a:gd name="T10" fmla="*/ 42 w 1196"/>
                  <a:gd name="T11" fmla="*/ 756 h 977"/>
                  <a:gd name="T12" fmla="*/ 367 w 1196"/>
                  <a:gd name="T13" fmla="*/ 954 h 977"/>
                  <a:gd name="T14" fmla="*/ 891 w 1196"/>
                  <a:gd name="T15" fmla="*/ 892 h 977"/>
                  <a:gd name="T16" fmla="*/ 1195 w 1196"/>
                  <a:gd name="T17" fmla="*/ 619 h 977"/>
                  <a:gd name="T18" fmla="*/ 1164 w 1196"/>
                  <a:gd name="T19" fmla="*/ 211 h 977"/>
                  <a:gd name="T20" fmla="*/ 871 w 1196"/>
                  <a:gd name="T21" fmla="*/ 11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6" h="977">
                    <a:moveTo>
                      <a:pt x="871" y="11"/>
                    </a:moveTo>
                    <a:lnTo>
                      <a:pt x="871" y="11"/>
                    </a:lnTo>
                    <a:cubicBezTo>
                      <a:pt x="871" y="11"/>
                      <a:pt x="860" y="11"/>
                      <a:pt x="849" y="11"/>
                    </a:cubicBezTo>
                    <a:cubicBezTo>
                      <a:pt x="304" y="53"/>
                      <a:pt x="304" y="53"/>
                      <a:pt x="304" y="53"/>
                    </a:cubicBezTo>
                    <a:cubicBezTo>
                      <a:pt x="147" y="74"/>
                      <a:pt x="0" y="200"/>
                      <a:pt x="10" y="326"/>
                    </a:cubicBezTo>
                    <a:cubicBezTo>
                      <a:pt x="42" y="756"/>
                      <a:pt x="42" y="756"/>
                      <a:pt x="42" y="756"/>
                    </a:cubicBezTo>
                    <a:cubicBezTo>
                      <a:pt x="53" y="882"/>
                      <a:pt x="209" y="976"/>
                      <a:pt x="367" y="954"/>
                    </a:cubicBezTo>
                    <a:cubicBezTo>
                      <a:pt x="891" y="892"/>
                      <a:pt x="891" y="892"/>
                      <a:pt x="891" y="892"/>
                    </a:cubicBezTo>
                    <a:cubicBezTo>
                      <a:pt x="1059" y="882"/>
                      <a:pt x="1195" y="745"/>
                      <a:pt x="1195" y="619"/>
                    </a:cubicBezTo>
                    <a:cubicBezTo>
                      <a:pt x="1164" y="211"/>
                      <a:pt x="1164" y="211"/>
                      <a:pt x="1164" y="211"/>
                    </a:cubicBezTo>
                    <a:cubicBezTo>
                      <a:pt x="1154" y="95"/>
                      <a:pt x="1027" y="0"/>
                      <a:pt x="871" y="11"/>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3" name="Freeform 28"/>
              <p:cNvSpPr>
                <a:spLocks noChangeArrowheads="1"/>
              </p:cNvSpPr>
              <p:nvPr/>
            </p:nvSpPr>
            <p:spPr bwMode="auto">
              <a:xfrm>
                <a:off x="12710338" y="8187821"/>
                <a:ext cx="992303" cy="1404023"/>
              </a:xfrm>
              <a:custGeom>
                <a:avLst/>
                <a:gdLst>
                  <a:gd name="T0" fmla="*/ 1049 w 2424"/>
                  <a:gd name="T1" fmla="*/ 0 h 3430"/>
                  <a:gd name="T2" fmla="*/ 1049 w 2424"/>
                  <a:gd name="T3" fmla="*/ 0 h 3430"/>
                  <a:gd name="T4" fmla="*/ 0 w 2424"/>
                  <a:gd name="T5" fmla="*/ 3419 h 3430"/>
                  <a:gd name="T6" fmla="*/ 1059 w 2424"/>
                  <a:gd name="T7" fmla="*/ 3419 h 3430"/>
                  <a:gd name="T8" fmla="*/ 1059 w 2424"/>
                  <a:gd name="T9" fmla="*/ 3314 h 3430"/>
                  <a:gd name="T10" fmla="*/ 986 w 2424"/>
                  <a:gd name="T11" fmla="*/ 3188 h 3430"/>
                  <a:gd name="T12" fmla="*/ 860 w 2424"/>
                  <a:gd name="T13" fmla="*/ 2842 h 3430"/>
                  <a:gd name="T14" fmla="*/ 986 w 2424"/>
                  <a:gd name="T15" fmla="*/ 2444 h 3430"/>
                  <a:gd name="T16" fmla="*/ 1447 w 2424"/>
                  <a:gd name="T17" fmla="*/ 2255 h 3430"/>
                  <a:gd name="T18" fmla="*/ 1898 w 2424"/>
                  <a:gd name="T19" fmla="*/ 2444 h 3430"/>
                  <a:gd name="T20" fmla="*/ 2024 w 2424"/>
                  <a:gd name="T21" fmla="*/ 2842 h 3430"/>
                  <a:gd name="T22" fmla="*/ 1888 w 2424"/>
                  <a:gd name="T23" fmla="*/ 3199 h 3430"/>
                  <a:gd name="T24" fmla="*/ 1793 w 2424"/>
                  <a:gd name="T25" fmla="*/ 3335 h 3430"/>
                  <a:gd name="T26" fmla="*/ 1793 w 2424"/>
                  <a:gd name="T27" fmla="*/ 3419 h 3430"/>
                  <a:gd name="T28" fmla="*/ 2391 w 2424"/>
                  <a:gd name="T29" fmla="*/ 3419 h 3430"/>
                  <a:gd name="T30" fmla="*/ 2423 w 2424"/>
                  <a:gd name="T31" fmla="*/ 3429 h 3430"/>
                  <a:gd name="T32" fmla="*/ 2423 w 2424"/>
                  <a:gd name="T33" fmla="*/ 1101 h 3430"/>
                  <a:gd name="T34" fmla="*/ 1049 w 2424"/>
                  <a:gd name="T35"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4" h="3430">
                    <a:moveTo>
                      <a:pt x="1049" y="0"/>
                    </a:moveTo>
                    <a:lnTo>
                      <a:pt x="1049" y="0"/>
                    </a:lnTo>
                    <a:cubicBezTo>
                      <a:pt x="828" y="1269"/>
                      <a:pt x="409" y="2307"/>
                      <a:pt x="0" y="3419"/>
                    </a:cubicBezTo>
                    <a:cubicBezTo>
                      <a:pt x="1059" y="3419"/>
                      <a:pt x="1059" y="3419"/>
                      <a:pt x="1059" y="3419"/>
                    </a:cubicBezTo>
                    <a:cubicBezTo>
                      <a:pt x="1059" y="3314"/>
                      <a:pt x="1059" y="3314"/>
                      <a:pt x="1059" y="3314"/>
                    </a:cubicBezTo>
                    <a:cubicBezTo>
                      <a:pt x="1059" y="3293"/>
                      <a:pt x="1049" y="3283"/>
                      <a:pt x="986" y="3188"/>
                    </a:cubicBezTo>
                    <a:cubicBezTo>
                      <a:pt x="934" y="3115"/>
                      <a:pt x="860" y="3000"/>
                      <a:pt x="860" y="2842"/>
                    </a:cubicBezTo>
                    <a:cubicBezTo>
                      <a:pt x="860" y="2706"/>
                      <a:pt x="881" y="2569"/>
                      <a:pt x="986" y="2444"/>
                    </a:cubicBezTo>
                    <a:cubicBezTo>
                      <a:pt x="1070" y="2329"/>
                      <a:pt x="1248" y="2245"/>
                      <a:pt x="1447" y="2255"/>
                    </a:cubicBezTo>
                    <a:cubicBezTo>
                      <a:pt x="1636" y="2255"/>
                      <a:pt x="1814" y="2329"/>
                      <a:pt x="1898" y="2444"/>
                    </a:cubicBezTo>
                    <a:cubicBezTo>
                      <a:pt x="2003" y="2559"/>
                      <a:pt x="2024" y="2706"/>
                      <a:pt x="2024" y="2842"/>
                    </a:cubicBezTo>
                    <a:cubicBezTo>
                      <a:pt x="2024" y="3000"/>
                      <a:pt x="1940" y="3125"/>
                      <a:pt x="1888" y="3199"/>
                    </a:cubicBezTo>
                    <a:cubicBezTo>
                      <a:pt x="1814" y="3293"/>
                      <a:pt x="1793" y="3314"/>
                      <a:pt x="1793" y="3335"/>
                    </a:cubicBezTo>
                    <a:cubicBezTo>
                      <a:pt x="1793" y="3419"/>
                      <a:pt x="1793" y="3419"/>
                      <a:pt x="1793" y="3419"/>
                    </a:cubicBezTo>
                    <a:cubicBezTo>
                      <a:pt x="2391" y="3419"/>
                      <a:pt x="2391" y="3419"/>
                      <a:pt x="2391" y="3419"/>
                    </a:cubicBezTo>
                    <a:cubicBezTo>
                      <a:pt x="2402" y="3419"/>
                      <a:pt x="2412" y="3419"/>
                      <a:pt x="2423" y="3429"/>
                    </a:cubicBezTo>
                    <a:cubicBezTo>
                      <a:pt x="2423" y="1101"/>
                      <a:pt x="2423" y="1101"/>
                      <a:pt x="2423" y="1101"/>
                    </a:cubicBezTo>
                    <a:cubicBezTo>
                      <a:pt x="1741" y="671"/>
                      <a:pt x="1174" y="283"/>
                      <a:pt x="1049"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5" name="Freeform 29"/>
              <p:cNvSpPr>
                <a:spLocks noChangeArrowheads="1"/>
              </p:cNvSpPr>
              <p:nvPr/>
            </p:nvSpPr>
            <p:spPr bwMode="auto">
              <a:xfrm>
                <a:off x="9392437" y="8393551"/>
                <a:ext cx="1845684" cy="1709010"/>
              </a:xfrm>
              <a:custGeom>
                <a:avLst/>
                <a:gdLst>
                  <a:gd name="T0" fmla="*/ 0 w 4511"/>
                  <a:gd name="T1" fmla="*/ 2915 h 4175"/>
                  <a:gd name="T2" fmla="*/ 0 w 4511"/>
                  <a:gd name="T3" fmla="*/ 2915 h 4175"/>
                  <a:gd name="T4" fmla="*/ 2999 w 4511"/>
                  <a:gd name="T5" fmla="*/ 2915 h 4175"/>
                  <a:gd name="T6" fmla="*/ 2999 w 4511"/>
                  <a:gd name="T7" fmla="*/ 3324 h 4175"/>
                  <a:gd name="T8" fmla="*/ 2999 w 4511"/>
                  <a:gd name="T9" fmla="*/ 3335 h 4175"/>
                  <a:gd name="T10" fmla="*/ 2852 w 4511"/>
                  <a:gd name="T11" fmla="*/ 3597 h 4175"/>
                  <a:gd name="T12" fmla="*/ 2759 w 4511"/>
                  <a:gd name="T13" fmla="*/ 3806 h 4175"/>
                  <a:gd name="T14" fmla="*/ 2832 w 4511"/>
                  <a:gd name="T15" fmla="*/ 4058 h 4175"/>
                  <a:gd name="T16" fmla="*/ 3115 w 4511"/>
                  <a:gd name="T17" fmla="*/ 4163 h 4175"/>
                  <a:gd name="T18" fmla="*/ 3398 w 4511"/>
                  <a:gd name="T19" fmla="*/ 4058 h 4175"/>
                  <a:gd name="T20" fmla="*/ 3471 w 4511"/>
                  <a:gd name="T21" fmla="*/ 3806 h 4175"/>
                  <a:gd name="T22" fmla="*/ 3387 w 4511"/>
                  <a:gd name="T23" fmla="*/ 3597 h 4175"/>
                  <a:gd name="T24" fmla="*/ 3262 w 4511"/>
                  <a:gd name="T25" fmla="*/ 3335 h 4175"/>
                  <a:gd name="T26" fmla="*/ 3262 w 4511"/>
                  <a:gd name="T27" fmla="*/ 2915 h 4175"/>
                  <a:gd name="T28" fmla="*/ 4447 w 4511"/>
                  <a:gd name="T29" fmla="*/ 2915 h 4175"/>
                  <a:gd name="T30" fmla="*/ 4437 w 4511"/>
                  <a:gd name="T31" fmla="*/ 0 h 4175"/>
                  <a:gd name="T32" fmla="*/ 0 w 4511"/>
                  <a:gd name="T33" fmla="*/ 2915 h 4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11" h="4175">
                    <a:moveTo>
                      <a:pt x="0" y="2915"/>
                    </a:moveTo>
                    <a:lnTo>
                      <a:pt x="0" y="2915"/>
                    </a:lnTo>
                    <a:cubicBezTo>
                      <a:pt x="2999" y="2915"/>
                      <a:pt x="2999" y="2915"/>
                      <a:pt x="2999" y="2915"/>
                    </a:cubicBezTo>
                    <a:cubicBezTo>
                      <a:pt x="2999" y="3324"/>
                      <a:pt x="2999" y="3324"/>
                      <a:pt x="2999" y="3324"/>
                    </a:cubicBezTo>
                    <a:cubicBezTo>
                      <a:pt x="2999" y="3335"/>
                      <a:pt x="2999" y="3335"/>
                      <a:pt x="2999" y="3335"/>
                    </a:cubicBezTo>
                    <a:cubicBezTo>
                      <a:pt x="2989" y="3450"/>
                      <a:pt x="2905" y="3523"/>
                      <a:pt x="2852" y="3597"/>
                    </a:cubicBezTo>
                    <a:cubicBezTo>
                      <a:pt x="2800" y="3659"/>
                      <a:pt x="2759" y="3722"/>
                      <a:pt x="2759" y="3806"/>
                    </a:cubicBezTo>
                    <a:cubicBezTo>
                      <a:pt x="2759" y="3911"/>
                      <a:pt x="2780" y="3995"/>
                      <a:pt x="2832" y="4058"/>
                    </a:cubicBezTo>
                    <a:cubicBezTo>
                      <a:pt x="2884" y="4122"/>
                      <a:pt x="2968" y="4163"/>
                      <a:pt x="3115" y="4163"/>
                    </a:cubicBezTo>
                    <a:cubicBezTo>
                      <a:pt x="3262" y="4174"/>
                      <a:pt x="3346" y="4132"/>
                      <a:pt x="3398" y="4058"/>
                    </a:cubicBezTo>
                    <a:cubicBezTo>
                      <a:pt x="3440" y="3995"/>
                      <a:pt x="3471" y="3901"/>
                      <a:pt x="3471" y="3806"/>
                    </a:cubicBezTo>
                    <a:cubicBezTo>
                      <a:pt x="3471" y="3722"/>
                      <a:pt x="3430" y="3659"/>
                      <a:pt x="3387" y="3597"/>
                    </a:cubicBezTo>
                    <a:cubicBezTo>
                      <a:pt x="3335" y="3523"/>
                      <a:pt x="3262" y="3450"/>
                      <a:pt x="3262" y="3335"/>
                    </a:cubicBezTo>
                    <a:cubicBezTo>
                      <a:pt x="3262" y="2915"/>
                      <a:pt x="3262" y="2915"/>
                      <a:pt x="3262" y="2915"/>
                    </a:cubicBezTo>
                    <a:cubicBezTo>
                      <a:pt x="4447" y="2915"/>
                      <a:pt x="4447" y="2915"/>
                      <a:pt x="4447" y="2915"/>
                    </a:cubicBezTo>
                    <a:cubicBezTo>
                      <a:pt x="4468" y="2013"/>
                      <a:pt x="4510" y="1079"/>
                      <a:pt x="4437" y="0"/>
                    </a:cubicBezTo>
                    <a:cubicBezTo>
                      <a:pt x="3262" y="628"/>
                      <a:pt x="577" y="1719"/>
                      <a:pt x="0" y="2915"/>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7" name="Freeform 30"/>
              <p:cNvSpPr>
                <a:spLocks noChangeArrowheads="1"/>
              </p:cNvSpPr>
              <p:nvPr/>
            </p:nvSpPr>
            <p:spPr bwMode="auto">
              <a:xfrm>
                <a:off x="13818109" y="8711171"/>
                <a:ext cx="1322469" cy="2485013"/>
              </a:xfrm>
              <a:custGeom>
                <a:avLst/>
                <a:gdLst>
                  <a:gd name="T0" fmla="*/ 3230 w 3231"/>
                  <a:gd name="T1" fmla="*/ 4867 h 6074"/>
                  <a:gd name="T2" fmla="*/ 3230 w 3231"/>
                  <a:gd name="T3" fmla="*/ 4867 h 6074"/>
                  <a:gd name="T4" fmla="*/ 2821 w 3231"/>
                  <a:gd name="T5" fmla="*/ 2371 h 6074"/>
                  <a:gd name="T6" fmla="*/ 0 w 3231"/>
                  <a:gd name="T7" fmla="*/ 0 h 6074"/>
                  <a:gd name="T8" fmla="*/ 0 w 3231"/>
                  <a:gd name="T9" fmla="*/ 3347 h 6074"/>
                  <a:gd name="T10" fmla="*/ 125 w 3231"/>
                  <a:gd name="T11" fmla="*/ 3347 h 6074"/>
                  <a:gd name="T12" fmla="*/ 241 w 3231"/>
                  <a:gd name="T13" fmla="*/ 3273 h 6074"/>
                  <a:gd name="T14" fmla="*/ 587 w 3231"/>
                  <a:gd name="T15" fmla="*/ 3147 h 6074"/>
                  <a:gd name="T16" fmla="*/ 996 w 3231"/>
                  <a:gd name="T17" fmla="*/ 3273 h 6074"/>
                  <a:gd name="T18" fmla="*/ 1184 w 3231"/>
                  <a:gd name="T19" fmla="*/ 3734 h 6074"/>
                  <a:gd name="T20" fmla="*/ 985 w 3231"/>
                  <a:gd name="T21" fmla="*/ 4196 h 6074"/>
                  <a:gd name="T22" fmla="*/ 587 w 3231"/>
                  <a:gd name="T23" fmla="*/ 4321 h 6074"/>
                  <a:gd name="T24" fmla="*/ 230 w 3231"/>
                  <a:gd name="T25" fmla="*/ 4174 h 6074"/>
                  <a:gd name="T26" fmla="*/ 94 w 3231"/>
                  <a:gd name="T27" fmla="*/ 4080 h 6074"/>
                  <a:gd name="T28" fmla="*/ 0 w 3231"/>
                  <a:gd name="T29" fmla="*/ 4080 h 6074"/>
                  <a:gd name="T30" fmla="*/ 0 w 3231"/>
                  <a:gd name="T31" fmla="*/ 4867 h 6074"/>
                  <a:gd name="T32" fmla="*/ 1458 w 3231"/>
                  <a:gd name="T33" fmla="*/ 4867 h 6074"/>
                  <a:gd name="T34" fmla="*/ 1458 w 3231"/>
                  <a:gd name="T35" fmla="*/ 5224 h 6074"/>
                  <a:gd name="T36" fmla="*/ 1458 w 3231"/>
                  <a:gd name="T37" fmla="*/ 5234 h 6074"/>
                  <a:gd name="T38" fmla="*/ 1321 w 3231"/>
                  <a:gd name="T39" fmla="*/ 5496 h 6074"/>
                  <a:gd name="T40" fmla="*/ 1227 w 3231"/>
                  <a:gd name="T41" fmla="*/ 5706 h 6074"/>
                  <a:gd name="T42" fmla="*/ 1300 w 3231"/>
                  <a:gd name="T43" fmla="*/ 5958 h 6074"/>
                  <a:gd name="T44" fmla="*/ 1583 w 3231"/>
                  <a:gd name="T45" fmla="*/ 6073 h 6074"/>
                  <a:gd name="T46" fmla="*/ 1856 w 3231"/>
                  <a:gd name="T47" fmla="*/ 5968 h 6074"/>
                  <a:gd name="T48" fmla="*/ 1930 w 3231"/>
                  <a:gd name="T49" fmla="*/ 5706 h 6074"/>
                  <a:gd name="T50" fmla="*/ 1846 w 3231"/>
                  <a:gd name="T51" fmla="*/ 5496 h 6074"/>
                  <a:gd name="T52" fmla="*/ 1730 w 3231"/>
                  <a:gd name="T53" fmla="*/ 5244 h 6074"/>
                  <a:gd name="T54" fmla="*/ 1730 w 3231"/>
                  <a:gd name="T55" fmla="*/ 4867 h 6074"/>
                  <a:gd name="T56" fmla="*/ 3230 w 3231"/>
                  <a:gd name="T57" fmla="*/ 4867 h 6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1" h="6074">
                    <a:moveTo>
                      <a:pt x="3230" y="4867"/>
                    </a:moveTo>
                    <a:lnTo>
                      <a:pt x="3230" y="4867"/>
                    </a:lnTo>
                    <a:cubicBezTo>
                      <a:pt x="2821" y="2371"/>
                      <a:pt x="2821" y="2371"/>
                      <a:pt x="2821" y="2371"/>
                    </a:cubicBezTo>
                    <a:cubicBezTo>
                      <a:pt x="2705" y="1657"/>
                      <a:pt x="1227" y="766"/>
                      <a:pt x="0" y="0"/>
                    </a:cubicBezTo>
                    <a:cubicBezTo>
                      <a:pt x="0" y="3347"/>
                      <a:pt x="0" y="3347"/>
                      <a:pt x="0" y="3347"/>
                    </a:cubicBezTo>
                    <a:cubicBezTo>
                      <a:pt x="125" y="3347"/>
                      <a:pt x="125" y="3347"/>
                      <a:pt x="125" y="3347"/>
                    </a:cubicBezTo>
                    <a:cubicBezTo>
                      <a:pt x="146" y="3347"/>
                      <a:pt x="146" y="3347"/>
                      <a:pt x="241" y="3273"/>
                    </a:cubicBezTo>
                    <a:cubicBezTo>
                      <a:pt x="325" y="3220"/>
                      <a:pt x="440" y="3147"/>
                      <a:pt x="587" y="3147"/>
                    </a:cubicBezTo>
                    <a:cubicBezTo>
                      <a:pt x="723" y="3147"/>
                      <a:pt x="870" y="3167"/>
                      <a:pt x="996" y="3273"/>
                    </a:cubicBezTo>
                    <a:cubicBezTo>
                      <a:pt x="1100" y="3357"/>
                      <a:pt x="1184" y="3535"/>
                      <a:pt x="1184" y="3734"/>
                    </a:cubicBezTo>
                    <a:cubicBezTo>
                      <a:pt x="1184" y="3934"/>
                      <a:pt x="1100" y="4101"/>
                      <a:pt x="985" y="4196"/>
                    </a:cubicBezTo>
                    <a:cubicBezTo>
                      <a:pt x="870" y="4290"/>
                      <a:pt x="723" y="4321"/>
                      <a:pt x="587" y="4321"/>
                    </a:cubicBezTo>
                    <a:cubicBezTo>
                      <a:pt x="440" y="4321"/>
                      <a:pt x="314" y="4237"/>
                      <a:pt x="230" y="4174"/>
                    </a:cubicBezTo>
                    <a:cubicBezTo>
                      <a:pt x="146" y="4101"/>
                      <a:pt x="125" y="4080"/>
                      <a:pt x="94" y="4080"/>
                    </a:cubicBezTo>
                    <a:cubicBezTo>
                      <a:pt x="0" y="4080"/>
                      <a:pt x="0" y="4080"/>
                      <a:pt x="0" y="4080"/>
                    </a:cubicBezTo>
                    <a:cubicBezTo>
                      <a:pt x="0" y="4867"/>
                      <a:pt x="0" y="4867"/>
                      <a:pt x="0" y="4867"/>
                    </a:cubicBezTo>
                    <a:cubicBezTo>
                      <a:pt x="1458" y="4867"/>
                      <a:pt x="1458" y="4867"/>
                      <a:pt x="1458" y="4867"/>
                    </a:cubicBezTo>
                    <a:cubicBezTo>
                      <a:pt x="1458" y="5224"/>
                      <a:pt x="1458" y="5224"/>
                      <a:pt x="1458" y="5224"/>
                    </a:cubicBezTo>
                    <a:cubicBezTo>
                      <a:pt x="1458" y="5234"/>
                      <a:pt x="1458" y="5234"/>
                      <a:pt x="1458" y="5234"/>
                    </a:cubicBezTo>
                    <a:cubicBezTo>
                      <a:pt x="1447" y="5349"/>
                      <a:pt x="1374" y="5423"/>
                      <a:pt x="1321" y="5496"/>
                    </a:cubicBezTo>
                    <a:cubicBezTo>
                      <a:pt x="1258" y="5559"/>
                      <a:pt x="1227" y="5622"/>
                      <a:pt x="1227" y="5706"/>
                    </a:cubicBezTo>
                    <a:cubicBezTo>
                      <a:pt x="1227" y="5811"/>
                      <a:pt x="1247" y="5895"/>
                      <a:pt x="1300" y="5958"/>
                    </a:cubicBezTo>
                    <a:cubicBezTo>
                      <a:pt x="1352" y="6020"/>
                      <a:pt x="1426" y="6062"/>
                      <a:pt x="1583" y="6073"/>
                    </a:cubicBezTo>
                    <a:cubicBezTo>
                      <a:pt x="1730" y="6073"/>
                      <a:pt x="1803" y="6031"/>
                      <a:pt x="1856" y="5968"/>
                    </a:cubicBezTo>
                    <a:cubicBezTo>
                      <a:pt x="1908" y="5895"/>
                      <a:pt x="1930" y="5800"/>
                      <a:pt x="1930" y="5706"/>
                    </a:cubicBezTo>
                    <a:cubicBezTo>
                      <a:pt x="1930" y="5622"/>
                      <a:pt x="1898" y="5559"/>
                      <a:pt x="1846" y="5496"/>
                    </a:cubicBezTo>
                    <a:cubicBezTo>
                      <a:pt x="1803" y="5423"/>
                      <a:pt x="1730" y="5360"/>
                      <a:pt x="1730" y="5244"/>
                    </a:cubicBezTo>
                    <a:cubicBezTo>
                      <a:pt x="1730" y="4867"/>
                      <a:pt x="1730" y="4867"/>
                      <a:pt x="1730" y="4867"/>
                    </a:cubicBezTo>
                    <a:lnTo>
                      <a:pt x="3230" y="4867"/>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9" name="Freeform 31"/>
              <p:cNvSpPr>
                <a:spLocks noChangeArrowheads="1"/>
              </p:cNvSpPr>
              <p:nvPr/>
            </p:nvSpPr>
            <p:spPr bwMode="auto">
              <a:xfrm>
                <a:off x="12387388" y="9200233"/>
                <a:ext cx="1820425" cy="1503280"/>
              </a:xfrm>
              <a:custGeom>
                <a:avLst/>
                <a:gdLst>
                  <a:gd name="T0" fmla="*/ 4342 w 4448"/>
                  <a:gd name="T1" fmla="*/ 2255 h 3672"/>
                  <a:gd name="T2" fmla="*/ 4342 w 4448"/>
                  <a:gd name="T3" fmla="*/ 2255 h 3672"/>
                  <a:gd name="T4" fmla="*/ 4080 w 4448"/>
                  <a:gd name="T5" fmla="*/ 2182 h 3672"/>
                  <a:gd name="T6" fmla="*/ 3870 w 4448"/>
                  <a:gd name="T7" fmla="*/ 2265 h 3672"/>
                  <a:gd name="T8" fmla="*/ 3618 w 4448"/>
                  <a:gd name="T9" fmla="*/ 2391 h 3672"/>
                  <a:gd name="T10" fmla="*/ 3210 w 4448"/>
                  <a:gd name="T11" fmla="*/ 2391 h 3672"/>
                  <a:gd name="T12" fmla="*/ 3210 w 4448"/>
                  <a:gd name="T13" fmla="*/ 1216 h 3672"/>
                  <a:gd name="T14" fmla="*/ 3178 w 4448"/>
                  <a:gd name="T15" fmla="*/ 1228 h 3672"/>
                  <a:gd name="T16" fmla="*/ 2349 w 4448"/>
                  <a:gd name="T17" fmla="*/ 1228 h 3672"/>
                  <a:gd name="T18" fmla="*/ 2349 w 4448"/>
                  <a:gd name="T19" fmla="*/ 849 h 3672"/>
                  <a:gd name="T20" fmla="*/ 2349 w 4448"/>
                  <a:gd name="T21" fmla="*/ 839 h 3672"/>
                  <a:gd name="T22" fmla="*/ 2486 w 4448"/>
                  <a:gd name="T23" fmla="*/ 587 h 3672"/>
                  <a:gd name="T24" fmla="*/ 2580 w 4448"/>
                  <a:gd name="T25" fmla="*/ 367 h 3672"/>
                  <a:gd name="T26" fmla="*/ 2507 w 4448"/>
                  <a:gd name="T27" fmla="*/ 115 h 3672"/>
                  <a:gd name="T28" fmla="*/ 2224 w 4448"/>
                  <a:gd name="T29" fmla="*/ 10 h 3672"/>
                  <a:gd name="T30" fmla="*/ 1951 w 4448"/>
                  <a:gd name="T31" fmla="*/ 115 h 3672"/>
                  <a:gd name="T32" fmla="*/ 1877 w 4448"/>
                  <a:gd name="T33" fmla="*/ 367 h 3672"/>
                  <a:gd name="T34" fmla="*/ 1961 w 4448"/>
                  <a:gd name="T35" fmla="*/ 577 h 3672"/>
                  <a:gd name="T36" fmla="*/ 2077 w 4448"/>
                  <a:gd name="T37" fmla="*/ 839 h 3672"/>
                  <a:gd name="T38" fmla="*/ 2077 w 4448"/>
                  <a:gd name="T39" fmla="*/ 1228 h 3672"/>
                  <a:gd name="T40" fmla="*/ 692 w 4448"/>
                  <a:gd name="T41" fmla="*/ 1228 h 3672"/>
                  <a:gd name="T42" fmla="*/ 0 w 4448"/>
                  <a:gd name="T43" fmla="*/ 3671 h 3672"/>
                  <a:gd name="T44" fmla="*/ 1395 w 4448"/>
                  <a:gd name="T45" fmla="*/ 3671 h 3672"/>
                  <a:gd name="T46" fmla="*/ 1395 w 4448"/>
                  <a:gd name="T47" fmla="*/ 3556 h 3672"/>
                  <a:gd name="T48" fmla="*/ 1322 w 4448"/>
                  <a:gd name="T49" fmla="*/ 3440 h 3672"/>
                  <a:gd name="T50" fmla="*/ 1186 w 4448"/>
                  <a:gd name="T51" fmla="*/ 3094 h 3672"/>
                  <a:gd name="T52" fmla="*/ 1311 w 4448"/>
                  <a:gd name="T53" fmla="*/ 2695 h 3672"/>
                  <a:gd name="T54" fmla="*/ 1783 w 4448"/>
                  <a:gd name="T55" fmla="*/ 2496 h 3672"/>
                  <a:gd name="T56" fmla="*/ 2234 w 4448"/>
                  <a:gd name="T57" fmla="*/ 2695 h 3672"/>
                  <a:gd name="T58" fmla="*/ 2360 w 4448"/>
                  <a:gd name="T59" fmla="*/ 3094 h 3672"/>
                  <a:gd name="T60" fmla="*/ 2213 w 4448"/>
                  <a:gd name="T61" fmla="*/ 3451 h 3672"/>
                  <a:gd name="T62" fmla="*/ 2129 w 4448"/>
                  <a:gd name="T63" fmla="*/ 3587 h 3672"/>
                  <a:gd name="T64" fmla="*/ 2129 w 4448"/>
                  <a:gd name="T65" fmla="*/ 3671 h 3672"/>
                  <a:gd name="T66" fmla="*/ 3210 w 4448"/>
                  <a:gd name="T67" fmla="*/ 3671 h 3672"/>
                  <a:gd name="T68" fmla="*/ 3210 w 4448"/>
                  <a:gd name="T69" fmla="*/ 2654 h 3672"/>
                  <a:gd name="T70" fmla="*/ 3608 w 4448"/>
                  <a:gd name="T71" fmla="*/ 2654 h 3672"/>
                  <a:gd name="T72" fmla="*/ 3618 w 4448"/>
                  <a:gd name="T73" fmla="*/ 2654 h 3672"/>
                  <a:gd name="T74" fmla="*/ 3870 w 4448"/>
                  <a:gd name="T75" fmla="*/ 2800 h 3672"/>
                  <a:gd name="T76" fmla="*/ 4080 w 4448"/>
                  <a:gd name="T77" fmla="*/ 2884 h 3672"/>
                  <a:gd name="T78" fmla="*/ 4342 w 4448"/>
                  <a:gd name="T79" fmla="*/ 2810 h 3672"/>
                  <a:gd name="T80" fmla="*/ 4447 w 4448"/>
                  <a:gd name="T81" fmla="*/ 2538 h 3672"/>
                  <a:gd name="T82" fmla="*/ 4342 w 4448"/>
                  <a:gd name="T83" fmla="*/ 2255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8" h="3672">
                    <a:moveTo>
                      <a:pt x="4342" y="2255"/>
                    </a:moveTo>
                    <a:lnTo>
                      <a:pt x="4342" y="2255"/>
                    </a:lnTo>
                    <a:cubicBezTo>
                      <a:pt x="4279" y="2203"/>
                      <a:pt x="4185" y="2182"/>
                      <a:pt x="4080" y="2182"/>
                    </a:cubicBezTo>
                    <a:cubicBezTo>
                      <a:pt x="4006" y="2182"/>
                      <a:pt x="3944" y="2223"/>
                      <a:pt x="3870" y="2265"/>
                    </a:cubicBezTo>
                    <a:cubicBezTo>
                      <a:pt x="3807" y="2318"/>
                      <a:pt x="3734" y="2391"/>
                      <a:pt x="3618" y="2391"/>
                    </a:cubicBezTo>
                    <a:cubicBezTo>
                      <a:pt x="3210" y="2391"/>
                      <a:pt x="3210" y="2391"/>
                      <a:pt x="3210" y="2391"/>
                    </a:cubicBezTo>
                    <a:cubicBezTo>
                      <a:pt x="3210" y="1216"/>
                      <a:pt x="3210" y="1216"/>
                      <a:pt x="3210" y="1216"/>
                    </a:cubicBezTo>
                    <a:cubicBezTo>
                      <a:pt x="3199" y="1216"/>
                      <a:pt x="3189" y="1228"/>
                      <a:pt x="3178" y="1228"/>
                    </a:cubicBezTo>
                    <a:cubicBezTo>
                      <a:pt x="2349" y="1228"/>
                      <a:pt x="2349" y="1228"/>
                      <a:pt x="2349" y="1228"/>
                    </a:cubicBezTo>
                    <a:cubicBezTo>
                      <a:pt x="2349" y="849"/>
                      <a:pt x="2349" y="849"/>
                      <a:pt x="2349" y="849"/>
                    </a:cubicBezTo>
                    <a:lnTo>
                      <a:pt x="2349" y="839"/>
                    </a:lnTo>
                    <a:cubicBezTo>
                      <a:pt x="2360" y="724"/>
                      <a:pt x="2433" y="650"/>
                      <a:pt x="2486" y="587"/>
                    </a:cubicBezTo>
                    <a:cubicBezTo>
                      <a:pt x="2548" y="514"/>
                      <a:pt x="2580" y="451"/>
                      <a:pt x="2580" y="367"/>
                    </a:cubicBezTo>
                    <a:cubicBezTo>
                      <a:pt x="2580" y="273"/>
                      <a:pt x="2560" y="178"/>
                      <a:pt x="2507" y="115"/>
                    </a:cubicBezTo>
                    <a:cubicBezTo>
                      <a:pt x="2454" y="53"/>
                      <a:pt x="2380" y="10"/>
                      <a:pt x="2224" y="10"/>
                    </a:cubicBezTo>
                    <a:cubicBezTo>
                      <a:pt x="2077" y="0"/>
                      <a:pt x="2003" y="53"/>
                      <a:pt x="1951" y="115"/>
                    </a:cubicBezTo>
                    <a:cubicBezTo>
                      <a:pt x="1898" y="178"/>
                      <a:pt x="1877" y="273"/>
                      <a:pt x="1877" y="367"/>
                    </a:cubicBezTo>
                    <a:cubicBezTo>
                      <a:pt x="1877" y="451"/>
                      <a:pt x="1909" y="514"/>
                      <a:pt x="1961" y="577"/>
                    </a:cubicBezTo>
                    <a:cubicBezTo>
                      <a:pt x="2014" y="650"/>
                      <a:pt x="2077" y="724"/>
                      <a:pt x="2077" y="839"/>
                    </a:cubicBezTo>
                    <a:cubicBezTo>
                      <a:pt x="2077" y="1228"/>
                      <a:pt x="2077" y="1228"/>
                      <a:pt x="2077" y="1228"/>
                    </a:cubicBezTo>
                    <a:cubicBezTo>
                      <a:pt x="692" y="1228"/>
                      <a:pt x="692" y="1228"/>
                      <a:pt x="692" y="1228"/>
                    </a:cubicBezTo>
                    <a:cubicBezTo>
                      <a:pt x="420" y="1971"/>
                      <a:pt x="179" y="2758"/>
                      <a:pt x="0" y="3671"/>
                    </a:cubicBezTo>
                    <a:cubicBezTo>
                      <a:pt x="1395" y="3671"/>
                      <a:pt x="1395" y="3671"/>
                      <a:pt x="1395" y="3671"/>
                    </a:cubicBezTo>
                    <a:cubicBezTo>
                      <a:pt x="1395" y="3556"/>
                      <a:pt x="1395" y="3556"/>
                      <a:pt x="1395" y="3556"/>
                    </a:cubicBezTo>
                    <a:cubicBezTo>
                      <a:pt x="1395" y="3545"/>
                      <a:pt x="1385" y="3535"/>
                      <a:pt x="1322" y="3440"/>
                    </a:cubicBezTo>
                    <a:cubicBezTo>
                      <a:pt x="1259" y="3367"/>
                      <a:pt x="1186" y="3241"/>
                      <a:pt x="1186" y="3094"/>
                    </a:cubicBezTo>
                    <a:cubicBezTo>
                      <a:pt x="1186" y="2957"/>
                      <a:pt x="1217" y="2810"/>
                      <a:pt x="1311" y="2695"/>
                    </a:cubicBezTo>
                    <a:cubicBezTo>
                      <a:pt x="1406" y="2580"/>
                      <a:pt x="1584" y="2496"/>
                      <a:pt x="1783" y="2496"/>
                    </a:cubicBezTo>
                    <a:cubicBezTo>
                      <a:pt x="1972" y="2506"/>
                      <a:pt x="2140" y="2580"/>
                      <a:pt x="2234" y="2695"/>
                    </a:cubicBezTo>
                    <a:cubicBezTo>
                      <a:pt x="2328" y="2810"/>
                      <a:pt x="2360" y="2957"/>
                      <a:pt x="2360" y="3094"/>
                    </a:cubicBezTo>
                    <a:cubicBezTo>
                      <a:pt x="2360" y="3251"/>
                      <a:pt x="2276" y="3377"/>
                      <a:pt x="2213" y="3451"/>
                    </a:cubicBezTo>
                    <a:cubicBezTo>
                      <a:pt x="2150" y="3545"/>
                      <a:pt x="2129" y="3566"/>
                      <a:pt x="2129" y="3587"/>
                    </a:cubicBezTo>
                    <a:cubicBezTo>
                      <a:pt x="2129" y="3671"/>
                      <a:pt x="2129" y="3671"/>
                      <a:pt x="2129" y="3671"/>
                    </a:cubicBezTo>
                    <a:cubicBezTo>
                      <a:pt x="3210" y="3671"/>
                      <a:pt x="3210" y="3671"/>
                      <a:pt x="3210" y="3671"/>
                    </a:cubicBezTo>
                    <a:cubicBezTo>
                      <a:pt x="3210" y="2654"/>
                      <a:pt x="3210" y="2654"/>
                      <a:pt x="3210" y="2654"/>
                    </a:cubicBezTo>
                    <a:cubicBezTo>
                      <a:pt x="3608" y="2654"/>
                      <a:pt x="3608" y="2654"/>
                      <a:pt x="3608" y="2654"/>
                    </a:cubicBezTo>
                    <a:cubicBezTo>
                      <a:pt x="3608" y="2654"/>
                      <a:pt x="3608" y="2654"/>
                      <a:pt x="3618" y="2654"/>
                    </a:cubicBezTo>
                    <a:cubicBezTo>
                      <a:pt x="3734" y="2664"/>
                      <a:pt x="3797" y="2738"/>
                      <a:pt x="3870" y="2800"/>
                    </a:cubicBezTo>
                    <a:cubicBezTo>
                      <a:pt x="3944" y="2853"/>
                      <a:pt x="3996" y="2884"/>
                      <a:pt x="4080" y="2884"/>
                    </a:cubicBezTo>
                    <a:cubicBezTo>
                      <a:pt x="4185" y="2884"/>
                      <a:pt x="4279" y="2863"/>
                      <a:pt x="4342" y="2810"/>
                    </a:cubicBezTo>
                    <a:cubicBezTo>
                      <a:pt x="4394" y="2769"/>
                      <a:pt x="4447" y="2685"/>
                      <a:pt x="4447" y="2538"/>
                    </a:cubicBezTo>
                    <a:cubicBezTo>
                      <a:pt x="4447" y="2381"/>
                      <a:pt x="4405" y="2307"/>
                      <a:pt x="4342" y="2255"/>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31" name="Freeform 32"/>
              <p:cNvSpPr>
                <a:spLocks noChangeArrowheads="1"/>
              </p:cNvSpPr>
              <p:nvPr/>
            </p:nvSpPr>
            <p:spPr bwMode="auto">
              <a:xfrm>
                <a:off x="9233668" y="9701928"/>
                <a:ext cx="2029711" cy="999780"/>
              </a:xfrm>
              <a:custGeom>
                <a:avLst/>
                <a:gdLst>
                  <a:gd name="T0" fmla="*/ 4825 w 4962"/>
                  <a:gd name="T1" fmla="*/ 0 h 2444"/>
                  <a:gd name="T2" fmla="*/ 4825 w 4962"/>
                  <a:gd name="T3" fmla="*/ 0 h 2444"/>
                  <a:gd name="T4" fmla="*/ 3880 w 4962"/>
                  <a:gd name="T5" fmla="*/ 0 h 2444"/>
                  <a:gd name="T6" fmla="*/ 3880 w 4962"/>
                  <a:gd name="T7" fmla="*/ 146 h 2444"/>
                  <a:gd name="T8" fmla="*/ 3964 w 4962"/>
                  <a:gd name="T9" fmla="*/ 261 h 2444"/>
                  <a:gd name="T10" fmla="*/ 4090 w 4962"/>
                  <a:gd name="T11" fmla="*/ 607 h 2444"/>
                  <a:gd name="T12" fmla="*/ 3964 w 4962"/>
                  <a:gd name="T13" fmla="*/ 1006 h 2444"/>
                  <a:gd name="T14" fmla="*/ 3503 w 4962"/>
                  <a:gd name="T15" fmla="*/ 1205 h 2444"/>
                  <a:gd name="T16" fmla="*/ 3041 w 4962"/>
                  <a:gd name="T17" fmla="*/ 1006 h 2444"/>
                  <a:gd name="T18" fmla="*/ 2916 w 4962"/>
                  <a:gd name="T19" fmla="*/ 607 h 2444"/>
                  <a:gd name="T20" fmla="*/ 3063 w 4962"/>
                  <a:gd name="T21" fmla="*/ 251 h 2444"/>
                  <a:gd name="T22" fmla="*/ 3157 w 4962"/>
                  <a:gd name="T23" fmla="*/ 114 h 2444"/>
                  <a:gd name="T24" fmla="*/ 3157 w 4962"/>
                  <a:gd name="T25" fmla="*/ 0 h 2444"/>
                  <a:gd name="T26" fmla="*/ 304 w 4962"/>
                  <a:gd name="T27" fmla="*/ 0 h 2444"/>
                  <a:gd name="T28" fmla="*/ 294 w 4962"/>
                  <a:gd name="T29" fmla="*/ 62 h 2444"/>
                  <a:gd name="T30" fmla="*/ 0 w 4962"/>
                  <a:gd name="T31" fmla="*/ 2443 h 2444"/>
                  <a:gd name="T32" fmla="*/ 1311 w 4962"/>
                  <a:gd name="T33" fmla="*/ 2443 h 2444"/>
                  <a:gd name="T34" fmla="*/ 1311 w 4962"/>
                  <a:gd name="T35" fmla="*/ 2359 h 2444"/>
                  <a:gd name="T36" fmla="*/ 1227 w 4962"/>
                  <a:gd name="T37" fmla="*/ 2223 h 2444"/>
                  <a:gd name="T38" fmla="*/ 1080 w 4962"/>
                  <a:gd name="T39" fmla="*/ 1866 h 2444"/>
                  <a:gd name="T40" fmla="*/ 1207 w 4962"/>
                  <a:gd name="T41" fmla="*/ 1467 h 2444"/>
                  <a:gd name="T42" fmla="*/ 1657 w 4962"/>
                  <a:gd name="T43" fmla="*/ 1268 h 2444"/>
                  <a:gd name="T44" fmla="*/ 2129 w 4962"/>
                  <a:gd name="T45" fmla="*/ 1467 h 2444"/>
                  <a:gd name="T46" fmla="*/ 2245 w 4962"/>
                  <a:gd name="T47" fmla="*/ 1866 h 2444"/>
                  <a:gd name="T48" fmla="*/ 2118 w 4962"/>
                  <a:gd name="T49" fmla="*/ 2212 h 2444"/>
                  <a:gd name="T50" fmla="*/ 2045 w 4962"/>
                  <a:gd name="T51" fmla="*/ 2328 h 2444"/>
                  <a:gd name="T52" fmla="*/ 2045 w 4962"/>
                  <a:gd name="T53" fmla="*/ 2443 h 2444"/>
                  <a:gd name="T54" fmla="*/ 4961 w 4962"/>
                  <a:gd name="T55" fmla="*/ 2443 h 2444"/>
                  <a:gd name="T56" fmla="*/ 4825 w 4962"/>
                  <a:gd name="T5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62" h="2444">
                    <a:moveTo>
                      <a:pt x="4825" y="0"/>
                    </a:moveTo>
                    <a:lnTo>
                      <a:pt x="4825" y="0"/>
                    </a:lnTo>
                    <a:cubicBezTo>
                      <a:pt x="3880" y="0"/>
                      <a:pt x="3880" y="0"/>
                      <a:pt x="3880" y="0"/>
                    </a:cubicBezTo>
                    <a:cubicBezTo>
                      <a:pt x="3880" y="146"/>
                      <a:pt x="3880" y="146"/>
                      <a:pt x="3880" y="146"/>
                    </a:cubicBezTo>
                    <a:cubicBezTo>
                      <a:pt x="3880" y="156"/>
                      <a:pt x="3891" y="167"/>
                      <a:pt x="3964" y="261"/>
                    </a:cubicBezTo>
                    <a:cubicBezTo>
                      <a:pt x="4017" y="335"/>
                      <a:pt x="4090" y="460"/>
                      <a:pt x="4090" y="607"/>
                    </a:cubicBezTo>
                    <a:cubicBezTo>
                      <a:pt x="4090" y="743"/>
                      <a:pt x="4058" y="880"/>
                      <a:pt x="3964" y="1006"/>
                    </a:cubicBezTo>
                    <a:cubicBezTo>
                      <a:pt x="3870" y="1121"/>
                      <a:pt x="3691" y="1205"/>
                      <a:pt x="3503" y="1205"/>
                    </a:cubicBezTo>
                    <a:cubicBezTo>
                      <a:pt x="3303" y="1194"/>
                      <a:pt x="3136" y="1121"/>
                      <a:pt x="3041" y="1006"/>
                    </a:cubicBezTo>
                    <a:cubicBezTo>
                      <a:pt x="2947" y="891"/>
                      <a:pt x="2916" y="743"/>
                      <a:pt x="2916" y="607"/>
                    </a:cubicBezTo>
                    <a:cubicBezTo>
                      <a:pt x="2916" y="450"/>
                      <a:pt x="3000" y="324"/>
                      <a:pt x="3063" y="251"/>
                    </a:cubicBezTo>
                    <a:cubicBezTo>
                      <a:pt x="3136" y="156"/>
                      <a:pt x="3147" y="136"/>
                      <a:pt x="3157" y="114"/>
                    </a:cubicBezTo>
                    <a:cubicBezTo>
                      <a:pt x="3157" y="0"/>
                      <a:pt x="3157" y="0"/>
                      <a:pt x="3157" y="0"/>
                    </a:cubicBezTo>
                    <a:cubicBezTo>
                      <a:pt x="304" y="0"/>
                      <a:pt x="304" y="0"/>
                      <a:pt x="304" y="0"/>
                    </a:cubicBezTo>
                    <a:cubicBezTo>
                      <a:pt x="294" y="20"/>
                      <a:pt x="294" y="41"/>
                      <a:pt x="294" y="62"/>
                    </a:cubicBezTo>
                    <a:cubicBezTo>
                      <a:pt x="0" y="2443"/>
                      <a:pt x="0" y="2443"/>
                      <a:pt x="0" y="2443"/>
                    </a:cubicBezTo>
                    <a:cubicBezTo>
                      <a:pt x="1311" y="2443"/>
                      <a:pt x="1311" y="2443"/>
                      <a:pt x="1311" y="2443"/>
                    </a:cubicBezTo>
                    <a:cubicBezTo>
                      <a:pt x="1311" y="2359"/>
                      <a:pt x="1311" y="2359"/>
                      <a:pt x="1311" y="2359"/>
                    </a:cubicBezTo>
                    <a:cubicBezTo>
                      <a:pt x="1311" y="2338"/>
                      <a:pt x="1291" y="2317"/>
                      <a:pt x="1227" y="2223"/>
                    </a:cubicBezTo>
                    <a:cubicBezTo>
                      <a:pt x="1164" y="2149"/>
                      <a:pt x="1080" y="2023"/>
                      <a:pt x="1080" y="1866"/>
                    </a:cubicBezTo>
                    <a:cubicBezTo>
                      <a:pt x="1080" y="1729"/>
                      <a:pt x="1111" y="1582"/>
                      <a:pt x="1207" y="1467"/>
                    </a:cubicBezTo>
                    <a:cubicBezTo>
                      <a:pt x="1301" y="1352"/>
                      <a:pt x="1468" y="1278"/>
                      <a:pt x="1657" y="1268"/>
                    </a:cubicBezTo>
                    <a:cubicBezTo>
                      <a:pt x="1856" y="1268"/>
                      <a:pt x="2034" y="1352"/>
                      <a:pt x="2129" y="1467"/>
                    </a:cubicBezTo>
                    <a:cubicBezTo>
                      <a:pt x="2224" y="1582"/>
                      <a:pt x="2245" y="1729"/>
                      <a:pt x="2245" y="1866"/>
                    </a:cubicBezTo>
                    <a:cubicBezTo>
                      <a:pt x="2245" y="2013"/>
                      <a:pt x="2181" y="2139"/>
                      <a:pt x="2118" y="2212"/>
                    </a:cubicBezTo>
                    <a:cubicBezTo>
                      <a:pt x="2056" y="2307"/>
                      <a:pt x="2045" y="2317"/>
                      <a:pt x="2045" y="2328"/>
                    </a:cubicBezTo>
                    <a:cubicBezTo>
                      <a:pt x="2045" y="2443"/>
                      <a:pt x="2045" y="2443"/>
                      <a:pt x="2045" y="2443"/>
                    </a:cubicBezTo>
                    <a:cubicBezTo>
                      <a:pt x="4961" y="2443"/>
                      <a:pt x="4961" y="2443"/>
                      <a:pt x="4961" y="2443"/>
                    </a:cubicBezTo>
                    <a:cubicBezTo>
                      <a:pt x="4814" y="1582"/>
                      <a:pt x="4803" y="796"/>
                      <a:pt x="4825" y="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33" name="Freeform 33"/>
              <p:cNvSpPr>
                <a:spLocks noChangeArrowheads="1"/>
              </p:cNvSpPr>
              <p:nvPr/>
            </p:nvSpPr>
            <p:spPr bwMode="auto">
              <a:xfrm>
                <a:off x="11312092" y="9701928"/>
                <a:ext cx="1055450" cy="1523131"/>
              </a:xfrm>
              <a:custGeom>
                <a:avLst/>
                <a:gdLst>
                  <a:gd name="T0" fmla="*/ 2580 w 2581"/>
                  <a:gd name="T1" fmla="*/ 2443 h 3723"/>
                  <a:gd name="T2" fmla="*/ 2580 w 2581"/>
                  <a:gd name="T3" fmla="*/ 2443 h 3723"/>
                  <a:gd name="T4" fmla="*/ 2423 w 2581"/>
                  <a:gd name="T5" fmla="*/ 0 h 3723"/>
                  <a:gd name="T6" fmla="*/ 2013 w 2581"/>
                  <a:gd name="T7" fmla="*/ 0 h 3723"/>
                  <a:gd name="T8" fmla="*/ 2013 w 2581"/>
                  <a:gd name="T9" fmla="*/ 114 h 3723"/>
                  <a:gd name="T10" fmla="*/ 2087 w 2581"/>
                  <a:gd name="T11" fmla="*/ 240 h 3723"/>
                  <a:gd name="T12" fmla="*/ 2223 w 2581"/>
                  <a:gd name="T13" fmla="*/ 586 h 3723"/>
                  <a:gd name="T14" fmla="*/ 2097 w 2581"/>
                  <a:gd name="T15" fmla="*/ 985 h 3723"/>
                  <a:gd name="T16" fmla="*/ 1636 w 2581"/>
                  <a:gd name="T17" fmla="*/ 1174 h 3723"/>
                  <a:gd name="T18" fmla="*/ 1175 w 2581"/>
                  <a:gd name="T19" fmla="*/ 985 h 3723"/>
                  <a:gd name="T20" fmla="*/ 1049 w 2581"/>
                  <a:gd name="T21" fmla="*/ 586 h 3723"/>
                  <a:gd name="T22" fmla="*/ 1195 w 2581"/>
                  <a:gd name="T23" fmla="*/ 230 h 3723"/>
                  <a:gd name="T24" fmla="*/ 1290 w 2581"/>
                  <a:gd name="T25" fmla="*/ 93 h 3723"/>
                  <a:gd name="T26" fmla="*/ 1290 w 2581"/>
                  <a:gd name="T27" fmla="*/ 0 h 3723"/>
                  <a:gd name="T28" fmla="*/ 849 w 2581"/>
                  <a:gd name="T29" fmla="*/ 0 h 3723"/>
                  <a:gd name="T30" fmla="*/ 0 w 2581"/>
                  <a:gd name="T31" fmla="*/ 2443 h 3723"/>
                  <a:gd name="T32" fmla="*/ 1154 w 2581"/>
                  <a:gd name="T33" fmla="*/ 2443 h 3723"/>
                  <a:gd name="T34" fmla="*/ 1154 w 2581"/>
                  <a:gd name="T35" fmla="*/ 2872 h 3723"/>
                  <a:gd name="T36" fmla="*/ 1154 w 2581"/>
                  <a:gd name="T37" fmla="*/ 2883 h 3723"/>
                  <a:gd name="T38" fmla="*/ 1007 w 2581"/>
                  <a:gd name="T39" fmla="*/ 3146 h 3723"/>
                  <a:gd name="T40" fmla="*/ 912 w 2581"/>
                  <a:gd name="T41" fmla="*/ 3355 h 3723"/>
                  <a:gd name="T42" fmla="*/ 986 w 2581"/>
                  <a:gd name="T43" fmla="*/ 3607 h 3723"/>
                  <a:gd name="T44" fmla="*/ 1269 w 2581"/>
                  <a:gd name="T45" fmla="*/ 3711 h 3723"/>
                  <a:gd name="T46" fmla="*/ 1542 w 2581"/>
                  <a:gd name="T47" fmla="*/ 3607 h 3723"/>
                  <a:gd name="T48" fmla="*/ 1615 w 2581"/>
                  <a:gd name="T49" fmla="*/ 3355 h 3723"/>
                  <a:gd name="T50" fmla="*/ 1531 w 2581"/>
                  <a:gd name="T51" fmla="*/ 3146 h 3723"/>
                  <a:gd name="T52" fmla="*/ 1416 w 2581"/>
                  <a:gd name="T53" fmla="*/ 2893 h 3723"/>
                  <a:gd name="T54" fmla="*/ 1416 w 2581"/>
                  <a:gd name="T55" fmla="*/ 2443 h 3723"/>
                  <a:gd name="T56" fmla="*/ 2580 w 2581"/>
                  <a:gd name="T57" fmla="*/ 2443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1" h="3723">
                    <a:moveTo>
                      <a:pt x="2580" y="2443"/>
                    </a:moveTo>
                    <a:lnTo>
                      <a:pt x="2580" y="2443"/>
                    </a:lnTo>
                    <a:cubicBezTo>
                      <a:pt x="2528" y="1541"/>
                      <a:pt x="2444" y="839"/>
                      <a:pt x="2423" y="0"/>
                    </a:cubicBezTo>
                    <a:cubicBezTo>
                      <a:pt x="2013" y="0"/>
                      <a:pt x="2013" y="0"/>
                      <a:pt x="2013" y="0"/>
                    </a:cubicBezTo>
                    <a:cubicBezTo>
                      <a:pt x="2013" y="114"/>
                      <a:pt x="2013" y="114"/>
                      <a:pt x="2013" y="114"/>
                    </a:cubicBezTo>
                    <a:cubicBezTo>
                      <a:pt x="2013" y="136"/>
                      <a:pt x="2024" y="146"/>
                      <a:pt x="2087" y="240"/>
                    </a:cubicBezTo>
                    <a:cubicBezTo>
                      <a:pt x="2150" y="314"/>
                      <a:pt x="2223" y="429"/>
                      <a:pt x="2223" y="586"/>
                    </a:cubicBezTo>
                    <a:cubicBezTo>
                      <a:pt x="2223" y="723"/>
                      <a:pt x="2192" y="859"/>
                      <a:pt x="2097" y="985"/>
                    </a:cubicBezTo>
                    <a:cubicBezTo>
                      <a:pt x="2003" y="1100"/>
                      <a:pt x="1825" y="1184"/>
                      <a:pt x="1636" y="1174"/>
                    </a:cubicBezTo>
                    <a:cubicBezTo>
                      <a:pt x="1437" y="1174"/>
                      <a:pt x="1269" y="1100"/>
                      <a:pt x="1175" y="985"/>
                    </a:cubicBezTo>
                    <a:cubicBezTo>
                      <a:pt x="1080" y="859"/>
                      <a:pt x="1049" y="723"/>
                      <a:pt x="1049" y="586"/>
                    </a:cubicBezTo>
                    <a:cubicBezTo>
                      <a:pt x="1049" y="429"/>
                      <a:pt x="1133" y="304"/>
                      <a:pt x="1195" y="230"/>
                    </a:cubicBezTo>
                    <a:cubicBezTo>
                      <a:pt x="1269" y="136"/>
                      <a:pt x="1279" y="114"/>
                      <a:pt x="1290" y="93"/>
                    </a:cubicBezTo>
                    <a:cubicBezTo>
                      <a:pt x="1290" y="0"/>
                      <a:pt x="1290" y="0"/>
                      <a:pt x="1290" y="0"/>
                    </a:cubicBezTo>
                    <a:cubicBezTo>
                      <a:pt x="849" y="0"/>
                      <a:pt x="849" y="0"/>
                      <a:pt x="849" y="0"/>
                    </a:cubicBezTo>
                    <a:cubicBezTo>
                      <a:pt x="608" y="534"/>
                      <a:pt x="336" y="1163"/>
                      <a:pt x="0" y="2443"/>
                    </a:cubicBezTo>
                    <a:cubicBezTo>
                      <a:pt x="1154" y="2443"/>
                      <a:pt x="1154" y="2443"/>
                      <a:pt x="1154" y="2443"/>
                    </a:cubicBezTo>
                    <a:cubicBezTo>
                      <a:pt x="1154" y="2872"/>
                      <a:pt x="1154" y="2872"/>
                      <a:pt x="1154" y="2872"/>
                    </a:cubicBezTo>
                    <a:lnTo>
                      <a:pt x="1154" y="2883"/>
                    </a:lnTo>
                    <a:cubicBezTo>
                      <a:pt x="1133" y="2999"/>
                      <a:pt x="1059" y="3072"/>
                      <a:pt x="1007" y="3146"/>
                    </a:cubicBezTo>
                    <a:cubicBezTo>
                      <a:pt x="955" y="3208"/>
                      <a:pt x="912" y="3271"/>
                      <a:pt x="912" y="3355"/>
                    </a:cubicBezTo>
                    <a:cubicBezTo>
                      <a:pt x="912" y="3460"/>
                      <a:pt x="933" y="3544"/>
                      <a:pt x="986" y="3607"/>
                    </a:cubicBezTo>
                    <a:cubicBezTo>
                      <a:pt x="1039" y="3670"/>
                      <a:pt x="1111" y="3711"/>
                      <a:pt x="1269" y="3711"/>
                    </a:cubicBezTo>
                    <a:cubicBezTo>
                      <a:pt x="1416" y="3722"/>
                      <a:pt x="1489" y="3670"/>
                      <a:pt x="1542" y="3607"/>
                    </a:cubicBezTo>
                    <a:cubicBezTo>
                      <a:pt x="1594" y="3544"/>
                      <a:pt x="1615" y="3450"/>
                      <a:pt x="1615" y="3355"/>
                    </a:cubicBezTo>
                    <a:cubicBezTo>
                      <a:pt x="1615" y="3271"/>
                      <a:pt x="1584" y="3208"/>
                      <a:pt x="1531" y="3146"/>
                    </a:cubicBezTo>
                    <a:cubicBezTo>
                      <a:pt x="1489" y="3072"/>
                      <a:pt x="1416" y="2999"/>
                      <a:pt x="1416" y="2893"/>
                    </a:cubicBezTo>
                    <a:cubicBezTo>
                      <a:pt x="1416" y="2443"/>
                      <a:pt x="1416" y="2443"/>
                      <a:pt x="1416" y="2443"/>
                    </a:cubicBezTo>
                    <a:lnTo>
                      <a:pt x="2580" y="2443"/>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35" name="Freeform 34"/>
              <p:cNvSpPr>
                <a:spLocks noChangeArrowheads="1"/>
              </p:cNvSpPr>
              <p:nvPr/>
            </p:nvSpPr>
            <p:spPr bwMode="auto">
              <a:xfrm>
                <a:off x="9152481" y="10315512"/>
                <a:ext cx="2073011" cy="1434703"/>
              </a:xfrm>
              <a:custGeom>
                <a:avLst/>
                <a:gdLst>
                  <a:gd name="T0" fmla="*/ 2013 w 5066"/>
                  <a:gd name="T1" fmla="*/ 830 h 3505"/>
                  <a:gd name="T2" fmla="*/ 2013 w 5066"/>
                  <a:gd name="T3" fmla="*/ 830 h 3505"/>
                  <a:gd name="T4" fmla="*/ 2129 w 5066"/>
                  <a:gd name="T5" fmla="*/ 578 h 3505"/>
                  <a:gd name="T6" fmla="*/ 2213 w 5066"/>
                  <a:gd name="T7" fmla="*/ 368 h 3505"/>
                  <a:gd name="T8" fmla="*/ 2139 w 5066"/>
                  <a:gd name="T9" fmla="*/ 116 h 3505"/>
                  <a:gd name="T10" fmla="*/ 1867 w 5066"/>
                  <a:gd name="T11" fmla="*/ 0 h 3505"/>
                  <a:gd name="T12" fmla="*/ 1583 w 5066"/>
                  <a:gd name="T13" fmla="*/ 116 h 3505"/>
                  <a:gd name="T14" fmla="*/ 1510 w 5066"/>
                  <a:gd name="T15" fmla="*/ 368 h 3505"/>
                  <a:gd name="T16" fmla="*/ 1604 w 5066"/>
                  <a:gd name="T17" fmla="*/ 578 h 3505"/>
                  <a:gd name="T18" fmla="*/ 1741 w 5066"/>
                  <a:gd name="T19" fmla="*/ 840 h 3505"/>
                  <a:gd name="T20" fmla="*/ 1741 w 5066"/>
                  <a:gd name="T21" fmla="*/ 850 h 3505"/>
                  <a:gd name="T22" fmla="*/ 1741 w 5066"/>
                  <a:gd name="T23" fmla="*/ 1228 h 3505"/>
                  <a:gd name="T24" fmla="*/ 168 w 5066"/>
                  <a:gd name="T25" fmla="*/ 1228 h 3505"/>
                  <a:gd name="T26" fmla="*/ 157 w 5066"/>
                  <a:gd name="T27" fmla="*/ 1291 h 3505"/>
                  <a:gd name="T28" fmla="*/ 3240 w 5066"/>
                  <a:gd name="T29" fmla="*/ 3504 h 3505"/>
                  <a:gd name="T30" fmla="*/ 5065 w 5066"/>
                  <a:gd name="T31" fmla="*/ 3504 h 3505"/>
                  <a:gd name="T32" fmla="*/ 5065 w 5066"/>
                  <a:gd name="T33" fmla="*/ 2717 h 3505"/>
                  <a:gd name="T34" fmla="*/ 4897 w 5066"/>
                  <a:gd name="T35" fmla="*/ 2717 h 3505"/>
                  <a:gd name="T36" fmla="*/ 4761 w 5066"/>
                  <a:gd name="T37" fmla="*/ 2811 h 3505"/>
                  <a:gd name="T38" fmla="*/ 4405 w 5066"/>
                  <a:gd name="T39" fmla="*/ 2948 h 3505"/>
                  <a:gd name="T40" fmla="*/ 4006 w 5066"/>
                  <a:gd name="T41" fmla="*/ 2822 h 3505"/>
                  <a:gd name="T42" fmla="*/ 3807 w 5066"/>
                  <a:gd name="T43" fmla="*/ 2371 h 3505"/>
                  <a:gd name="T44" fmla="*/ 4006 w 5066"/>
                  <a:gd name="T45" fmla="*/ 1909 h 3505"/>
                  <a:gd name="T46" fmla="*/ 4405 w 5066"/>
                  <a:gd name="T47" fmla="*/ 1784 h 3505"/>
                  <a:gd name="T48" fmla="*/ 4750 w 5066"/>
                  <a:gd name="T49" fmla="*/ 1909 h 3505"/>
                  <a:gd name="T50" fmla="*/ 4866 w 5066"/>
                  <a:gd name="T51" fmla="*/ 1983 h 3505"/>
                  <a:gd name="T52" fmla="*/ 5065 w 5066"/>
                  <a:gd name="T53" fmla="*/ 1983 h 3505"/>
                  <a:gd name="T54" fmla="*/ 5065 w 5066"/>
                  <a:gd name="T55" fmla="*/ 1228 h 3505"/>
                  <a:gd name="T56" fmla="*/ 2013 w 5066"/>
                  <a:gd name="T57" fmla="*/ 1228 h 3505"/>
                  <a:gd name="T58" fmla="*/ 2013 w 5066"/>
                  <a:gd name="T59" fmla="*/ 830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6" h="3505">
                    <a:moveTo>
                      <a:pt x="2013" y="830"/>
                    </a:moveTo>
                    <a:lnTo>
                      <a:pt x="2013" y="830"/>
                    </a:lnTo>
                    <a:cubicBezTo>
                      <a:pt x="2013" y="725"/>
                      <a:pt x="2087" y="651"/>
                      <a:pt x="2129" y="578"/>
                    </a:cubicBezTo>
                    <a:cubicBezTo>
                      <a:pt x="2181" y="515"/>
                      <a:pt x="2213" y="451"/>
                      <a:pt x="2213" y="368"/>
                    </a:cubicBezTo>
                    <a:cubicBezTo>
                      <a:pt x="2213" y="274"/>
                      <a:pt x="2192" y="179"/>
                      <a:pt x="2139" y="116"/>
                    </a:cubicBezTo>
                    <a:cubicBezTo>
                      <a:pt x="2087" y="43"/>
                      <a:pt x="2013" y="0"/>
                      <a:pt x="1867" y="0"/>
                    </a:cubicBezTo>
                    <a:cubicBezTo>
                      <a:pt x="1709" y="12"/>
                      <a:pt x="1636" y="53"/>
                      <a:pt x="1583" y="116"/>
                    </a:cubicBezTo>
                    <a:cubicBezTo>
                      <a:pt x="1531" y="179"/>
                      <a:pt x="1510" y="263"/>
                      <a:pt x="1510" y="368"/>
                    </a:cubicBezTo>
                    <a:cubicBezTo>
                      <a:pt x="1510" y="451"/>
                      <a:pt x="1542" y="515"/>
                      <a:pt x="1604" y="578"/>
                    </a:cubicBezTo>
                    <a:cubicBezTo>
                      <a:pt x="1657" y="651"/>
                      <a:pt x="1730" y="725"/>
                      <a:pt x="1741" y="840"/>
                    </a:cubicBezTo>
                    <a:cubicBezTo>
                      <a:pt x="1741" y="840"/>
                      <a:pt x="1741" y="840"/>
                      <a:pt x="1741" y="850"/>
                    </a:cubicBezTo>
                    <a:cubicBezTo>
                      <a:pt x="1741" y="1228"/>
                      <a:pt x="1741" y="1228"/>
                      <a:pt x="1741" y="1228"/>
                    </a:cubicBezTo>
                    <a:cubicBezTo>
                      <a:pt x="168" y="1228"/>
                      <a:pt x="168" y="1228"/>
                      <a:pt x="168" y="1228"/>
                    </a:cubicBezTo>
                    <a:cubicBezTo>
                      <a:pt x="157" y="1291"/>
                      <a:pt x="157" y="1291"/>
                      <a:pt x="157" y="1291"/>
                    </a:cubicBezTo>
                    <a:cubicBezTo>
                      <a:pt x="0" y="2791"/>
                      <a:pt x="1814" y="3504"/>
                      <a:pt x="3240" y="3504"/>
                    </a:cubicBezTo>
                    <a:cubicBezTo>
                      <a:pt x="5065" y="3504"/>
                      <a:pt x="5065" y="3504"/>
                      <a:pt x="5065" y="3504"/>
                    </a:cubicBezTo>
                    <a:cubicBezTo>
                      <a:pt x="5065" y="2717"/>
                      <a:pt x="5065" y="2717"/>
                      <a:pt x="5065" y="2717"/>
                    </a:cubicBezTo>
                    <a:cubicBezTo>
                      <a:pt x="4897" y="2717"/>
                      <a:pt x="4897" y="2717"/>
                      <a:pt x="4897" y="2717"/>
                    </a:cubicBezTo>
                    <a:cubicBezTo>
                      <a:pt x="4866" y="2717"/>
                      <a:pt x="4856" y="2738"/>
                      <a:pt x="4761" y="2811"/>
                    </a:cubicBezTo>
                    <a:cubicBezTo>
                      <a:pt x="4688" y="2875"/>
                      <a:pt x="4562" y="2948"/>
                      <a:pt x="4405" y="2948"/>
                    </a:cubicBezTo>
                    <a:cubicBezTo>
                      <a:pt x="4268" y="2948"/>
                      <a:pt x="4121" y="2927"/>
                      <a:pt x="4006" y="2822"/>
                    </a:cubicBezTo>
                    <a:cubicBezTo>
                      <a:pt x="3890" y="2738"/>
                      <a:pt x="3818" y="2560"/>
                      <a:pt x="3807" y="2371"/>
                    </a:cubicBezTo>
                    <a:cubicBezTo>
                      <a:pt x="3807" y="2172"/>
                      <a:pt x="3890" y="1993"/>
                      <a:pt x="4006" y="1909"/>
                    </a:cubicBezTo>
                    <a:cubicBezTo>
                      <a:pt x="4121" y="1805"/>
                      <a:pt x="4268" y="1784"/>
                      <a:pt x="4405" y="1784"/>
                    </a:cubicBezTo>
                    <a:cubicBezTo>
                      <a:pt x="4552" y="1784"/>
                      <a:pt x="4677" y="1857"/>
                      <a:pt x="4750" y="1909"/>
                    </a:cubicBezTo>
                    <a:cubicBezTo>
                      <a:pt x="4845" y="1973"/>
                      <a:pt x="4856" y="1983"/>
                      <a:pt x="4866" y="1983"/>
                    </a:cubicBezTo>
                    <a:cubicBezTo>
                      <a:pt x="5065" y="1983"/>
                      <a:pt x="5065" y="1983"/>
                      <a:pt x="5065" y="1983"/>
                    </a:cubicBezTo>
                    <a:cubicBezTo>
                      <a:pt x="5065" y="1228"/>
                      <a:pt x="5065" y="1228"/>
                      <a:pt x="5065" y="1228"/>
                    </a:cubicBezTo>
                    <a:cubicBezTo>
                      <a:pt x="2013" y="1228"/>
                      <a:pt x="2013" y="1228"/>
                      <a:pt x="2013" y="1228"/>
                    </a:cubicBezTo>
                    <a:lnTo>
                      <a:pt x="2013" y="830"/>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37" name="Freeform 35"/>
              <p:cNvSpPr>
                <a:spLocks noChangeArrowheads="1"/>
              </p:cNvSpPr>
              <p:nvPr/>
            </p:nvSpPr>
            <p:spPr bwMode="auto">
              <a:xfrm>
                <a:off x="10805116" y="10819011"/>
                <a:ext cx="2047752" cy="931203"/>
              </a:xfrm>
              <a:custGeom>
                <a:avLst/>
                <a:gdLst>
                  <a:gd name="T0" fmla="*/ 4887 w 5003"/>
                  <a:gd name="T1" fmla="*/ 860 h 2277"/>
                  <a:gd name="T2" fmla="*/ 4887 w 5003"/>
                  <a:gd name="T3" fmla="*/ 860 h 2277"/>
                  <a:gd name="T4" fmla="*/ 4635 w 5003"/>
                  <a:gd name="T5" fmla="*/ 786 h 2277"/>
                  <a:gd name="T6" fmla="*/ 4425 w 5003"/>
                  <a:gd name="T7" fmla="*/ 870 h 2277"/>
                  <a:gd name="T8" fmla="*/ 4163 w 5003"/>
                  <a:gd name="T9" fmla="*/ 985 h 2277"/>
                  <a:gd name="T10" fmla="*/ 3691 w 5003"/>
                  <a:gd name="T11" fmla="*/ 985 h 2277"/>
                  <a:gd name="T12" fmla="*/ 3691 w 5003"/>
                  <a:gd name="T13" fmla="*/ 0 h 2277"/>
                  <a:gd name="T14" fmla="*/ 2883 w 5003"/>
                  <a:gd name="T15" fmla="*/ 0 h 2277"/>
                  <a:gd name="T16" fmla="*/ 2883 w 5003"/>
                  <a:gd name="T17" fmla="*/ 167 h 2277"/>
                  <a:gd name="T18" fmla="*/ 2957 w 5003"/>
                  <a:gd name="T19" fmla="*/ 283 h 2277"/>
                  <a:gd name="T20" fmla="*/ 3082 w 5003"/>
                  <a:gd name="T21" fmla="*/ 629 h 2277"/>
                  <a:gd name="T22" fmla="*/ 2967 w 5003"/>
                  <a:gd name="T23" fmla="*/ 1028 h 2277"/>
                  <a:gd name="T24" fmla="*/ 2495 w 5003"/>
                  <a:gd name="T25" fmla="*/ 1227 h 2277"/>
                  <a:gd name="T26" fmla="*/ 2044 w 5003"/>
                  <a:gd name="T27" fmla="*/ 1028 h 2277"/>
                  <a:gd name="T28" fmla="*/ 1919 w 5003"/>
                  <a:gd name="T29" fmla="*/ 629 h 2277"/>
                  <a:gd name="T30" fmla="*/ 2065 w 5003"/>
                  <a:gd name="T31" fmla="*/ 273 h 2277"/>
                  <a:gd name="T32" fmla="*/ 2149 w 5003"/>
                  <a:gd name="T33" fmla="*/ 136 h 2277"/>
                  <a:gd name="T34" fmla="*/ 2149 w 5003"/>
                  <a:gd name="T35" fmla="*/ 0 h 2277"/>
                  <a:gd name="T36" fmla="*/ 1310 w 5003"/>
                  <a:gd name="T37" fmla="*/ 0 h 2277"/>
                  <a:gd name="T38" fmla="*/ 1310 w 5003"/>
                  <a:gd name="T39" fmla="*/ 985 h 2277"/>
                  <a:gd name="T40" fmla="*/ 828 w 5003"/>
                  <a:gd name="T41" fmla="*/ 985 h 2277"/>
                  <a:gd name="T42" fmla="*/ 576 w 5003"/>
                  <a:gd name="T43" fmla="*/ 870 h 2277"/>
                  <a:gd name="T44" fmla="*/ 367 w 5003"/>
                  <a:gd name="T45" fmla="*/ 786 h 2277"/>
                  <a:gd name="T46" fmla="*/ 104 w 5003"/>
                  <a:gd name="T47" fmla="*/ 860 h 2277"/>
                  <a:gd name="T48" fmla="*/ 0 w 5003"/>
                  <a:gd name="T49" fmla="*/ 1132 h 2277"/>
                  <a:gd name="T50" fmla="*/ 115 w 5003"/>
                  <a:gd name="T51" fmla="*/ 1416 h 2277"/>
                  <a:gd name="T52" fmla="*/ 367 w 5003"/>
                  <a:gd name="T53" fmla="*/ 1489 h 2277"/>
                  <a:gd name="T54" fmla="*/ 576 w 5003"/>
                  <a:gd name="T55" fmla="*/ 1395 h 2277"/>
                  <a:gd name="T56" fmla="*/ 838 w 5003"/>
                  <a:gd name="T57" fmla="*/ 1259 h 2277"/>
                  <a:gd name="T58" fmla="*/ 849 w 5003"/>
                  <a:gd name="T59" fmla="*/ 1259 h 2277"/>
                  <a:gd name="T60" fmla="*/ 1310 w 5003"/>
                  <a:gd name="T61" fmla="*/ 1259 h 2277"/>
                  <a:gd name="T62" fmla="*/ 1310 w 5003"/>
                  <a:gd name="T63" fmla="*/ 2276 h 2277"/>
                  <a:gd name="T64" fmla="*/ 3691 w 5003"/>
                  <a:gd name="T65" fmla="*/ 2276 h 2277"/>
                  <a:gd name="T66" fmla="*/ 3691 w 5003"/>
                  <a:gd name="T67" fmla="*/ 1259 h 2277"/>
                  <a:gd name="T68" fmla="*/ 4153 w 5003"/>
                  <a:gd name="T69" fmla="*/ 1259 h 2277"/>
                  <a:gd name="T70" fmla="*/ 4163 w 5003"/>
                  <a:gd name="T71" fmla="*/ 1259 h 2277"/>
                  <a:gd name="T72" fmla="*/ 4415 w 5003"/>
                  <a:gd name="T73" fmla="*/ 1395 h 2277"/>
                  <a:gd name="T74" fmla="*/ 4635 w 5003"/>
                  <a:gd name="T75" fmla="*/ 1489 h 2277"/>
                  <a:gd name="T76" fmla="*/ 4887 w 5003"/>
                  <a:gd name="T77" fmla="*/ 1416 h 2277"/>
                  <a:gd name="T78" fmla="*/ 4991 w 5003"/>
                  <a:gd name="T79" fmla="*/ 1132 h 2277"/>
                  <a:gd name="T80" fmla="*/ 4887 w 5003"/>
                  <a:gd name="T81" fmla="*/ 86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3" h="2277">
                    <a:moveTo>
                      <a:pt x="4887" y="860"/>
                    </a:moveTo>
                    <a:lnTo>
                      <a:pt x="4887" y="860"/>
                    </a:lnTo>
                    <a:cubicBezTo>
                      <a:pt x="4824" y="808"/>
                      <a:pt x="4729" y="786"/>
                      <a:pt x="4635" y="786"/>
                    </a:cubicBezTo>
                    <a:cubicBezTo>
                      <a:pt x="4551" y="786"/>
                      <a:pt x="4488" y="818"/>
                      <a:pt x="4425" y="870"/>
                    </a:cubicBezTo>
                    <a:cubicBezTo>
                      <a:pt x="4352" y="923"/>
                      <a:pt x="4278" y="985"/>
                      <a:pt x="4163" y="985"/>
                    </a:cubicBezTo>
                    <a:cubicBezTo>
                      <a:pt x="3691" y="985"/>
                      <a:pt x="3691" y="985"/>
                      <a:pt x="3691" y="985"/>
                    </a:cubicBezTo>
                    <a:cubicBezTo>
                      <a:pt x="3691" y="0"/>
                      <a:pt x="3691" y="0"/>
                      <a:pt x="3691" y="0"/>
                    </a:cubicBezTo>
                    <a:cubicBezTo>
                      <a:pt x="2883" y="0"/>
                      <a:pt x="2883" y="0"/>
                      <a:pt x="2883" y="0"/>
                    </a:cubicBezTo>
                    <a:cubicBezTo>
                      <a:pt x="2883" y="167"/>
                      <a:pt x="2883" y="167"/>
                      <a:pt x="2883" y="167"/>
                    </a:cubicBezTo>
                    <a:cubicBezTo>
                      <a:pt x="2883" y="178"/>
                      <a:pt x="2894" y="189"/>
                      <a:pt x="2957" y="283"/>
                    </a:cubicBezTo>
                    <a:cubicBezTo>
                      <a:pt x="3019" y="357"/>
                      <a:pt x="3082" y="482"/>
                      <a:pt x="3082" y="629"/>
                    </a:cubicBezTo>
                    <a:cubicBezTo>
                      <a:pt x="3082" y="765"/>
                      <a:pt x="3062" y="902"/>
                      <a:pt x="2967" y="1028"/>
                    </a:cubicBezTo>
                    <a:cubicBezTo>
                      <a:pt x="2873" y="1143"/>
                      <a:pt x="2695" y="1227"/>
                      <a:pt x="2495" y="1227"/>
                    </a:cubicBezTo>
                    <a:cubicBezTo>
                      <a:pt x="2307" y="1216"/>
                      <a:pt x="2139" y="1143"/>
                      <a:pt x="2044" y="1028"/>
                    </a:cubicBezTo>
                    <a:cubicBezTo>
                      <a:pt x="1950" y="912"/>
                      <a:pt x="1919" y="765"/>
                      <a:pt x="1919" y="629"/>
                    </a:cubicBezTo>
                    <a:cubicBezTo>
                      <a:pt x="1919" y="472"/>
                      <a:pt x="2003" y="346"/>
                      <a:pt x="2065" y="273"/>
                    </a:cubicBezTo>
                    <a:cubicBezTo>
                      <a:pt x="2128" y="178"/>
                      <a:pt x="2149" y="157"/>
                      <a:pt x="2149" y="136"/>
                    </a:cubicBezTo>
                    <a:cubicBezTo>
                      <a:pt x="2149" y="0"/>
                      <a:pt x="2149" y="0"/>
                      <a:pt x="2149" y="0"/>
                    </a:cubicBezTo>
                    <a:cubicBezTo>
                      <a:pt x="1310" y="0"/>
                      <a:pt x="1310" y="0"/>
                      <a:pt x="1310" y="0"/>
                    </a:cubicBezTo>
                    <a:cubicBezTo>
                      <a:pt x="1310" y="985"/>
                      <a:pt x="1310" y="985"/>
                      <a:pt x="1310" y="985"/>
                    </a:cubicBezTo>
                    <a:cubicBezTo>
                      <a:pt x="828" y="985"/>
                      <a:pt x="828" y="985"/>
                      <a:pt x="828" y="985"/>
                    </a:cubicBezTo>
                    <a:cubicBezTo>
                      <a:pt x="712" y="985"/>
                      <a:pt x="650" y="923"/>
                      <a:pt x="576" y="870"/>
                    </a:cubicBezTo>
                    <a:cubicBezTo>
                      <a:pt x="514" y="818"/>
                      <a:pt x="451" y="786"/>
                      <a:pt x="367" y="786"/>
                    </a:cubicBezTo>
                    <a:cubicBezTo>
                      <a:pt x="262" y="786"/>
                      <a:pt x="178" y="808"/>
                      <a:pt x="104" y="860"/>
                    </a:cubicBezTo>
                    <a:cubicBezTo>
                      <a:pt x="41" y="912"/>
                      <a:pt x="0" y="985"/>
                      <a:pt x="0" y="1132"/>
                    </a:cubicBezTo>
                    <a:cubicBezTo>
                      <a:pt x="0" y="1290"/>
                      <a:pt x="52" y="1364"/>
                      <a:pt x="115" y="1416"/>
                    </a:cubicBezTo>
                    <a:cubicBezTo>
                      <a:pt x="178" y="1468"/>
                      <a:pt x="262" y="1489"/>
                      <a:pt x="367" y="1489"/>
                    </a:cubicBezTo>
                    <a:cubicBezTo>
                      <a:pt x="451" y="1489"/>
                      <a:pt x="514" y="1457"/>
                      <a:pt x="576" y="1395"/>
                    </a:cubicBezTo>
                    <a:cubicBezTo>
                      <a:pt x="650" y="1343"/>
                      <a:pt x="712" y="1269"/>
                      <a:pt x="838" y="1259"/>
                    </a:cubicBezTo>
                    <a:cubicBezTo>
                      <a:pt x="838" y="1259"/>
                      <a:pt x="838" y="1259"/>
                      <a:pt x="849" y="1259"/>
                    </a:cubicBezTo>
                    <a:cubicBezTo>
                      <a:pt x="1310" y="1259"/>
                      <a:pt x="1310" y="1259"/>
                      <a:pt x="1310" y="1259"/>
                    </a:cubicBezTo>
                    <a:cubicBezTo>
                      <a:pt x="1310" y="2276"/>
                      <a:pt x="1310" y="2276"/>
                      <a:pt x="1310" y="2276"/>
                    </a:cubicBezTo>
                    <a:cubicBezTo>
                      <a:pt x="3691" y="2276"/>
                      <a:pt x="3691" y="2276"/>
                      <a:pt x="3691" y="2276"/>
                    </a:cubicBezTo>
                    <a:cubicBezTo>
                      <a:pt x="3691" y="1259"/>
                      <a:pt x="3691" y="1259"/>
                      <a:pt x="3691" y="1259"/>
                    </a:cubicBezTo>
                    <a:cubicBezTo>
                      <a:pt x="4153" y="1259"/>
                      <a:pt x="4153" y="1259"/>
                      <a:pt x="4153" y="1259"/>
                    </a:cubicBezTo>
                    <a:lnTo>
                      <a:pt x="4163" y="1259"/>
                    </a:lnTo>
                    <a:cubicBezTo>
                      <a:pt x="4278" y="1269"/>
                      <a:pt x="4352" y="1343"/>
                      <a:pt x="4415" y="1395"/>
                    </a:cubicBezTo>
                    <a:cubicBezTo>
                      <a:pt x="4488" y="1457"/>
                      <a:pt x="4551" y="1489"/>
                      <a:pt x="4635" y="1489"/>
                    </a:cubicBezTo>
                    <a:cubicBezTo>
                      <a:pt x="4729" y="1489"/>
                      <a:pt x="4824" y="1468"/>
                      <a:pt x="4887" y="1416"/>
                    </a:cubicBezTo>
                    <a:cubicBezTo>
                      <a:pt x="4949" y="1364"/>
                      <a:pt x="4991" y="1290"/>
                      <a:pt x="4991" y="1132"/>
                    </a:cubicBezTo>
                    <a:cubicBezTo>
                      <a:pt x="5002" y="985"/>
                      <a:pt x="4949" y="912"/>
                      <a:pt x="4887" y="86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38" name="Freeform 36"/>
              <p:cNvSpPr>
                <a:spLocks noChangeArrowheads="1"/>
              </p:cNvSpPr>
              <p:nvPr/>
            </p:nvSpPr>
            <p:spPr bwMode="auto">
              <a:xfrm>
                <a:off x="12430689" y="10315512"/>
                <a:ext cx="2832574" cy="1434703"/>
              </a:xfrm>
              <a:custGeom>
                <a:avLst/>
                <a:gdLst>
                  <a:gd name="T0" fmla="*/ 6670 w 6923"/>
                  <a:gd name="T1" fmla="*/ 1228 h 3505"/>
                  <a:gd name="T2" fmla="*/ 6670 w 6923"/>
                  <a:gd name="T3" fmla="*/ 1228 h 3505"/>
                  <a:gd name="T4" fmla="*/ 5349 w 6923"/>
                  <a:gd name="T5" fmla="*/ 1228 h 3505"/>
                  <a:gd name="T6" fmla="*/ 5349 w 6923"/>
                  <a:gd name="T7" fmla="*/ 1322 h 3505"/>
                  <a:gd name="T8" fmla="*/ 5422 w 6923"/>
                  <a:gd name="T9" fmla="*/ 1438 h 3505"/>
                  <a:gd name="T10" fmla="*/ 5548 w 6923"/>
                  <a:gd name="T11" fmla="*/ 1784 h 3505"/>
                  <a:gd name="T12" fmla="*/ 5422 w 6923"/>
                  <a:gd name="T13" fmla="*/ 2182 h 3505"/>
                  <a:gd name="T14" fmla="*/ 4960 w 6923"/>
                  <a:gd name="T15" fmla="*/ 2381 h 3505"/>
                  <a:gd name="T16" fmla="*/ 4510 w 6923"/>
                  <a:gd name="T17" fmla="*/ 2182 h 3505"/>
                  <a:gd name="T18" fmla="*/ 4384 w 6923"/>
                  <a:gd name="T19" fmla="*/ 1784 h 3505"/>
                  <a:gd name="T20" fmla="*/ 4520 w 6923"/>
                  <a:gd name="T21" fmla="*/ 1427 h 3505"/>
                  <a:gd name="T22" fmla="*/ 4615 w 6923"/>
                  <a:gd name="T23" fmla="*/ 1291 h 3505"/>
                  <a:gd name="T24" fmla="*/ 4615 w 6923"/>
                  <a:gd name="T25" fmla="*/ 1228 h 3505"/>
                  <a:gd name="T26" fmla="*/ 3272 w 6923"/>
                  <a:gd name="T27" fmla="*/ 1228 h 3505"/>
                  <a:gd name="T28" fmla="*/ 3220 w 6923"/>
                  <a:gd name="T29" fmla="*/ 1228 h 3505"/>
                  <a:gd name="T30" fmla="*/ 1783 w 6923"/>
                  <a:gd name="T31" fmla="*/ 1228 h 3505"/>
                  <a:gd name="T32" fmla="*/ 1783 w 6923"/>
                  <a:gd name="T33" fmla="*/ 850 h 3505"/>
                  <a:gd name="T34" fmla="*/ 1783 w 6923"/>
                  <a:gd name="T35" fmla="*/ 840 h 3505"/>
                  <a:gd name="T36" fmla="*/ 1930 w 6923"/>
                  <a:gd name="T37" fmla="*/ 578 h 3505"/>
                  <a:gd name="T38" fmla="*/ 2024 w 6923"/>
                  <a:gd name="T39" fmla="*/ 368 h 3505"/>
                  <a:gd name="T40" fmla="*/ 1951 w 6923"/>
                  <a:gd name="T41" fmla="*/ 116 h 3505"/>
                  <a:gd name="T42" fmla="*/ 1668 w 6923"/>
                  <a:gd name="T43" fmla="*/ 0 h 3505"/>
                  <a:gd name="T44" fmla="*/ 1395 w 6923"/>
                  <a:gd name="T45" fmla="*/ 116 h 3505"/>
                  <a:gd name="T46" fmla="*/ 1321 w 6923"/>
                  <a:gd name="T47" fmla="*/ 368 h 3505"/>
                  <a:gd name="T48" fmla="*/ 1405 w 6923"/>
                  <a:gd name="T49" fmla="*/ 578 h 3505"/>
                  <a:gd name="T50" fmla="*/ 1520 w 6923"/>
                  <a:gd name="T51" fmla="*/ 830 h 3505"/>
                  <a:gd name="T52" fmla="*/ 1520 w 6923"/>
                  <a:gd name="T53" fmla="*/ 1228 h 3505"/>
                  <a:gd name="T54" fmla="*/ 0 w 6923"/>
                  <a:gd name="T55" fmla="*/ 1228 h 3505"/>
                  <a:gd name="T56" fmla="*/ 0 w 6923"/>
                  <a:gd name="T57" fmla="*/ 1983 h 3505"/>
                  <a:gd name="T58" fmla="*/ 199 w 6923"/>
                  <a:gd name="T59" fmla="*/ 1983 h 3505"/>
                  <a:gd name="T60" fmla="*/ 315 w 6923"/>
                  <a:gd name="T61" fmla="*/ 1909 h 3505"/>
                  <a:gd name="T62" fmla="*/ 661 w 6923"/>
                  <a:gd name="T63" fmla="*/ 1784 h 3505"/>
                  <a:gd name="T64" fmla="*/ 1059 w 6923"/>
                  <a:gd name="T65" fmla="*/ 1909 h 3505"/>
                  <a:gd name="T66" fmla="*/ 1249 w 6923"/>
                  <a:gd name="T67" fmla="*/ 2371 h 3505"/>
                  <a:gd name="T68" fmla="*/ 1059 w 6923"/>
                  <a:gd name="T69" fmla="*/ 2822 h 3505"/>
                  <a:gd name="T70" fmla="*/ 661 w 6923"/>
                  <a:gd name="T71" fmla="*/ 2948 h 3505"/>
                  <a:gd name="T72" fmla="*/ 304 w 6923"/>
                  <a:gd name="T73" fmla="*/ 2811 h 3505"/>
                  <a:gd name="T74" fmla="*/ 168 w 6923"/>
                  <a:gd name="T75" fmla="*/ 2717 h 3505"/>
                  <a:gd name="T76" fmla="*/ 0 w 6923"/>
                  <a:gd name="T77" fmla="*/ 2717 h 3505"/>
                  <a:gd name="T78" fmla="*/ 0 w 6923"/>
                  <a:gd name="T79" fmla="*/ 3504 h 3505"/>
                  <a:gd name="T80" fmla="*/ 3587 w 6923"/>
                  <a:gd name="T81" fmla="*/ 3504 h 3505"/>
                  <a:gd name="T82" fmla="*/ 6670 w 6923"/>
                  <a:gd name="T83" fmla="*/ 1291 h 3505"/>
                  <a:gd name="T84" fmla="*/ 6670 w 6923"/>
                  <a:gd name="T85" fmla="*/ 1228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23" h="3505">
                    <a:moveTo>
                      <a:pt x="6670" y="1228"/>
                    </a:moveTo>
                    <a:lnTo>
                      <a:pt x="6670" y="1228"/>
                    </a:lnTo>
                    <a:cubicBezTo>
                      <a:pt x="5349" y="1228"/>
                      <a:pt x="5349" y="1228"/>
                      <a:pt x="5349" y="1228"/>
                    </a:cubicBezTo>
                    <a:cubicBezTo>
                      <a:pt x="5349" y="1322"/>
                      <a:pt x="5349" y="1322"/>
                      <a:pt x="5349" y="1322"/>
                    </a:cubicBezTo>
                    <a:cubicBezTo>
                      <a:pt x="5349" y="1333"/>
                      <a:pt x="5359" y="1343"/>
                      <a:pt x="5422" y="1438"/>
                    </a:cubicBezTo>
                    <a:cubicBezTo>
                      <a:pt x="5474" y="1511"/>
                      <a:pt x="5548" y="1637"/>
                      <a:pt x="5548" y="1784"/>
                    </a:cubicBezTo>
                    <a:cubicBezTo>
                      <a:pt x="5548" y="1920"/>
                      <a:pt x="5527" y="2067"/>
                      <a:pt x="5422" y="2182"/>
                    </a:cubicBezTo>
                    <a:cubicBezTo>
                      <a:pt x="5338" y="2297"/>
                      <a:pt x="5160" y="2381"/>
                      <a:pt x="4960" y="2381"/>
                    </a:cubicBezTo>
                    <a:cubicBezTo>
                      <a:pt x="4772" y="2371"/>
                      <a:pt x="4594" y="2297"/>
                      <a:pt x="4510" y="2182"/>
                    </a:cubicBezTo>
                    <a:cubicBezTo>
                      <a:pt x="4405" y="2067"/>
                      <a:pt x="4384" y="1920"/>
                      <a:pt x="4384" y="1784"/>
                    </a:cubicBezTo>
                    <a:cubicBezTo>
                      <a:pt x="4384" y="1626"/>
                      <a:pt x="4468" y="1511"/>
                      <a:pt x="4520" y="1427"/>
                    </a:cubicBezTo>
                    <a:cubicBezTo>
                      <a:pt x="4594" y="1333"/>
                      <a:pt x="4615" y="1322"/>
                      <a:pt x="4615" y="1291"/>
                    </a:cubicBezTo>
                    <a:cubicBezTo>
                      <a:pt x="4615" y="1228"/>
                      <a:pt x="4615" y="1228"/>
                      <a:pt x="4615" y="1228"/>
                    </a:cubicBezTo>
                    <a:cubicBezTo>
                      <a:pt x="3272" y="1228"/>
                      <a:pt x="3272" y="1228"/>
                      <a:pt x="3272" y="1228"/>
                    </a:cubicBezTo>
                    <a:cubicBezTo>
                      <a:pt x="3262" y="1228"/>
                      <a:pt x="3241" y="1228"/>
                      <a:pt x="3220" y="1228"/>
                    </a:cubicBezTo>
                    <a:cubicBezTo>
                      <a:pt x="1783" y="1228"/>
                      <a:pt x="1783" y="1228"/>
                      <a:pt x="1783" y="1228"/>
                    </a:cubicBezTo>
                    <a:cubicBezTo>
                      <a:pt x="1783" y="850"/>
                      <a:pt x="1783" y="850"/>
                      <a:pt x="1783" y="850"/>
                    </a:cubicBezTo>
                    <a:cubicBezTo>
                      <a:pt x="1783" y="840"/>
                      <a:pt x="1783" y="840"/>
                      <a:pt x="1783" y="840"/>
                    </a:cubicBezTo>
                    <a:cubicBezTo>
                      <a:pt x="1804" y="725"/>
                      <a:pt x="1877" y="651"/>
                      <a:pt x="1930" y="578"/>
                    </a:cubicBezTo>
                    <a:cubicBezTo>
                      <a:pt x="1982" y="515"/>
                      <a:pt x="2024" y="451"/>
                      <a:pt x="2024" y="368"/>
                    </a:cubicBezTo>
                    <a:cubicBezTo>
                      <a:pt x="2024" y="263"/>
                      <a:pt x="2003" y="179"/>
                      <a:pt x="1951" y="116"/>
                    </a:cubicBezTo>
                    <a:cubicBezTo>
                      <a:pt x="1898" y="53"/>
                      <a:pt x="1814" y="12"/>
                      <a:pt x="1668" y="0"/>
                    </a:cubicBezTo>
                    <a:cubicBezTo>
                      <a:pt x="1520" y="0"/>
                      <a:pt x="1448" y="43"/>
                      <a:pt x="1395" y="116"/>
                    </a:cubicBezTo>
                    <a:cubicBezTo>
                      <a:pt x="1342" y="179"/>
                      <a:pt x="1321" y="274"/>
                      <a:pt x="1321" y="368"/>
                    </a:cubicBezTo>
                    <a:cubicBezTo>
                      <a:pt x="1321" y="451"/>
                      <a:pt x="1353" y="515"/>
                      <a:pt x="1405" y="578"/>
                    </a:cubicBezTo>
                    <a:cubicBezTo>
                      <a:pt x="1448" y="651"/>
                      <a:pt x="1520" y="714"/>
                      <a:pt x="1520" y="830"/>
                    </a:cubicBezTo>
                    <a:cubicBezTo>
                      <a:pt x="1520" y="1228"/>
                      <a:pt x="1520" y="1228"/>
                      <a:pt x="1520" y="1228"/>
                    </a:cubicBezTo>
                    <a:cubicBezTo>
                      <a:pt x="0" y="1228"/>
                      <a:pt x="0" y="1228"/>
                      <a:pt x="0" y="1228"/>
                    </a:cubicBezTo>
                    <a:cubicBezTo>
                      <a:pt x="0" y="1983"/>
                      <a:pt x="0" y="1983"/>
                      <a:pt x="0" y="1983"/>
                    </a:cubicBezTo>
                    <a:cubicBezTo>
                      <a:pt x="199" y="1983"/>
                      <a:pt x="199" y="1983"/>
                      <a:pt x="199" y="1983"/>
                    </a:cubicBezTo>
                    <a:cubicBezTo>
                      <a:pt x="210" y="1983"/>
                      <a:pt x="220" y="1973"/>
                      <a:pt x="315" y="1909"/>
                    </a:cubicBezTo>
                    <a:cubicBezTo>
                      <a:pt x="388" y="1857"/>
                      <a:pt x="503" y="1784"/>
                      <a:pt x="661" y="1784"/>
                    </a:cubicBezTo>
                    <a:cubicBezTo>
                      <a:pt x="797" y="1784"/>
                      <a:pt x="933" y="1805"/>
                      <a:pt x="1059" y="1909"/>
                    </a:cubicBezTo>
                    <a:cubicBezTo>
                      <a:pt x="1175" y="1993"/>
                      <a:pt x="1259" y="2172"/>
                      <a:pt x="1249" y="2371"/>
                    </a:cubicBezTo>
                    <a:cubicBezTo>
                      <a:pt x="1249" y="2560"/>
                      <a:pt x="1175" y="2738"/>
                      <a:pt x="1059" y="2822"/>
                    </a:cubicBezTo>
                    <a:cubicBezTo>
                      <a:pt x="944" y="2927"/>
                      <a:pt x="797" y="2948"/>
                      <a:pt x="661" y="2948"/>
                    </a:cubicBezTo>
                    <a:cubicBezTo>
                      <a:pt x="503" y="2948"/>
                      <a:pt x="378" y="2875"/>
                      <a:pt x="304" y="2811"/>
                    </a:cubicBezTo>
                    <a:cubicBezTo>
                      <a:pt x="210" y="2738"/>
                      <a:pt x="189" y="2717"/>
                      <a:pt x="168" y="2717"/>
                    </a:cubicBezTo>
                    <a:cubicBezTo>
                      <a:pt x="0" y="2717"/>
                      <a:pt x="0" y="2717"/>
                      <a:pt x="0" y="2717"/>
                    </a:cubicBezTo>
                    <a:cubicBezTo>
                      <a:pt x="0" y="3504"/>
                      <a:pt x="0" y="3504"/>
                      <a:pt x="0" y="3504"/>
                    </a:cubicBezTo>
                    <a:cubicBezTo>
                      <a:pt x="3587" y="3504"/>
                      <a:pt x="3587" y="3504"/>
                      <a:pt x="3587" y="3504"/>
                    </a:cubicBezTo>
                    <a:cubicBezTo>
                      <a:pt x="5023" y="3504"/>
                      <a:pt x="6922" y="2780"/>
                      <a:pt x="6670" y="1291"/>
                    </a:cubicBezTo>
                    <a:lnTo>
                      <a:pt x="6670" y="1228"/>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gr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1637" y="4051634"/>
              <a:ext cx="822636" cy="30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0" name="组合 149"/>
          <p:cNvGrpSpPr/>
          <p:nvPr/>
        </p:nvGrpSpPr>
        <p:grpSpPr>
          <a:xfrm>
            <a:off x="619707" y="163372"/>
            <a:ext cx="1973163" cy="639763"/>
            <a:chOff x="1526701" y="3609375"/>
            <a:chExt cx="1973163" cy="639763"/>
          </a:xfrm>
        </p:grpSpPr>
        <p:grpSp>
          <p:nvGrpSpPr>
            <p:cNvPr id="151" name="组合 51"/>
            <p:cNvGrpSpPr/>
            <p:nvPr/>
          </p:nvGrpSpPr>
          <p:grpSpPr>
            <a:xfrm>
              <a:off x="1526701" y="3609375"/>
              <a:ext cx="577851" cy="639763"/>
              <a:chOff x="7739063" y="3683001"/>
              <a:chExt cx="577851" cy="639763"/>
            </a:xfrm>
          </p:grpSpPr>
          <p:sp>
            <p:nvSpPr>
              <p:cNvPr id="155" name="Freeform 206"/>
              <p:cNvSpPr>
                <a:spLocks/>
              </p:cNvSpPr>
              <p:nvPr/>
            </p:nvSpPr>
            <p:spPr bwMode="auto">
              <a:xfrm>
                <a:off x="8001001" y="3683001"/>
                <a:ext cx="315913" cy="639763"/>
              </a:xfrm>
              <a:custGeom>
                <a:avLst/>
                <a:gdLst>
                  <a:gd name="T0" fmla="*/ 5 w 84"/>
                  <a:gd name="T1" fmla="*/ 0 h 170"/>
                  <a:gd name="T2" fmla="*/ 0 w 84"/>
                  <a:gd name="T3" fmla="*/ 5 h 170"/>
                  <a:gd name="T4" fmla="*/ 5 w 84"/>
                  <a:gd name="T5" fmla="*/ 10 h 170"/>
                  <a:gd name="T6" fmla="*/ 74 w 84"/>
                  <a:gd name="T7" fmla="*/ 85 h 170"/>
                  <a:gd name="T8" fmla="*/ 5 w 84"/>
                  <a:gd name="T9" fmla="*/ 160 h 170"/>
                  <a:gd name="T10" fmla="*/ 0 w 84"/>
                  <a:gd name="T11" fmla="*/ 165 h 170"/>
                  <a:gd name="T12" fmla="*/ 5 w 84"/>
                  <a:gd name="T13" fmla="*/ 170 h 170"/>
                  <a:gd name="T14" fmla="*/ 84 w 84"/>
                  <a:gd name="T15" fmla="*/ 85 h 170"/>
                  <a:gd name="T16" fmla="*/ 5 w 84"/>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0">
                    <a:moveTo>
                      <a:pt x="5" y="0"/>
                    </a:moveTo>
                    <a:cubicBezTo>
                      <a:pt x="3" y="0"/>
                      <a:pt x="0" y="2"/>
                      <a:pt x="0" y="5"/>
                    </a:cubicBezTo>
                    <a:cubicBezTo>
                      <a:pt x="0" y="8"/>
                      <a:pt x="2" y="10"/>
                      <a:pt x="5" y="10"/>
                    </a:cubicBezTo>
                    <a:cubicBezTo>
                      <a:pt x="47" y="13"/>
                      <a:pt x="74" y="44"/>
                      <a:pt x="74" y="85"/>
                    </a:cubicBezTo>
                    <a:cubicBezTo>
                      <a:pt x="74" y="126"/>
                      <a:pt x="47" y="157"/>
                      <a:pt x="5" y="160"/>
                    </a:cubicBezTo>
                    <a:cubicBezTo>
                      <a:pt x="2" y="160"/>
                      <a:pt x="0" y="162"/>
                      <a:pt x="0" y="165"/>
                    </a:cubicBezTo>
                    <a:cubicBezTo>
                      <a:pt x="0" y="168"/>
                      <a:pt x="3" y="170"/>
                      <a:pt x="5" y="170"/>
                    </a:cubicBezTo>
                    <a:cubicBezTo>
                      <a:pt x="52" y="166"/>
                      <a:pt x="84" y="131"/>
                      <a:pt x="84" y="85"/>
                    </a:cubicBezTo>
                    <a:cubicBezTo>
                      <a:pt x="84" y="39"/>
                      <a:pt x="52" y="4"/>
                      <a:pt x="5" y="0"/>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sp>
            <p:nvSpPr>
              <p:cNvPr id="156" name="Freeform 207"/>
              <p:cNvSpPr>
                <a:spLocks/>
              </p:cNvSpPr>
              <p:nvPr/>
            </p:nvSpPr>
            <p:spPr bwMode="auto">
              <a:xfrm>
                <a:off x="8001001" y="3762376"/>
                <a:ext cx="233363" cy="481013"/>
              </a:xfrm>
              <a:custGeom>
                <a:avLst/>
                <a:gdLst>
                  <a:gd name="T0" fmla="*/ 6 w 62"/>
                  <a:gd name="T1" fmla="*/ 0 h 128"/>
                  <a:gd name="T2" fmla="*/ 0 w 62"/>
                  <a:gd name="T3" fmla="*/ 5 h 128"/>
                  <a:gd name="T4" fmla="*/ 5 w 62"/>
                  <a:gd name="T5" fmla="*/ 10 h 128"/>
                  <a:gd name="T6" fmla="*/ 52 w 62"/>
                  <a:gd name="T7" fmla="*/ 64 h 128"/>
                  <a:gd name="T8" fmla="*/ 5 w 62"/>
                  <a:gd name="T9" fmla="*/ 118 h 128"/>
                  <a:gd name="T10" fmla="*/ 0 w 62"/>
                  <a:gd name="T11" fmla="*/ 124 h 128"/>
                  <a:gd name="T12" fmla="*/ 6 w 62"/>
                  <a:gd name="T13" fmla="*/ 128 h 128"/>
                  <a:gd name="T14" fmla="*/ 62 w 62"/>
                  <a:gd name="T15" fmla="*/ 64 h 128"/>
                  <a:gd name="T16" fmla="*/ 6 w 62"/>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28">
                    <a:moveTo>
                      <a:pt x="6" y="0"/>
                    </a:moveTo>
                    <a:cubicBezTo>
                      <a:pt x="3" y="0"/>
                      <a:pt x="0" y="2"/>
                      <a:pt x="0" y="5"/>
                    </a:cubicBezTo>
                    <a:cubicBezTo>
                      <a:pt x="0" y="7"/>
                      <a:pt x="2" y="10"/>
                      <a:pt x="5" y="10"/>
                    </a:cubicBezTo>
                    <a:cubicBezTo>
                      <a:pt x="34" y="12"/>
                      <a:pt x="51" y="36"/>
                      <a:pt x="52" y="64"/>
                    </a:cubicBezTo>
                    <a:cubicBezTo>
                      <a:pt x="52" y="91"/>
                      <a:pt x="35" y="115"/>
                      <a:pt x="5" y="118"/>
                    </a:cubicBezTo>
                    <a:cubicBezTo>
                      <a:pt x="2" y="118"/>
                      <a:pt x="0" y="121"/>
                      <a:pt x="0" y="124"/>
                    </a:cubicBezTo>
                    <a:cubicBezTo>
                      <a:pt x="1" y="126"/>
                      <a:pt x="3" y="128"/>
                      <a:pt x="6" y="128"/>
                    </a:cubicBezTo>
                    <a:cubicBezTo>
                      <a:pt x="41" y="125"/>
                      <a:pt x="62" y="97"/>
                      <a:pt x="62" y="64"/>
                    </a:cubicBezTo>
                    <a:cubicBezTo>
                      <a:pt x="61" y="31"/>
                      <a:pt x="40" y="3"/>
                      <a:pt x="6" y="0"/>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sp>
            <p:nvSpPr>
              <p:cNvPr id="157" name="Freeform 208"/>
              <p:cNvSpPr>
                <a:spLocks/>
              </p:cNvSpPr>
              <p:nvPr/>
            </p:nvSpPr>
            <p:spPr bwMode="auto">
              <a:xfrm>
                <a:off x="8001001" y="3844926"/>
                <a:ext cx="147638" cy="315913"/>
              </a:xfrm>
              <a:custGeom>
                <a:avLst/>
                <a:gdLst>
                  <a:gd name="T0" fmla="*/ 6 w 39"/>
                  <a:gd name="T1" fmla="*/ 1 h 84"/>
                  <a:gd name="T2" fmla="*/ 0 w 39"/>
                  <a:gd name="T3" fmla="*/ 5 h 84"/>
                  <a:gd name="T4" fmla="*/ 5 w 39"/>
                  <a:gd name="T5" fmla="*/ 10 h 84"/>
                  <a:gd name="T6" fmla="*/ 26 w 39"/>
                  <a:gd name="T7" fmla="*/ 26 h 84"/>
                  <a:gd name="T8" fmla="*/ 29 w 39"/>
                  <a:gd name="T9" fmla="*/ 42 h 84"/>
                  <a:gd name="T10" fmla="*/ 26 w 39"/>
                  <a:gd name="T11" fmla="*/ 57 h 84"/>
                  <a:gd name="T12" fmla="*/ 4 w 39"/>
                  <a:gd name="T13" fmla="*/ 74 h 84"/>
                  <a:gd name="T14" fmla="*/ 0 w 39"/>
                  <a:gd name="T15" fmla="*/ 79 h 84"/>
                  <a:gd name="T16" fmla="*/ 6 w 39"/>
                  <a:gd name="T17" fmla="*/ 83 h 84"/>
                  <a:gd name="T18" fmla="*/ 35 w 39"/>
                  <a:gd name="T19" fmla="*/ 61 h 84"/>
                  <a:gd name="T20" fmla="*/ 39 w 39"/>
                  <a:gd name="T21" fmla="*/ 41 h 84"/>
                  <a:gd name="T22" fmla="*/ 35 w 39"/>
                  <a:gd name="T23" fmla="*/ 22 h 84"/>
                  <a:gd name="T24" fmla="*/ 6 w 39"/>
                  <a:gd name="T25"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84">
                    <a:moveTo>
                      <a:pt x="6" y="1"/>
                    </a:moveTo>
                    <a:cubicBezTo>
                      <a:pt x="3" y="0"/>
                      <a:pt x="1" y="2"/>
                      <a:pt x="0" y="5"/>
                    </a:cubicBezTo>
                    <a:cubicBezTo>
                      <a:pt x="0" y="8"/>
                      <a:pt x="2" y="10"/>
                      <a:pt x="5" y="10"/>
                    </a:cubicBezTo>
                    <a:cubicBezTo>
                      <a:pt x="15" y="12"/>
                      <a:pt x="22" y="18"/>
                      <a:pt x="26" y="26"/>
                    </a:cubicBezTo>
                    <a:cubicBezTo>
                      <a:pt x="28" y="31"/>
                      <a:pt x="29" y="36"/>
                      <a:pt x="29" y="42"/>
                    </a:cubicBezTo>
                    <a:cubicBezTo>
                      <a:pt x="30" y="47"/>
                      <a:pt x="29" y="53"/>
                      <a:pt x="26" y="57"/>
                    </a:cubicBezTo>
                    <a:cubicBezTo>
                      <a:pt x="23" y="66"/>
                      <a:pt x="15" y="72"/>
                      <a:pt x="4" y="74"/>
                    </a:cubicBezTo>
                    <a:cubicBezTo>
                      <a:pt x="2" y="74"/>
                      <a:pt x="0" y="77"/>
                      <a:pt x="0" y="79"/>
                    </a:cubicBezTo>
                    <a:cubicBezTo>
                      <a:pt x="1" y="82"/>
                      <a:pt x="3" y="84"/>
                      <a:pt x="6" y="83"/>
                    </a:cubicBezTo>
                    <a:cubicBezTo>
                      <a:pt x="21" y="81"/>
                      <a:pt x="30" y="73"/>
                      <a:pt x="35" y="61"/>
                    </a:cubicBezTo>
                    <a:cubicBezTo>
                      <a:pt x="38" y="55"/>
                      <a:pt x="39" y="48"/>
                      <a:pt x="39" y="41"/>
                    </a:cubicBezTo>
                    <a:cubicBezTo>
                      <a:pt x="39" y="35"/>
                      <a:pt x="38" y="28"/>
                      <a:pt x="35" y="22"/>
                    </a:cubicBezTo>
                    <a:cubicBezTo>
                      <a:pt x="29" y="11"/>
                      <a:pt x="20" y="2"/>
                      <a:pt x="6" y="1"/>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sp>
            <p:nvSpPr>
              <p:cNvPr id="158" name="Freeform 209"/>
              <p:cNvSpPr>
                <a:spLocks noEditPoints="1"/>
              </p:cNvSpPr>
              <p:nvPr/>
            </p:nvSpPr>
            <p:spPr bwMode="auto">
              <a:xfrm>
                <a:off x="7739063" y="3795713"/>
                <a:ext cx="225425" cy="414338"/>
              </a:xfrm>
              <a:custGeom>
                <a:avLst/>
                <a:gdLst>
                  <a:gd name="T0" fmla="*/ 50 w 60"/>
                  <a:gd name="T1" fmla="*/ 10 h 110"/>
                  <a:gd name="T2" fmla="*/ 23 w 60"/>
                  <a:gd name="T3" fmla="*/ 23 h 110"/>
                  <a:gd name="T4" fmla="*/ 10 w 60"/>
                  <a:gd name="T5" fmla="*/ 55 h 110"/>
                  <a:gd name="T6" fmla="*/ 23 w 60"/>
                  <a:gd name="T7" fmla="*/ 87 h 110"/>
                  <a:gd name="T8" fmla="*/ 50 w 60"/>
                  <a:gd name="T9" fmla="*/ 100 h 110"/>
                  <a:gd name="T10" fmla="*/ 50 w 60"/>
                  <a:gd name="T11" fmla="*/ 10 h 110"/>
                  <a:gd name="T12" fmla="*/ 16 w 60"/>
                  <a:gd name="T13" fmla="*/ 16 h 110"/>
                  <a:gd name="T14" fmla="*/ 55 w 60"/>
                  <a:gd name="T15" fmla="*/ 0 h 110"/>
                  <a:gd name="T16" fmla="*/ 60 w 60"/>
                  <a:gd name="T17" fmla="*/ 5 h 110"/>
                  <a:gd name="T18" fmla="*/ 60 w 60"/>
                  <a:gd name="T19" fmla="*/ 105 h 110"/>
                  <a:gd name="T20" fmla="*/ 55 w 60"/>
                  <a:gd name="T21" fmla="*/ 110 h 110"/>
                  <a:gd name="T22" fmla="*/ 16 w 60"/>
                  <a:gd name="T23" fmla="*/ 94 h 110"/>
                  <a:gd name="T24" fmla="*/ 0 w 60"/>
                  <a:gd name="T25" fmla="*/ 55 h 110"/>
                  <a:gd name="T26" fmla="*/ 16 w 60"/>
                  <a:gd name="T27" fmla="*/ 1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0">
                    <a:moveTo>
                      <a:pt x="50" y="10"/>
                    </a:moveTo>
                    <a:cubicBezTo>
                      <a:pt x="39" y="11"/>
                      <a:pt x="30" y="16"/>
                      <a:pt x="23" y="23"/>
                    </a:cubicBezTo>
                    <a:cubicBezTo>
                      <a:pt x="15" y="31"/>
                      <a:pt x="10" y="43"/>
                      <a:pt x="10" y="55"/>
                    </a:cubicBezTo>
                    <a:cubicBezTo>
                      <a:pt x="10" y="67"/>
                      <a:pt x="15" y="79"/>
                      <a:pt x="23" y="87"/>
                    </a:cubicBezTo>
                    <a:cubicBezTo>
                      <a:pt x="30" y="94"/>
                      <a:pt x="39" y="99"/>
                      <a:pt x="50" y="100"/>
                    </a:cubicBezTo>
                    <a:cubicBezTo>
                      <a:pt x="50" y="10"/>
                      <a:pt x="50" y="10"/>
                      <a:pt x="50" y="10"/>
                    </a:cubicBezTo>
                    <a:close/>
                    <a:moveTo>
                      <a:pt x="16" y="16"/>
                    </a:moveTo>
                    <a:cubicBezTo>
                      <a:pt x="26" y="6"/>
                      <a:pt x="39" y="0"/>
                      <a:pt x="55" y="0"/>
                    </a:cubicBezTo>
                    <a:cubicBezTo>
                      <a:pt x="57" y="0"/>
                      <a:pt x="60" y="2"/>
                      <a:pt x="60" y="5"/>
                    </a:cubicBezTo>
                    <a:cubicBezTo>
                      <a:pt x="60" y="105"/>
                      <a:pt x="60" y="105"/>
                      <a:pt x="60" y="105"/>
                    </a:cubicBezTo>
                    <a:cubicBezTo>
                      <a:pt x="60" y="108"/>
                      <a:pt x="57" y="110"/>
                      <a:pt x="55" y="110"/>
                    </a:cubicBezTo>
                    <a:cubicBezTo>
                      <a:pt x="39" y="110"/>
                      <a:pt x="26" y="104"/>
                      <a:pt x="16" y="94"/>
                    </a:cubicBezTo>
                    <a:cubicBezTo>
                      <a:pt x="6" y="84"/>
                      <a:pt x="0" y="70"/>
                      <a:pt x="0" y="55"/>
                    </a:cubicBezTo>
                    <a:cubicBezTo>
                      <a:pt x="0" y="40"/>
                      <a:pt x="6" y="26"/>
                      <a:pt x="16" y="16"/>
                    </a:cubicBezTo>
                    <a:close/>
                  </a:path>
                </a:pathLst>
              </a:custGeom>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grpSp>
        <p:sp>
          <p:nvSpPr>
            <p:cNvPr id="152" name="文本框 18"/>
            <p:cNvSpPr txBox="1"/>
            <p:nvPr/>
          </p:nvSpPr>
          <p:spPr>
            <a:xfrm>
              <a:off x="2289276" y="3722087"/>
              <a:ext cx="121058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智能导航</a:t>
              </a:r>
              <a:endParaRPr kumimoji="1" lang="zh-CN" altLang="en-US" sz="2000" b="1" dirty="0">
                <a:latin typeface="微软雅黑"/>
                <a:ea typeface="微软雅黑"/>
                <a:cs typeface="微软雅黑"/>
              </a:endParaRPr>
            </a:p>
          </p:txBody>
        </p:sp>
      </p:grpSp>
    </p:spTree>
    <p:extLst>
      <p:ext uri="{BB962C8B-B14F-4D97-AF65-F5344CB8AC3E}">
        <p14:creationId xmlns:p14="http://schemas.microsoft.com/office/powerpoint/2010/main" val="15838329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par>
                                <p:cTn id="18" presetID="10" presetClass="entr" presetSubtype="0" fill="hold" nodeType="with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par>
                                <p:cTn id="21" presetID="10"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1" grpId="0"/>
      <p:bldP spid="62" grpId="0"/>
      <p:bldP spid="7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Box 200"/>
          <p:cNvSpPr txBox="1"/>
          <p:nvPr/>
        </p:nvSpPr>
        <p:spPr>
          <a:xfrm>
            <a:off x="2107677" y="886814"/>
            <a:ext cx="413454" cy="3154710"/>
          </a:xfrm>
          <a:prstGeom prst="rect">
            <a:avLst/>
          </a:prstGeom>
          <a:noFill/>
        </p:spPr>
        <p:txBody>
          <a:bodyPr wrap="square" rtlCol="0">
            <a:spAutoFit/>
          </a:bodyPr>
          <a:lstStyle/>
          <a:p>
            <a:r>
              <a:rPr lang="en-US" altLang="zh-CN" sz="19900" b="1" dirty="0" smtClean="0">
                <a:solidFill>
                  <a:srgbClr val="FFC000"/>
                </a:solidFill>
                <a:latin typeface="Ebrima" pitchFamily="2" charset="0"/>
                <a:cs typeface="Ebrima" pitchFamily="2" charset="0"/>
              </a:rPr>
              <a:t>A</a:t>
            </a:r>
            <a:endParaRPr lang="zh-CN" altLang="en-US" sz="19900" b="1" dirty="0">
              <a:solidFill>
                <a:srgbClr val="FFC000"/>
              </a:solidFill>
              <a:latin typeface="Ebrima" pitchFamily="2" charset="0"/>
              <a:cs typeface="Ebrima" pitchFamily="2" charset="0"/>
            </a:endParaRPr>
          </a:p>
        </p:txBody>
      </p:sp>
      <p:sp>
        <p:nvSpPr>
          <p:cNvPr id="3" name="TextBox 2"/>
          <p:cNvSpPr txBox="1"/>
          <p:nvPr/>
        </p:nvSpPr>
        <p:spPr>
          <a:xfrm>
            <a:off x="8233954" y="5185958"/>
            <a:ext cx="3788229" cy="584775"/>
          </a:xfrm>
          <a:prstGeom prst="rect">
            <a:avLst/>
          </a:prstGeom>
          <a:noFill/>
        </p:spPr>
        <p:txBody>
          <a:bodyPr wrap="square" rtlCol="0">
            <a:spAutoFit/>
          </a:bodyPr>
          <a:lstStyle/>
          <a:p>
            <a:r>
              <a:rPr lang="en-US" altLang="zh-CN" sz="1600" dirty="0" smtClean="0">
                <a:latin typeface="+mj-ea"/>
                <a:ea typeface="+mj-ea"/>
              </a:rPr>
              <a:t>1</a:t>
            </a:r>
            <a:r>
              <a:rPr lang="zh-CN" altLang="en-US" sz="1600" dirty="0" smtClean="0">
                <a:latin typeface="+mj-ea"/>
                <a:ea typeface="+mj-ea"/>
              </a:rPr>
              <a:t>、根据记录目前市民上次办理业务情况，快速路由到特定技能组。</a:t>
            </a:r>
            <a:endParaRPr lang="zh-CN" altLang="en-US" sz="1600" dirty="0">
              <a:latin typeface="+mj-ea"/>
              <a:ea typeface="+mj-ea"/>
            </a:endParaRPr>
          </a:p>
        </p:txBody>
      </p:sp>
      <p:sp>
        <p:nvSpPr>
          <p:cNvPr id="7" name="Rounded Rectangle 8"/>
          <p:cNvSpPr/>
          <p:nvPr/>
        </p:nvSpPr>
        <p:spPr>
          <a:xfrm>
            <a:off x="6121605" y="5146767"/>
            <a:ext cx="2042682" cy="875211"/>
          </a:xfrm>
          <a:prstGeom prst="roundRect">
            <a:avLst/>
          </a:prstGeom>
        </p:spPr>
        <p:style>
          <a:lnRef idx="1">
            <a:schemeClr val="accent4"/>
          </a:lnRef>
          <a:fillRef idx="3">
            <a:schemeClr val="accent4"/>
          </a:fillRef>
          <a:effectRef idx="2">
            <a:schemeClr val="accent4"/>
          </a:effectRef>
          <a:fontRef idx="minor">
            <a:schemeClr val="lt1"/>
          </a:fontRef>
        </p:style>
      </p:sp>
      <p:sp>
        <p:nvSpPr>
          <p:cNvPr id="8" name="Rounded Rectangle 4"/>
          <p:cNvSpPr/>
          <p:nvPr/>
        </p:nvSpPr>
        <p:spPr>
          <a:xfrm>
            <a:off x="6117672" y="5252399"/>
            <a:ext cx="2063313" cy="560574"/>
          </a:xfrm>
          <a:prstGeom prst="rect">
            <a:avLst/>
          </a:prstGeom>
        </p:spPr>
        <p:style>
          <a:lnRef idx="1">
            <a:schemeClr val="accent4"/>
          </a:lnRef>
          <a:fillRef idx="3">
            <a:schemeClr val="accent4"/>
          </a:fillRef>
          <a:effectRef idx="2">
            <a:schemeClr val="accent4"/>
          </a:effectRef>
          <a:fontRef idx="minor">
            <a:schemeClr val="lt1"/>
          </a:fontRef>
        </p:style>
        <p:txBody>
          <a:bodyPr spcFirstLastPara="0" vert="horz" wrap="square" lIns="91422" tIns="91422" rIns="91422" bIns="91422" numCol="1" spcCol="2539" anchor="ctr" anchorCtr="0">
            <a:noAutofit/>
          </a:bodyPr>
          <a:lstStyle/>
          <a:p>
            <a:pPr algn="ctr" defTabSz="1066587">
              <a:lnSpc>
                <a:spcPct val="90000"/>
              </a:lnSpc>
              <a:spcBef>
                <a:spcPct val="0"/>
              </a:spcBef>
              <a:spcAft>
                <a:spcPct val="35000"/>
              </a:spcAft>
            </a:pPr>
            <a:r>
              <a:rPr lang="zh-CN" altLang="en-US" sz="2400" b="1" dirty="0" smtClean="0">
                <a:solidFill>
                  <a:schemeClr val="bg1"/>
                </a:solidFill>
                <a:latin typeface="+mj-ea"/>
                <a:ea typeface="+mj-ea"/>
                <a:cs typeface="Aparajita" panose="020B0604020202020204" pitchFamily="34" charset="0"/>
              </a:rPr>
              <a:t>高效服务</a:t>
            </a:r>
            <a:endParaRPr lang="en-US" sz="2400" b="1" dirty="0">
              <a:solidFill>
                <a:schemeClr val="bg1"/>
              </a:solidFill>
              <a:latin typeface="+mj-ea"/>
              <a:ea typeface="+mj-ea"/>
              <a:cs typeface="Aparajita" panose="020B0604020202020204" pitchFamily="34" charset="0"/>
            </a:endParaRPr>
          </a:p>
        </p:txBody>
      </p:sp>
      <p:sp>
        <p:nvSpPr>
          <p:cNvPr id="11" name="Rounded Rectangle 13"/>
          <p:cNvSpPr/>
          <p:nvPr/>
        </p:nvSpPr>
        <p:spPr>
          <a:xfrm>
            <a:off x="577736" y="5225143"/>
            <a:ext cx="1812768" cy="819580"/>
          </a:xfrm>
          <a:prstGeom prst="roundRect">
            <a:avLst/>
          </a:prstGeom>
        </p:spPr>
        <p:style>
          <a:lnRef idx="1">
            <a:schemeClr val="accent2"/>
          </a:lnRef>
          <a:fillRef idx="3">
            <a:schemeClr val="accent2"/>
          </a:fillRef>
          <a:effectRef idx="2">
            <a:schemeClr val="accent2"/>
          </a:effectRef>
          <a:fontRef idx="minor">
            <a:schemeClr val="lt1"/>
          </a:fontRef>
        </p:style>
      </p:sp>
      <p:sp>
        <p:nvSpPr>
          <p:cNvPr id="12" name="Rounded Rectangle 4"/>
          <p:cNvSpPr/>
          <p:nvPr/>
        </p:nvSpPr>
        <p:spPr>
          <a:xfrm>
            <a:off x="573808" y="5321639"/>
            <a:ext cx="1764445" cy="619142"/>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91422" tIns="91422" rIns="91422" bIns="91422" numCol="1" spcCol="2539" anchor="ctr" anchorCtr="0">
            <a:noAutofit/>
          </a:bodyPr>
          <a:lstStyle/>
          <a:p>
            <a:pPr algn="ctr" defTabSz="1066587">
              <a:lnSpc>
                <a:spcPct val="90000"/>
              </a:lnSpc>
              <a:spcBef>
                <a:spcPct val="0"/>
              </a:spcBef>
              <a:spcAft>
                <a:spcPct val="35000"/>
              </a:spcAft>
            </a:pPr>
            <a:r>
              <a:rPr lang="zh-CN" altLang="en-US" sz="2400" b="1" dirty="0" smtClean="0">
                <a:solidFill>
                  <a:schemeClr val="bg1"/>
                </a:solidFill>
                <a:latin typeface="+mj-ea"/>
                <a:ea typeface="+mj-ea"/>
                <a:cs typeface="Aparajita" panose="020B0604020202020204" pitchFamily="34" charset="0"/>
              </a:rPr>
              <a:t>平台稳定</a:t>
            </a:r>
            <a:endParaRPr lang="en-US" sz="2400" b="1" dirty="0">
              <a:solidFill>
                <a:schemeClr val="bg1"/>
              </a:solidFill>
              <a:latin typeface="+mj-ea"/>
              <a:ea typeface="+mj-ea"/>
              <a:cs typeface="Aparajita" panose="020B0604020202020204" pitchFamily="34" charset="0"/>
            </a:endParaRPr>
          </a:p>
        </p:txBody>
      </p:sp>
      <p:sp>
        <p:nvSpPr>
          <p:cNvPr id="13" name="Freeform 6"/>
          <p:cNvSpPr>
            <a:spLocks noEditPoints="1"/>
          </p:cNvSpPr>
          <p:nvPr/>
        </p:nvSpPr>
        <p:spPr bwMode="auto">
          <a:xfrm>
            <a:off x="5721716" y="841009"/>
            <a:ext cx="424926" cy="296518"/>
          </a:xfrm>
          <a:custGeom>
            <a:avLst/>
            <a:gdLst>
              <a:gd name="T0" fmla="*/ 101251 w 376"/>
              <a:gd name="T1" fmla="*/ 4528 h 401"/>
              <a:gd name="T2" fmla="*/ 93695 w 376"/>
              <a:gd name="T3" fmla="*/ 4528 h 401"/>
              <a:gd name="T4" fmla="*/ 0 w 376"/>
              <a:gd name="T5" fmla="*/ 240000 h 401"/>
              <a:gd name="T6" fmla="*/ 98228 w 376"/>
              <a:gd name="T7" fmla="*/ 336604 h 401"/>
              <a:gd name="T8" fmla="*/ 194945 w 376"/>
              <a:gd name="T9" fmla="*/ 240000 h 401"/>
              <a:gd name="T10" fmla="*/ 101251 w 376"/>
              <a:gd name="T11" fmla="*/ 4528 h 401"/>
              <a:gd name="T12" fmla="*/ 473007 w 376"/>
              <a:gd name="T13" fmla="*/ 4528 h 401"/>
              <a:gd name="T14" fmla="*/ 466962 w 376"/>
              <a:gd name="T15" fmla="*/ 4528 h 401"/>
              <a:gd name="T16" fmla="*/ 371756 w 376"/>
              <a:gd name="T17" fmla="*/ 240000 h 401"/>
              <a:gd name="T18" fmla="*/ 469985 w 376"/>
              <a:gd name="T19" fmla="*/ 336604 h 401"/>
              <a:gd name="T20" fmla="*/ 568213 w 376"/>
              <a:gd name="T21" fmla="*/ 240000 h 401"/>
              <a:gd name="T22" fmla="*/ 473007 w 376"/>
              <a:gd name="T23" fmla="*/ 4528 h 401"/>
              <a:gd name="T24" fmla="*/ 279573 w 376"/>
              <a:gd name="T25" fmla="*/ 271699 h 401"/>
              <a:gd name="T26" fmla="*/ 185878 w 376"/>
              <a:gd name="T27" fmla="*/ 508680 h 401"/>
              <a:gd name="T28" fmla="*/ 284107 w 376"/>
              <a:gd name="T29" fmla="*/ 605284 h 401"/>
              <a:gd name="T30" fmla="*/ 382335 w 376"/>
              <a:gd name="T31" fmla="*/ 508680 h 401"/>
              <a:gd name="T32" fmla="*/ 287129 w 376"/>
              <a:gd name="T33" fmla="*/ 271699 h 401"/>
              <a:gd name="T34" fmla="*/ 279573 w 376"/>
              <a:gd name="T35" fmla="*/ 271699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a:extLst/>
        </p:spPr>
        <p:txBody>
          <a:bodyPr lIns="243785" tIns="121892" rIns="243785" bIns="121892"/>
          <a:lstStyle/>
          <a:p>
            <a:endParaRPr lang="en-US" dirty="0">
              <a:latin typeface="微软雅黑" panose="020B0503020204020204" pitchFamily="34" charset="-122"/>
            </a:endParaRPr>
          </a:p>
        </p:txBody>
      </p:sp>
      <p:sp>
        <p:nvSpPr>
          <p:cNvPr id="17" name="矩形 16"/>
          <p:cNvSpPr/>
          <p:nvPr/>
        </p:nvSpPr>
        <p:spPr>
          <a:xfrm>
            <a:off x="2407918" y="5339587"/>
            <a:ext cx="3457303" cy="830997"/>
          </a:xfrm>
          <a:prstGeom prst="rect">
            <a:avLst/>
          </a:prstGeom>
        </p:spPr>
        <p:txBody>
          <a:bodyPr wrap="square">
            <a:spAutoFit/>
          </a:bodyPr>
          <a:lstStyle/>
          <a:p>
            <a:r>
              <a:rPr lang="zh-CN" altLang="en-US" sz="1600" dirty="0" smtClean="0">
                <a:latin typeface="+mj-ea"/>
                <a:ea typeface="+mj-ea"/>
              </a:rPr>
              <a:t>中国电信呼叫中心</a:t>
            </a:r>
            <a:r>
              <a:rPr lang="en-US" altLang="zh-CN" sz="1600" dirty="0" smtClean="0">
                <a:latin typeface="+mj-ea"/>
                <a:ea typeface="+mj-ea"/>
              </a:rPr>
              <a:t>AI</a:t>
            </a:r>
            <a:r>
              <a:rPr lang="zh-CN" altLang="en-US" sz="1600" dirty="0" smtClean="0">
                <a:latin typeface="+mj-ea"/>
                <a:ea typeface="+mj-ea"/>
              </a:rPr>
              <a:t>监控平台业务整体性能，根据目前情况选择最优服务设备路由</a:t>
            </a:r>
            <a:endParaRPr lang="zh-CN" altLang="en-US" sz="1600" dirty="0">
              <a:latin typeface="+mj-ea"/>
              <a:ea typeface="+mj-ea"/>
            </a:endParaRPr>
          </a:p>
        </p:txBody>
      </p:sp>
      <p:sp>
        <p:nvSpPr>
          <p:cNvPr id="18" name="TextBox 17"/>
          <p:cNvSpPr txBox="1"/>
          <p:nvPr/>
        </p:nvSpPr>
        <p:spPr>
          <a:xfrm>
            <a:off x="8220891" y="5807968"/>
            <a:ext cx="3788229" cy="584775"/>
          </a:xfrm>
          <a:prstGeom prst="rect">
            <a:avLst/>
          </a:prstGeom>
          <a:noFill/>
        </p:spPr>
        <p:txBody>
          <a:bodyPr wrap="square" rtlCol="0">
            <a:spAutoFit/>
          </a:bodyPr>
          <a:lstStyle/>
          <a:p>
            <a:r>
              <a:rPr lang="en-US" altLang="zh-CN" sz="1600" dirty="0" smtClean="0">
                <a:latin typeface="+mj-ea"/>
                <a:ea typeface="+mj-ea"/>
              </a:rPr>
              <a:t>2</a:t>
            </a:r>
            <a:r>
              <a:rPr lang="zh-CN" altLang="en-US" sz="1600" dirty="0" smtClean="0">
                <a:latin typeface="+mj-ea"/>
                <a:ea typeface="+mj-ea"/>
              </a:rPr>
              <a:t>、根据话务量预估，自动选择智能客服机器人启动及分流配比。</a:t>
            </a:r>
            <a:endParaRPr lang="zh-CN" altLang="en-US" sz="1600" dirty="0">
              <a:latin typeface="+mj-ea"/>
              <a:ea typeface="+mj-ea"/>
            </a:endParaRPr>
          </a:p>
        </p:txBody>
      </p:sp>
      <p:sp>
        <p:nvSpPr>
          <p:cNvPr id="125" name="圆角矩形 124"/>
          <p:cNvSpPr/>
          <p:nvPr/>
        </p:nvSpPr>
        <p:spPr>
          <a:xfrm>
            <a:off x="3262368" y="1235376"/>
            <a:ext cx="4627601" cy="2931511"/>
          </a:xfrm>
          <a:prstGeom prst="roundRect">
            <a:avLst/>
          </a:prstGeom>
          <a:noFill/>
          <a:ln w="31750">
            <a:solidFill>
              <a:schemeClr val="accent1">
                <a:shade val="50000"/>
                <a:alpha val="33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1058090" y="1174014"/>
            <a:ext cx="1598424" cy="2898049"/>
          </a:xfrm>
          <a:prstGeom prst="roundRect">
            <a:avLst/>
          </a:prstGeom>
          <a:noFill/>
          <a:ln w="31750">
            <a:solidFill>
              <a:schemeClr val="accent1">
                <a:shade val="50000"/>
                <a:alpha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Round Diagonal Corner Rectangle 53"/>
          <p:cNvSpPr/>
          <p:nvPr/>
        </p:nvSpPr>
        <p:spPr>
          <a:xfrm>
            <a:off x="6275122" y="1239564"/>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28" name="Round Diagonal Corner Rectangle 53"/>
          <p:cNvSpPr/>
          <p:nvPr/>
        </p:nvSpPr>
        <p:spPr>
          <a:xfrm>
            <a:off x="6335086" y="2164572"/>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29" name="Round Diagonal Corner Rectangle 53"/>
          <p:cNvSpPr/>
          <p:nvPr/>
        </p:nvSpPr>
        <p:spPr>
          <a:xfrm>
            <a:off x="6343561" y="3131312"/>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30" name="Round Diagonal Corner Rectangle 53"/>
          <p:cNvSpPr/>
          <p:nvPr/>
        </p:nvSpPr>
        <p:spPr>
          <a:xfrm>
            <a:off x="4122996" y="1249149"/>
            <a:ext cx="835081" cy="721670"/>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31" name="Round Diagonal Corner Rectangle 53"/>
          <p:cNvSpPr/>
          <p:nvPr/>
        </p:nvSpPr>
        <p:spPr>
          <a:xfrm>
            <a:off x="4131468" y="2184590"/>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32" name="Round Diagonal Corner Rectangle 53"/>
          <p:cNvSpPr/>
          <p:nvPr/>
        </p:nvSpPr>
        <p:spPr>
          <a:xfrm>
            <a:off x="4139945" y="3161763"/>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35" name="TextBox 134"/>
          <p:cNvSpPr txBox="1"/>
          <p:nvPr/>
        </p:nvSpPr>
        <p:spPr>
          <a:xfrm>
            <a:off x="4241278" y="1400622"/>
            <a:ext cx="726556" cy="461665"/>
          </a:xfrm>
          <a:prstGeom prst="rect">
            <a:avLst/>
          </a:prstGeom>
          <a:noFill/>
        </p:spPr>
        <p:txBody>
          <a:bodyPr wrap="square" rtlCol="0">
            <a:spAutoFit/>
          </a:bodyPr>
          <a:lstStyle/>
          <a:p>
            <a:r>
              <a:rPr lang="en-US" altLang="zh-CN" sz="2400" b="1" dirty="0" smtClean="0">
                <a:solidFill>
                  <a:schemeClr val="bg1"/>
                </a:solidFill>
                <a:latin typeface="Ebrima" pitchFamily="2" charset="0"/>
                <a:cs typeface="Ebrima" pitchFamily="2" charset="0"/>
              </a:rPr>
              <a:t>CTI</a:t>
            </a:r>
            <a:endParaRPr lang="zh-CN" altLang="en-US" sz="2400" b="1" dirty="0">
              <a:solidFill>
                <a:schemeClr val="bg1"/>
              </a:solidFill>
              <a:latin typeface="Ebrima" pitchFamily="2" charset="0"/>
              <a:cs typeface="Ebrima" pitchFamily="2" charset="0"/>
            </a:endParaRPr>
          </a:p>
        </p:txBody>
      </p:sp>
      <p:sp>
        <p:nvSpPr>
          <p:cNvPr id="136" name="TextBox 135"/>
          <p:cNvSpPr txBox="1"/>
          <p:nvPr/>
        </p:nvSpPr>
        <p:spPr>
          <a:xfrm>
            <a:off x="4196804" y="3316712"/>
            <a:ext cx="726556" cy="461665"/>
          </a:xfrm>
          <a:prstGeom prst="rect">
            <a:avLst/>
          </a:prstGeom>
          <a:noFill/>
        </p:spPr>
        <p:txBody>
          <a:bodyPr wrap="square" rtlCol="0">
            <a:spAutoFit/>
          </a:bodyPr>
          <a:lstStyle/>
          <a:p>
            <a:r>
              <a:rPr lang="en-US" altLang="zh-CN" sz="2400" b="1" dirty="0" smtClean="0">
                <a:solidFill>
                  <a:schemeClr val="bg1"/>
                </a:solidFill>
                <a:latin typeface="Ebrima" pitchFamily="2" charset="0"/>
                <a:ea typeface="Ebrima" pitchFamily="2" charset="0"/>
                <a:cs typeface="Ebrima" pitchFamily="2" charset="0"/>
              </a:rPr>
              <a:t>TTS</a:t>
            </a:r>
            <a:endParaRPr lang="zh-CN" altLang="en-US" sz="2400" b="1" dirty="0">
              <a:solidFill>
                <a:schemeClr val="bg1"/>
              </a:solidFill>
              <a:latin typeface="Ebrima" pitchFamily="2" charset="0"/>
              <a:cs typeface="Ebrima" pitchFamily="2" charset="0"/>
            </a:endParaRPr>
          </a:p>
        </p:txBody>
      </p:sp>
      <p:sp>
        <p:nvSpPr>
          <p:cNvPr id="138" name="Round Diagonal Corner Rectangle 53"/>
          <p:cNvSpPr/>
          <p:nvPr/>
        </p:nvSpPr>
        <p:spPr>
          <a:xfrm>
            <a:off x="1367822" y="1274339"/>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39" name="Round Diagonal Corner Rectangle 53"/>
          <p:cNvSpPr/>
          <p:nvPr/>
        </p:nvSpPr>
        <p:spPr>
          <a:xfrm>
            <a:off x="1363230" y="2286819"/>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40" name="TextBox 139"/>
          <p:cNvSpPr txBox="1"/>
          <p:nvPr/>
        </p:nvSpPr>
        <p:spPr>
          <a:xfrm>
            <a:off x="1486103" y="1425812"/>
            <a:ext cx="726556" cy="461665"/>
          </a:xfrm>
          <a:prstGeom prst="rect">
            <a:avLst/>
          </a:prstGeom>
          <a:noFill/>
        </p:spPr>
        <p:txBody>
          <a:bodyPr wrap="square" rtlCol="0">
            <a:spAutoFit/>
          </a:bodyPr>
          <a:lstStyle/>
          <a:p>
            <a:endParaRPr lang="zh-CN" altLang="en-US" sz="2400" b="1" dirty="0">
              <a:solidFill>
                <a:schemeClr val="bg1"/>
              </a:solidFill>
              <a:latin typeface="Ebrima" pitchFamily="2" charset="0"/>
              <a:cs typeface="Ebrima" pitchFamily="2" charset="0"/>
            </a:endParaRPr>
          </a:p>
        </p:txBody>
      </p:sp>
      <p:sp>
        <p:nvSpPr>
          <p:cNvPr id="142" name="TextBox 141"/>
          <p:cNvSpPr txBox="1"/>
          <p:nvPr/>
        </p:nvSpPr>
        <p:spPr>
          <a:xfrm>
            <a:off x="1273156" y="4071597"/>
            <a:ext cx="883045" cy="369332"/>
          </a:xfrm>
          <a:prstGeom prst="rect">
            <a:avLst/>
          </a:prstGeom>
          <a:noFill/>
        </p:spPr>
        <p:txBody>
          <a:bodyPr wrap="square" rtlCol="0">
            <a:spAutoFit/>
          </a:bodyPr>
          <a:lstStyle/>
          <a:p>
            <a:r>
              <a:rPr lang="zh-CN" altLang="en-US" b="1" dirty="0" smtClean="0">
                <a:latin typeface="+mj-ea"/>
                <a:ea typeface="+mj-ea"/>
              </a:rPr>
              <a:t>接入层</a:t>
            </a:r>
            <a:endParaRPr lang="zh-CN" altLang="en-US" b="1" dirty="0">
              <a:latin typeface="+mj-ea"/>
              <a:ea typeface="+mj-ea"/>
            </a:endParaRPr>
          </a:p>
        </p:txBody>
      </p:sp>
      <p:sp>
        <p:nvSpPr>
          <p:cNvPr id="143" name="TextBox 142"/>
          <p:cNvSpPr txBox="1"/>
          <p:nvPr/>
        </p:nvSpPr>
        <p:spPr>
          <a:xfrm>
            <a:off x="4689569" y="4172533"/>
            <a:ext cx="2194560" cy="369332"/>
          </a:xfrm>
          <a:prstGeom prst="rect">
            <a:avLst/>
          </a:prstGeom>
          <a:noFill/>
        </p:spPr>
        <p:txBody>
          <a:bodyPr wrap="square" rtlCol="0">
            <a:spAutoFit/>
          </a:bodyPr>
          <a:lstStyle/>
          <a:p>
            <a:r>
              <a:rPr lang="zh-CN" altLang="en-US" b="1" dirty="0" smtClean="0">
                <a:latin typeface="+mj-ea"/>
                <a:ea typeface="+mj-ea"/>
              </a:rPr>
              <a:t>业务</a:t>
            </a:r>
            <a:r>
              <a:rPr lang="en-US" altLang="zh-CN" b="1" dirty="0" smtClean="0">
                <a:latin typeface="+mj-ea"/>
                <a:ea typeface="+mj-ea"/>
              </a:rPr>
              <a:t>&amp;</a:t>
            </a:r>
            <a:r>
              <a:rPr lang="zh-CN" altLang="en-US" b="1" dirty="0" smtClean="0">
                <a:latin typeface="+mj-ea"/>
                <a:ea typeface="+mj-ea"/>
              </a:rPr>
              <a:t>平台层</a:t>
            </a:r>
            <a:endParaRPr lang="zh-CN" altLang="en-US" b="1" dirty="0">
              <a:latin typeface="+mj-ea"/>
              <a:ea typeface="+mj-ea"/>
            </a:endParaRPr>
          </a:p>
        </p:txBody>
      </p:sp>
      <p:sp>
        <p:nvSpPr>
          <p:cNvPr id="183" name="圆角矩形 182"/>
          <p:cNvSpPr/>
          <p:nvPr/>
        </p:nvSpPr>
        <p:spPr>
          <a:xfrm>
            <a:off x="8695507" y="1234974"/>
            <a:ext cx="1598424" cy="2898049"/>
          </a:xfrm>
          <a:prstGeom prst="roundRect">
            <a:avLst/>
          </a:prstGeom>
          <a:noFill/>
          <a:ln w="31750">
            <a:solidFill>
              <a:schemeClr val="accent1">
                <a:shade val="50000"/>
                <a:alpha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TextBox 183"/>
          <p:cNvSpPr txBox="1"/>
          <p:nvPr/>
        </p:nvSpPr>
        <p:spPr>
          <a:xfrm>
            <a:off x="8800014" y="4155115"/>
            <a:ext cx="1506582" cy="369332"/>
          </a:xfrm>
          <a:prstGeom prst="rect">
            <a:avLst/>
          </a:prstGeom>
          <a:noFill/>
        </p:spPr>
        <p:txBody>
          <a:bodyPr wrap="square" rtlCol="0">
            <a:spAutoFit/>
          </a:bodyPr>
          <a:lstStyle/>
          <a:p>
            <a:r>
              <a:rPr lang="zh-CN" altLang="en-US" b="1" dirty="0" smtClean="0">
                <a:latin typeface="+mj-ea"/>
                <a:ea typeface="+mj-ea"/>
              </a:rPr>
              <a:t>基础架构层</a:t>
            </a:r>
            <a:endParaRPr lang="zh-CN" altLang="en-US" b="1" dirty="0">
              <a:latin typeface="+mj-ea"/>
              <a:ea typeface="+mj-ea"/>
            </a:endParaRPr>
          </a:p>
        </p:txBody>
      </p:sp>
      <p:sp>
        <p:nvSpPr>
          <p:cNvPr id="185" name="Freeform 13"/>
          <p:cNvSpPr>
            <a:spLocks/>
          </p:cNvSpPr>
          <p:nvPr/>
        </p:nvSpPr>
        <p:spPr bwMode="auto">
          <a:xfrm>
            <a:off x="1554484" y="1406146"/>
            <a:ext cx="385400" cy="511053"/>
          </a:xfrm>
          <a:custGeom>
            <a:avLst/>
            <a:gdLst>
              <a:gd name="T0" fmla="*/ 189 w 214"/>
              <a:gd name="T1" fmla="*/ 150 h 213"/>
              <a:gd name="T2" fmla="*/ 142 w 214"/>
              <a:gd name="T3" fmla="*/ 135 h 213"/>
              <a:gd name="T4" fmla="*/ 139 w 214"/>
              <a:gd name="T5" fmla="*/ 140 h 213"/>
              <a:gd name="T6" fmla="*/ 139 w 214"/>
              <a:gd name="T7" fmla="*/ 149 h 213"/>
              <a:gd name="T8" fmla="*/ 119 w 214"/>
              <a:gd name="T9" fmla="*/ 158 h 213"/>
              <a:gd name="T10" fmla="*/ 83 w 214"/>
              <a:gd name="T11" fmla="*/ 131 h 213"/>
              <a:gd name="T12" fmla="*/ 56 w 214"/>
              <a:gd name="T13" fmla="*/ 95 h 213"/>
              <a:gd name="T14" fmla="*/ 65 w 214"/>
              <a:gd name="T15" fmla="*/ 75 h 213"/>
              <a:gd name="T16" fmla="*/ 70 w 214"/>
              <a:gd name="T17" fmla="*/ 75 h 213"/>
              <a:gd name="T18" fmla="*/ 74 w 214"/>
              <a:gd name="T19" fmla="*/ 75 h 213"/>
              <a:gd name="T20" fmla="*/ 79 w 214"/>
              <a:gd name="T21" fmla="*/ 71 h 213"/>
              <a:gd name="T22" fmla="*/ 64 w 214"/>
              <a:gd name="T23" fmla="*/ 24 h 213"/>
              <a:gd name="T24" fmla="*/ 17 w 214"/>
              <a:gd name="T25" fmla="*/ 9 h 213"/>
              <a:gd name="T26" fmla="*/ 16 w 214"/>
              <a:gd name="T27" fmla="*/ 9 h 213"/>
              <a:gd name="T28" fmla="*/ 1 w 214"/>
              <a:gd name="T29" fmla="*/ 48 h 213"/>
              <a:gd name="T30" fmla="*/ 61 w 214"/>
              <a:gd name="T31" fmla="*/ 153 h 213"/>
              <a:gd name="T32" fmla="*/ 166 w 214"/>
              <a:gd name="T33" fmla="*/ 213 h 213"/>
              <a:gd name="T34" fmla="*/ 205 w 214"/>
              <a:gd name="T35" fmla="*/ 198 h 213"/>
              <a:gd name="T36" fmla="*/ 205 w 214"/>
              <a:gd name="T37" fmla="*/ 197 h 213"/>
              <a:gd name="T38" fmla="*/ 189 w 214"/>
              <a:gd name="T39" fmla="*/ 15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4" h="213">
                <a:moveTo>
                  <a:pt x="189" y="150"/>
                </a:moveTo>
                <a:cubicBezTo>
                  <a:pt x="172" y="133"/>
                  <a:pt x="151" y="126"/>
                  <a:pt x="142" y="135"/>
                </a:cubicBezTo>
                <a:cubicBezTo>
                  <a:pt x="141" y="136"/>
                  <a:pt x="140" y="138"/>
                  <a:pt x="139" y="140"/>
                </a:cubicBezTo>
                <a:cubicBezTo>
                  <a:pt x="139" y="141"/>
                  <a:pt x="139" y="148"/>
                  <a:pt x="139" y="149"/>
                </a:cubicBezTo>
                <a:cubicBezTo>
                  <a:pt x="138" y="156"/>
                  <a:pt x="132" y="166"/>
                  <a:pt x="119" y="158"/>
                </a:cubicBezTo>
                <a:cubicBezTo>
                  <a:pt x="111" y="154"/>
                  <a:pt x="96" y="144"/>
                  <a:pt x="83" y="131"/>
                </a:cubicBezTo>
                <a:cubicBezTo>
                  <a:pt x="70" y="118"/>
                  <a:pt x="60" y="103"/>
                  <a:pt x="56" y="95"/>
                </a:cubicBezTo>
                <a:cubicBezTo>
                  <a:pt x="48" y="81"/>
                  <a:pt x="58" y="76"/>
                  <a:pt x="65" y="75"/>
                </a:cubicBezTo>
                <a:cubicBezTo>
                  <a:pt x="66" y="75"/>
                  <a:pt x="69" y="75"/>
                  <a:pt x="70" y="75"/>
                </a:cubicBezTo>
                <a:cubicBezTo>
                  <a:pt x="71" y="75"/>
                  <a:pt x="73" y="75"/>
                  <a:pt x="74" y="75"/>
                </a:cubicBezTo>
                <a:cubicBezTo>
                  <a:pt x="76" y="74"/>
                  <a:pt x="78" y="73"/>
                  <a:pt x="79" y="71"/>
                </a:cubicBezTo>
                <a:cubicBezTo>
                  <a:pt x="88" y="63"/>
                  <a:pt x="81" y="42"/>
                  <a:pt x="64" y="24"/>
                </a:cubicBezTo>
                <a:cubicBezTo>
                  <a:pt x="46" y="7"/>
                  <a:pt x="25" y="0"/>
                  <a:pt x="17" y="9"/>
                </a:cubicBezTo>
                <a:cubicBezTo>
                  <a:pt x="16" y="9"/>
                  <a:pt x="16" y="9"/>
                  <a:pt x="16" y="9"/>
                </a:cubicBezTo>
                <a:cubicBezTo>
                  <a:pt x="8" y="17"/>
                  <a:pt x="2" y="32"/>
                  <a:pt x="1" y="48"/>
                </a:cubicBezTo>
                <a:cubicBezTo>
                  <a:pt x="0" y="64"/>
                  <a:pt x="23" y="115"/>
                  <a:pt x="61" y="153"/>
                </a:cubicBezTo>
                <a:cubicBezTo>
                  <a:pt x="98" y="191"/>
                  <a:pt x="148" y="212"/>
                  <a:pt x="166" y="213"/>
                </a:cubicBezTo>
                <a:cubicBezTo>
                  <a:pt x="184" y="213"/>
                  <a:pt x="197" y="205"/>
                  <a:pt x="205" y="198"/>
                </a:cubicBezTo>
                <a:cubicBezTo>
                  <a:pt x="205" y="198"/>
                  <a:pt x="205" y="197"/>
                  <a:pt x="205" y="197"/>
                </a:cubicBezTo>
                <a:cubicBezTo>
                  <a:pt x="214" y="189"/>
                  <a:pt x="207" y="168"/>
                  <a:pt x="189" y="1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4"/>
          <p:cNvSpPr>
            <a:spLocks/>
          </p:cNvSpPr>
          <p:nvPr/>
        </p:nvSpPr>
        <p:spPr bwMode="auto">
          <a:xfrm>
            <a:off x="1805921" y="1436910"/>
            <a:ext cx="192700" cy="256541"/>
          </a:xfrm>
          <a:custGeom>
            <a:avLst/>
            <a:gdLst>
              <a:gd name="T0" fmla="*/ 36 w 107"/>
              <a:gd name="T1" fmla="*/ 99 h 107"/>
              <a:gd name="T2" fmla="*/ 70 w 107"/>
              <a:gd name="T3" fmla="*/ 65 h 107"/>
              <a:gd name="T4" fmla="*/ 78 w 107"/>
              <a:gd name="T5" fmla="*/ 60 h 107"/>
              <a:gd name="T6" fmla="*/ 87 w 107"/>
              <a:gd name="T7" fmla="*/ 66 h 107"/>
              <a:gd name="T8" fmla="*/ 100 w 107"/>
              <a:gd name="T9" fmla="*/ 61 h 107"/>
              <a:gd name="T10" fmla="*/ 106 w 107"/>
              <a:gd name="T11" fmla="*/ 15 h 107"/>
              <a:gd name="T12" fmla="*/ 91 w 107"/>
              <a:gd name="T13" fmla="*/ 1 h 107"/>
              <a:gd name="T14" fmla="*/ 45 w 107"/>
              <a:gd name="T15" fmla="*/ 6 h 107"/>
              <a:gd name="T16" fmla="*/ 41 w 107"/>
              <a:gd name="T17" fmla="*/ 19 h 107"/>
              <a:gd name="T18" fmla="*/ 47 w 107"/>
              <a:gd name="T19" fmla="*/ 29 h 107"/>
              <a:gd name="T20" fmla="*/ 41 w 107"/>
              <a:gd name="T21" fmla="*/ 37 h 107"/>
              <a:gd name="T22" fmla="*/ 7 w 107"/>
              <a:gd name="T23" fmla="*/ 70 h 107"/>
              <a:gd name="T24" fmla="*/ 7 w 107"/>
              <a:gd name="T25" fmla="*/ 99 h 107"/>
              <a:gd name="T26" fmla="*/ 36 w 107"/>
              <a:gd name="T27" fmla="*/ 9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107">
                <a:moveTo>
                  <a:pt x="36" y="99"/>
                </a:moveTo>
                <a:cubicBezTo>
                  <a:pt x="70" y="65"/>
                  <a:pt x="70" y="65"/>
                  <a:pt x="70" y="65"/>
                </a:cubicBezTo>
                <a:cubicBezTo>
                  <a:pt x="70" y="65"/>
                  <a:pt x="75" y="60"/>
                  <a:pt x="78" y="60"/>
                </a:cubicBezTo>
                <a:cubicBezTo>
                  <a:pt x="81" y="60"/>
                  <a:pt x="87" y="66"/>
                  <a:pt x="87" y="66"/>
                </a:cubicBezTo>
                <a:cubicBezTo>
                  <a:pt x="94" y="72"/>
                  <a:pt x="100" y="70"/>
                  <a:pt x="100" y="61"/>
                </a:cubicBezTo>
                <a:cubicBezTo>
                  <a:pt x="106" y="15"/>
                  <a:pt x="106" y="15"/>
                  <a:pt x="106" y="15"/>
                </a:cubicBezTo>
                <a:cubicBezTo>
                  <a:pt x="107" y="6"/>
                  <a:pt x="100" y="0"/>
                  <a:pt x="91" y="1"/>
                </a:cubicBezTo>
                <a:cubicBezTo>
                  <a:pt x="45" y="6"/>
                  <a:pt x="45" y="6"/>
                  <a:pt x="45" y="6"/>
                </a:cubicBezTo>
                <a:cubicBezTo>
                  <a:pt x="36" y="7"/>
                  <a:pt x="34" y="13"/>
                  <a:pt x="41" y="19"/>
                </a:cubicBezTo>
                <a:cubicBezTo>
                  <a:pt x="41" y="19"/>
                  <a:pt x="47" y="26"/>
                  <a:pt x="47" y="29"/>
                </a:cubicBezTo>
                <a:cubicBezTo>
                  <a:pt x="47" y="31"/>
                  <a:pt x="41" y="37"/>
                  <a:pt x="41" y="37"/>
                </a:cubicBezTo>
                <a:cubicBezTo>
                  <a:pt x="7" y="70"/>
                  <a:pt x="7" y="70"/>
                  <a:pt x="7" y="70"/>
                </a:cubicBezTo>
                <a:cubicBezTo>
                  <a:pt x="0" y="78"/>
                  <a:pt x="0" y="91"/>
                  <a:pt x="7" y="99"/>
                </a:cubicBezTo>
                <a:cubicBezTo>
                  <a:pt x="15" y="107"/>
                  <a:pt x="28" y="107"/>
                  <a:pt x="36" y="9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87" name="图片 8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4020" y="2450898"/>
            <a:ext cx="396875" cy="3794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187"/>
          <p:cNvSpPr txBox="1"/>
          <p:nvPr/>
        </p:nvSpPr>
        <p:spPr>
          <a:xfrm>
            <a:off x="6321695" y="1326803"/>
            <a:ext cx="862880" cy="461665"/>
          </a:xfrm>
          <a:prstGeom prst="rect">
            <a:avLst/>
          </a:prstGeom>
          <a:noFill/>
        </p:spPr>
        <p:txBody>
          <a:bodyPr wrap="square" rtlCol="0">
            <a:spAutoFit/>
          </a:bodyPr>
          <a:lstStyle/>
          <a:p>
            <a:r>
              <a:rPr lang="en-US" altLang="zh-CN" sz="2400" b="1" dirty="0" smtClean="0">
                <a:solidFill>
                  <a:schemeClr val="bg1"/>
                </a:solidFill>
                <a:latin typeface="Ebrima" pitchFamily="2" charset="0"/>
                <a:cs typeface="Ebrima" pitchFamily="2" charset="0"/>
              </a:rPr>
              <a:t>UAP</a:t>
            </a:r>
            <a:endParaRPr lang="zh-CN" altLang="en-US" sz="2400" b="1" dirty="0">
              <a:solidFill>
                <a:schemeClr val="bg1"/>
              </a:solidFill>
              <a:latin typeface="Ebrima" pitchFamily="2" charset="0"/>
              <a:cs typeface="Ebrima" pitchFamily="2" charset="0"/>
            </a:endParaRPr>
          </a:p>
        </p:txBody>
      </p:sp>
      <p:sp>
        <p:nvSpPr>
          <p:cNvPr id="189" name="TextBox 188"/>
          <p:cNvSpPr txBox="1"/>
          <p:nvPr/>
        </p:nvSpPr>
        <p:spPr>
          <a:xfrm>
            <a:off x="4205512" y="2371832"/>
            <a:ext cx="726556" cy="369332"/>
          </a:xfrm>
          <a:prstGeom prst="rect">
            <a:avLst/>
          </a:prstGeom>
          <a:noFill/>
        </p:spPr>
        <p:txBody>
          <a:bodyPr wrap="square" rtlCol="0">
            <a:spAutoFit/>
          </a:bodyPr>
          <a:lstStyle/>
          <a:p>
            <a:r>
              <a:rPr lang="zh-CN" altLang="en-US" b="1" dirty="0" smtClean="0">
                <a:solidFill>
                  <a:schemeClr val="bg1"/>
                </a:solidFill>
                <a:latin typeface="+mj-ea"/>
                <a:ea typeface="+mj-ea"/>
                <a:cs typeface="Ebrima" pitchFamily="2" charset="0"/>
              </a:rPr>
              <a:t>工单</a:t>
            </a:r>
            <a:endParaRPr lang="zh-CN" altLang="en-US" b="1" dirty="0">
              <a:solidFill>
                <a:schemeClr val="bg1"/>
              </a:solidFill>
              <a:latin typeface="+mj-ea"/>
              <a:ea typeface="+mj-ea"/>
              <a:cs typeface="Ebrima" pitchFamily="2" charset="0"/>
            </a:endParaRPr>
          </a:p>
        </p:txBody>
      </p:sp>
      <p:sp>
        <p:nvSpPr>
          <p:cNvPr id="190" name="TextBox 189"/>
          <p:cNvSpPr txBox="1"/>
          <p:nvPr/>
        </p:nvSpPr>
        <p:spPr>
          <a:xfrm>
            <a:off x="6369592" y="2341352"/>
            <a:ext cx="726556" cy="369332"/>
          </a:xfrm>
          <a:prstGeom prst="rect">
            <a:avLst/>
          </a:prstGeom>
          <a:noFill/>
        </p:spPr>
        <p:txBody>
          <a:bodyPr wrap="square" rtlCol="0">
            <a:spAutoFit/>
          </a:bodyPr>
          <a:lstStyle/>
          <a:p>
            <a:r>
              <a:rPr lang="zh-CN" altLang="en-US" b="1" dirty="0" smtClean="0">
                <a:solidFill>
                  <a:schemeClr val="bg1"/>
                </a:solidFill>
                <a:latin typeface="+mj-ea"/>
                <a:ea typeface="+mj-ea"/>
                <a:cs typeface="Ebrima" pitchFamily="2" charset="0"/>
              </a:rPr>
              <a:t>监控</a:t>
            </a:r>
            <a:endParaRPr lang="zh-CN" altLang="en-US" b="1" dirty="0">
              <a:solidFill>
                <a:schemeClr val="bg1"/>
              </a:solidFill>
              <a:latin typeface="+mj-ea"/>
              <a:ea typeface="+mj-ea"/>
              <a:cs typeface="Ebrima" pitchFamily="2" charset="0"/>
            </a:endParaRPr>
          </a:p>
        </p:txBody>
      </p:sp>
      <p:sp>
        <p:nvSpPr>
          <p:cNvPr id="191" name="TextBox 190"/>
          <p:cNvSpPr txBox="1"/>
          <p:nvPr/>
        </p:nvSpPr>
        <p:spPr>
          <a:xfrm>
            <a:off x="6343466" y="3242689"/>
            <a:ext cx="862880" cy="461665"/>
          </a:xfrm>
          <a:prstGeom prst="rect">
            <a:avLst/>
          </a:prstGeom>
          <a:noFill/>
        </p:spPr>
        <p:txBody>
          <a:bodyPr wrap="square" rtlCol="0">
            <a:spAutoFit/>
          </a:bodyPr>
          <a:lstStyle/>
          <a:p>
            <a:r>
              <a:rPr lang="en-US" altLang="zh-CN" sz="2400" b="1" dirty="0" smtClean="0">
                <a:solidFill>
                  <a:schemeClr val="bg1"/>
                </a:solidFill>
                <a:latin typeface="Ebrima" pitchFamily="2" charset="0"/>
                <a:cs typeface="Ebrima" pitchFamily="2" charset="0"/>
              </a:rPr>
              <a:t>ASR</a:t>
            </a:r>
            <a:endParaRPr lang="zh-CN" altLang="en-US" sz="2400" b="1" dirty="0">
              <a:solidFill>
                <a:schemeClr val="bg1"/>
              </a:solidFill>
              <a:latin typeface="Ebrima" pitchFamily="2" charset="0"/>
              <a:cs typeface="Ebrima" pitchFamily="2" charset="0"/>
            </a:endParaRPr>
          </a:p>
        </p:txBody>
      </p:sp>
      <p:sp>
        <p:nvSpPr>
          <p:cNvPr id="192" name="Round Diagonal Corner Rectangle 53"/>
          <p:cNvSpPr/>
          <p:nvPr/>
        </p:nvSpPr>
        <p:spPr>
          <a:xfrm>
            <a:off x="1362258" y="3126957"/>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93" name="TextBox 192"/>
          <p:cNvSpPr txBox="1"/>
          <p:nvPr/>
        </p:nvSpPr>
        <p:spPr>
          <a:xfrm>
            <a:off x="1362163" y="3238334"/>
            <a:ext cx="862880" cy="461665"/>
          </a:xfrm>
          <a:prstGeom prst="rect">
            <a:avLst/>
          </a:prstGeom>
          <a:noFill/>
        </p:spPr>
        <p:txBody>
          <a:bodyPr wrap="square" rtlCol="0">
            <a:spAutoFit/>
          </a:bodyPr>
          <a:lstStyle/>
          <a:p>
            <a:r>
              <a:rPr lang="en-US" altLang="zh-CN" sz="2400" b="1" dirty="0" smtClean="0">
                <a:solidFill>
                  <a:schemeClr val="bg1"/>
                </a:solidFill>
                <a:latin typeface="Ebrima" pitchFamily="2" charset="0"/>
                <a:cs typeface="Ebrima" pitchFamily="2" charset="0"/>
              </a:rPr>
              <a:t>……</a:t>
            </a:r>
            <a:endParaRPr lang="zh-CN" altLang="en-US" sz="2400" b="1" dirty="0">
              <a:solidFill>
                <a:schemeClr val="bg1"/>
              </a:solidFill>
              <a:latin typeface="Ebrima" pitchFamily="2" charset="0"/>
              <a:cs typeface="Ebrima" pitchFamily="2" charset="0"/>
            </a:endParaRPr>
          </a:p>
        </p:txBody>
      </p:sp>
      <p:sp>
        <p:nvSpPr>
          <p:cNvPr id="194" name="Round Diagonal Corner Rectangle 53"/>
          <p:cNvSpPr/>
          <p:nvPr/>
        </p:nvSpPr>
        <p:spPr>
          <a:xfrm>
            <a:off x="9013968" y="1352776"/>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95" name="Round Diagonal Corner Rectangle 53"/>
          <p:cNvSpPr/>
          <p:nvPr/>
        </p:nvSpPr>
        <p:spPr>
          <a:xfrm>
            <a:off x="9073932" y="2277784"/>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96" name="Round Diagonal Corner Rectangle 53"/>
          <p:cNvSpPr/>
          <p:nvPr/>
        </p:nvSpPr>
        <p:spPr>
          <a:xfrm>
            <a:off x="9082407" y="3244524"/>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197" name="TextBox 196"/>
          <p:cNvSpPr txBox="1"/>
          <p:nvPr/>
        </p:nvSpPr>
        <p:spPr>
          <a:xfrm>
            <a:off x="8982163" y="1453078"/>
            <a:ext cx="997859" cy="369332"/>
          </a:xfrm>
          <a:prstGeom prst="rect">
            <a:avLst/>
          </a:prstGeom>
          <a:noFill/>
        </p:spPr>
        <p:txBody>
          <a:bodyPr wrap="square" rtlCol="0">
            <a:spAutoFit/>
          </a:bodyPr>
          <a:lstStyle/>
          <a:p>
            <a:r>
              <a:rPr lang="zh-CN" altLang="en-US" b="1" dirty="0" smtClean="0">
                <a:solidFill>
                  <a:schemeClr val="bg1"/>
                </a:solidFill>
                <a:latin typeface="+mj-ea"/>
                <a:ea typeface="+mj-ea"/>
                <a:cs typeface="Ebrima" pitchFamily="2" charset="0"/>
              </a:rPr>
              <a:t>服务器</a:t>
            </a:r>
            <a:endParaRPr lang="zh-CN" altLang="en-US" b="1" dirty="0">
              <a:solidFill>
                <a:schemeClr val="bg1"/>
              </a:solidFill>
              <a:latin typeface="+mj-ea"/>
              <a:ea typeface="+mj-ea"/>
              <a:cs typeface="Ebrima" pitchFamily="2" charset="0"/>
            </a:endParaRPr>
          </a:p>
        </p:txBody>
      </p:sp>
      <p:sp>
        <p:nvSpPr>
          <p:cNvPr id="198" name="TextBox 197"/>
          <p:cNvSpPr txBox="1"/>
          <p:nvPr/>
        </p:nvSpPr>
        <p:spPr>
          <a:xfrm>
            <a:off x="9023152" y="2428439"/>
            <a:ext cx="1041402" cy="369332"/>
          </a:xfrm>
          <a:prstGeom prst="rect">
            <a:avLst/>
          </a:prstGeom>
          <a:noFill/>
        </p:spPr>
        <p:txBody>
          <a:bodyPr wrap="square" rtlCol="0">
            <a:spAutoFit/>
          </a:bodyPr>
          <a:lstStyle/>
          <a:p>
            <a:r>
              <a:rPr lang="zh-CN" altLang="en-US" b="1" dirty="0" smtClean="0">
                <a:solidFill>
                  <a:schemeClr val="bg1"/>
                </a:solidFill>
                <a:latin typeface="+mj-ea"/>
                <a:ea typeface="+mj-ea"/>
                <a:cs typeface="Ebrima" pitchFamily="2" charset="0"/>
              </a:rPr>
              <a:t>互联网</a:t>
            </a:r>
            <a:endParaRPr lang="zh-CN" altLang="en-US" b="1" dirty="0">
              <a:solidFill>
                <a:schemeClr val="bg1"/>
              </a:solidFill>
              <a:latin typeface="+mj-ea"/>
              <a:ea typeface="+mj-ea"/>
              <a:cs typeface="Ebrima" pitchFamily="2" charset="0"/>
            </a:endParaRPr>
          </a:p>
        </p:txBody>
      </p:sp>
      <p:sp>
        <p:nvSpPr>
          <p:cNvPr id="199" name="TextBox 198"/>
          <p:cNvSpPr txBox="1"/>
          <p:nvPr/>
        </p:nvSpPr>
        <p:spPr>
          <a:xfrm>
            <a:off x="9082312" y="3355901"/>
            <a:ext cx="862880" cy="461665"/>
          </a:xfrm>
          <a:prstGeom prst="rect">
            <a:avLst/>
          </a:prstGeom>
          <a:noFill/>
        </p:spPr>
        <p:txBody>
          <a:bodyPr wrap="square" rtlCol="0">
            <a:spAutoFit/>
          </a:bodyPr>
          <a:lstStyle/>
          <a:p>
            <a:r>
              <a:rPr lang="en-US" altLang="zh-CN" sz="2400" b="1" dirty="0" smtClean="0">
                <a:solidFill>
                  <a:schemeClr val="bg1"/>
                </a:solidFill>
                <a:latin typeface="Ebrima" pitchFamily="2" charset="0"/>
                <a:cs typeface="Ebrima" pitchFamily="2" charset="0"/>
              </a:rPr>
              <a:t>……</a:t>
            </a:r>
            <a:endParaRPr lang="zh-CN" altLang="en-US" sz="2400" b="1" dirty="0">
              <a:solidFill>
                <a:schemeClr val="bg1"/>
              </a:solidFill>
              <a:latin typeface="Ebrima" pitchFamily="2" charset="0"/>
              <a:cs typeface="Ebrima" pitchFamily="2" charset="0"/>
            </a:endParaRPr>
          </a:p>
        </p:txBody>
      </p:sp>
      <p:sp>
        <p:nvSpPr>
          <p:cNvPr id="202" name="TextBox 201"/>
          <p:cNvSpPr txBox="1"/>
          <p:nvPr/>
        </p:nvSpPr>
        <p:spPr>
          <a:xfrm>
            <a:off x="7903232" y="1065341"/>
            <a:ext cx="413454" cy="3154710"/>
          </a:xfrm>
          <a:prstGeom prst="rect">
            <a:avLst/>
          </a:prstGeom>
          <a:noFill/>
        </p:spPr>
        <p:txBody>
          <a:bodyPr wrap="square" rtlCol="0">
            <a:spAutoFit/>
          </a:bodyPr>
          <a:lstStyle/>
          <a:p>
            <a:r>
              <a:rPr lang="en-US" altLang="zh-CN" sz="19900" b="1" dirty="0" smtClean="0">
                <a:solidFill>
                  <a:srgbClr val="FFC000"/>
                </a:solidFill>
                <a:latin typeface="Ebrima" pitchFamily="2" charset="0"/>
                <a:cs typeface="Ebrima" pitchFamily="2" charset="0"/>
              </a:rPr>
              <a:t>I</a:t>
            </a:r>
            <a:endParaRPr lang="zh-CN" altLang="en-US" sz="19900" b="1" dirty="0">
              <a:solidFill>
                <a:srgbClr val="FFC000"/>
              </a:solidFill>
              <a:latin typeface="Ebrima" pitchFamily="2" charset="0"/>
              <a:cs typeface="Ebrima" pitchFamily="2" charset="0"/>
            </a:endParaRPr>
          </a:p>
        </p:txBody>
      </p:sp>
      <p:grpSp>
        <p:nvGrpSpPr>
          <p:cNvPr id="45" name="组 44"/>
          <p:cNvGrpSpPr/>
          <p:nvPr/>
        </p:nvGrpSpPr>
        <p:grpSpPr>
          <a:xfrm>
            <a:off x="9699987" y="5898540"/>
            <a:ext cx="2492013" cy="1089519"/>
            <a:chOff x="4661252" y="5746140"/>
            <a:chExt cx="2492013" cy="1089519"/>
          </a:xfrm>
        </p:grpSpPr>
        <p:sp>
          <p:nvSpPr>
            <p:cNvPr id="46" name="TextBox 4"/>
            <p:cNvSpPr txBox="1"/>
            <p:nvPr/>
          </p:nvSpPr>
          <p:spPr>
            <a:xfrm>
              <a:off x="5864046" y="6148856"/>
              <a:ext cx="1289219" cy="369332"/>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b="1" kern="0" noProof="0" dirty="0" smtClean="0">
                  <a:solidFill>
                    <a:srgbClr val="000000"/>
                  </a:solidFill>
                  <a:latin typeface="微软雅黑"/>
                  <a:ea typeface="微软雅黑"/>
                  <a:cs typeface="微软雅黑"/>
                </a:rPr>
                <a:t>Pallas</a:t>
              </a:r>
              <a:endParaRPr lang="zh-CN" altLang="en-US" b="1" kern="0" noProof="0" dirty="0" smtClean="0">
                <a:solidFill>
                  <a:srgbClr val="000000"/>
                </a:solidFill>
                <a:latin typeface="微软雅黑"/>
                <a:ea typeface="微软雅黑"/>
                <a:cs typeface="微软雅黑"/>
              </a:endParaRPr>
            </a:p>
          </p:txBody>
        </p:sp>
        <p:grpSp>
          <p:nvGrpSpPr>
            <p:cNvPr id="47" name="组 46"/>
            <p:cNvGrpSpPr/>
            <p:nvPr/>
          </p:nvGrpSpPr>
          <p:grpSpPr>
            <a:xfrm>
              <a:off x="4661252" y="5746140"/>
              <a:ext cx="1527325" cy="1089519"/>
              <a:chOff x="4661252" y="5746140"/>
              <a:chExt cx="1527325" cy="1089519"/>
            </a:xfrm>
          </p:grpSpPr>
          <p:pic>
            <p:nvPicPr>
              <p:cNvPr id="48" name="图片 47" descr="电信联络云-1-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9058" y="5746140"/>
                <a:ext cx="1089519" cy="1089519"/>
              </a:xfrm>
              <a:prstGeom prst="rect">
                <a:avLst/>
              </a:prstGeom>
            </p:spPr>
          </p:pic>
          <p:grpSp>
            <p:nvGrpSpPr>
              <p:cNvPr id="49" name="组合 80"/>
              <p:cNvGrpSpPr/>
              <p:nvPr/>
            </p:nvGrpSpPr>
            <p:grpSpPr>
              <a:xfrm>
                <a:off x="4661252" y="6050376"/>
                <a:ext cx="584471" cy="503131"/>
                <a:chOff x="8633230" y="3323814"/>
                <a:chExt cx="7389577" cy="6361176"/>
              </a:xfrm>
            </p:grpSpPr>
            <p:sp>
              <p:nvSpPr>
                <p:cNvPr id="50" name="Freeform 16"/>
                <p:cNvSpPr>
                  <a:spLocks/>
                </p:cNvSpPr>
                <p:nvPr/>
              </p:nvSpPr>
              <p:spPr bwMode="auto">
                <a:xfrm rot="19803827">
                  <a:off x="12144227" y="3323814"/>
                  <a:ext cx="2959610" cy="3399183"/>
                </a:xfrm>
                <a:custGeom>
                  <a:avLst/>
                  <a:gdLst/>
                  <a:ahLst/>
                  <a:cxnLst>
                    <a:cxn ang="0">
                      <a:pos x="90" y="42"/>
                    </a:cxn>
                    <a:cxn ang="0">
                      <a:pos x="16" y="171"/>
                    </a:cxn>
                    <a:cxn ang="0">
                      <a:pos x="15" y="174"/>
                    </a:cxn>
                    <a:cxn ang="0">
                      <a:pos x="4" y="267"/>
                    </a:cxn>
                    <a:cxn ang="0">
                      <a:pos x="40" y="375"/>
                    </a:cxn>
                    <a:cxn ang="0">
                      <a:pos x="44" y="375"/>
                    </a:cxn>
                    <a:cxn ang="0">
                      <a:pos x="112" y="379"/>
                    </a:cxn>
                    <a:cxn ang="0">
                      <a:pos x="149" y="332"/>
                    </a:cxn>
                    <a:cxn ang="0">
                      <a:pos x="149" y="331"/>
                    </a:cxn>
                    <a:cxn ang="0">
                      <a:pos x="148" y="330"/>
                    </a:cxn>
                    <a:cxn ang="0">
                      <a:pos x="131" y="312"/>
                    </a:cxn>
                    <a:cxn ang="0">
                      <a:pos x="134" y="301"/>
                    </a:cxn>
                    <a:cxn ang="0">
                      <a:pos x="145" y="304"/>
                    </a:cxn>
                    <a:cxn ang="0">
                      <a:pos x="192" y="323"/>
                    </a:cxn>
                    <a:cxn ang="0">
                      <a:pos x="202" y="327"/>
                    </a:cxn>
                    <a:cxn ang="0">
                      <a:pos x="197" y="337"/>
                    </a:cxn>
                    <a:cxn ang="0">
                      <a:pos x="171" y="340"/>
                    </a:cxn>
                    <a:cxn ang="0">
                      <a:pos x="137" y="391"/>
                    </a:cxn>
                    <a:cxn ang="0">
                      <a:pos x="254" y="416"/>
                    </a:cxn>
                    <a:cxn ang="0">
                      <a:pos x="319" y="366"/>
                    </a:cxn>
                    <a:cxn ang="0">
                      <a:pos x="320" y="365"/>
                    </a:cxn>
                    <a:cxn ang="0">
                      <a:pos x="312" y="237"/>
                    </a:cxn>
                    <a:cxn ang="0">
                      <a:pos x="306" y="232"/>
                    </a:cxn>
                    <a:cxn ang="0">
                      <a:pos x="307" y="226"/>
                    </a:cxn>
                    <a:cxn ang="0">
                      <a:pos x="247" y="115"/>
                    </a:cxn>
                    <a:cxn ang="0">
                      <a:pos x="227" y="149"/>
                    </a:cxn>
                    <a:cxn ang="0">
                      <a:pos x="180" y="179"/>
                    </a:cxn>
                    <a:cxn ang="0">
                      <a:pos x="108" y="171"/>
                    </a:cxn>
                    <a:cxn ang="0">
                      <a:pos x="106" y="171"/>
                    </a:cxn>
                    <a:cxn ang="0">
                      <a:pos x="104" y="169"/>
                    </a:cxn>
                    <a:cxn ang="0">
                      <a:pos x="85" y="182"/>
                    </a:cxn>
                    <a:cxn ang="0">
                      <a:pos x="78" y="181"/>
                    </a:cxn>
                    <a:cxn ang="0">
                      <a:pos x="75" y="178"/>
                    </a:cxn>
                    <a:cxn ang="0">
                      <a:pos x="79" y="168"/>
                    </a:cxn>
                    <a:cxn ang="0">
                      <a:pos x="106" y="126"/>
                    </a:cxn>
                    <a:cxn ang="0">
                      <a:pos x="114" y="118"/>
                    </a:cxn>
                    <a:cxn ang="0">
                      <a:pos x="122" y="125"/>
                    </a:cxn>
                    <a:cxn ang="0">
                      <a:pos x="118" y="150"/>
                    </a:cxn>
                    <a:cxn ang="0">
                      <a:pos x="210" y="134"/>
                    </a:cxn>
                    <a:cxn ang="0">
                      <a:pos x="229" y="96"/>
                    </a:cxn>
                    <a:cxn ang="0">
                      <a:pos x="192" y="14"/>
                    </a:cxn>
                    <a:cxn ang="0">
                      <a:pos x="164" y="4"/>
                    </a:cxn>
                    <a:cxn ang="0">
                      <a:pos x="110" y="18"/>
                    </a:cxn>
                    <a:cxn ang="0">
                      <a:pos x="90" y="42"/>
                    </a:cxn>
                  </a:cxnLst>
                  <a:rect l="0" t="0" r="r" b="b"/>
                  <a:pathLst>
                    <a:path w="372" h="428">
                      <a:moveTo>
                        <a:pt x="90" y="42"/>
                      </a:moveTo>
                      <a:cubicBezTo>
                        <a:pt x="16" y="171"/>
                        <a:pt x="16" y="171"/>
                        <a:pt x="16" y="171"/>
                      </a:cubicBezTo>
                      <a:cubicBezTo>
                        <a:pt x="16" y="172"/>
                        <a:pt x="16" y="173"/>
                        <a:pt x="15" y="174"/>
                      </a:cubicBezTo>
                      <a:cubicBezTo>
                        <a:pt x="15" y="175"/>
                        <a:pt x="0" y="215"/>
                        <a:pt x="4" y="267"/>
                      </a:cubicBezTo>
                      <a:cubicBezTo>
                        <a:pt x="6" y="307"/>
                        <a:pt x="19" y="343"/>
                        <a:pt x="40" y="375"/>
                      </a:cubicBezTo>
                      <a:cubicBezTo>
                        <a:pt x="42" y="375"/>
                        <a:pt x="43" y="375"/>
                        <a:pt x="44" y="375"/>
                      </a:cubicBezTo>
                      <a:cubicBezTo>
                        <a:pt x="71" y="387"/>
                        <a:pt x="93" y="388"/>
                        <a:pt x="112" y="379"/>
                      </a:cubicBezTo>
                      <a:cubicBezTo>
                        <a:pt x="139" y="366"/>
                        <a:pt x="149" y="333"/>
                        <a:pt x="149" y="332"/>
                      </a:cubicBezTo>
                      <a:cubicBezTo>
                        <a:pt x="149" y="332"/>
                        <a:pt x="149" y="332"/>
                        <a:pt x="149" y="331"/>
                      </a:cubicBezTo>
                      <a:cubicBezTo>
                        <a:pt x="149" y="331"/>
                        <a:pt x="148" y="331"/>
                        <a:pt x="148" y="330"/>
                      </a:cubicBezTo>
                      <a:cubicBezTo>
                        <a:pt x="137" y="322"/>
                        <a:pt x="131" y="312"/>
                        <a:pt x="131" y="312"/>
                      </a:cubicBezTo>
                      <a:cubicBezTo>
                        <a:pt x="129" y="308"/>
                        <a:pt x="130" y="303"/>
                        <a:pt x="134" y="301"/>
                      </a:cubicBezTo>
                      <a:cubicBezTo>
                        <a:pt x="138" y="299"/>
                        <a:pt x="142" y="300"/>
                        <a:pt x="145" y="304"/>
                      </a:cubicBezTo>
                      <a:cubicBezTo>
                        <a:pt x="145" y="305"/>
                        <a:pt x="162" y="334"/>
                        <a:pt x="192" y="323"/>
                      </a:cubicBezTo>
                      <a:cubicBezTo>
                        <a:pt x="196" y="321"/>
                        <a:pt x="200" y="323"/>
                        <a:pt x="202" y="327"/>
                      </a:cubicBezTo>
                      <a:cubicBezTo>
                        <a:pt x="203" y="331"/>
                        <a:pt x="201" y="336"/>
                        <a:pt x="197" y="337"/>
                      </a:cubicBezTo>
                      <a:cubicBezTo>
                        <a:pt x="188" y="341"/>
                        <a:pt x="179" y="342"/>
                        <a:pt x="171" y="340"/>
                      </a:cubicBezTo>
                      <a:cubicBezTo>
                        <a:pt x="168" y="348"/>
                        <a:pt x="159" y="373"/>
                        <a:pt x="137" y="391"/>
                      </a:cubicBezTo>
                      <a:cubicBezTo>
                        <a:pt x="171" y="421"/>
                        <a:pt x="223" y="428"/>
                        <a:pt x="254" y="416"/>
                      </a:cubicBezTo>
                      <a:cubicBezTo>
                        <a:pt x="298" y="400"/>
                        <a:pt x="319" y="366"/>
                        <a:pt x="319" y="366"/>
                      </a:cubicBezTo>
                      <a:cubicBezTo>
                        <a:pt x="320" y="365"/>
                        <a:pt x="320" y="365"/>
                        <a:pt x="320" y="365"/>
                      </a:cubicBezTo>
                      <a:cubicBezTo>
                        <a:pt x="372" y="283"/>
                        <a:pt x="314" y="238"/>
                        <a:pt x="312" y="237"/>
                      </a:cubicBezTo>
                      <a:cubicBezTo>
                        <a:pt x="306" y="232"/>
                        <a:pt x="306" y="232"/>
                        <a:pt x="306" y="232"/>
                      </a:cubicBezTo>
                      <a:cubicBezTo>
                        <a:pt x="307" y="226"/>
                        <a:pt x="307" y="226"/>
                        <a:pt x="307" y="226"/>
                      </a:cubicBezTo>
                      <a:cubicBezTo>
                        <a:pt x="316" y="167"/>
                        <a:pt x="272" y="131"/>
                        <a:pt x="247" y="115"/>
                      </a:cubicBezTo>
                      <a:cubicBezTo>
                        <a:pt x="244" y="125"/>
                        <a:pt x="237" y="137"/>
                        <a:pt x="227" y="149"/>
                      </a:cubicBezTo>
                      <a:cubicBezTo>
                        <a:pt x="214" y="164"/>
                        <a:pt x="198" y="174"/>
                        <a:pt x="180" y="179"/>
                      </a:cubicBezTo>
                      <a:cubicBezTo>
                        <a:pt x="158" y="185"/>
                        <a:pt x="133" y="182"/>
                        <a:pt x="108" y="171"/>
                      </a:cubicBezTo>
                      <a:cubicBezTo>
                        <a:pt x="107" y="171"/>
                        <a:pt x="107" y="171"/>
                        <a:pt x="106" y="171"/>
                      </a:cubicBezTo>
                      <a:cubicBezTo>
                        <a:pt x="106" y="170"/>
                        <a:pt x="105" y="170"/>
                        <a:pt x="104" y="169"/>
                      </a:cubicBezTo>
                      <a:cubicBezTo>
                        <a:pt x="95" y="178"/>
                        <a:pt x="86" y="182"/>
                        <a:pt x="85" y="182"/>
                      </a:cubicBezTo>
                      <a:cubicBezTo>
                        <a:pt x="83" y="183"/>
                        <a:pt x="81" y="183"/>
                        <a:pt x="78" y="181"/>
                      </a:cubicBezTo>
                      <a:cubicBezTo>
                        <a:pt x="77" y="181"/>
                        <a:pt x="76" y="179"/>
                        <a:pt x="75" y="178"/>
                      </a:cubicBezTo>
                      <a:cubicBezTo>
                        <a:pt x="74" y="174"/>
                        <a:pt x="75" y="169"/>
                        <a:pt x="79" y="168"/>
                      </a:cubicBezTo>
                      <a:cubicBezTo>
                        <a:pt x="81" y="167"/>
                        <a:pt x="108" y="155"/>
                        <a:pt x="106" y="126"/>
                      </a:cubicBezTo>
                      <a:cubicBezTo>
                        <a:pt x="106" y="122"/>
                        <a:pt x="109" y="118"/>
                        <a:pt x="114" y="118"/>
                      </a:cubicBezTo>
                      <a:cubicBezTo>
                        <a:pt x="118" y="118"/>
                        <a:pt x="122" y="121"/>
                        <a:pt x="122" y="125"/>
                      </a:cubicBezTo>
                      <a:cubicBezTo>
                        <a:pt x="123" y="135"/>
                        <a:pt x="121" y="143"/>
                        <a:pt x="118" y="150"/>
                      </a:cubicBezTo>
                      <a:cubicBezTo>
                        <a:pt x="167" y="171"/>
                        <a:pt x="196" y="149"/>
                        <a:pt x="210" y="134"/>
                      </a:cubicBezTo>
                      <a:cubicBezTo>
                        <a:pt x="224" y="117"/>
                        <a:pt x="229" y="97"/>
                        <a:pt x="229" y="96"/>
                      </a:cubicBezTo>
                      <a:cubicBezTo>
                        <a:pt x="236" y="63"/>
                        <a:pt x="221" y="31"/>
                        <a:pt x="192" y="14"/>
                      </a:cubicBezTo>
                      <a:cubicBezTo>
                        <a:pt x="183" y="10"/>
                        <a:pt x="174" y="6"/>
                        <a:pt x="164" y="4"/>
                      </a:cubicBezTo>
                      <a:cubicBezTo>
                        <a:pt x="145" y="0"/>
                        <a:pt x="127" y="5"/>
                        <a:pt x="110" y="18"/>
                      </a:cubicBezTo>
                      <a:cubicBezTo>
                        <a:pt x="97" y="29"/>
                        <a:pt x="90" y="42"/>
                        <a:pt x="90" y="42"/>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sp>
              <p:nvSpPr>
                <p:cNvPr id="51" name="Freeform 17"/>
                <p:cNvSpPr>
                  <a:spLocks/>
                </p:cNvSpPr>
                <p:nvPr/>
              </p:nvSpPr>
              <p:spPr bwMode="auto">
                <a:xfrm rot="19803827">
                  <a:off x="11583394" y="5402292"/>
                  <a:ext cx="4439413" cy="4097646"/>
                </a:xfrm>
                <a:custGeom>
                  <a:avLst/>
                  <a:gdLst/>
                  <a:ahLst/>
                  <a:cxnLst>
                    <a:cxn ang="0">
                      <a:pos x="362" y="381"/>
                    </a:cxn>
                    <a:cxn ang="0">
                      <a:pos x="272" y="324"/>
                    </a:cxn>
                    <a:cxn ang="0">
                      <a:pos x="187" y="270"/>
                    </a:cxn>
                    <a:cxn ang="0">
                      <a:pos x="206" y="257"/>
                    </a:cxn>
                    <a:cxn ang="0">
                      <a:pos x="310" y="296"/>
                    </a:cxn>
                    <a:cxn ang="0">
                      <a:pos x="325" y="302"/>
                    </a:cxn>
                    <a:cxn ang="0">
                      <a:pos x="409" y="373"/>
                    </a:cxn>
                    <a:cxn ang="0">
                      <a:pos x="464" y="367"/>
                    </a:cxn>
                    <a:cxn ang="0">
                      <a:pos x="513" y="267"/>
                    </a:cxn>
                    <a:cxn ang="0">
                      <a:pos x="518" y="254"/>
                    </a:cxn>
                    <a:cxn ang="0">
                      <a:pos x="488" y="206"/>
                    </a:cxn>
                    <a:cxn ang="0">
                      <a:pos x="370" y="192"/>
                    </a:cxn>
                    <a:cxn ang="0">
                      <a:pos x="294" y="175"/>
                    </a:cxn>
                    <a:cxn ang="0">
                      <a:pos x="330" y="218"/>
                    </a:cxn>
                    <a:cxn ang="0">
                      <a:pos x="313" y="221"/>
                    </a:cxn>
                    <a:cxn ang="0">
                      <a:pos x="206" y="36"/>
                    </a:cxn>
                    <a:cxn ang="0">
                      <a:pos x="34" y="300"/>
                    </a:cxn>
                    <a:cxn ang="0">
                      <a:pos x="24" y="452"/>
                    </a:cxn>
                    <a:cxn ang="0">
                      <a:pos x="67" y="488"/>
                    </a:cxn>
                    <a:cxn ang="0">
                      <a:pos x="182" y="495"/>
                    </a:cxn>
                    <a:cxn ang="0">
                      <a:pos x="188" y="492"/>
                    </a:cxn>
                    <a:cxn ang="0">
                      <a:pos x="251" y="369"/>
                    </a:cxn>
                    <a:cxn ang="0">
                      <a:pos x="208" y="383"/>
                    </a:cxn>
                    <a:cxn ang="0">
                      <a:pos x="202" y="374"/>
                    </a:cxn>
                    <a:cxn ang="0">
                      <a:pos x="227" y="366"/>
                    </a:cxn>
                    <a:cxn ang="0">
                      <a:pos x="258" y="336"/>
                    </a:cxn>
                    <a:cxn ang="0">
                      <a:pos x="270" y="346"/>
                    </a:cxn>
                    <a:cxn ang="0">
                      <a:pos x="215" y="502"/>
                    </a:cxn>
                    <a:cxn ang="0">
                      <a:pos x="345" y="463"/>
                    </a:cxn>
                    <a:cxn ang="0">
                      <a:pos x="365" y="414"/>
                    </a:cxn>
                    <a:cxn ang="0">
                      <a:pos x="388" y="414"/>
                    </a:cxn>
                    <a:cxn ang="0">
                      <a:pos x="426" y="416"/>
                    </a:cxn>
                    <a:cxn ang="0">
                      <a:pos x="406" y="396"/>
                    </a:cxn>
                  </a:cxnLst>
                  <a:rect l="0" t="0" r="r" b="b"/>
                  <a:pathLst>
                    <a:path w="559" h="516">
                      <a:moveTo>
                        <a:pt x="406" y="396"/>
                      </a:moveTo>
                      <a:cubicBezTo>
                        <a:pt x="393" y="394"/>
                        <a:pt x="377" y="390"/>
                        <a:pt x="362" y="381"/>
                      </a:cubicBezTo>
                      <a:cubicBezTo>
                        <a:pt x="342" y="370"/>
                        <a:pt x="323" y="351"/>
                        <a:pt x="308" y="321"/>
                      </a:cubicBezTo>
                      <a:cubicBezTo>
                        <a:pt x="300" y="323"/>
                        <a:pt x="287" y="325"/>
                        <a:pt x="272" y="324"/>
                      </a:cubicBezTo>
                      <a:cubicBezTo>
                        <a:pt x="260" y="323"/>
                        <a:pt x="244" y="320"/>
                        <a:pt x="228" y="311"/>
                      </a:cubicBezTo>
                      <a:cubicBezTo>
                        <a:pt x="214" y="303"/>
                        <a:pt x="199" y="290"/>
                        <a:pt x="187" y="270"/>
                      </a:cubicBezTo>
                      <a:cubicBezTo>
                        <a:pt x="183" y="264"/>
                        <a:pt x="185" y="257"/>
                        <a:pt x="190" y="254"/>
                      </a:cubicBezTo>
                      <a:cubicBezTo>
                        <a:pt x="196" y="250"/>
                        <a:pt x="203" y="252"/>
                        <a:pt x="206" y="257"/>
                      </a:cubicBezTo>
                      <a:cubicBezTo>
                        <a:pt x="243" y="315"/>
                        <a:pt x="295" y="301"/>
                        <a:pt x="308" y="297"/>
                      </a:cubicBezTo>
                      <a:cubicBezTo>
                        <a:pt x="308" y="296"/>
                        <a:pt x="309" y="296"/>
                        <a:pt x="310" y="296"/>
                      </a:cubicBezTo>
                      <a:cubicBezTo>
                        <a:pt x="313" y="294"/>
                        <a:pt x="316" y="294"/>
                        <a:pt x="319" y="296"/>
                      </a:cubicBezTo>
                      <a:cubicBezTo>
                        <a:pt x="322" y="297"/>
                        <a:pt x="324" y="299"/>
                        <a:pt x="325" y="302"/>
                      </a:cubicBezTo>
                      <a:cubicBezTo>
                        <a:pt x="326" y="303"/>
                        <a:pt x="326" y="303"/>
                        <a:pt x="326" y="304"/>
                      </a:cubicBezTo>
                      <a:cubicBezTo>
                        <a:pt x="344" y="345"/>
                        <a:pt x="372" y="368"/>
                        <a:pt x="409" y="373"/>
                      </a:cubicBezTo>
                      <a:cubicBezTo>
                        <a:pt x="438" y="376"/>
                        <a:pt x="461" y="368"/>
                        <a:pt x="462" y="368"/>
                      </a:cubicBezTo>
                      <a:cubicBezTo>
                        <a:pt x="462" y="367"/>
                        <a:pt x="463" y="367"/>
                        <a:pt x="464" y="367"/>
                      </a:cubicBezTo>
                      <a:cubicBezTo>
                        <a:pt x="490" y="353"/>
                        <a:pt x="506" y="333"/>
                        <a:pt x="512" y="308"/>
                      </a:cubicBezTo>
                      <a:cubicBezTo>
                        <a:pt x="517" y="285"/>
                        <a:pt x="513" y="267"/>
                        <a:pt x="513" y="267"/>
                      </a:cubicBezTo>
                      <a:cubicBezTo>
                        <a:pt x="511" y="259"/>
                        <a:pt x="511" y="259"/>
                        <a:pt x="511" y="259"/>
                      </a:cubicBezTo>
                      <a:cubicBezTo>
                        <a:pt x="518" y="254"/>
                        <a:pt x="518" y="254"/>
                        <a:pt x="518" y="254"/>
                      </a:cubicBezTo>
                      <a:cubicBezTo>
                        <a:pt x="559" y="224"/>
                        <a:pt x="557" y="186"/>
                        <a:pt x="551" y="163"/>
                      </a:cubicBezTo>
                      <a:cubicBezTo>
                        <a:pt x="539" y="177"/>
                        <a:pt x="518" y="195"/>
                        <a:pt x="488" y="206"/>
                      </a:cubicBezTo>
                      <a:cubicBezTo>
                        <a:pt x="465" y="214"/>
                        <a:pt x="438" y="215"/>
                        <a:pt x="410" y="208"/>
                      </a:cubicBezTo>
                      <a:cubicBezTo>
                        <a:pt x="396" y="205"/>
                        <a:pt x="382" y="199"/>
                        <a:pt x="370" y="192"/>
                      </a:cubicBezTo>
                      <a:cubicBezTo>
                        <a:pt x="359" y="186"/>
                        <a:pt x="350" y="179"/>
                        <a:pt x="342" y="171"/>
                      </a:cubicBezTo>
                      <a:cubicBezTo>
                        <a:pt x="327" y="176"/>
                        <a:pt x="311" y="178"/>
                        <a:pt x="294" y="175"/>
                      </a:cubicBezTo>
                      <a:cubicBezTo>
                        <a:pt x="304" y="184"/>
                        <a:pt x="315" y="193"/>
                        <a:pt x="327" y="202"/>
                      </a:cubicBezTo>
                      <a:cubicBezTo>
                        <a:pt x="332" y="205"/>
                        <a:pt x="333" y="213"/>
                        <a:pt x="330" y="218"/>
                      </a:cubicBezTo>
                      <a:cubicBezTo>
                        <a:pt x="326" y="223"/>
                        <a:pt x="319" y="224"/>
                        <a:pt x="314" y="221"/>
                      </a:cubicBezTo>
                      <a:cubicBezTo>
                        <a:pt x="314" y="221"/>
                        <a:pt x="314" y="221"/>
                        <a:pt x="313" y="221"/>
                      </a:cubicBezTo>
                      <a:cubicBezTo>
                        <a:pt x="277" y="195"/>
                        <a:pt x="249" y="165"/>
                        <a:pt x="231" y="129"/>
                      </a:cubicBezTo>
                      <a:cubicBezTo>
                        <a:pt x="217" y="101"/>
                        <a:pt x="209" y="69"/>
                        <a:pt x="206" y="36"/>
                      </a:cubicBezTo>
                      <a:cubicBezTo>
                        <a:pt x="206" y="23"/>
                        <a:pt x="206" y="11"/>
                        <a:pt x="207" y="0"/>
                      </a:cubicBezTo>
                      <a:cubicBezTo>
                        <a:pt x="34" y="300"/>
                        <a:pt x="34" y="300"/>
                        <a:pt x="34" y="300"/>
                      </a:cubicBezTo>
                      <a:cubicBezTo>
                        <a:pt x="17" y="329"/>
                        <a:pt x="2" y="357"/>
                        <a:pt x="1" y="389"/>
                      </a:cubicBezTo>
                      <a:cubicBezTo>
                        <a:pt x="0" y="427"/>
                        <a:pt x="24" y="452"/>
                        <a:pt x="24" y="452"/>
                      </a:cubicBezTo>
                      <a:cubicBezTo>
                        <a:pt x="24" y="453"/>
                        <a:pt x="24" y="453"/>
                        <a:pt x="24" y="453"/>
                      </a:cubicBezTo>
                      <a:cubicBezTo>
                        <a:pt x="38" y="467"/>
                        <a:pt x="52" y="479"/>
                        <a:pt x="67" y="488"/>
                      </a:cubicBezTo>
                      <a:cubicBezTo>
                        <a:pt x="93" y="502"/>
                        <a:pt x="120" y="508"/>
                        <a:pt x="148" y="505"/>
                      </a:cubicBezTo>
                      <a:cubicBezTo>
                        <a:pt x="169" y="502"/>
                        <a:pt x="182" y="495"/>
                        <a:pt x="182" y="495"/>
                      </a:cubicBezTo>
                      <a:cubicBezTo>
                        <a:pt x="187" y="492"/>
                        <a:pt x="187" y="492"/>
                        <a:pt x="187" y="492"/>
                      </a:cubicBezTo>
                      <a:cubicBezTo>
                        <a:pt x="188" y="492"/>
                        <a:pt x="188" y="492"/>
                        <a:pt x="188" y="492"/>
                      </a:cubicBezTo>
                      <a:cubicBezTo>
                        <a:pt x="193" y="489"/>
                        <a:pt x="202" y="484"/>
                        <a:pt x="210" y="476"/>
                      </a:cubicBezTo>
                      <a:cubicBezTo>
                        <a:pt x="225" y="462"/>
                        <a:pt x="257" y="424"/>
                        <a:pt x="251" y="369"/>
                      </a:cubicBezTo>
                      <a:cubicBezTo>
                        <a:pt x="244" y="375"/>
                        <a:pt x="237" y="379"/>
                        <a:pt x="231" y="381"/>
                      </a:cubicBezTo>
                      <a:cubicBezTo>
                        <a:pt x="219" y="384"/>
                        <a:pt x="209" y="383"/>
                        <a:pt x="208" y="383"/>
                      </a:cubicBezTo>
                      <a:cubicBezTo>
                        <a:pt x="207" y="382"/>
                        <a:pt x="206" y="382"/>
                        <a:pt x="205" y="382"/>
                      </a:cubicBezTo>
                      <a:cubicBezTo>
                        <a:pt x="203" y="380"/>
                        <a:pt x="201" y="377"/>
                        <a:pt x="202" y="374"/>
                      </a:cubicBezTo>
                      <a:cubicBezTo>
                        <a:pt x="202" y="369"/>
                        <a:pt x="206" y="367"/>
                        <a:pt x="211" y="367"/>
                      </a:cubicBezTo>
                      <a:cubicBezTo>
                        <a:pt x="211" y="367"/>
                        <a:pt x="218" y="368"/>
                        <a:pt x="227" y="366"/>
                      </a:cubicBezTo>
                      <a:cubicBezTo>
                        <a:pt x="237" y="362"/>
                        <a:pt x="245" y="354"/>
                        <a:pt x="248" y="341"/>
                      </a:cubicBezTo>
                      <a:cubicBezTo>
                        <a:pt x="249" y="337"/>
                        <a:pt x="254" y="335"/>
                        <a:pt x="258" y="336"/>
                      </a:cubicBezTo>
                      <a:cubicBezTo>
                        <a:pt x="259" y="336"/>
                        <a:pt x="259" y="337"/>
                        <a:pt x="260" y="337"/>
                      </a:cubicBezTo>
                      <a:cubicBezTo>
                        <a:pt x="265" y="338"/>
                        <a:pt x="269" y="341"/>
                        <a:pt x="270" y="346"/>
                      </a:cubicBezTo>
                      <a:cubicBezTo>
                        <a:pt x="289" y="422"/>
                        <a:pt x="246" y="474"/>
                        <a:pt x="226" y="493"/>
                      </a:cubicBezTo>
                      <a:cubicBezTo>
                        <a:pt x="222" y="497"/>
                        <a:pt x="218" y="500"/>
                        <a:pt x="215" y="502"/>
                      </a:cubicBezTo>
                      <a:cubicBezTo>
                        <a:pt x="262" y="516"/>
                        <a:pt x="306" y="503"/>
                        <a:pt x="343" y="465"/>
                      </a:cubicBezTo>
                      <a:cubicBezTo>
                        <a:pt x="343" y="464"/>
                        <a:pt x="344" y="463"/>
                        <a:pt x="345" y="463"/>
                      </a:cubicBezTo>
                      <a:cubicBezTo>
                        <a:pt x="345" y="462"/>
                        <a:pt x="346" y="461"/>
                        <a:pt x="346" y="461"/>
                      </a:cubicBezTo>
                      <a:cubicBezTo>
                        <a:pt x="351" y="456"/>
                        <a:pt x="365" y="436"/>
                        <a:pt x="365" y="414"/>
                      </a:cubicBezTo>
                      <a:cubicBezTo>
                        <a:pt x="365" y="408"/>
                        <a:pt x="370" y="403"/>
                        <a:pt x="377" y="403"/>
                      </a:cubicBezTo>
                      <a:cubicBezTo>
                        <a:pt x="383" y="402"/>
                        <a:pt x="388" y="408"/>
                        <a:pt x="388" y="414"/>
                      </a:cubicBezTo>
                      <a:cubicBezTo>
                        <a:pt x="389" y="428"/>
                        <a:pt x="385" y="441"/>
                        <a:pt x="380" y="451"/>
                      </a:cubicBezTo>
                      <a:cubicBezTo>
                        <a:pt x="398" y="444"/>
                        <a:pt x="413" y="433"/>
                        <a:pt x="426" y="416"/>
                      </a:cubicBezTo>
                      <a:cubicBezTo>
                        <a:pt x="432" y="409"/>
                        <a:pt x="436" y="402"/>
                        <a:pt x="439" y="396"/>
                      </a:cubicBezTo>
                      <a:cubicBezTo>
                        <a:pt x="430" y="397"/>
                        <a:pt x="418" y="397"/>
                        <a:pt x="406" y="396"/>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sp>
              <p:nvSpPr>
                <p:cNvPr id="52" name="Freeform 18"/>
                <p:cNvSpPr>
                  <a:spLocks/>
                </p:cNvSpPr>
                <p:nvPr/>
              </p:nvSpPr>
              <p:spPr bwMode="auto">
                <a:xfrm rot="19803827">
                  <a:off x="8633230" y="4171799"/>
                  <a:ext cx="4765158" cy="5513191"/>
                </a:xfrm>
                <a:custGeom>
                  <a:avLst/>
                  <a:gdLst/>
                  <a:ahLst/>
                  <a:cxnLst>
                    <a:cxn ang="0">
                      <a:pos x="234" y="325"/>
                    </a:cxn>
                    <a:cxn ang="0">
                      <a:pos x="132" y="258"/>
                    </a:cxn>
                    <a:cxn ang="0">
                      <a:pos x="171" y="259"/>
                    </a:cxn>
                    <a:cxn ang="0">
                      <a:pos x="457" y="297"/>
                    </a:cxn>
                    <a:cxn ang="0">
                      <a:pos x="511" y="248"/>
                    </a:cxn>
                    <a:cxn ang="0">
                      <a:pos x="588" y="117"/>
                    </a:cxn>
                    <a:cxn ang="0">
                      <a:pos x="593" y="106"/>
                    </a:cxn>
                    <a:cxn ang="0">
                      <a:pos x="562" y="16"/>
                    </a:cxn>
                    <a:cxn ang="0">
                      <a:pos x="471" y="25"/>
                    </a:cxn>
                    <a:cxn ang="0">
                      <a:pos x="449" y="107"/>
                    </a:cxn>
                    <a:cxn ang="0">
                      <a:pos x="509" y="138"/>
                    </a:cxn>
                    <a:cxn ang="0">
                      <a:pos x="485" y="180"/>
                    </a:cxn>
                    <a:cxn ang="0">
                      <a:pos x="470" y="191"/>
                    </a:cxn>
                    <a:cxn ang="0">
                      <a:pos x="423" y="100"/>
                    </a:cxn>
                    <a:cxn ang="0">
                      <a:pos x="431" y="10"/>
                    </a:cxn>
                    <a:cxn ang="0">
                      <a:pos x="316" y="25"/>
                    </a:cxn>
                    <a:cxn ang="0">
                      <a:pos x="310" y="23"/>
                    </a:cxn>
                    <a:cxn ang="0">
                      <a:pos x="260" y="21"/>
                    </a:cxn>
                    <a:cxn ang="0">
                      <a:pos x="196" y="83"/>
                    </a:cxn>
                    <a:cxn ang="0">
                      <a:pos x="224" y="164"/>
                    </a:cxn>
                    <a:cxn ang="0">
                      <a:pos x="301" y="139"/>
                    </a:cxn>
                    <a:cxn ang="0">
                      <a:pos x="308" y="109"/>
                    </a:cxn>
                    <a:cxn ang="0">
                      <a:pos x="350" y="139"/>
                    </a:cxn>
                    <a:cxn ang="0">
                      <a:pos x="324" y="149"/>
                    </a:cxn>
                    <a:cxn ang="0">
                      <a:pos x="322" y="151"/>
                    </a:cxn>
                    <a:cxn ang="0">
                      <a:pos x="302" y="213"/>
                    </a:cxn>
                    <a:cxn ang="0">
                      <a:pos x="294" y="251"/>
                    </a:cxn>
                    <a:cxn ang="0">
                      <a:pos x="175" y="131"/>
                    </a:cxn>
                    <a:cxn ang="0">
                      <a:pos x="113" y="134"/>
                    </a:cxn>
                    <a:cxn ang="0">
                      <a:pos x="95" y="175"/>
                    </a:cxn>
                    <a:cxn ang="0">
                      <a:pos x="92" y="176"/>
                    </a:cxn>
                    <a:cxn ang="0">
                      <a:pos x="32" y="268"/>
                    </a:cxn>
                    <a:cxn ang="0">
                      <a:pos x="33" y="274"/>
                    </a:cxn>
                    <a:cxn ang="0">
                      <a:pos x="108" y="350"/>
                    </a:cxn>
                    <a:cxn ang="0">
                      <a:pos x="185" y="332"/>
                    </a:cxn>
                    <a:cxn ang="0">
                      <a:pos x="181" y="386"/>
                    </a:cxn>
                    <a:cxn ang="0">
                      <a:pos x="180" y="400"/>
                    </a:cxn>
                    <a:cxn ang="0">
                      <a:pos x="103" y="373"/>
                    </a:cxn>
                    <a:cxn ang="0">
                      <a:pos x="1" y="357"/>
                    </a:cxn>
                    <a:cxn ang="0">
                      <a:pos x="45" y="361"/>
                    </a:cxn>
                    <a:cxn ang="0">
                      <a:pos x="10" y="417"/>
                    </a:cxn>
                    <a:cxn ang="0">
                      <a:pos x="8" y="421"/>
                    </a:cxn>
                    <a:cxn ang="0">
                      <a:pos x="39" y="551"/>
                    </a:cxn>
                    <a:cxn ang="0">
                      <a:pos x="147" y="425"/>
                    </a:cxn>
                    <a:cxn ang="0">
                      <a:pos x="220" y="424"/>
                    </a:cxn>
                    <a:cxn ang="0">
                      <a:pos x="289" y="498"/>
                    </a:cxn>
                    <a:cxn ang="0">
                      <a:pos x="154" y="448"/>
                    </a:cxn>
                    <a:cxn ang="0">
                      <a:pos x="79" y="505"/>
                    </a:cxn>
                    <a:cxn ang="0">
                      <a:pos x="62" y="576"/>
                    </a:cxn>
                    <a:cxn ang="0">
                      <a:pos x="62" y="576"/>
                    </a:cxn>
                    <a:cxn ang="0">
                      <a:pos x="63" y="578"/>
                    </a:cxn>
                    <a:cxn ang="0">
                      <a:pos x="177" y="692"/>
                    </a:cxn>
                    <a:cxn ang="0">
                      <a:pos x="241" y="681"/>
                    </a:cxn>
                    <a:cxn ang="0">
                      <a:pos x="306" y="607"/>
                    </a:cxn>
                  </a:cxnLst>
                  <a:rect l="0" t="0" r="r" b="b"/>
                  <a:pathLst>
                    <a:path w="600" h="693">
                      <a:moveTo>
                        <a:pt x="475" y="312"/>
                      </a:moveTo>
                      <a:cubicBezTo>
                        <a:pt x="469" y="317"/>
                        <a:pt x="462" y="321"/>
                        <a:pt x="455" y="325"/>
                      </a:cubicBezTo>
                      <a:cubicBezTo>
                        <a:pt x="439" y="334"/>
                        <a:pt x="420" y="341"/>
                        <a:pt x="398" y="346"/>
                      </a:cubicBezTo>
                      <a:cubicBezTo>
                        <a:pt x="370" y="353"/>
                        <a:pt x="337" y="354"/>
                        <a:pt x="300" y="347"/>
                      </a:cubicBezTo>
                      <a:cubicBezTo>
                        <a:pt x="279" y="343"/>
                        <a:pt x="257" y="336"/>
                        <a:pt x="234" y="325"/>
                      </a:cubicBezTo>
                      <a:cubicBezTo>
                        <a:pt x="234" y="325"/>
                        <a:pt x="234" y="325"/>
                        <a:pt x="234" y="325"/>
                      </a:cubicBezTo>
                      <a:cubicBezTo>
                        <a:pt x="234" y="325"/>
                        <a:pt x="234" y="325"/>
                        <a:pt x="234" y="325"/>
                      </a:cubicBezTo>
                      <a:cubicBezTo>
                        <a:pt x="234" y="325"/>
                        <a:pt x="222" y="319"/>
                        <a:pt x="206" y="310"/>
                      </a:cubicBezTo>
                      <a:cubicBezTo>
                        <a:pt x="195" y="304"/>
                        <a:pt x="183" y="296"/>
                        <a:pt x="170" y="287"/>
                      </a:cubicBezTo>
                      <a:cubicBezTo>
                        <a:pt x="157" y="279"/>
                        <a:pt x="144" y="269"/>
                        <a:pt x="132" y="258"/>
                      </a:cubicBezTo>
                      <a:cubicBezTo>
                        <a:pt x="124" y="251"/>
                        <a:pt x="116" y="244"/>
                        <a:pt x="110" y="237"/>
                      </a:cubicBezTo>
                      <a:cubicBezTo>
                        <a:pt x="106" y="232"/>
                        <a:pt x="107" y="224"/>
                        <a:pt x="111" y="220"/>
                      </a:cubicBezTo>
                      <a:cubicBezTo>
                        <a:pt x="116" y="216"/>
                        <a:pt x="124" y="217"/>
                        <a:pt x="128" y="222"/>
                      </a:cubicBezTo>
                      <a:cubicBezTo>
                        <a:pt x="133" y="228"/>
                        <a:pt x="140" y="235"/>
                        <a:pt x="147" y="241"/>
                      </a:cubicBezTo>
                      <a:cubicBezTo>
                        <a:pt x="154" y="247"/>
                        <a:pt x="162" y="254"/>
                        <a:pt x="171" y="259"/>
                      </a:cubicBezTo>
                      <a:cubicBezTo>
                        <a:pt x="187" y="271"/>
                        <a:pt x="204" y="282"/>
                        <a:pt x="217" y="290"/>
                      </a:cubicBezTo>
                      <a:cubicBezTo>
                        <a:pt x="232" y="298"/>
                        <a:pt x="243" y="303"/>
                        <a:pt x="244" y="304"/>
                      </a:cubicBezTo>
                      <a:cubicBezTo>
                        <a:pt x="280" y="321"/>
                        <a:pt x="313" y="328"/>
                        <a:pt x="342" y="328"/>
                      </a:cubicBezTo>
                      <a:cubicBezTo>
                        <a:pt x="371" y="329"/>
                        <a:pt x="396" y="324"/>
                        <a:pt x="418" y="316"/>
                      </a:cubicBezTo>
                      <a:cubicBezTo>
                        <a:pt x="432" y="311"/>
                        <a:pt x="445" y="304"/>
                        <a:pt x="457" y="297"/>
                      </a:cubicBezTo>
                      <a:cubicBezTo>
                        <a:pt x="472" y="287"/>
                        <a:pt x="484" y="277"/>
                        <a:pt x="493" y="269"/>
                      </a:cubicBezTo>
                      <a:cubicBezTo>
                        <a:pt x="505" y="257"/>
                        <a:pt x="511" y="249"/>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2" y="247"/>
                        <a:pt x="513" y="247"/>
                        <a:pt x="514" y="246"/>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9" y="115"/>
                        <a:pt x="591" y="112"/>
                        <a:pt x="593" y="106"/>
                      </a:cubicBezTo>
                      <a:cubicBezTo>
                        <a:pt x="596" y="101"/>
                        <a:pt x="598" y="94"/>
                        <a:pt x="599" y="86"/>
                      </a:cubicBezTo>
                      <a:cubicBezTo>
                        <a:pt x="600" y="81"/>
                        <a:pt x="600" y="75"/>
                        <a:pt x="600" y="70"/>
                      </a:cubicBezTo>
                      <a:cubicBezTo>
                        <a:pt x="599" y="62"/>
                        <a:pt x="597" y="55"/>
                        <a:pt x="593" y="47"/>
                      </a:cubicBezTo>
                      <a:cubicBezTo>
                        <a:pt x="591" y="43"/>
                        <a:pt x="588" y="38"/>
                        <a:pt x="584" y="34"/>
                      </a:cubicBezTo>
                      <a:cubicBezTo>
                        <a:pt x="577" y="26"/>
                        <a:pt x="570" y="20"/>
                        <a:pt x="562" y="16"/>
                      </a:cubicBezTo>
                      <a:cubicBezTo>
                        <a:pt x="551" y="9"/>
                        <a:pt x="539" y="6"/>
                        <a:pt x="527" y="5"/>
                      </a:cubicBezTo>
                      <a:cubicBezTo>
                        <a:pt x="515" y="4"/>
                        <a:pt x="504" y="6"/>
                        <a:pt x="493" y="11"/>
                      </a:cubicBezTo>
                      <a:cubicBezTo>
                        <a:pt x="486" y="14"/>
                        <a:pt x="479" y="18"/>
                        <a:pt x="472" y="24"/>
                      </a:cubicBezTo>
                      <a:cubicBezTo>
                        <a:pt x="472" y="24"/>
                        <a:pt x="472" y="24"/>
                        <a:pt x="472" y="24"/>
                      </a:cubicBezTo>
                      <a:cubicBezTo>
                        <a:pt x="472" y="24"/>
                        <a:pt x="472" y="24"/>
                        <a:pt x="471" y="25"/>
                      </a:cubicBezTo>
                      <a:cubicBezTo>
                        <a:pt x="470" y="26"/>
                        <a:pt x="469" y="27"/>
                        <a:pt x="467" y="29"/>
                      </a:cubicBezTo>
                      <a:cubicBezTo>
                        <a:pt x="464" y="32"/>
                        <a:pt x="460" y="37"/>
                        <a:pt x="456" y="44"/>
                      </a:cubicBezTo>
                      <a:cubicBezTo>
                        <a:pt x="454" y="49"/>
                        <a:pt x="451" y="54"/>
                        <a:pt x="449" y="60"/>
                      </a:cubicBezTo>
                      <a:cubicBezTo>
                        <a:pt x="447" y="67"/>
                        <a:pt x="445" y="74"/>
                        <a:pt x="445" y="82"/>
                      </a:cubicBezTo>
                      <a:cubicBezTo>
                        <a:pt x="445" y="90"/>
                        <a:pt x="446" y="99"/>
                        <a:pt x="449" y="107"/>
                      </a:cubicBezTo>
                      <a:cubicBezTo>
                        <a:pt x="452" y="113"/>
                        <a:pt x="454" y="119"/>
                        <a:pt x="459" y="125"/>
                      </a:cubicBezTo>
                      <a:cubicBezTo>
                        <a:pt x="464" y="132"/>
                        <a:pt x="471" y="140"/>
                        <a:pt x="481" y="148"/>
                      </a:cubicBezTo>
                      <a:cubicBezTo>
                        <a:pt x="482" y="146"/>
                        <a:pt x="484" y="144"/>
                        <a:pt x="486" y="143"/>
                      </a:cubicBezTo>
                      <a:cubicBezTo>
                        <a:pt x="489" y="139"/>
                        <a:pt x="494" y="136"/>
                        <a:pt x="499" y="134"/>
                      </a:cubicBezTo>
                      <a:cubicBezTo>
                        <a:pt x="503" y="132"/>
                        <a:pt x="508" y="134"/>
                        <a:pt x="509" y="138"/>
                      </a:cubicBezTo>
                      <a:cubicBezTo>
                        <a:pt x="511" y="142"/>
                        <a:pt x="509" y="146"/>
                        <a:pt x="505" y="148"/>
                      </a:cubicBezTo>
                      <a:cubicBezTo>
                        <a:pt x="502" y="150"/>
                        <a:pt x="499" y="152"/>
                        <a:pt x="496" y="154"/>
                      </a:cubicBezTo>
                      <a:cubicBezTo>
                        <a:pt x="494" y="156"/>
                        <a:pt x="492" y="159"/>
                        <a:pt x="490" y="161"/>
                      </a:cubicBezTo>
                      <a:cubicBezTo>
                        <a:pt x="489" y="164"/>
                        <a:pt x="487" y="168"/>
                        <a:pt x="486" y="171"/>
                      </a:cubicBezTo>
                      <a:cubicBezTo>
                        <a:pt x="486" y="174"/>
                        <a:pt x="485" y="177"/>
                        <a:pt x="485" y="180"/>
                      </a:cubicBezTo>
                      <a:cubicBezTo>
                        <a:pt x="484" y="185"/>
                        <a:pt x="485" y="189"/>
                        <a:pt x="485" y="189"/>
                      </a:cubicBezTo>
                      <a:cubicBezTo>
                        <a:pt x="485" y="189"/>
                        <a:pt x="485" y="189"/>
                        <a:pt x="485" y="189"/>
                      </a:cubicBezTo>
                      <a:cubicBezTo>
                        <a:pt x="485" y="189"/>
                        <a:pt x="485" y="189"/>
                        <a:pt x="485" y="189"/>
                      </a:cubicBezTo>
                      <a:cubicBezTo>
                        <a:pt x="486" y="194"/>
                        <a:pt x="483" y="197"/>
                        <a:pt x="478" y="198"/>
                      </a:cubicBezTo>
                      <a:cubicBezTo>
                        <a:pt x="474" y="199"/>
                        <a:pt x="470" y="196"/>
                        <a:pt x="470" y="191"/>
                      </a:cubicBezTo>
                      <a:cubicBezTo>
                        <a:pt x="470" y="191"/>
                        <a:pt x="469" y="188"/>
                        <a:pt x="469" y="184"/>
                      </a:cubicBezTo>
                      <a:cubicBezTo>
                        <a:pt x="469" y="180"/>
                        <a:pt x="470" y="174"/>
                        <a:pt x="471" y="169"/>
                      </a:cubicBezTo>
                      <a:cubicBezTo>
                        <a:pt x="470" y="168"/>
                        <a:pt x="469" y="168"/>
                        <a:pt x="468" y="167"/>
                      </a:cubicBezTo>
                      <a:cubicBezTo>
                        <a:pt x="454" y="157"/>
                        <a:pt x="444" y="146"/>
                        <a:pt x="437" y="135"/>
                      </a:cubicBezTo>
                      <a:cubicBezTo>
                        <a:pt x="430" y="123"/>
                        <a:pt x="425" y="112"/>
                        <a:pt x="423" y="100"/>
                      </a:cubicBezTo>
                      <a:cubicBezTo>
                        <a:pt x="422" y="93"/>
                        <a:pt x="422" y="85"/>
                        <a:pt x="422" y="78"/>
                      </a:cubicBezTo>
                      <a:cubicBezTo>
                        <a:pt x="423" y="69"/>
                        <a:pt x="425" y="60"/>
                        <a:pt x="427" y="52"/>
                      </a:cubicBezTo>
                      <a:cubicBezTo>
                        <a:pt x="430" y="45"/>
                        <a:pt x="433" y="38"/>
                        <a:pt x="436" y="32"/>
                      </a:cubicBezTo>
                      <a:cubicBezTo>
                        <a:pt x="440" y="27"/>
                        <a:pt x="443" y="22"/>
                        <a:pt x="446" y="18"/>
                      </a:cubicBezTo>
                      <a:cubicBezTo>
                        <a:pt x="442" y="15"/>
                        <a:pt x="437" y="13"/>
                        <a:pt x="431" y="10"/>
                      </a:cubicBezTo>
                      <a:cubicBezTo>
                        <a:pt x="421" y="7"/>
                        <a:pt x="410" y="3"/>
                        <a:pt x="399" y="2"/>
                      </a:cubicBezTo>
                      <a:cubicBezTo>
                        <a:pt x="391" y="0"/>
                        <a:pt x="383" y="0"/>
                        <a:pt x="374" y="1"/>
                      </a:cubicBezTo>
                      <a:cubicBezTo>
                        <a:pt x="363" y="1"/>
                        <a:pt x="352" y="4"/>
                        <a:pt x="340" y="9"/>
                      </a:cubicBezTo>
                      <a:cubicBezTo>
                        <a:pt x="334" y="12"/>
                        <a:pt x="327" y="16"/>
                        <a:pt x="321" y="21"/>
                      </a:cubicBezTo>
                      <a:cubicBezTo>
                        <a:pt x="316" y="25"/>
                        <a:pt x="316" y="25"/>
                        <a:pt x="316" y="25"/>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09" y="23"/>
                        <a:pt x="308" y="23"/>
                      </a:cubicBezTo>
                      <a:cubicBezTo>
                        <a:pt x="307" y="22"/>
                        <a:pt x="305" y="22"/>
                        <a:pt x="302" y="21"/>
                      </a:cubicBezTo>
                      <a:cubicBezTo>
                        <a:pt x="296" y="20"/>
                        <a:pt x="288" y="19"/>
                        <a:pt x="279" y="19"/>
                      </a:cubicBezTo>
                      <a:cubicBezTo>
                        <a:pt x="273" y="19"/>
                        <a:pt x="267" y="20"/>
                        <a:pt x="260" y="21"/>
                      </a:cubicBezTo>
                      <a:cubicBezTo>
                        <a:pt x="252" y="22"/>
                        <a:pt x="243" y="25"/>
                        <a:pt x="235" y="30"/>
                      </a:cubicBezTo>
                      <a:cubicBezTo>
                        <a:pt x="230" y="33"/>
                        <a:pt x="225" y="36"/>
                        <a:pt x="221" y="41"/>
                      </a:cubicBezTo>
                      <a:cubicBezTo>
                        <a:pt x="216" y="45"/>
                        <a:pt x="211" y="51"/>
                        <a:pt x="207" y="59"/>
                      </a:cubicBezTo>
                      <a:cubicBezTo>
                        <a:pt x="203" y="65"/>
                        <a:pt x="200" y="72"/>
                        <a:pt x="197" y="81"/>
                      </a:cubicBezTo>
                      <a:cubicBezTo>
                        <a:pt x="196" y="83"/>
                        <a:pt x="196" y="83"/>
                        <a:pt x="196" y="83"/>
                      </a:cubicBezTo>
                      <a:cubicBezTo>
                        <a:pt x="196" y="83"/>
                        <a:pt x="196" y="83"/>
                        <a:pt x="196" y="83"/>
                      </a:cubicBezTo>
                      <a:cubicBezTo>
                        <a:pt x="196" y="85"/>
                        <a:pt x="195" y="87"/>
                        <a:pt x="195" y="90"/>
                      </a:cubicBezTo>
                      <a:cubicBezTo>
                        <a:pt x="194" y="96"/>
                        <a:pt x="193" y="104"/>
                        <a:pt x="195" y="114"/>
                      </a:cubicBezTo>
                      <a:cubicBezTo>
                        <a:pt x="196" y="120"/>
                        <a:pt x="198" y="127"/>
                        <a:pt x="201" y="134"/>
                      </a:cubicBezTo>
                      <a:cubicBezTo>
                        <a:pt x="206" y="144"/>
                        <a:pt x="213" y="154"/>
                        <a:pt x="224" y="164"/>
                      </a:cubicBezTo>
                      <a:cubicBezTo>
                        <a:pt x="231" y="169"/>
                        <a:pt x="238" y="175"/>
                        <a:pt x="248" y="181"/>
                      </a:cubicBezTo>
                      <a:cubicBezTo>
                        <a:pt x="256" y="185"/>
                        <a:pt x="266" y="190"/>
                        <a:pt x="278" y="195"/>
                      </a:cubicBezTo>
                      <a:cubicBezTo>
                        <a:pt x="278" y="189"/>
                        <a:pt x="279" y="183"/>
                        <a:pt x="280" y="178"/>
                      </a:cubicBezTo>
                      <a:cubicBezTo>
                        <a:pt x="283" y="169"/>
                        <a:pt x="287" y="161"/>
                        <a:pt x="291" y="154"/>
                      </a:cubicBezTo>
                      <a:cubicBezTo>
                        <a:pt x="294" y="148"/>
                        <a:pt x="298" y="143"/>
                        <a:pt x="301" y="139"/>
                      </a:cubicBezTo>
                      <a:cubicBezTo>
                        <a:pt x="302" y="137"/>
                        <a:pt x="304" y="136"/>
                        <a:pt x="304" y="135"/>
                      </a:cubicBezTo>
                      <a:cubicBezTo>
                        <a:pt x="304" y="134"/>
                        <a:pt x="303" y="134"/>
                        <a:pt x="303" y="133"/>
                      </a:cubicBezTo>
                      <a:cubicBezTo>
                        <a:pt x="298" y="128"/>
                        <a:pt x="295" y="121"/>
                        <a:pt x="293" y="113"/>
                      </a:cubicBezTo>
                      <a:cubicBezTo>
                        <a:pt x="292" y="109"/>
                        <a:pt x="295" y="104"/>
                        <a:pt x="299" y="103"/>
                      </a:cubicBezTo>
                      <a:cubicBezTo>
                        <a:pt x="303" y="103"/>
                        <a:pt x="307" y="105"/>
                        <a:pt x="308" y="109"/>
                      </a:cubicBezTo>
                      <a:cubicBezTo>
                        <a:pt x="310" y="115"/>
                        <a:pt x="312" y="120"/>
                        <a:pt x="315" y="123"/>
                      </a:cubicBezTo>
                      <a:cubicBezTo>
                        <a:pt x="318" y="127"/>
                        <a:pt x="321" y="130"/>
                        <a:pt x="325" y="132"/>
                      </a:cubicBezTo>
                      <a:cubicBezTo>
                        <a:pt x="331" y="135"/>
                        <a:pt x="337" y="137"/>
                        <a:pt x="342" y="138"/>
                      </a:cubicBezTo>
                      <a:cubicBezTo>
                        <a:pt x="346" y="139"/>
                        <a:pt x="350" y="139"/>
                        <a:pt x="350" y="139"/>
                      </a:cubicBezTo>
                      <a:cubicBezTo>
                        <a:pt x="350" y="139"/>
                        <a:pt x="350" y="139"/>
                        <a:pt x="350" y="139"/>
                      </a:cubicBezTo>
                      <a:cubicBezTo>
                        <a:pt x="350" y="139"/>
                        <a:pt x="350" y="139"/>
                        <a:pt x="350" y="139"/>
                      </a:cubicBezTo>
                      <a:cubicBezTo>
                        <a:pt x="354" y="139"/>
                        <a:pt x="357" y="143"/>
                        <a:pt x="357" y="147"/>
                      </a:cubicBezTo>
                      <a:cubicBezTo>
                        <a:pt x="357" y="151"/>
                        <a:pt x="354" y="155"/>
                        <a:pt x="349" y="155"/>
                      </a:cubicBezTo>
                      <a:cubicBezTo>
                        <a:pt x="349" y="155"/>
                        <a:pt x="345" y="154"/>
                        <a:pt x="339" y="153"/>
                      </a:cubicBezTo>
                      <a:cubicBezTo>
                        <a:pt x="335" y="152"/>
                        <a:pt x="329" y="151"/>
                        <a:pt x="324" y="149"/>
                      </a:cubicBezTo>
                      <a:cubicBezTo>
                        <a:pt x="323" y="149"/>
                        <a:pt x="323" y="149"/>
                        <a:pt x="323" y="150"/>
                      </a:cubicBezTo>
                      <a:cubicBezTo>
                        <a:pt x="323" y="150"/>
                        <a:pt x="323" y="150"/>
                        <a:pt x="323" y="150"/>
                      </a:cubicBezTo>
                      <a:cubicBezTo>
                        <a:pt x="323" y="150"/>
                        <a:pt x="323" y="150"/>
                        <a:pt x="323" y="150"/>
                      </a:cubicBezTo>
                      <a:cubicBezTo>
                        <a:pt x="323" y="150"/>
                        <a:pt x="323" y="150"/>
                        <a:pt x="322" y="150"/>
                      </a:cubicBezTo>
                      <a:cubicBezTo>
                        <a:pt x="322" y="150"/>
                        <a:pt x="322" y="150"/>
                        <a:pt x="322" y="151"/>
                      </a:cubicBezTo>
                      <a:cubicBezTo>
                        <a:pt x="321" y="151"/>
                        <a:pt x="320" y="152"/>
                        <a:pt x="319" y="154"/>
                      </a:cubicBezTo>
                      <a:cubicBezTo>
                        <a:pt x="317" y="156"/>
                        <a:pt x="314" y="161"/>
                        <a:pt x="311" y="166"/>
                      </a:cubicBezTo>
                      <a:cubicBezTo>
                        <a:pt x="308" y="170"/>
                        <a:pt x="306" y="175"/>
                        <a:pt x="304" y="181"/>
                      </a:cubicBezTo>
                      <a:cubicBezTo>
                        <a:pt x="302" y="187"/>
                        <a:pt x="301" y="193"/>
                        <a:pt x="301" y="200"/>
                      </a:cubicBezTo>
                      <a:cubicBezTo>
                        <a:pt x="301" y="204"/>
                        <a:pt x="301" y="209"/>
                        <a:pt x="302" y="213"/>
                      </a:cubicBezTo>
                      <a:cubicBezTo>
                        <a:pt x="303" y="220"/>
                        <a:pt x="306" y="226"/>
                        <a:pt x="310" y="233"/>
                      </a:cubicBezTo>
                      <a:cubicBezTo>
                        <a:pt x="316" y="242"/>
                        <a:pt x="325" y="252"/>
                        <a:pt x="338" y="262"/>
                      </a:cubicBezTo>
                      <a:cubicBezTo>
                        <a:pt x="343" y="266"/>
                        <a:pt x="344" y="273"/>
                        <a:pt x="340" y="278"/>
                      </a:cubicBezTo>
                      <a:cubicBezTo>
                        <a:pt x="336" y="283"/>
                        <a:pt x="329" y="284"/>
                        <a:pt x="324" y="280"/>
                      </a:cubicBezTo>
                      <a:cubicBezTo>
                        <a:pt x="311" y="271"/>
                        <a:pt x="301" y="261"/>
                        <a:pt x="294" y="251"/>
                      </a:cubicBezTo>
                      <a:cubicBezTo>
                        <a:pt x="287" y="241"/>
                        <a:pt x="282" y="231"/>
                        <a:pt x="280" y="221"/>
                      </a:cubicBezTo>
                      <a:cubicBezTo>
                        <a:pt x="280" y="221"/>
                        <a:pt x="280" y="220"/>
                        <a:pt x="280" y="220"/>
                      </a:cubicBezTo>
                      <a:cubicBezTo>
                        <a:pt x="263" y="214"/>
                        <a:pt x="248" y="208"/>
                        <a:pt x="236" y="201"/>
                      </a:cubicBezTo>
                      <a:cubicBezTo>
                        <a:pt x="218" y="190"/>
                        <a:pt x="205" y="179"/>
                        <a:pt x="195" y="167"/>
                      </a:cubicBezTo>
                      <a:cubicBezTo>
                        <a:pt x="185" y="155"/>
                        <a:pt x="179" y="142"/>
                        <a:pt x="175" y="131"/>
                      </a:cubicBezTo>
                      <a:cubicBezTo>
                        <a:pt x="173" y="123"/>
                        <a:pt x="172" y="116"/>
                        <a:pt x="171" y="109"/>
                      </a:cubicBezTo>
                      <a:cubicBezTo>
                        <a:pt x="171" y="103"/>
                        <a:pt x="171" y="97"/>
                        <a:pt x="171" y="92"/>
                      </a:cubicBezTo>
                      <a:cubicBezTo>
                        <a:pt x="166" y="94"/>
                        <a:pt x="159" y="96"/>
                        <a:pt x="153" y="99"/>
                      </a:cubicBezTo>
                      <a:cubicBezTo>
                        <a:pt x="146" y="102"/>
                        <a:pt x="140" y="106"/>
                        <a:pt x="134" y="110"/>
                      </a:cubicBezTo>
                      <a:cubicBezTo>
                        <a:pt x="126" y="117"/>
                        <a:pt x="119" y="124"/>
                        <a:pt x="113" y="134"/>
                      </a:cubicBezTo>
                      <a:cubicBezTo>
                        <a:pt x="108" y="143"/>
                        <a:pt x="104" y="153"/>
                        <a:pt x="103" y="165"/>
                      </a:cubicBezTo>
                      <a:cubicBezTo>
                        <a:pt x="102" y="173"/>
                        <a:pt x="102" y="173"/>
                        <a:pt x="102" y="173"/>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4" y="175"/>
                        <a:pt x="94" y="175"/>
                        <a:pt x="94" y="175"/>
                      </a:cubicBezTo>
                      <a:cubicBezTo>
                        <a:pt x="94" y="175"/>
                        <a:pt x="94" y="175"/>
                        <a:pt x="94" y="175"/>
                      </a:cubicBezTo>
                      <a:cubicBezTo>
                        <a:pt x="94" y="175"/>
                        <a:pt x="93" y="176"/>
                        <a:pt x="92" y="176"/>
                      </a:cubicBezTo>
                      <a:cubicBezTo>
                        <a:pt x="90" y="177"/>
                        <a:pt x="87" y="178"/>
                        <a:pt x="84" y="180"/>
                      </a:cubicBezTo>
                      <a:cubicBezTo>
                        <a:pt x="77" y="183"/>
                        <a:pt x="68" y="188"/>
                        <a:pt x="59" y="196"/>
                      </a:cubicBezTo>
                      <a:cubicBezTo>
                        <a:pt x="54" y="202"/>
                        <a:pt x="48" y="208"/>
                        <a:pt x="44" y="216"/>
                      </a:cubicBezTo>
                      <a:cubicBezTo>
                        <a:pt x="39" y="224"/>
                        <a:pt x="36" y="232"/>
                        <a:pt x="34" y="243"/>
                      </a:cubicBezTo>
                      <a:cubicBezTo>
                        <a:pt x="32" y="250"/>
                        <a:pt x="32" y="258"/>
                        <a:pt x="32" y="268"/>
                      </a:cubicBezTo>
                      <a:cubicBezTo>
                        <a:pt x="33" y="269"/>
                        <a:pt x="33" y="271"/>
                        <a:pt x="33" y="272"/>
                      </a:cubicBezTo>
                      <a:cubicBezTo>
                        <a:pt x="33" y="272"/>
                        <a:pt x="33" y="272"/>
                        <a:pt x="33" y="272"/>
                      </a:cubicBezTo>
                      <a:cubicBezTo>
                        <a:pt x="33" y="272"/>
                        <a:pt x="33" y="272"/>
                        <a:pt x="33" y="272"/>
                      </a:cubicBezTo>
                      <a:cubicBezTo>
                        <a:pt x="33" y="272"/>
                        <a:pt x="33" y="273"/>
                        <a:pt x="33" y="273"/>
                      </a:cubicBezTo>
                      <a:cubicBezTo>
                        <a:pt x="33" y="273"/>
                        <a:pt x="33" y="273"/>
                        <a:pt x="33" y="274"/>
                      </a:cubicBezTo>
                      <a:cubicBezTo>
                        <a:pt x="33" y="275"/>
                        <a:pt x="33" y="277"/>
                        <a:pt x="33" y="280"/>
                      </a:cubicBezTo>
                      <a:cubicBezTo>
                        <a:pt x="34" y="285"/>
                        <a:pt x="36" y="292"/>
                        <a:pt x="39" y="300"/>
                      </a:cubicBezTo>
                      <a:cubicBezTo>
                        <a:pt x="42" y="305"/>
                        <a:pt x="45" y="311"/>
                        <a:pt x="49" y="316"/>
                      </a:cubicBezTo>
                      <a:cubicBezTo>
                        <a:pt x="55" y="323"/>
                        <a:pt x="62" y="330"/>
                        <a:pt x="73" y="337"/>
                      </a:cubicBezTo>
                      <a:cubicBezTo>
                        <a:pt x="82" y="342"/>
                        <a:pt x="94" y="347"/>
                        <a:pt x="108" y="350"/>
                      </a:cubicBezTo>
                      <a:cubicBezTo>
                        <a:pt x="122" y="353"/>
                        <a:pt x="139" y="355"/>
                        <a:pt x="160" y="355"/>
                      </a:cubicBezTo>
                      <a:cubicBezTo>
                        <a:pt x="161" y="355"/>
                        <a:pt x="162" y="356"/>
                        <a:pt x="163" y="356"/>
                      </a:cubicBezTo>
                      <a:cubicBezTo>
                        <a:pt x="164" y="351"/>
                        <a:pt x="166" y="346"/>
                        <a:pt x="168" y="341"/>
                      </a:cubicBezTo>
                      <a:cubicBezTo>
                        <a:pt x="170" y="338"/>
                        <a:pt x="172" y="336"/>
                        <a:pt x="174" y="333"/>
                      </a:cubicBezTo>
                      <a:cubicBezTo>
                        <a:pt x="177" y="330"/>
                        <a:pt x="182" y="329"/>
                        <a:pt x="185" y="332"/>
                      </a:cubicBezTo>
                      <a:cubicBezTo>
                        <a:pt x="188" y="335"/>
                        <a:pt x="189" y="340"/>
                        <a:pt x="186" y="343"/>
                      </a:cubicBezTo>
                      <a:cubicBezTo>
                        <a:pt x="184" y="345"/>
                        <a:pt x="183" y="347"/>
                        <a:pt x="182" y="349"/>
                      </a:cubicBezTo>
                      <a:cubicBezTo>
                        <a:pt x="180" y="353"/>
                        <a:pt x="178" y="356"/>
                        <a:pt x="178" y="360"/>
                      </a:cubicBezTo>
                      <a:cubicBezTo>
                        <a:pt x="177" y="363"/>
                        <a:pt x="177" y="367"/>
                        <a:pt x="177" y="370"/>
                      </a:cubicBezTo>
                      <a:cubicBezTo>
                        <a:pt x="177" y="377"/>
                        <a:pt x="179" y="382"/>
                        <a:pt x="181" y="386"/>
                      </a:cubicBezTo>
                      <a:cubicBezTo>
                        <a:pt x="182" y="388"/>
                        <a:pt x="183" y="390"/>
                        <a:pt x="183" y="390"/>
                      </a:cubicBezTo>
                      <a:cubicBezTo>
                        <a:pt x="183" y="390"/>
                        <a:pt x="183" y="390"/>
                        <a:pt x="183" y="390"/>
                      </a:cubicBezTo>
                      <a:cubicBezTo>
                        <a:pt x="183" y="390"/>
                        <a:pt x="183" y="390"/>
                        <a:pt x="183" y="390"/>
                      </a:cubicBezTo>
                      <a:cubicBezTo>
                        <a:pt x="183" y="390"/>
                        <a:pt x="183" y="390"/>
                        <a:pt x="183" y="390"/>
                      </a:cubicBezTo>
                      <a:cubicBezTo>
                        <a:pt x="185" y="393"/>
                        <a:pt x="184" y="398"/>
                        <a:pt x="180" y="400"/>
                      </a:cubicBezTo>
                      <a:cubicBezTo>
                        <a:pt x="177" y="403"/>
                        <a:pt x="172" y="402"/>
                        <a:pt x="170" y="398"/>
                      </a:cubicBezTo>
                      <a:cubicBezTo>
                        <a:pt x="169" y="398"/>
                        <a:pt x="168" y="395"/>
                        <a:pt x="166" y="392"/>
                      </a:cubicBezTo>
                      <a:cubicBezTo>
                        <a:pt x="165" y="388"/>
                        <a:pt x="163" y="384"/>
                        <a:pt x="162" y="378"/>
                      </a:cubicBezTo>
                      <a:cubicBezTo>
                        <a:pt x="162" y="379"/>
                        <a:pt x="161" y="379"/>
                        <a:pt x="160" y="379"/>
                      </a:cubicBezTo>
                      <a:cubicBezTo>
                        <a:pt x="138" y="379"/>
                        <a:pt x="119" y="376"/>
                        <a:pt x="103" y="373"/>
                      </a:cubicBezTo>
                      <a:cubicBezTo>
                        <a:pt x="86" y="369"/>
                        <a:pt x="73" y="363"/>
                        <a:pt x="62" y="357"/>
                      </a:cubicBezTo>
                      <a:cubicBezTo>
                        <a:pt x="47" y="348"/>
                        <a:pt x="36" y="338"/>
                        <a:pt x="28" y="327"/>
                      </a:cubicBezTo>
                      <a:cubicBezTo>
                        <a:pt x="23" y="320"/>
                        <a:pt x="20" y="314"/>
                        <a:pt x="17" y="307"/>
                      </a:cubicBezTo>
                      <a:cubicBezTo>
                        <a:pt x="14" y="313"/>
                        <a:pt x="10" y="321"/>
                        <a:pt x="7" y="329"/>
                      </a:cubicBezTo>
                      <a:cubicBezTo>
                        <a:pt x="4" y="337"/>
                        <a:pt x="2" y="347"/>
                        <a:pt x="1" y="357"/>
                      </a:cubicBezTo>
                      <a:cubicBezTo>
                        <a:pt x="0" y="363"/>
                        <a:pt x="0" y="370"/>
                        <a:pt x="1" y="377"/>
                      </a:cubicBezTo>
                      <a:cubicBezTo>
                        <a:pt x="1" y="379"/>
                        <a:pt x="1" y="380"/>
                        <a:pt x="1" y="382"/>
                      </a:cubicBezTo>
                      <a:cubicBezTo>
                        <a:pt x="4" y="379"/>
                        <a:pt x="6" y="376"/>
                        <a:pt x="9" y="373"/>
                      </a:cubicBezTo>
                      <a:cubicBezTo>
                        <a:pt x="14" y="367"/>
                        <a:pt x="21" y="361"/>
                        <a:pt x="29" y="357"/>
                      </a:cubicBezTo>
                      <a:cubicBezTo>
                        <a:pt x="35" y="354"/>
                        <a:pt x="42" y="356"/>
                        <a:pt x="45" y="361"/>
                      </a:cubicBezTo>
                      <a:cubicBezTo>
                        <a:pt x="48" y="367"/>
                        <a:pt x="46" y="374"/>
                        <a:pt x="41" y="377"/>
                      </a:cubicBezTo>
                      <a:cubicBezTo>
                        <a:pt x="35" y="380"/>
                        <a:pt x="30" y="384"/>
                        <a:pt x="26" y="389"/>
                      </a:cubicBezTo>
                      <a:cubicBezTo>
                        <a:pt x="22" y="393"/>
                        <a:pt x="19" y="398"/>
                        <a:pt x="16" y="402"/>
                      </a:cubicBezTo>
                      <a:cubicBezTo>
                        <a:pt x="13" y="407"/>
                        <a:pt x="11" y="412"/>
                        <a:pt x="10" y="415"/>
                      </a:cubicBezTo>
                      <a:cubicBezTo>
                        <a:pt x="10" y="416"/>
                        <a:pt x="10" y="416"/>
                        <a:pt x="10" y="417"/>
                      </a:cubicBezTo>
                      <a:cubicBezTo>
                        <a:pt x="9" y="418"/>
                        <a:pt x="9" y="418"/>
                        <a:pt x="9" y="419"/>
                      </a:cubicBezTo>
                      <a:cubicBezTo>
                        <a:pt x="9" y="419"/>
                        <a:pt x="9" y="419"/>
                        <a:pt x="9" y="419"/>
                      </a:cubicBezTo>
                      <a:cubicBezTo>
                        <a:pt x="9" y="420"/>
                        <a:pt x="9" y="420"/>
                        <a:pt x="8" y="420"/>
                      </a:cubicBezTo>
                      <a:cubicBezTo>
                        <a:pt x="8" y="420"/>
                        <a:pt x="8" y="420"/>
                        <a:pt x="8" y="421"/>
                      </a:cubicBezTo>
                      <a:cubicBezTo>
                        <a:pt x="8" y="421"/>
                        <a:pt x="8" y="421"/>
                        <a:pt x="8" y="421"/>
                      </a:cubicBezTo>
                      <a:cubicBezTo>
                        <a:pt x="7" y="425"/>
                        <a:pt x="5" y="430"/>
                        <a:pt x="4" y="436"/>
                      </a:cubicBezTo>
                      <a:cubicBezTo>
                        <a:pt x="2" y="448"/>
                        <a:pt x="0" y="465"/>
                        <a:pt x="3" y="483"/>
                      </a:cubicBezTo>
                      <a:cubicBezTo>
                        <a:pt x="5" y="495"/>
                        <a:pt x="9" y="508"/>
                        <a:pt x="16" y="520"/>
                      </a:cubicBezTo>
                      <a:cubicBezTo>
                        <a:pt x="19" y="528"/>
                        <a:pt x="24" y="535"/>
                        <a:pt x="31" y="542"/>
                      </a:cubicBezTo>
                      <a:cubicBezTo>
                        <a:pt x="33" y="545"/>
                        <a:pt x="36" y="548"/>
                        <a:pt x="39" y="551"/>
                      </a:cubicBezTo>
                      <a:cubicBezTo>
                        <a:pt x="40" y="547"/>
                        <a:pt x="41" y="542"/>
                        <a:pt x="42" y="537"/>
                      </a:cubicBezTo>
                      <a:cubicBezTo>
                        <a:pt x="45" y="524"/>
                        <a:pt x="51" y="508"/>
                        <a:pt x="59" y="493"/>
                      </a:cubicBezTo>
                      <a:cubicBezTo>
                        <a:pt x="67" y="479"/>
                        <a:pt x="78" y="465"/>
                        <a:pt x="93" y="453"/>
                      </a:cubicBezTo>
                      <a:cubicBezTo>
                        <a:pt x="107" y="441"/>
                        <a:pt x="125" y="431"/>
                        <a:pt x="147" y="425"/>
                      </a:cubicBezTo>
                      <a:cubicBezTo>
                        <a:pt x="147" y="425"/>
                        <a:pt x="147" y="425"/>
                        <a:pt x="147" y="425"/>
                      </a:cubicBezTo>
                      <a:cubicBezTo>
                        <a:pt x="147" y="425"/>
                        <a:pt x="147" y="425"/>
                        <a:pt x="147" y="425"/>
                      </a:cubicBezTo>
                      <a:cubicBezTo>
                        <a:pt x="147" y="425"/>
                        <a:pt x="147" y="425"/>
                        <a:pt x="147" y="425"/>
                      </a:cubicBezTo>
                      <a:cubicBezTo>
                        <a:pt x="147" y="425"/>
                        <a:pt x="147" y="425"/>
                        <a:pt x="147" y="425"/>
                      </a:cubicBezTo>
                      <a:cubicBezTo>
                        <a:pt x="149" y="425"/>
                        <a:pt x="157" y="423"/>
                        <a:pt x="169" y="421"/>
                      </a:cubicBezTo>
                      <a:cubicBezTo>
                        <a:pt x="182" y="420"/>
                        <a:pt x="200" y="420"/>
                        <a:pt x="220" y="424"/>
                      </a:cubicBezTo>
                      <a:cubicBezTo>
                        <a:pt x="233" y="426"/>
                        <a:pt x="247" y="431"/>
                        <a:pt x="260" y="439"/>
                      </a:cubicBezTo>
                      <a:cubicBezTo>
                        <a:pt x="269" y="444"/>
                        <a:pt x="278" y="450"/>
                        <a:pt x="286" y="458"/>
                      </a:cubicBezTo>
                      <a:cubicBezTo>
                        <a:pt x="294" y="466"/>
                        <a:pt x="301" y="475"/>
                        <a:pt x="308" y="486"/>
                      </a:cubicBezTo>
                      <a:cubicBezTo>
                        <a:pt x="312" y="491"/>
                        <a:pt x="310" y="499"/>
                        <a:pt x="305" y="502"/>
                      </a:cubicBezTo>
                      <a:cubicBezTo>
                        <a:pt x="299" y="505"/>
                        <a:pt x="292" y="504"/>
                        <a:pt x="289" y="498"/>
                      </a:cubicBezTo>
                      <a:cubicBezTo>
                        <a:pt x="283" y="489"/>
                        <a:pt x="276" y="481"/>
                        <a:pt x="270" y="475"/>
                      </a:cubicBezTo>
                      <a:cubicBezTo>
                        <a:pt x="263" y="468"/>
                        <a:pt x="256" y="463"/>
                        <a:pt x="249" y="459"/>
                      </a:cubicBezTo>
                      <a:cubicBezTo>
                        <a:pt x="238" y="453"/>
                        <a:pt x="226" y="449"/>
                        <a:pt x="215" y="447"/>
                      </a:cubicBezTo>
                      <a:cubicBezTo>
                        <a:pt x="205" y="444"/>
                        <a:pt x="194" y="444"/>
                        <a:pt x="185" y="444"/>
                      </a:cubicBezTo>
                      <a:cubicBezTo>
                        <a:pt x="167" y="444"/>
                        <a:pt x="154" y="448"/>
                        <a:pt x="154" y="448"/>
                      </a:cubicBezTo>
                      <a:cubicBezTo>
                        <a:pt x="154" y="448"/>
                        <a:pt x="154" y="448"/>
                        <a:pt x="154" y="448"/>
                      </a:cubicBezTo>
                      <a:cubicBezTo>
                        <a:pt x="154" y="448"/>
                        <a:pt x="154" y="448"/>
                        <a:pt x="154" y="448"/>
                      </a:cubicBezTo>
                      <a:cubicBezTo>
                        <a:pt x="154" y="448"/>
                        <a:pt x="154" y="448"/>
                        <a:pt x="154" y="448"/>
                      </a:cubicBezTo>
                      <a:cubicBezTo>
                        <a:pt x="135" y="453"/>
                        <a:pt x="120" y="461"/>
                        <a:pt x="108" y="471"/>
                      </a:cubicBezTo>
                      <a:cubicBezTo>
                        <a:pt x="96" y="481"/>
                        <a:pt x="86" y="493"/>
                        <a:pt x="79" y="505"/>
                      </a:cubicBezTo>
                      <a:cubicBezTo>
                        <a:pt x="72" y="518"/>
                        <a:pt x="67" y="531"/>
                        <a:pt x="65" y="542"/>
                      </a:cubicBezTo>
                      <a:cubicBezTo>
                        <a:pt x="62" y="551"/>
                        <a:pt x="62" y="559"/>
                        <a:pt x="62" y="565"/>
                      </a:cubicBezTo>
                      <a:cubicBezTo>
                        <a:pt x="62" y="566"/>
                        <a:pt x="62" y="568"/>
                        <a:pt x="62" y="569"/>
                      </a:cubicBezTo>
                      <a:cubicBezTo>
                        <a:pt x="62" y="570"/>
                        <a:pt x="62" y="570"/>
                        <a:pt x="62" y="570"/>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7"/>
                        <a:pt x="63" y="577"/>
                        <a:pt x="63" y="578"/>
                      </a:cubicBezTo>
                      <a:cubicBezTo>
                        <a:pt x="63" y="581"/>
                        <a:pt x="63" y="584"/>
                        <a:pt x="64" y="588"/>
                      </a:cubicBezTo>
                      <a:cubicBezTo>
                        <a:pt x="65" y="595"/>
                        <a:pt x="68" y="606"/>
                        <a:pt x="74" y="618"/>
                      </a:cubicBezTo>
                      <a:cubicBezTo>
                        <a:pt x="78" y="626"/>
                        <a:pt x="83" y="634"/>
                        <a:pt x="89" y="642"/>
                      </a:cubicBezTo>
                      <a:cubicBezTo>
                        <a:pt x="98" y="653"/>
                        <a:pt x="110" y="664"/>
                        <a:pt x="126" y="673"/>
                      </a:cubicBezTo>
                      <a:cubicBezTo>
                        <a:pt x="139" y="681"/>
                        <a:pt x="156" y="688"/>
                        <a:pt x="177" y="692"/>
                      </a:cubicBezTo>
                      <a:cubicBezTo>
                        <a:pt x="177" y="692"/>
                        <a:pt x="177" y="692"/>
                        <a:pt x="177" y="692"/>
                      </a:cubicBezTo>
                      <a:cubicBezTo>
                        <a:pt x="178" y="692"/>
                        <a:pt x="178" y="693"/>
                        <a:pt x="180" y="693"/>
                      </a:cubicBezTo>
                      <a:cubicBezTo>
                        <a:pt x="182" y="693"/>
                        <a:pt x="185" y="693"/>
                        <a:pt x="189" y="693"/>
                      </a:cubicBezTo>
                      <a:cubicBezTo>
                        <a:pt x="197" y="693"/>
                        <a:pt x="208" y="693"/>
                        <a:pt x="219" y="690"/>
                      </a:cubicBezTo>
                      <a:cubicBezTo>
                        <a:pt x="227" y="688"/>
                        <a:pt x="234" y="685"/>
                        <a:pt x="241" y="681"/>
                      </a:cubicBezTo>
                      <a:cubicBezTo>
                        <a:pt x="247" y="678"/>
                        <a:pt x="252" y="675"/>
                        <a:pt x="256" y="672"/>
                      </a:cubicBezTo>
                      <a:cubicBezTo>
                        <a:pt x="260" y="669"/>
                        <a:pt x="263" y="666"/>
                        <a:pt x="267" y="662"/>
                      </a:cubicBezTo>
                      <a:cubicBezTo>
                        <a:pt x="270" y="660"/>
                        <a:pt x="272" y="657"/>
                        <a:pt x="275" y="654"/>
                      </a:cubicBezTo>
                      <a:cubicBezTo>
                        <a:pt x="278" y="650"/>
                        <a:pt x="282" y="645"/>
                        <a:pt x="286" y="638"/>
                      </a:cubicBezTo>
                      <a:cubicBezTo>
                        <a:pt x="292" y="630"/>
                        <a:pt x="298" y="620"/>
                        <a:pt x="306" y="607"/>
                      </a:cubicBezTo>
                      <a:cubicBezTo>
                        <a:pt x="306" y="607"/>
                        <a:pt x="306" y="607"/>
                        <a:pt x="306" y="607"/>
                      </a:cubicBezTo>
                      <a:lnTo>
                        <a:pt x="475" y="312"/>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grpSp>
        </p:grpSp>
      </p:grpSp>
      <p:grpSp>
        <p:nvGrpSpPr>
          <p:cNvPr id="76" name="组合 75"/>
          <p:cNvGrpSpPr/>
          <p:nvPr/>
        </p:nvGrpSpPr>
        <p:grpSpPr>
          <a:xfrm>
            <a:off x="5103196" y="2060509"/>
            <a:ext cx="945944" cy="1223273"/>
            <a:chOff x="3834370" y="3159421"/>
            <a:chExt cx="945944" cy="1223273"/>
          </a:xfrm>
        </p:grpSpPr>
        <p:sp>
          <p:nvSpPr>
            <p:cNvPr id="77" name="矩形 76"/>
            <p:cNvSpPr/>
            <p:nvPr/>
          </p:nvSpPr>
          <p:spPr>
            <a:xfrm>
              <a:off x="3882735" y="3183566"/>
              <a:ext cx="897579" cy="119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Box 77"/>
            <p:cNvSpPr txBox="1"/>
            <p:nvPr/>
          </p:nvSpPr>
          <p:spPr>
            <a:xfrm>
              <a:off x="3834370" y="3159421"/>
              <a:ext cx="756461" cy="307777"/>
            </a:xfrm>
            <a:prstGeom prst="rect">
              <a:avLst/>
            </a:prstGeom>
            <a:noFill/>
          </p:spPr>
          <p:txBody>
            <a:bodyPr wrap="square" rtlCol="0">
              <a:spAutoFit/>
            </a:bodyPr>
            <a:lstStyle/>
            <a:p>
              <a:r>
                <a:rPr lang="en-US" altLang="zh-CN" sz="1400" b="1" dirty="0" smtClean="0">
                  <a:solidFill>
                    <a:schemeClr val="bg1"/>
                  </a:solidFill>
                  <a:latin typeface="Ebrima" pitchFamily="2" charset="0"/>
                  <a:ea typeface="Ebrima" pitchFamily="2" charset="0"/>
                  <a:cs typeface="Ebrima" pitchFamily="2" charset="0"/>
                </a:rPr>
                <a:t>AI</a:t>
              </a:r>
              <a:endParaRPr lang="zh-CN" altLang="en-US" sz="1400" b="1" dirty="0">
                <a:solidFill>
                  <a:schemeClr val="bg1"/>
                </a:solidFill>
                <a:latin typeface="Ebrima" pitchFamily="2" charset="0"/>
                <a:cs typeface="Ebrima" pitchFamily="2" charset="0"/>
              </a:endParaRPr>
            </a:p>
          </p:txBody>
        </p:sp>
        <p:grpSp>
          <p:nvGrpSpPr>
            <p:cNvPr id="79" name="Group 2"/>
            <p:cNvGrpSpPr/>
            <p:nvPr/>
          </p:nvGrpSpPr>
          <p:grpSpPr>
            <a:xfrm>
              <a:off x="3956976" y="3234133"/>
              <a:ext cx="766900" cy="782229"/>
              <a:chOff x="9152481" y="4161629"/>
              <a:chExt cx="6110782" cy="7588586"/>
            </a:xfrm>
          </p:grpSpPr>
          <p:sp>
            <p:nvSpPr>
              <p:cNvPr id="81" name="Freeform 17"/>
              <p:cNvSpPr>
                <a:spLocks noChangeArrowheads="1"/>
              </p:cNvSpPr>
              <p:nvPr/>
            </p:nvSpPr>
            <p:spPr bwMode="auto">
              <a:xfrm>
                <a:off x="10998164" y="4161629"/>
                <a:ext cx="2745973" cy="1313791"/>
              </a:xfrm>
              <a:custGeom>
                <a:avLst/>
                <a:gdLst>
                  <a:gd name="T0" fmla="*/ 3314 w 6713"/>
                  <a:gd name="T1" fmla="*/ 10 h 3210"/>
                  <a:gd name="T2" fmla="*/ 3314 w 6713"/>
                  <a:gd name="T3" fmla="*/ 10 h 3210"/>
                  <a:gd name="T4" fmla="*/ 3220 w 6713"/>
                  <a:gd name="T5" fmla="*/ 0 h 3210"/>
                  <a:gd name="T6" fmla="*/ 3136 w 6713"/>
                  <a:gd name="T7" fmla="*/ 10 h 3210"/>
                  <a:gd name="T8" fmla="*/ 0 w 6713"/>
                  <a:gd name="T9" fmla="*/ 3209 h 3210"/>
                  <a:gd name="T10" fmla="*/ 472 w 6713"/>
                  <a:gd name="T11" fmla="*/ 3209 h 3210"/>
                  <a:gd name="T12" fmla="*/ 3314 w 6713"/>
                  <a:gd name="T13" fmla="*/ 629 h 3210"/>
                  <a:gd name="T14" fmla="*/ 6209 w 6713"/>
                  <a:gd name="T15" fmla="*/ 3209 h 3210"/>
                  <a:gd name="T16" fmla="*/ 6712 w 6713"/>
                  <a:gd name="T17" fmla="*/ 3209 h 3210"/>
                  <a:gd name="T18" fmla="*/ 3314 w 6713"/>
                  <a:gd name="T19" fmla="*/ 1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3" h="3210">
                    <a:moveTo>
                      <a:pt x="3314" y="10"/>
                    </a:moveTo>
                    <a:lnTo>
                      <a:pt x="3314" y="10"/>
                    </a:lnTo>
                    <a:cubicBezTo>
                      <a:pt x="3283" y="0"/>
                      <a:pt x="3251" y="0"/>
                      <a:pt x="3220" y="0"/>
                    </a:cubicBezTo>
                    <a:cubicBezTo>
                      <a:pt x="3189" y="0"/>
                      <a:pt x="3167" y="0"/>
                      <a:pt x="3136" y="10"/>
                    </a:cubicBezTo>
                    <a:cubicBezTo>
                      <a:pt x="1416" y="52"/>
                      <a:pt x="220" y="1489"/>
                      <a:pt x="0" y="3209"/>
                    </a:cubicBezTo>
                    <a:cubicBezTo>
                      <a:pt x="472" y="3209"/>
                      <a:pt x="472" y="3209"/>
                      <a:pt x="472" y="3209"/>
                    </a:cubicBezTo>
                    <a:cubicBezTo>
                      <a:pt x="651" y="1930"/>
                      <a:pt x="1783" y="629"/>
                      <a:pt x="3314" y="629"/>
                    </a:cubicBezTo>
                    <a:cubicBezTo>
                      <a:pt x="4888" y="629"/>
                      <a:pt x="5790" y="1961"/>
                      <a:pt x="6209" y="3209"/>
                    </a:cubicBezTo>
                    <a:cubicBezTo>
                      <a:pt x="6712" y="3209"/>
                      <a:pt x="6712" y="3209"/>
                      <a:pt x="6712" y="3209"/>
                    </a:cubicBezTo>
                    <a:cubicBezTo>
                      <a:pt x="6261" y="1604"/>
                      <a:pt x="5066" y="52"/>
                      <a:pt x="3314" y="1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2" name="Freeform 18"/>
              <p:cNvSpPr>
                <a:spLocks noChangeArrowheads="1"/>
              </p:cNvSpPr>
              <p:nvPr/>
            </p:nvSpPr>
            <p:spPr bwMode="auto">
              <a:xfrm>
                <a:off x="12298983" y="4564068"/>
                <a:ext cx="1086121" cy="1422070"/>
              </a:xfrm>
              <a:custGeom>
                <a:avLst/>
                <a:gdLst>
                  <a:gd name="T0" fmla="*/ 2653 w 2654"/>
                  <a:gd name="T1" fmla="*/ 2224 h 3473"/>
                  <a:gd name="T2" fmla="*/ 2653 w 2654"/>
                  <a:gd name="T3" fmla="*/ 2224 h 3473"/>
                  <a:gd name="T4" fmla="*/ 1804 w 2654"/>
                  <a:gd name="T5" fmla="*/ 766 h 3473"/>
                  <a:gd name="T6" fmla="*/ 136 w 2654"/>
                  <a:gd name="T7" fmla="*/ 0 h 3473"/>
                  <a:gd name="T8" fmla="*/ 63 w 2654"/>
                  <a:gd name="T9" fmla="*/ 0 h 3473"/>
                  <a:gd name="T10" fmla="*/ 0 w 2654"/>
                  <a:gd name="T11" fmla="*/ 0 h 3473"/>
                  <a:gd name="T12" fmla="*/ 0 w 2654"/>
                  <a:gd name="T13" fmla="*/ 746 h 3473"/>
                  <a:gd name="T14" fmla="*/ 105 w 2654"/>
                  <a:gd name="T15" fmla="*/ 746 h 3473"/>
                  <a:gd name="T16" fmla="*/ 220 w 2654"/>
                  <a:gd name="T17" fmla="*/ 672 h 3473"/>
                  <a:gd name="T18" fmla="*/ 577 w 2654"/>
                  <a:gd name="T19" fmla="*/ 546 h 3473"/>
                  <a:gd name="T20" fmla="*/ 975 w 2654"/>
                  <a:gd name="T21" fmla="*/ 672 h 3473"/>
                  <a:gd name="T22" fmla="*/ 1164 w 2654"/>
                  <a:gd name="T23" fmla="*/ 1134 h 3473"/>
                  <a:gd name="T24" fmla="*/ 975 w 2654"/>
                  <a:gd name="T25" fmla="*/ 1595 h 3473"/>
                  <a:gd name="T26" fmla="*/ 577 w 2654"/>
                  <a:gd name="T27" fmla="*/ 1721 h 3473"/>
                  <a:gd name="T28" fmla="*/ 220 w 2654"/>
                  <a:gd name="T29" fmla="*/ 1574 h 3473"/>
                  <a:gd name="T30" fmla="*/ 84 w 2654"/>
                  <a:gd name="T31" fmla="*/ 1480 h 3473"/>
                  <a:gd name="T32" fmla="*/ 0 w 2654"/>
                  <a:gd name="T33" fmla="*/ 1480 h 3473"/>
                  <a:gd name="T34" fmla="*/ 0 w 2654"/>
                  <a:gd name="T35" fmla="*/ 2224 h 3473"/>
                  <a:gd name="T36" fmla="*/ 1479 w 2654"/>
                  <a:gd name="T37" fmla="*/ 2224 h 3473"/>
                  <a:gd name="T38" fmla="*/ 1479 w 2654"/>
                  <a:gd name="T39" fmla="*/ 2623 h 3473"/>
                  <a:gd name="T40" fmla="*/ 1479 w 2654"/>
                  <a:gd name="T41" fmla="*/ 2633 h 3473"/>
                  <a:gd name="T42" fmla="*/ 1342 w 2654"/>
                  <a:gd name="T43" fmla="*/ 2895 h 3473"/>
                  <a:gd name="T44" fmla="*/ 1248 w 2654"/>
                  <a:gd name="T45" fmla="*/ 3105 h 3473"/>
                  <a:gd name="T46" fmla="*/ 1322 w 2654"/>
                  <a:gd name="T47" fmla="*/ 3357 h 3473"/>
                  <a:gd name="T48" fmla="*/ 1605 w 2654"/>
                  <a:gd name="T49" fmla="*/ 3472 h 3473"/>
                  <a:gd name="T50" fmla="*/ 1877 w 2654"/>
                  <a:gd name="T51" fmla="*/ 3367 h 3473"/>
                  <a:gd name="T52" fmla="*/ 1951 w 2654"/>
                  <a:gd name="T53" fmla="*/ 3105 h 3473"/>
                  <a:gd name="T54" fmla="*/ 1867 w 2654"/>
                  <a:gd name="T55" fmla="*/ 2895 h 3473"/>
                  <a:gd name="T56" fmla="*/ 1751 w 2654"/>
                  <a:gd name="T57" fmla="*/ 2643 h 3473"/>
                  <a:gd name="T58" fmla="*/ 1751 w 2654"/>
                  <a:gd name="T59" fmla="*/ 2224 h 3473"/>
                  <a:gd name="T60" fmla="*/ 2653 w 2654"/>
                  <a:gd name="T61" fmla="*/ 2224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54" h="3473">
                    <a:moveTo>
                      <a:pt x="2653" y="2224"/>
                    </a:moveTo>
                    <a:lnTo>
                      <a:pt x="2653" y="2224"/>
                    </a:lnTo>
                    <a:cubicBezTo>
                      <a:pt x="2454" y="1700"/>
                      <a:pt x="2181" y="1165"/>
                      <a:pt x="1804" y="766"/>
                    </a:cubicBezTo>
                    <a:cubicBezTo>
                      <a:pt x="1374" y="305"/>
                      <a:pt x="850" y="0"/>
                      <a:pt x="136" y="0"/>
                    </a:cubicBezTo>
                    <a:cubicBezTo>
                      <a:pt x="116" y="0"/>
                      <a:pt x="84" y="0"/>
                      <a:pt x="63" y="0"/>
                    </a:cubicBezTo>
                    <a:cubicBezTo>
                      <a:pt x="42" y="0"/>
                      <a:pt x="21" y="0"/>
                      <a:pt x="0" y="0"/>
                    </a:cubicBezTo>
                    <a:cubicBezTo>
                      <a:pt x="0" y="746"/>
                      <a:pt x="0" y="746"/>
                      <a:pt x="0" y="746"/>
                    </a:cubicBezTo>
                    <a:cubicBezTo>
                      <a:pt x="105" y="746"/>
                      <a:pt x="105" y="746"/>
                      <a:pt x="105" y="746"/>
                    </a:cubicBezTo>
                    <a:cubicBezTo>
                      <a:pt x="126" y="746"/>
                      <a:pt x="136" y="746"/>
                      <a:pt x="220" y="672"/>
                    </a:cubicBezTo>
                    <a:cubicBezTo>
                      <a:pt x="304" y="619"/>
                      <a:pt x="420" y="546"/>
                      <a:pt x="577" y="546"/>
                    </a:cubicBezTo>
                    <a:cubicBezTo>
                      <a:pt x="703" y="546"/>
                      <a:pt x="850" y="567"/>
                      <a:pt x="975" y="672"/>
                    </a:cubicBezTo>
                    <a:cubicBezTo>
                      <a:pt x="1091" y="756"/>
                      <a:pt x="1175" y="934"/>
                      <a:pt x="1164" y="1134"/>
                    </a:cubicBezTo>
                    <a:cubicBezTo>
                      <a:pt x="1164" y="1333"/>
                      <a:pt x="1080" y="1501"/>
                      <a:pt x="975" y="1595"/>
                    </a:cubicBezTo>
                    <a:cubicBezTo>
                      <a:pt x="850" y="1689"/>
                      <a:pt x="713" y="1721"/>
                      <a:pt x="577" y="1721"/>
                    </a:cubicBezTo>
                    <a:cubicBezTo>
                      <a:pt x="420" y="1721"/>
                      <a:pt x="293" y="1637"/>
                      <a:pt x="220" y="1574"/>
                    </a:cubicBezTo>
                    <a:cubicBezTo>
                      <a:pt x="126" y="1501"/>
                      <a:pt x="105" y="1480"/>
                      <a:pt x="84" y="1480"/>
                    </a:cubicBezTo>
                    <a:cubicBezTo>
                      <a:pt x="0" y="1480"/>
                      <a:pt x="0" y="1480"/>
                      <a:pt x="0" y="1480"/>
                    </a:cubicBezTo>
                    <a:cubicBezTo>
                      <a:pt x="0" y="2224"/>
                      <a:pt x="0" y="2224"/>
                      <a:pt x="0" y="2224"/>
                    </a:cubicBezTo>
                    <a:cubicBezTo>
                      <a:pt x="1479" y="2224"/>
                      <a:pt x="1479" y="2224"/>
                      <a:pt x="1479" y="2224"/>
                    </a:cubicBezTo>
                    <a:cubicBezTo>
                      <a:pt x="1479" y="2623"/>
                      <a:pt x="1479" y="2623"/>
                      <a:pt x="1479" y="2623"/>
                    </a:cubicBezTo>
                    <a:cubicBezTo>
                      <a:pt x="1490" y="2633"/>
                      <a:pt x="1490" y="2633"/>
                      <a:pt x="1479" y="2633"/>
                    </a:cubicBezTo>
                    <a:cubicBezTo>
                      <a:pt x="1468" y="2759"/>
                      <a:pt x="1395" y="2822"/>
                      <a:pt x="1342" y="2895"/>
                    </a:cubicBezTo>
                    <a:cubicBezTo>
                      <a:pt x="1290" y="2959"/>
                      <a:pt x="1248" y="3021"/>
                      <a:pt x="1248" y="3105"/>
                    </a:cubicBezTo>
                    <a:cubicBezTo>
                      <a:pt x="1248" y="3210"/>
                      <a:pt x="1269" y="3294"/>
                      <a:pt x="1322" y="3357"/>
                    </a:cubicBezTo>
                    <a:cubicBezTo>
                      <a:pt x="1374" y="3420"/>
                      <a:pt x="1447" y="3462"/>
                      <a:pt x="1605" y="3472"/>
                    </a:cubicBezTo>
                    <a:cubicBezTo>
                      <a:pt x="1751" y="3472"/>
                      <a:pt x="1825" y="3430"/>
                      <a:pt x="1877" y="3367"/>
                    </a:cubicBezTo>
                    <a:cubicBezTo>
                      <a:pt x="1929" y="3294"/>
                      <a:pt x="1951" y="3210"/>
                      <a:pt x="1951" y="3105"/>
                    </a:cubicBezTo>
                    <a:cubicBezTo>
                      <a:pt x="1951" y="3021"/>
                      <a:pt x="1919" y="2959"/>
                      <a:pt x="1867" y="2895"/>
                    </a:cubicBezTo>
                    <a:cubicBezTo>
                      <a:pt x="1825" y="2832"/>
                      <a:pt x="1751" y="2759"/>
                      <a:pt x="1751" y="2643"/>
                    </a:cubicBezTo>
                    <a:cubicBezTo>
                      <a:pt x="1751" y="2224"/>
                      <a:pt x="1751" y="2224"/>
                      <a:pt x="1751" y="2224"/>
                    </a:cubicBezTo>
                    <a:lnTo>
                      <a:pt x="2653" y="2224"/>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3" name="Freeform 19"/>
              <p:cNvSpPr>
                <a:spLocks noChangeArrowheads="1"/>
              </p:cNvSpPr>
              <p:nvPr/>
            </p:nvSpPr>
            <p:spPr bwMode="auto">
              <a:xfrm>
                <a:off x="11340960" y="4582115"/>
                <a:ext cx="1338707" cy="1404023"/>
              </a:xfrm>
              <a:custGeom>
                <a:avLst/>
                <a:gdLst>
                  <a:gd name="T0" fmla="*/ 3167 w 3274"/>
                  <a:gd name="T1" fmla="*/ 807 h 3430"/>
                  <a:gd name="T2" fmla="*/ 3167 w 3274"/>
                  <a:gd name="T3" fmla="*/ 807 h 3430"/>
                  <a:gd name="T4" fmla="*/ 2916 w 3274"/>
                  <a:gd name="T5" fmla="*/ 734 h 3430"/>
                  <a:gd name="T6" fmla="*/ 2695 w 3274"/>
                  <a:gd name="T7" fmla="*/ 818 h 3430"/>
                  <a:gd name="T8" fmla="*/ 2444 w 3274"/>
                  <a:gd name="T9" fmla="*/ 943 h 3430"/>
                  <a:gd name="T10" fmla="*/ 2067 w 3274"/>
                  <a:gd name="T11" fmla="*/ 943 h 3430"/>
                  <a:gd name="T12" fmla="*/ 2067 w 3274"/>
                  <a:gd name="T13" fmla="*/ 0 h 3430"/>
                  <a:gd name="T14" fmla="*/ 0 w 3274"/>
                  <a:gd name="T15" fmla="*/ 2181 h 3430"/>
                  <a:gd name="T16" fmla="*/ 913 w 3274"/>
                  <a:gd name="T17" fmla="*/ 2181 h 3430"/>
                  <a:gd name="T18" fmla="*/ 913 w 3274"/>
                  <a:gd name="T19" fmla="*/ 2580 h 3430"/>
                  <a:gd name="T20" fmla="*/ 913 w 3274"/>
                  <a:gd name="T21" fmla="*/ 2590 h 3430"/>
                  <a:gd name="T22" fmla="*/ 776 w 3274"/>
                  <a:gd name="T23" fmla="*/ 2852 h 3430"/>
                  <a:gd name="T24" fmla="*/ 682 w 3274"/>
                  <a:gd name="T25" fmla="*/ 3062 h 3430"/>
                  <a:gd name="T26" fmla="*/ 755 w 3274"/>
                  <a:gd name="T27" fmla="*/ 3314 h 3430"/>
                  <a:gd name="T28" fmla="*/ 1038 w 3274"/>
                  <a:gd name="T29" fmla="*/ 3429 h 3430"/>
                  <a:gd name="T30" fmla="*/ 1311 w 3274"/>
                  <a:gd name="T31" fmla="*/ 3324 h 3430"/>
                  <a:gd name="T32" fmla="*/ 1385 w 3274"/>
                  <a:gd name="T33" fmla="*/ 3062 h 3430"/>
                  <a:gd name="T34" fmla="*/ 1301 w 3274"/>
                  <a:gd name="T35" fmla="*/ 2852 h 3430"/>
                  <a:gd name="T36" fmla="*/ 1185 w 3274"/>
                  <a:gd name="T37" fmla="*/ 2600 h 3430"/>
                  <a:gd name="T38" fmla="*/ 1185 w 3274"/>
                  <a:gd name="T39" fmla="*/ 2181 h 3430"/>
                  <a:gd name="T40" fmla="*/ 2067 w 3274"/>
                  <a:gd name="T41" fmla="*/ 2181 h 3430"/>
                  <a:gd name="T42" fmla="*/ 2067 w 3274"/>
                  <a:gd name="T43" fmla="*/ 1206 h 3430"/>
                  <a:gd name="T44" fmla="*/ 2434 w 3274"/>
                  <a:gd name="T45" fmla="*/ 1206 h 3430"/>
                  <a:gd name="T46" fmla="*/ 2444 w 3274"/>
                  <a:gd name="T47" fmla="*/ 1206 h 3430"/>
                  <a:gd name="T48" fmla="*/ 2695 w 3274"/>
                  <a:gd name="T49" fmla="*/ 1353 h 3430"/>
                  <a:gd name="T50" fmla="*/ 2916 w 3274"/>
                  <a:gd name="T51" fmla="*/ 1447 h 3430"/>
                  <a:gd name="T52" fmla="*/ 3167 w 3274"/>
                  <a:gd name="T53" fmla="*/ 1374 h 3430"/>
                  <a:gd name="T54" fmla="*/ 3273 w 3274"/>
                  <a:gd name="T55" fmla="*/ 1091 h 3430"/>
                  <a:gd name="T56" fmla="*/ 3167 w 3274"/>
                  <a:gd name="T57" fmla="*/ 807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4" h="3430">
                    <a:moveTo>
                      <a:pt x="3167" y="807"/>
                    </a:moveTo>
                    <a:lnTo>
                      <a:pt x="3167" y="807"/>
                    </a:lnTo>
                    <a:cubicBezTo>
                      <a:pt x="3105" y="755"/>
                      <a:pt x="3010" y="734"/>
                      <a:pt x="2916" y="734"/>
                    </a:cubicBezTo>
                    <a:cubicBezTo>
                      <a:pt x="2832" y="734"/>
                      <a:pt x="2769" y="776"/>
                      <a:pt x="2695" y="818"/>
                    </a:cubicBezTo>
                    <a:cubicBezTo>
                      <a:pt x="2632" y="870"/>
                      <a:pt x="2559" y="943"/>
                      <a:pt x="2444" y="943"/>
                    </a:cubicBezTo>
                    <a:cubicBezTo>
                      <a:pt x="2067" y="943"/>
                      <a:pt x="2067" y="943"/>
                      <a:pt x="2067" y="943"/>
                    </a:cubicBezTo>
                    <a:cubicBezTo>
                      <a:pt x="2067" y="0"/>
                      <a:pt x="2067" y="0"/>
                      <a:pt x="2067" y="0"/>
                    </a:cubicBezTo>
                    <a:cubicBezTo>
                      <a:pt x="976" y="209"/>
                      <a:pt x="168" y="1216"/>
                      <a:pt x="0" y="2181"/>
                    </a:cubicBezTo>
                    <a:cubicBezTo>
                      <a:pt x="913" y="2181"/>
                      <a:pt x="913" y="2181"/>
                      <a:pt x="913" y="2181"/>
                    </a:cubicBezTo>
                    <a:cubicBezTo>
                      <a:pt x="913" y="2580"/>
                      <a:pt x="913" y="2580"/>
                      <a:pt x="913" y="2580"/>
                    </a:cubicBezTo>
                    <a:cubicBezTo>
                      <a:pt x="913" y="2590"/>
                      <a:pt x="913" y="2590"/>
                      <a:pt x="913" y="2590"/>
                    </a:cubicBezTo>
                    <a:cubicBezTo>
                      <a:pt x="902" y="2716"/>
                      <a:pt x="829" y="2779"/>
                      <a:pt x="776" y="2852"/>
                    </a:cubicBezTo>
                    <a:cubicBezTo>
                      <a:pt x="714" y="2916"/>
                      <a:pt x="682" y="2978"/>
                      <a:pt x="682" y="3062"/>
                    </a:cubicBezTo>
                    <a:cubicBezTo>
                      <a:pt x="682" y="3167"/>
                      <a:pt x="703" y="3251"/>
                      <a:pt x="755" y="3314"/>
                    </a:cubicBezTo>
                    <a:cubicBezTo>
                      <a:pt x="808" y="3377"/>
                      <a:pt x="882" y="3419"/>
                      <a:pt x="1038" y="3429"/>
                    </a:cubicBezTo>
                    <a:cubicBezTo>
                      <a:pt x="1185" y="3429"/>
                      <a:pt x="1259" y="3387"/>
                      <a:pt x="1311" y="3324"/>
                    </a:cubicBezTo>
                    <a:cubicBezTo>
                      <a:pt x="1364" y="3251"/>
                      <a:pt x="1385" y="3167"/>
                      <a:pt x="1385" y="3062"/>
                    </a:cubicBezTo>
                    <a:cubicBezTo>
                      <a:pt x="1385" y="2978"/>
                      <a:pt x="1353" y="2916"/>
                      <a:pt x="1301" y="2852"/>
                    </a:cubicBezTo>
                    <a:cubicBezTo>
                      <a:pt x="1248" y="2789"/>
                      <a:pt x="1185" y="2716"/>
                      <a:pt x="1185" y="2600"/>
                    </a:cubicBezTo>
                    <a:cubicBezTo>
                      <a:pt x="1185" y="2181"/>
                      <a:pt x="1185" y="2181"/>
                      <a:pt x="1185" y="2181"/>
                    </a:cubicBezTo>
                    <a:cubicBezTo>
                      <a:pt x="2067" y="2181"/>
                      <a:pt x="2067" y="2181"/>
                      <a:pt x="2067" y="2181"/>
                    </a:cubicBezTo>
                    <a:cubicBezTo>
                      <a:pt x="2067" y="1206"/>
                      <a:pt x="2067" y="1206"/>
                      <a:pt x="2067" y="1206"/>
                    </a:cubicBezTo>
                    <a:cubicBezTo>
                      <a:pt x="2434" y="1206"/>
                      <a:pt x="2434" y="1206"/>
                      <a:pt x="2434" y="1206"/>
                    </a:cubicBezTo>
                    <a:cubicBezTo>
                      <a:pt x="2434" y="1206"/>
                      <a:pt x="2434" y="1206"/>
                      <a:pt x="2444" y="1206"/>
                    </a:cubicBezTo>
                    <a:cubicBezTo>
                      <a:pt x="2559" y="1216"/>
                      <a:pt x="2632" y="1300"/>
                      <a:pt x="2695" y="1353"/>
                    </a:cubicBezTo>
                    <a:cubicBezTo>
                      <a:pt x="2769" y="1405"/>
                      <a:pt x="2832" y="1447"/>
                      <a:pt x="2916" y="1447"/>
                    </a:cubicBezTo>
                    <a:cubicBezTo>
                      <a:pt x="3010" y="1447"/>
                      <a:pt x="3105" y="1415"/>
                      <a:pt x="3167" y="1374"/>
                    </a:cubicBezTo>
                    <a:cubicBezTo>
                      <a:pt x="3230" y="1321"/>
                      <a:pt x="3273" y="1238"/>
                      <a:pt x="3273" y="1091"/>
                    </a:cubicBezTo>
                    <a:cubicBezTo>
                      <a:pt x="3273" y="943"/>
                      <a:pt x="3230" y="859"/>
                      <a:pt x="3167" y="807"/>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4" name="Freeform 20"/>
              <p:cNvSpPr>
                <a:spLocks noChangeArrowheads="1"/>
              </p:cNvSpPr>
              <p:nvPr/>
            </p:nvSpPr>
            <p:spPr bwMode="auto">
              <a:xfrm>
                <a:off x="10581397" y="5587309"/>
                <a:ext cx="600794" cy="1326424"/>
              </a:xfrm>
              <a:custGeom>
                <a:avLst/>
                <a:gdLst>
                  <a:gd name="T0" fmla="*/ 21 w 1469"/>
                  <a:gd name="T1" fmla="*/ 1562 h 3242"/>
                  <a:gd name="T2" fmla="*/ 21 w 1469"/>
                  <a:gd name="T3" fmla="*/ 1562 h 3242"/>
                  <a:gd name="T4" fmla="*/ 944 w 1469"/>
                  <a:gd name="T5" fmla="*/ 3241 h 3242"/>
                  <a:gd name="T6" fmla="*/ 1468 w 1469"/>
                  <a:gd name="T7" fmla="*/ 3241 h 3242"/>
                  <a:gd name="T8" fmla="*/ 1468 w 1469"/>
                  <a:gd name="T9" fmla="*/ 42 h 3242"/>
                  <a:gd name="T10" fmla="*/ 1468 w 1469"/>
                  <a:gd name="T11" fmla="*/ 0 h 3242"/>
                  <a:gd name="T12" fmla="*/ 881 w 1469"/>
                  <a:gd name="T13" fmla="*/ 0 h 3242"/>
                  <a:gd name="T14" fmla="*/ 21 w 1469"/>
                  <a:gd name="T15" fmla="*/ 1562 h 3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9" h="3242">
                    <a:moveTo>
                      <a:pt x="21" y="1562"/>
                    </a:moveTo>
                    <a:lnTo>
                      <a:pt x="21" y="1562"/>
                    </a:lnTo>
                    <a:cubicBezTo>
                      <a:pt x="53" y="2842"/>
                      <a:pt x="409" y="3157"/>
                      <a:pt x="944" y="3241"/>
                    </a:cubicBezTo>
                    <a:cubicBezTo>
                      <a:pt x="1468" y="3241"/>
                      <a:pt x="1468" y="3241"/>
                      <a:pt x="1468" y="3241"/>
                    </a:cubicBezTo>
                    <a:cubicBezTo>
                      <a:pt x="1468" y="42"/>
                      <a:pt x="1468" y="42"/>
                      <a:pt x="1468" y="42"/>
                    </a:cubicBezTo>
                    <a:cubicBezTo>
                      <a:pt x="1468" y="31"/>
                      <a:pt x="1468" y="21"/>
                      <a:pt x="1468" y="0"/>
                    </a:cubicBezTo>
                    <a:cubicBezTo>
                      <a:pt x="881" y="0"/>
                      <a:pt x="881" y="0"/>
                      <a:pt x="881" y="0"/>
                    </a:cubicBezTo>
                    <a:cubicBezTo>
                      <a:pt x="367" y="272"/>
                      <a:pt x="0" y="870"/>
                      <a:pt x="21" y="1562"/>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5" name="Freeform 21"/>
              <p:cNvSpPr>
                <a:spLocks noChangeArrowheads="1"/>
              </p:cNvSpPr>
              <p:nvPr/>
            </p:nvSpPr>
            <p:spPr bwMode="auto">
              <a:xfrm>
                <a:off x="11328331" y="5587309"/>
                <a:ext cx="1114988" cy="1815485"/>
              </a:xfrm>
              <a:custGeom>
                <a:avLst/>
                <a:gdLst>
                  <a:gd name="T0" fmla="*/ 1447 w 2727"/>
                  <a:gd name="T1" fmla="*/ 146 h 4437"/>
                  <a:gd name="T2" fmla="*/ 1447 w 2727"/>
                  <a:gd name="T3" fmla="*/ 146 h 4437"/>
                  <a:gd name="T4" fmla="*/ 1520 w 2727"/>
                  <a:gd name="T5" fmla="*/ 262 h 4437"/>
                  <a:gd name="T6" fmla="*/ 1647 w 2727"/>
                  <a:gd name="T7" fmla="*/ 608 h 4437"/>
                  <a:gd name="T8" fmla="*/ 1520 w 2727"/>
                  <a:gd name="T9" fmla="*/ 1007 h 4437"/>
                  <a:gd name="T10" fmla="*/ 1059 w 2727"/>
                  <a:gd name="T11" fmla="*/ 1206 h 4437"/>
                  <a:gd name="T12" fmla="*/ 608 w 2727"/>
                  <a:gd name="T13" fmla="*/ 1007 h 4437"/>
                  <a:gd name="T14" fmla="*/ 482 w 2727"/>
                  <a:gd name="T15" fmla="*/ 608 h 4437"/>
                  <a:gd name="T16" fmla="*/ 619 w 2727"/>
                  <a:gd name="T17" fmla="*/ 251 h 4437"/>
                  <a:gd name="T18" fmla="*/ 713 w 2727"/>
                  <a:gd name="T19" fmla="*/ 115 h 4437"/>
                  <a:gd name="T20" fmla="*/ 713 w 2727"/>
                  <a:gd name="T21" fmla="*/ 0 h 4437"/>
                  <a:gd name="T22" fmla="*/ 0 w 2727"/>
                  <a:gd name="T23" fmla="*/ 0 h 4437"/>
                  <a:gd name="T24" fmla="*/ 0 w 2727"/>
                  <a:gd name="T25" fmla="*/ 42 h 4437"/>
                  <a:gd name="T26" fmla="*/ 0 w 2727"/>
                  <a:gd name="T27" fmla="*/ 52 h 4437"/>
                  <a:gd name="T28" fmla="*/ 0 w 2727"/>
                  <a:gd name="T29" fmla="*/ 1604 h 4437"/>
                  <a:gd name="T30" fmla="*/ 0 w 2727"/>
                  <a:gd name="T31" fmla="*/ 3241 h 4437"/>
                  <a:gd name="T32" fmla="*/ 1133 w 2727"/>
                  <a:gd name="T33" fmla="*/ 3241 h 4437"/>
                  <a:gd name="T34" fmla="*/ 1133 w 2727"/>
                  <a:gd name="T35" fmla="*/ 3586 h 4437"/>
                  <a:gd name="T36" fmla="*/ 1133 w 2727"/>
                  <a:gd name="T37" fmla="*/ 3597 h 4437"/>
                  <a:gd name="T38" fmla="*/ 985 w 2727"/>
                  <a:gd name="T39" fmla="*/ 3859 h 4437"/>
                  <a:gd name="T40" fmla="*/ 891 w 2727"/>
                  <a:gd name="T41" fmla="*/ 4069 h 4437"/>
                  <a:gd name="T42" fmla="*/ 965 w 2727"/>
                  <a:gd name="T43" fmla="*/ 4320 h 4437"/>
                  <a:gd name="T44" fmla="*/ 1248 w 2727"/>
                  <a:gd name="T45" fmla="*/ 4436 h 4437"/>
                  <a:gd name="T46" fmla="*/ 1531 w 2727"/>
                  <a:gd name="T47" fmla="*/ 4331 h 4437"/>
                  <a:gd name="T48" fmla="*/ 1604 w 2727"/>
                  <a:gd name="T49" fmla="*/ 4069 h 4437"/>
                  <a:gd name="T50" fmla="*/ 1520 w 2727"/>
                  <a:gd name="T51" fmla="*/ 3859 h 4437"/>
                  <a:gd name="T52" fmla="*/ 1395 w 2727"/>
                  <a:gd name="T53" fmla="*/ 3608 h 4437"/>
                  <a:gd name="T54" fmla="*/ 1395 w 2727"/>
                  <a:gd name="T55" fmla="*/ 3241 h 4437"/>
                  <a:gd name="T56" fmla="*/ 2726 w 2727"/>
                  <a:gd name="T57" fmla="*/ 3241 h 4437"/>
                  <a:gd name="T58" fmla="*/ 2726 w 2727"/>
                  <a:gd name="T59" fmla="*/ 1971 h 4437"/>
                  <a:gd name="T60" fmla="*/ 2663 w 2727"/>
                  <a:gd name="T61" fmla="*/ 1971 h 4437"/>
                  <a:gd name="T62" fmla="*/ 2527 w 2727"/>
                  <a:gd name="T63" fmla="*/ 2066 h 4437"/>
                  <a:gd name="T64" fmla="*/ 2171 w 2727"/>
                  <a:gd name="T65" fmla="*/ 2202 h 4437"/>
                  <a:gd name="T66" fmla="*/ 1772 w 2727"/>
                  <a:gd name="T67" fmla="*/ 2076 h 4437"/>
                  <a:gd name="T68" fmla="*/ 1573 w 2727"/>
                  <a:gd name="T69" fmla="*/ 1625 h 4437"/>
                  <a:gd name="T70" fmla="*/ 1772 w 2727"/>
                  <a:gd name="T71" fmla="*/ 1153 h 4437"/>
                  <a:gd name="T72" fmla="*/ 2171 w 2727"/>
                  <a:gd name="T73" fmla="*/ 1038 h 4437"/>
                  <a:gd name="T74" fmla="*/ 2517 w 2727"/>
                  <a:gd name="T75" fmla="*/ 1164 h 4437"/>
                  <a:gd name="T76" fmla="*/ 2632 w 2727"/>
                  <a:gd name="T77" fmla="*/ 1237 h 4437"/>
                  <a:gd name="T78" fmla="*/ 2726 w 2727"/>
                  <a:gd name="T79" fmla="*/ 1237 h 4437"/>
                  <a:gd name="T80" fmla="*/ 2726 w 2727"/>
                  <a:gd name="T81" fmla="*/ 0 h 4437"/>
                  <a:gd name="T82" fmla="*/ 1447 w 2727"/>
                  <a:gd name="T83" fmla="*/ 0 h 4437"/>
                  <a:gd name="T84" fmla="*/ 1447 w 2727"/>
                  <a:gd name="T85" fmla="*/ 146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7" h="4437">
                    <a:moveTo>
                      <a:pt x="1447" y="146"/>
                    </a:moveTo>
                    <a:lnTo>
                      <a:pt x="1447" y="146"/>
                    </a:lnTo>
                    <a:cubicBezTo>
                      <a:pt x="1447" y="167"/>
                      <a:pt x="1458" y="167"/>
                      <a:pt x="1520" y="262"/>
                    </a:cubicBezTo>
                    <a:cubicBezTo>
                      <a:pt x="1573" y="335"/>
                      <a:pt x="1647" y="462"/>
                      <a:pt x="1647" y="608"/>
                    </a:cubicBezTo>
                    <a:cubicBezTo>
                      <a:pt x="1647" y="745"/>
                      <a:pt x="1626" y="891"/>
                      <a:pt x="1520" y="1007"/>
                    </a:cubicBezTo>
                    <a:cubicBezTo>
                      <a:pt x="1436" y="1121"/>
                      <a:pt x="1258" y="1206"/>
                      <a:pt x="1059" y="1206"/>
                    </a:cubicBezTo>
                    <a:cubicBezTo>
                      <a:pt x="860" y="1195"/>
                      <a:pt x="692" y="1121"/>
                      <a:pt x="608" y="1007"/>
                    </a:cubicBezTo>
                    <a:cubicBezTo>
                      <a:pt x="503" y="891"/>
                      <a:pt x="482" y="745"/>
                      <a:pt x="482" y="608"/>
                    </a:cubicBezTo>
                    <a:cubicBezTo>
                      <a:pt x="482" y="451"/>
                      <a:pt x="556" y="335"/>
                      <a:pt x="619" y="251"/>
                    </a:cubicBezTo>
                    <a:cubicBezTo>
                      <a:pt x="692" y="157"/>
                      <a:pt x="713" y="146"/>
                      <a:pt x="713" y="115"/>
                    </a:cubicBezTo>
                    <a:cubicBezTo>
                      <a:pt x="713" y="0"/>
                      <a:pt x="713" y="0"/>
                      <a:pt x="713" y="0"/>
                    </a:cubicBezTo>
                    <a:cubicBezTo>
                      <a:pt x="0" y="0"/>
                      <a:pt x="0" y="0"/>
                      <a:pt x="0" y="0"/>
                    </a:cubicBezTo>
                    <a:cubicBezTo>
                      <a:pt x="0" y="21"/>
                      <a:pt x="0" y="31"/>
                      <a:pt x="0" y="42"/>
                    </a:cubicBezTo>
                    <a:cubicBezTo>
                      <a:pt x="0" y="52"/>
                      <a:pt x="0" y="52"/>
                      <a:pt x="0" y="52"/>
                    </a:cubicBezTo>
                    <a:cubicBezTo>
                      <a:pt x="0" y="1604"/>
                      <a:pt x="0" y="1604"/>
                      <a:pt x="0" y="1604"/>
                    </a:cubicBezTo>
                    <a:cubicBezTo>
                      <a:pt x="0" y="3241"/>
                      <a:pt x="0" y="3241"/>
                      <a:pt x="0" y="3241"/>
                    </a:cubicBezTo>
                    <a:cubicBezTo>
                      <a:pt x="1133" y="3241"/>
                      <a:pt x="1133" y="3241"/>
                      <a:pt x="1133" y="3241"/>
                    </a:cubicBezTo>
                    <a:cubicBezTo>
                      <a:pt x="1133" y="3586"/>
                      <a:pt x="1133" y="3586"/>
                      <a:pt x="1133" y="3586"/>
                    </a:cubicBezTo>
                    <a:cubicBezTo>
                      <a:pt x="1133" y="3597"/>
                      <a:pt x="1133" y="3597"/>
                      <a:pt x="1133" y="3597"/>
                    </a:cubicBezTo>
                    <a:cubicBezTo>
                      <a:pt x="1122" y="3712"/>
                      <a:pt x="1038" y="3785"/>
                      <a:pt x="985" y="3859"/>
                    </a:cubicBezTo>
                    <a:cubicBezTo>
                      <a:pt x="933" y="3922"/>
                      <a:pt x="891" y="3985"/>
                      <a:pt x="891" y="4069"/>
                    </a:cubicBezTo>
                    <a:cubicBezTo>
                      <a:pt x="891" y="4174"/>
                      <a:pt x="913" y="4257"/>
                      <a:pt x="965" y="4320"/>
                    </a:cubicBezTo>
                    <a:cubicBezTo>
                      <a:pt x="1017" y="4383"/>
                      <a:pt x="1101" y="4425"/>
                      <a:pt x="1248" y="4436"/>
                    </a:cubicBezTo>
                    <a:cubicBezTo>
                      <a:pt x="1395" y="4436"/>
                      <a:pt x="1479" y="4394"/>
                      <a:pt x="1531" y="4331"/>
                    </a:cubicBezTo>
                    <a:cubicBezTo>
                      <a:pt x="1573" y="4268"/>
                      <a:pt x="1604" y="4174"/>
                      <a:pt x="1604" y="4069"/>
                    </a:cubicBezTo>
                    <a:cubicBezTo>
                      <a:pt x="1604" y="3985"/>
                      <a:pt x="1563" y="3932"/>
                      <a:pt x="1520" y="3859"/>
                    </a:cubicBezTo>
                    <a:cubicBezTo>
                      <a:pt x="1468" y="3796"/>
                      <a:pt x="1395" y="3723"/>
                      <a:pt x="1395" y="3608"/>
                    </a:cubicBezTo>
                    <a:cubicBezTo>
                      <a:pt x="1395" y="3241"/>
                      <a:pt x="1395" y="3241"/>
                      <a:pt x="1395" y="3241"/>
                    </a:cubicBezTo>
                    <a:cubicBezTo>
                      <a:pt x="2726" y="3241"/>
                      <a:pt x="2726" y="3241"/>
                      <a:pt x="2726" y="3241"/>
                    </a:cubicBezTo>
                    <a:cubicBezTo>
                      <a:pt x="2726" y="1971"/>
                      <a:pt x="2726" y="1971"/>
                      <a:pt x="2726" y="1971"/>
                    </a:cubicBezTo>
                    <a:cubicBezTo>
                      <a:pt x="2663" y="1971"/>
                      <a:pt x="2663" y="1971"/>
                      <a:pt x="2663" y="1971"/>
                    </a:cubicBezTo>
                    <a:cubicBezTo>
                      <a:pt x="2642" y="1971"/>
                      <a:pt x="2622" y="1992"/>
                      <a:pt x="2527" y="2066"/>
                    </a:cubicBezTo>
                    <a:cubicBezTo>
                      <a:pt x="2454" y="2118"/>
                      <a:pt x="2328" y="2202"/>
                      <a:pt x="2171" y="2202"/>
                    </a:cubicBezTo>
                    <a:cubicBezTo>
                      <a:pt x="2035" y="2202"/>
                      <a:pt x="1887" y="2181"/>
                      <a:pt x="1772" y="2076"/>
                    </a:cubicBezTo>
                    <a:cubicBezTo>
                      <a:pt x="1657" y="1982"/>
                      <a:pt x="1584" y="1814"/>
                      <a:pt x="1573" y="1625"/>
                    </a:cubicBezTo>
                    <a:cubicBezTo>
                      <a:pt x="1573" y="1426"/>
                      <a:pt x="1657" y="1248"/>
                      <a:pt x="1772" y="1153"/>
                    </a:cubicBezTo>
                    <a:cubicBezTo>
                      <a:pt x="1898" y="1059"/>
                      <a:pt x="2035" y="1038"/>
                      <a:pt x="2171" y="1038"/>
                    </a:cubicBezTo>
                    <a:cubicBezTo>
                      <a:pt x="2318" y="1038"/>
                      <a:pt x="2443" y="1111"/>
                      <a:pt x="2517" y="1164"/>
                    </a:cubicBezTo>
                    <a:cubicBezTo>
                      <a:pt x="2611" y="1227"/>
                      <a:pt x="2622" y="1237"/>
                      <a:pt x="2632" y="1237"/>
                    </a:cubicBezTo>
                    <a:cubicBezTo>
                      <a:pt x="2726" y="1237"/>
                      <a:pt x="2726" y="1237"/>
                      <a:pt x="2726" y="1237"/>
                    </a:cubicBezTo>
                    <a:cubicBezTo>
                      <a:pt x="2726" y="0"/>
                      <a:pt x="2726" y="0"/>
                      <a:pt x="2726" y="0"/>
                    </a:cubicBezTo>
                    <a:cubicBezTo>
                      <a:pt x="1447" y="0"/>
                      <a:pt x="1447" y="0"/>
                      <a:pt x="1447" y="0"/>
                    </a:cubicBezTo>
                    <a:lnTo>
                      <a:pt x="1447"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6" name="Freeform 22"/>
              <p:cNvSpPr>
                <a:spLocks noChangeArrowheads="1"/>
              </p:cNvSpPr>
              <p:nvPr/>
            </p:nvSpPr>
            <p:spPr bwMode="auto">
              <a:xfrm>
                <a:off x="12066242" y="5587309"/>
                <a:ext cx="1344120" cy="1326424"/>
              </a:xfrm>
              <a:custGeom>
                <a:avLst/>
                <a:gdLst>
                  <a:gd name="T0" fmla="*/ 2549 w 3284"/>
                  <a:gd name="T1" fmla="*/ 146 h 3242"/>
                  <a:gd name="T2" fmla="*/ 2549 w 3284"/>
                  <a:gd name="T3" fmla="*/ 146 h 3242"/>
                  <a:gd name="T4" fmla="*/ 2623 w 3284"/>
                  <a:gd name="T5" fmla="*/ 262 h 3242"/>
                  <a:gd name="T6" fmla="*/ 2748 w 3284"/>
                  <a:gd name="T7" fmla="*/ 608 h 3242"/>
                  <a:gd name="T8" fmla="*/ 2633 w 3284"/>
                  <a:gd name="T9" fmla="*/ 1007 h 3242"/>
                  <a:gd name="T10" fmla="*/ 2161 w 3284"/>
                  <a:gd name="T11" fmla="*/ 1206 h 3242"/>
                  <a:gd name="T12" fmla="*/ 1710 w 3284"/>
                  <a:gd name="T13" fmla="*/ 1007 h 3242"/>
                  <a:gd name="T14" fmla="*/ 1585 w 3284"/>
                  <a:gd name="T15" fmla="*/ 608 h 3242"/>
                  <a:gd name="T16" fmla="*/ 1731 w 3284"/>
                  <a:gd name="T17" fmla="*/ 251 h 3242"/>
                  <a:gd name="T18" fmla="*/ 1815 w 3284"/>
                  <a:gd name="T19" fmla="*/ 115 h 3242"/>
                  <a:gd name="T20" fmla="*/ 1815 w 3284"/>
                  <a:gd name="T21" fmla="*/ 0 h 3242"/>
                  <a:gd name="T22" fmla="*/ 1207 w 3284"/>
                  <a:gd name="T23" fmla="*/ 0 h 3242"/>
                  <a:gd name="T24" fmla="*/ 1207 w 3284"/>
                  <a:gd name="T25" fmla="*/ 1468 h 3242"/>
                  <a:gd name="T26" fmla="*/ 829 w 3284"/>
                  <a:gd name="T27" fmla="*/ 1468 h 3242"/>
                  <a:gd name="T28" fmla="*/ 578 w 3284"/>
                  <a:gd name="T29" fmla="*/ 1352 h 3242"/>
                  <a:gd name="T30" fmla="*/ 368 w 3284"/>
                  <a:gd name="T31" fmla="*/ 1268 h 3242"/>
                  <a:gd name="T32" fmla="*/ 116 w 3284"/>
                  <a:gd name="T33" fmla="*/ 1342 h 3242"/>
                  <a:gd name="T34" fmla="*/ 0 w 3284"/>
                  <a:gd name="T35" fmla="*/ 1615 h 3242"/>
                  <a:gd name="T36" fmla="*/ 116 w 3284"/>
                  <a:gd name="T37" fmla="*/ 1898 h 3242"/>
                  <a:gd name="T38" fmla="*/ 368 w 3284"/>
                  <a:gd name="T39" fmla="*/ 1971 h 3242"/>
                  <a:gd name="T40" fmla="*/ 578 w 3284"/>
                  <a:gd name="T41" fmla="*/ 1877 h 3242"/>
                  <a:gd name="T42" fmla="*/ 839 w 3284"/>
                  <a:gd name="T43" fmla="*/ 1740 h 3242"/>
                  <a:gd name="T44" fmla="*/ 850 w 3284"/>
                  <a:gd name="T45" fmla="*/ 1740 h 3242"/>
                  <a:gd name="T46" fmla="*/ 1207 w 3284"/>
                  <a:gd name="T47" fmla="*/ 1740 h 3242"/>
                  <a:gd name="T48" fmla="*/ 1207 w 3284"/>
                  <a:gd name="T49" fmla="*/ 3241 h 3242"/>
                  <a:gd name="T50" fmla="*/ 1815 w 3284"/>
                  <a:gd name="T51" fmla="*/ 3241 h 3242"/>
                  <a:gd name="T52" fmla="*/ 1815 w 3284"/>
                  <a:gd name="T53" fmla="*/ 3104 h 3242"/>
                  <a:gd name="T54" fmla="*/ 1731 w 3284"/>
                  <a:gd name="T55" fmla="*/ 2968 h 3242"/>
                  <a:gd name="T56" fmla="*/ 1585 w 3284"/>
                  <a:gd name="T57" fmla="*/ 2611 h 3242"/>
                  <a:gd name="T58" fmla="*/ 1710 w 3284"/>
                  <a:gd name="T59" fmla="*/ 2202 h 3242"/>
                  <a:gd name="T60" fmla="*/ 2161 w 3284"/>
                  <a:gd name="T61" fmla="*/ 2013 h 3242"/>
                  <a:gd name="T62" fmla="*/ 2633 w 3284"/>
                  <a:gd name="T63" fmla="*/ 2202 h 3242"/>
                  <a:gd name="T64" fmla="*/ 2748 w 3284"/>
                  <a:gd name="T65" fmla="*/ 2611 h 3242"/>
                  <a:gd name="T66" fmla="*/ 2623 w 3284"/>
                  <a:gd name="T67" fmla="*/ 2957 h 3242"/>
                  <a:gd name="T68" fmla="*/ 2549 w 3284"/>
                  <a:gd name="T69" fmla="*/ 3073 h 3242"/>
                  <a:gd name="T70" fmla="*/ 2549 w 3284"/>
                  <a:gd name="T71" fmla="*/ 3241 h 3242"/>
                  <a:gd name="T72" fmla="*/ 3179 w 3284"/>
                  <a:gd name="T73" fmla="*/ 3241 h 3242"/>
                  <a:gd name="T74" fmla="*/ 3283 w 3284"/>
                  <a:gd name="T75" fmla="*/ 3073 h 3242"/>
                  <a:gd name="T76" fmla="*/ 3283 w 3284"/>
                  <a:gd name="T77" fmla="*/ 1363 h 3242"/>
                  <a:gd name="T78" fmla="*/ 3283 w 3284"/>
                  <a:gd name="T79" fmla="*/ 0 h 3242"/>
                  <a:gd name="T80" fmla="*/ 2549 w 3284"/>
                  <a:gd name="T81" fmla="*/ 0 h 3242"/>
                  <a:gd name="T82" fmla="*/ 2549 w 3284"/>
                  <a:gd name="T83" fmla="*/ 146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4" h="3242">
                    <a:moveTo>
                      <a:pt x="2549" y="146"/>
                    </a:moveTo>
                    <a:lnTo>
                      <a:pt x="2549" y="146"/>
                    </a:lnTo>
                    <a:cubicBezTo>
                      <a:pt x="2549" y="167"/>
                      <a:pt x="2560" y="167"/>
                      <a:pt x="2623" y="262"/>
                    </a:cubicBezTo>
                    <a:cubicBezTo>
                      <a:pt x="2685" y="335"/>
                      <a:pt x="2748" y="462"/>
                      <a:pt x="2748" y="608"/>
                    </a:cubicBezTo>
                    <a:cubicBezTo>
                      <a:pt x="2748" y="745"/>
                      <a:pt x="2728" y="891"/>
                      <a:pt x="2633" y="1007"/>
                    </a:cubicBezTo>
                    <a:cubicBezTo>
                      <a:pt x="2539" y="1121"/>
                      <a:pt x="2360" y="1206"/>
                      <a:pt x="2161" y="1206"/>
                    </a:cubicBezTo>
                    <a:cubicBezTo>
                      <a:pt x="1973" y="1195"/>
                      <a:pt x="1805" y="1121"/>
                      <a:pt x="1710" y="1007"/>
                    </a:cubicBezTo>
                    <a:cubicBezTo>
                      <a:pt x="1616" y="891"/>
                      <a:pt x="1585" y="745"/>
                      <a:pt x="1585" y="608"/>
                    </a:cubicBezTo>
                    <a:cubicBezTo>
                      <a:pt x="1585" y="451"/>
                      <a:pt x="1668" y="335"/>
                      <a:pt x="1731" y="251"/>
                    </a:cubicBezTo>
                    <a:cubicBezTo>
                      <a:pt x="1794" y="157"/>
                      <a:pt x="1815" y="146"/>
                      <a:pt x="1815" y="115"/>
                    </a:cubicBezTo>
                    <a:cubicBezTo>
                      <a:pt x="1815" y="0"/>
                      <a:pt x="1815" y="0"/>
                      <a:pt x="1815" y="0"/>
                    </a:cubicBezTo>
                    <a:cubicBezTo>
                      <a:pt x="1207" y="0"/>
                      <a:pt x="1207" y="0"/>
                      <a:pt x="1207" y="0"/>
                    </a:cubicBezTo>
                    <a:cubicBezTo>
                      <a:pt x="1207" y="1468"/>
                      <a:pt x="1207" y="1468"/>
                      <a:pt x="1207" y="1468"/>
                    </a:cubicBezTo>
                    <a:cubicBezTo>
                      <a:pt x="829" y="1468"/>
                      <a:pt x="829" y="1468"/>
                      <a:pt x="829" y="1468"/>
                    </a:cubicBezTo>
                    <a:cubicBezTo>
                      <a:pt x="714" y="1468"/>
                      <a:pt x="651" y="1405"/>
                      <a:pt x="578" y="1352"/>
                    </a:cubicBezTo>
                    <a:cubicBezTo>
                      <a:pt x="515" y="1300"/>
                      <a:pt x="452" y="1268"/>
                      <a:pt x="368" y="1268"/>
                    </a:cubicBezTo>
                    <a:cubicBezTo>
                      <a:pt x="273" y="1268"/>
                      <a:pt x="179" y="1290"/>
                      <a:pt x="116" y="1342"/>
                    </a:cubicBezTo>
                    <a:cubicBezTo>
                      <a:pt x="43" y="1395"/>
                      <a:pt x="0" y="1468"/>
                      <a:pt x="0" y="1615"/>
                    </a:cubicBezTo>
                    <a:cubicBezTo>
                      <a:pt x="11" y="1772"/>
                      <a:pt x="53" y="1846"/>
                      <a:pt x="116" y="1898"/>
                    </a:cubicBezTo>
                    <a:cubicBezTo>
                      <a:pt x="179" y="1951"/>
                      <a:pt x="263" y="1971"/>
                      <a:pt x="368" y="1971"/>
                    </a:cubicBezTo>
                    <a:cubicBezTo>
                      <a:pt x="452" y="1971"/>
                      <a:pt x="515" y="1940"/>
                      <a:pt x="578" y="1877"/>
                    </a:cubicBezTo>
                    <a:cubicBezTo>
                      <a:pt x="651" y="1824"/>
                      <a:pt x="724" y="1751"/>
                      <a:pt x="839" y="1740"/>
                    </a:cubicBezTo>
                    <a:cubicBezTo>
                      <a:pt x="839" y="1740"/>
                      <a:pt x="839" y="1740"/>
                      <a:pt x="850" y="1740"/>
                    </a:cubicBezTo>
                    <a:cubicBezTo>
                      <a:pt x="1207" y="1740"/>
                      <a:pt x="1207" y="1740"/>
                      <a:pt x="1207" y="1740"/>
                    </a:cubicBezTo>
                    <a:cubicBezTo>
                      <a:pt x="1207" y="3241"/>
                      <a:pt x="1207" y="3241"/>
                      <a:pt x="1207" y="3241"/>
                    </a:cubicBezTo>
                    <a:cubicBezTo>
                      <a:pt x="1815" y="3241"/>
                      <a:pt x="1815" y="3241"/>
                      <a:pt x="1815" y="3241"/>
                    </a:cubicBezTo>
                    <a:cubicBezTo>
                      <a:pt x="1815" y="3104"/>
                      <a:pt x="1815" y="3104"/>
                      <a:pt x="1815" y="3104"/>
                    </a:cubicBezTo>
                    <a:cubicBezTo>
                      <a:pt x="1815" y="3073"/>
                      <a:pt x="1794" y="3052"/>
                      <a:pt x="1731" y="2968"/>
                    </a:cubicBezTo>
                    <a:cubicBezTo>
                      <a:pt x="1668" y="2884"/>
                      <a:pt x="1585" y="2758"/>
                      <a:pt x="1585" y="2611"/>
                    </a:cubicBezTo>
                    <a:cubicBezTo>
                      <a:pt x="1585" y="2475"/>
                      <a:pt x="1616" y="2328"/>
                      <a:pt x="1710" y="2202"/>
                    </a:cubicBezTo>
                    <a:cubicBezTo>
                      <a:pt x="1805" y="2097"/>
                      <a:pt x="1973" y="2013"/>
                      <a:pt x="2161" y="2013"/>
                    </a:cubicBezTo>
                    <a:cubicBezTo>
                      <a:pt x="2360" y="2013"/>
                      <a:pt x="2539" y="2097"/>
                      <a:pt x="2633" y="2202"/>
                    </a:cubicBezTo>
                    <a:cubicBezTo>
                      <a:pt x="2728" y="2328"/>
                      <a:pt x="2748" y="2475"/>
                      <a:pt x="2748" y="2611"/>
                    </a:cubicBezTo>
                    <a:cubicBezTo>
                      <a:pt x="2748" y="2758"/>
                      <a:pt x="2685" y="2874"/>
                      <a:pt x="2623" y="2957"/>
                    </a:cubicBezTo>
                    <a:cubicBezTo>
                      <a:pt x="2560" y="3041"/>
                      <a:pt x="2549" y="3052"/>
                      <a:pt x="2549" y="3073"/>
                    </a:cubicBezTo>
                    <a:cubicBezTo>
                      <a:pt x="2549" y="3241"/>
                      <a:pt x="2549" y="3241"/>
                      <a:pt x="2549" y="3241"/>
                    </a:cubicBezTo>
                    <a:cubicBezTo>
                      <a:pt x="3179" y="3241"/>
                      <a:pt x="3179" y="3241"/>
                      <a:pt x="3179" y="3241"/>
                    </a:cubicBezTo>
                    <a:cubicBezTo>
                      <a:pt x="3231" y="3167"/>
                      <a:pt x="3273" y="3114"/>
                      <a:pt x="3283" y="3073"/>
                    </a:cubicBezTo>
                    <a:cubicBezTo>
                      <a:pt x="3283" y="1363"/>
                      <a:pt x="3283" y="1363"/>
                      <a:pt x="3283" y="1363"/>
                    </a:cubicBezTo>
                    <a:cubicBezTo>
                      <a:pt x="3283" y="0"/>
                      <a:pt x="3283" y="0"/>
                      <a:pt x="3283" y="0"/>
                    </a:cubicBezTo>
                    <a:cubicBezTo>
                      <a:pt x="2549" y="0"/>
                      <a:pt x="2549" y="0"/>
                      <a:pt x="2549" y="0"/>
                    </a:cubicBezTo>
                    <a:lnTo>
                      <a:pt x="2549"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7" name="Freeform 23"/>
              <p:cNvSpPr>
                <a:spLocks noChangeArrowheads="1"/>
              </p:cNvSpPr>
              <p:nvPr/>
            </p:nvSpPr>
            <p:spPr bwMode="auto">
              <a:xfrm>
                <a:off x="13545676" y="5587309"/>
                <a:ext cx="600795" cy="1326424"/>
              </a:xfrm>
              <a:custGeom>
                <a:avLst/>
                <a:gdLst>
                  <a:gd name="T0" fmla="*/ 599 w 1470"/>
                  <a:gd name="T1" fmla="*/ 0 h 3242"/>
                  <a:gd name="T2" fmla="*/ 599 w 1470"/>
                  <a:gd name="T3" fmla="*/ 0 h 3242"/>
                  <a:gd name="T4" fmla="*/ 32 w 1470"/>
                  <a:gd name="T5" fmla="*/ 0 h 3242"/>
                  <a:gd name="T6" fmla="*/ 32 w 1470"/>
                  <a:gd name="T7" fmla="*/ 3177 h 3242"/>
                  <a:gd name="T8" fmla="*/ 0 w 1470"/>
                  <a:gd name="T9" fmla="*/ 3241 h 3242"/>
                  <a:gd name="T10" fmla="*/ 347 w 1470"/>
                  <a:gd name="T11" fmla="*/ 3241 h 3242"/>
                  <a:gd name="T12" fmla="*/ 358 w 1470"/>
                  <a:gd name="T13" fmla="*/ 3220 h 3242"/>
                  <a:gd name="T14" fmla="*/ 1469 w 1470"/>
                  <a:gd name="T15" fmla="*/ 1562 h 3242"/>
                  <a:gd name="T16" fmla="*/ 599 w 1470"/>
                  <a:gd name="T17" fmla="*/ 0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0" h="3242">
                    <a:moveTo>
                      <a:pt x="599" y="0"/>
                    </a:moveTo>
                    <a:lnTo>
                      <a:pt x="599" y="0"/>
                    </a:lnTo>
                    <a:cubicBezTo>
                      <a:pt x="32" y="0"/>
                      <a:pt x="32" y="0"/>
                      <a:pt x="32" y="0"/>
                    </a:cubicBezTo>
                    <a:cubicBezTo>
                      <a:pt x="32" y="3177"/>
                      <a:pt x="32" y="3177"/>
                      <a:pt x="32" y="3177"/>
                    </a:cubicBezTo>
                    <a:cubicBezTo>
                      <a:pt x="22" y="3198"/>
                      <a:pt x="11" y="3220"/>
                      <a:pt x="0" y="3241"/>
                    </a:cubicBezTo>
                    <a:cubicBezTo>
                      <a:pt x="347" y="3241"/>
                      <a:pt x="347" y="3241"/>
                      <a:pt x="347" y="3241"/>
                    </a:cubicBezTo>
                    <a:cubicBezTo>
                      <a:pt x="347" y="3230"/>
                      <a:pt x="358" y="3220"/>
                      <a:pt x="358" y="3220"/>
                    </a:cubicBezTo>
                    <a:cubicBezTo>
                      <a:pt x="997" y="3030"/>
                      <a:pt x="1469" y="3052"/>
                      <a:pt x="1469" y="1562"/>
                    </a:cubicBezTo>
                    <a:cubicBezTo>
                      <a:pt x="1469" y="870"/>
                      <a:pt x="1113" y="272"/>
                      <a:pt x="599" y="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8" name="Freeform 24"/>
              <p:cNvSpPr>
                <a:spLocks noChangeArrowheads="1"/>
              </p:cNvSpPr>
              <p:nvPr/>
            </p:nvSpPr>
            <p:spPr bwMode="auto">
              <a:xfrm>
                <a:off x="11346372" y="6504075"/>
                <a:ext cx="1926872" cy="2069943"/>
              </a:xfrm>
              <a:custGeom>
                <a:avLst/>
                <a:gdLst>
                  <a:gd name="T0" fmla="*/ 4079 w 4710"/>
                  <a:gd name="T1" fmla="*/ 829 h 5056"/>
                  <a:gd name="T2" fmla="*/ 4079 w 4710"/>
                  <a:gd name="T3" fmla="*/ 829 h 5056"/>
                  <a:gd name="T4" fmla="*/ 4195 w 4710"/>
                  <a:gd name="T5" fmla="*/ 577 h 5056"/>
                  <a:gd name="T6" fmla="*/ 4279 w 4710"/>
                  <a:gd name="T7" fmla="*/ 357 h 5056"/>
                  <a:gd name="T8" fmla="*/ 4205 w 4710"/>
                  <a:gd name="T9" fmla="*/ 105 h 5056"/>
                  <a:gd name="T10" fmla="*/ 3933 w 4710"/>
                  <a:gd name="T11" fmla="*/ 0 h 5056"/>
                  <a:gd name="T12" fmla="*/ 3650 w 4710"/>
                  <a:gd name="T13" fmla="*/ 105 h 5056"/>
                  <a:gd name="T14" fmla="*/ 3576 w 4710"/>
                  <a:gd name="T15" fmla="*/ 357 h 5056"/>
                  <a:gd name="T16" fmla="*/ 3670 w 4710"/>
                  <a:gd name="T17" fmla="*/ 577 h 5056"/>
                  <a:gd name="T18" fmla="*/ 3807 w 4710"/>
                  <a:gd name="T19" fmla="*/ 829 h 5056"/>
                  <a:gd name="T20" fmla="*/ 3807 w 4710"/>
                  <a:gd name="T21" fmla="*/ 839 h 5056"/>
                  <a:gd name="T22" fmla="*/ 3807 w 4710"/>
                  <a:gd name="T23" fmla="*/ 1269 h 5056"/>
                  <a:gd name="T24" fmla="*/ 1584 w 4710"/>
                  <a:gd name="T25" fmla="*/ 1269 h 5056"/>
                  <a:gd name="T26" fmla="*/ 1584 w 4710"/>
                  <a:gd name="T27" fmla="*/ 1364 h 5056"/>
                  <a:gd name="T28" fmla="*/ 1657 w 4710"/>
                  <a:gd name="T29" fmla="*/ 1479 h 5056"/>
                  <a:gd name="T30" fmla="*/ 1793 w 4710"/>
                  <a:gd name="T31" fmla="*/ 1825 h 5056"/>
                  <a:gd name="T32" fmla="*/ 1667 w 4710"/>
                  <a:gd name="T33" fmla="*/ 2223 h 5056"/>
                  <a:gd name="T34" fmla="*/ 1206 w 4710"/>
                  <a:gd name="T35" fmla="*/ 2423 h 5056"/>
                  <a:gd name="T36" fmla="*/ 744 w 4710"/>
                  <a:gd name="T37" fmla="*/ 2223 h 5056"/>
                  <a:gd name="T38" fmla="*/ 619 w 4710"/>
                  <a:gd name="T39" fmla="*/ 1825 h 5056"/>
                  <a:gd name="T40" fmla="*/ 765 w 4710"/>
                  <a:gd name="T41" fmla="*/ 1468 h 5056"/>
                  <a:gd name="T42" fmla="*/ 859 w 4710"/>
                  <a:gd name="T43" fmla="*/ 1332 h 5056"/>
                  <a:gd name="T44" fmla="*/ 859 w 4710"/>
                  <a:gd name="T45" fmla="*/ 1269 h 5056"/>
                  <a:gd name="T46" fmla="*/ 0 w 4710"/>
                  <a:gd name="T47" fmla="*/ 1269 h 5056"/>
                  <a:gd name="T48" fmla="*/ 200 w 4710"/>
                  <a:gd name="T49" fmla="*/ 3555 h 5056"/>
                  <a:gd name="T50" fmla="*/ 1562 w 4710"/>
                  <a:gd name="T51" fmla="*/ 5055 h 5056"/>
                  <a:gd name="T52" fmla="*/ 2317 w 4710"/>
                  <a:gd name="T53" fmla="*/ 5055 h 5056"/>
                  <a:gd name="T54" fmla="*/ 4269 w 4710"/>
                  <a:gd name="T55" fmla="*/ 3545 h 5056"/>
                  <a:gd name="T56" fmla="*/ 4205 w 4710"/>
                  <a:gd name="T57" fmla="*/ 3146 h 5056"/>
                  <a:gd name="T58" fmla="*/ 4195 w 4710"/>
                  <a:gd name="T59" fmla="*/ 3146 h 5056"/>
                  <a:gd name="T60" fmla="*/ 3891 w 4710"/>
                  <a:gd name="T61" fmla="*/ 3304 h 5056"/>
                  <a:gd name="T62" fmla="*/ 3880 w 4710"/>
                  <a:gd name="T63" fmla="*/ 3304 h 5056"/>
                  <a:gd name="T64" fmla="*/ 3723 w 4710"/>
                  <a:gd name="T65" fmla="*/ 3377 h 5056"/>
                  <a:gd name="T66" fmla="*/ 3723 w 4710"/>
                  <a:gd name="T67" fmla="*/ 3377 h 5056"/>
                  <a:gd name="T68" fmla="*/ 3702 w 4710"/>
                  <a:gd name="T69" fmla="*/ 3387 h 5056"/>
                  <a:gd name="T70" fmla="*/ 3670 w 4710"/>
                  <a:gd name="T71" fmla="*/ 3397 h 5056"/>
                  <a:gd name="T72" fmla="*/ 3670 w 4710"/>
                  <a:gd name="T73" fmla="*/ 3387 h 5056"/>
                  <a:gd name="T74" fmla="*/ 3503 w 4710"/>
                  <a:gd name="T75" fmla="*/ 3419 h 5056"/>
                  <a:gd name="T76" fmla="*/ 3367 w 4710"/>
                  <a:gd name="T77" fmla="*/ 3597 h 5056"/>
                  <a:gd name="T78" fmla="*/ 3072 w 4710"/>
                  <a:gd name="T79" fmla="*/ 3755 h 5056"/>
                  <a:gd name="T80" fmla="*/ 2957 w 4710"/>
                  <a:gd name="T81" fmla="*/ 3776 h 5056"/>
                  <a:gd name="T82" fmla="*/ 2947 w 4710"/>
                  <a:gd name="T83" fmla="*/ 3776 h 5056"/>
                  <a:gd name="T84" fmla="*/ 2433 w 4710"/>
                  <a:gd name="T85" fmla="*/ 3838 h 5056"/>
                  <a:gd name="T86" fmla="*/ 2423 w 4710"/>
                  <a:gd name="T87" fmla="*/ 3838 h 5056"/>
                  <a:gd name="T88" fmla="*/ 1982 w 4710"/>
                  <a:gd name="T89" fmla="*/ 3745 h 5056"/>
                  <a:gd name="T90" fmla="*/ 1698 w 4710"/>
                  <a:gd name="T91" fmla="*/ 3304 h 5056"/>
                  <a:gd name="T92" fmla="*/ 1698 w 4710"/>
                  <a:gd name="T93" fmla="*/ 3293 h 5056"/>
                  <a:gd name="T94" fmla="*/ 1678 w 4710"/>
                  <a:gd name="T95" fmla="*/ 2874 h 5056"/>
                  <a:gd name="T96" fmla="*/ 1877 w 4710"/>
                  <a:gd name="T97" fmla="*/ 2412 h 5056"/>
                  <a:gd name="T98" fmla="*/ 2297 w 4710"/>
                  <a:gd name="T99" fmla="*/ 2223 h 5056"/>
                  <a:gd name="T100" fmla="*/ 2307 w 4710"/>
                  <a:gd name="T101" fmla="*/ 2223 h 5056"/>
                  <a:gd name="T102" fmla="*/ 2832 w 4710"/>
                  <a:gd name="T103" fmla="*/ 2181 h 5056"/>
                  <a:gd name="T104" fmla="*/ 2832 w 4710"/>
                  <a:gd name="T105" fmla="*/ 2181 h 5056"/>
                  <a:gd name="T106" fmla="*/ 3283 w 4710"/>
                  <a:gd name="T107" fmla="*/ 2287 h 5056"/>
                  <a:gd name="T108" fmla="*/ 3324 w 4710"/>
                  <a:gd name="T109" fmla="*/ 2328 h 5056"/>
                  <a:gd name="T110" fmla="*/ 3324 w 4710"/>
                  <a:gd name="T111" fmla="*/ 2318 h 5056"/>
                  <a:gd name="T112" fmla="*/ 4446 w 4710"/>
                  <a:gd name="T113" fmla="*/ 1563 h 5056"/>
                  <a:gd name="T114" fmla="*/ 4709 w 4710"/>
                  <a:gd name="T115" fmla="*/ 1269 h 5056"/>
                  <a:gd name="T116" fmla="*/ 4079 w 4710"/>
                  <a:gd name="T117" fmla="*/ 1269 h 5056"/>
                  <a:gd name="T118" fmla="*/ 4079 w 4710"/>
                  <a:gd name="T119" fmla="*/ 829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10" h="5056">
                    <a:moveTo>
                      <a:pt x="4079" y="829"/>
                    </a:moveTo>
                    <a:lnTo>
                      <a:pt x="4079" y="829"/>
                    </a:lnTo>
                    <a:cubicBezTo>
                      <a:pt x="4079" y="713"/>
                      <a:pt x="4153" y="640"/>
                      <a:pt x="4195" y="577"/>
                    </a:cubicBezTo>
                    <a:cubicBezTo>
                      <a:pt x="4247" y="503"/>
                      <a:pt x="4279" y="441"/>
                      <a:pt x="4279" y="357"/>
                    </a:cubicBezTo>
                    <a:cubicBezTo>
                      <a:pt x="4279" y="262"/>
                      <a:pt x="4257" y="168"/>
                      <a:pt x="4205" y="105"/>
                    </a:cubicBezTo>
                    <a:cubicBezTo>
                      <a:pt x="4153" y="42"/>
                      <a:pt x="4079" y="0"/>
                      <a:pt x="3933" y="0"/>
                    </a:cubicBezTo>
                    <a:cubicBezTo>
                      <a:pt x="3775" y="0"/>
                      <a:pt x="3702" y="52"/>
                      <a:pt x="3650" y="105"/>
                    </a:cubicBezTo>
                    <a:cubicBezTo>
                      <a:pt x="3597" y="168"/>
                      <a:pt x="3576" y="262"/>
                      <a:pt x="3576" y="357"/>
                    </a:cubicBezTo>
                    <a:cubicBezTo>
                      <a:pt x="3576" y="451"/>
                      <a:pt x="3618" y="503"/>
                      <a:pt x="3670" y="577"/>
                    </a:cubicBezTo>
                    <a:cubicBezTo>
                      <a:pt x="3723" y="640"/>
                      <a:pt x="3796" y="713"/>
                      <a:pt x="3807" y="829"/>
                    </a:cubicBezTo>
                    <a:cubicBezTo>
                      <a:pt x="3818" y="839"/>
                      <a:pt x="3818" y="839"/>
                      <a:pt x="3807" y="839"/>
                    </a:cubicBezTo>
                    <a:cubicBezTo>
                      <a:pt x="3807" y="1269"/>
                      <a:pt x="3807" y="1269"/>
                      <a:pt x="3807" y="1269"/>
                    </a:cubicBezTo>
                    <a:cubicBezTo>
                      <a:pt x="1584" y="1269"/>
                      <a:pt x="1584" y="1269"/>
                      <a:pt x="1584" y="1269"/>
                    </a:cubicBezTo>
                    <a:cubicBezTo>
                      <a:pt x="1584" y="1364"/>
                      <a:pt x="1584" y="1364"/>
                      <a:pt x="1584" y="1364"/>
                    </a:cubicBezTo>
                    <a:cubicBezTo>
                      <a:pt x="1584" y="1385"/>
                      <a:pt x="1594" y="1385"/>
                      <a:pt x="1657" y="1479"/>
                    </a:cubicBezTo>
                    <a:cubicBezTo>
                      <a:pt x="1720" y="1552"/>
                      <a:pt x="1793" y="1678"/>
                      <a:pt x="1793" y="1825"/>
                    </a:cubicBezTo>
                    <a:cubicBezTo>
                      <a:pt x="1793" y="1961"/>
                      <a:pt x="1761" y="2108"/>
                      <a:pt x="1667" y="2223"/>
                    </a:cubicBezTo>
                    <a:cubicBezTo>
                      <a:pt x="1573" y="2339"/>
                      <a:pt x="1394" y="2423"/>
                      <a:pt x="1206" y="2423"/>
                    </a:cubicBezTo>
                    <a:cubicBezTo>
                      <a:pt x="1007" y="2412"/>
                      <a:pt x="839" y="2339"/>
                      <a:pt x="744" y="2223"/>
                    </a:cubicBezTo>
                    <a:cubicBezTo>
                      <a:pt x="650" y="2108"/>
                      <a:pt x="619" y="1961"/>
                      <a:pt x="619" y="1825"/>
                    </a:cubicBezTo>
                    <a:cubicBezTo>
                      <a:pt x="619" y="1668"/>
                      <a:pt x="703" y="1552"/>
                      <a:pt x="765" y="1468"/>
                    </a:cubicBezTo>
                    <a:cubicBezTo>
                      <a:pt x="839" y="1374"/>
                      <a:pt x="849" y="1364"/>
                      <a:pt x="859" y="1332"/>
                    </a:cubicBezTo>
                    <a:cubicBezTo>
                      <a:pt x="859" y="1269"/>
                      <a:pt x="859" y="1269"/>
                      <a:pt x="859" y="1269"/>
                    </a:cubicBezTo>
                    <a:cubicBezTo>
                      <a:pt x="0" y="1269"/>
                      <a:pt x="0" y="1269"/>
                      <a:pt x="0" y="1269"/>
                    </a:cubicBezTo>
                    <a:cubicBezTo>
                      <a:pt x="200" y="1972"/>
                      <a:pt x="420" y="2360"/>
                      <a:pt x="200" y="3555"/>
                    </a:cubicBezTo>
                    <a:cubicBezTo>
                      <a:pt x="1237" y="4572"/>
                      <a:pt x="1143" y="4814"/>
                      <a:pt x="1562" y="5055"/>
                    </a:cubicBezTo>
                    <a:cubicBezTo>
                      <a:pt x="2317" y="5055"/>
                      <a:pt x="2317" y="5055"/>
                      <a:pt x="2317" y="5055"/>
                    </a:cubicBezTo>
                    <a:cubicBezTo>
                      <a:pt x="2863" y="4730"/>
                      <a:pt x="3586" y="4164"/>
                      <a:pt x="4269" y="3545"/>
                    </a:cubicBezTo>
                    <a:cubicBezTo>
                      <a:pt x="4216" y="3409"/>
                      <a:pt x="4205" y="3272"/>
                      <a:pt x="4205" y="3146"/>
                    </a:cubicBezTo>
                    <a:cubicBezTo>
                      <a:pt x="4195" y="3146"/>
                      <a:pt x="4195" y="3146"/>
                      <a:pt x="4195" y="3146"/>
                    </a:cubicBezTo>
                    <a:cubicBezTo>
                      <a:pt x="4069" y="3210"/>
                      <a:pt x="3974" y="3262"/>
                      <a:pt x="3891" y="3304"/>
                    </a:cubicBezTo>
                    <a:lnTo>
                      <a:pt x="3880" y="3304"/>
                    </a:lnTo>
                    <a:cubicBezTo>
                      <a:pt x="3796" y="3345"/>
                      <a:pt x="3734" y="3366"/>
                      <a:pt x="3723" y="3377"/>
                    </a:cubicBezTo>
                    <a:lnTo>
                      <a:pt x="3723" y="3377"/>
                    </a:lnTo>
                    <a:cubicBezTo>
                      <a:pt x="3712" y="3387"/>
                      <a:pt x="3712" y="3387"/>
                      <a:pt x="3702" y="3387"/>
                    </a:cubicBezTo>
                    <a:lnTo>
                      <a:pt x="3670" y="3397"/>
                    </a:lnTo>
                    <a:cubicBezTo>
                      <a:pt x="3670" y="3387"/>
                      <a:pt x="3670" y="3387"/>
                      <a:pt x="3670" y="3387"/>
                    </a:cubicBezTo>
                    <a:cubicBezTo>
                      <a:pt x="3618" y="3419"/>
                      <a:pt x="3566" y="3419"/>
                      <a:pt x="3503" y="3419"/>
                    </a:cubicBezTo>
                    <a:cubicBezTo>
                      <a:pt x="3471" y="3493"/>
                      <a:pt x="3419" y="3555"/>
                      <a:pt x="3367" y="3597"/>
                    </a:cubicBezTo>
                    <a:cubicBezTo>
                      <a:pt x="3283" y="3671"/>
                      <a:pt x="3188" y="3723"/>
                      <a:pt x="3072" y="3755"/>
                    </a:cubicBezTo>
                    <a:cubicBezTo>
                      <a:pt x="3031" y="3765"/>
                      <a:pt x="2999" y="3776"/>
                      <a:pt x="2957" y="3776"/>
                    </a:cubicBezTo>
                    <a:lnTo>
                      <a:pt x="2947" y="3776"/>
                    </a:lnTo>
                    <a:cubicBezTo>
                      <a:pt x="2433" y="3838"/>
                      <a:pt x="2433" y="3838"/>
                      <a:pt x="2433" y="3838"/>
                    </a:cubicBezTo>
                    <a:cubicBezTo>
                      <a:pt x="2433" y="3838"/>
                      <a:pt x="2433" y="3838"/>
                      <a:pt x="2423" y="3838"/>
                    </a:cubicBezTo>
                    <a:cubicBezTo>
                      <a:pt x="2265" y="3859"/>
                      <a:pt x="2118" y="3828"/>
                      <a:pt x="1982" y="3745"/>
                    </a:cubicBezTo>
                    <a:cubicBezTo>
                      <a:pt x="1845" y="3661"/>
                      <a:pt x="1720" y="3503"/>
                      <a:pt x="1698" y="3304"/>
                    </a:cubicBezTo>
                    <a:lnTo>
                      <a:pt x="1698" y="3293"/>
                    </a:lnTo>
                    <a:cubicBezTo>
                      <a:pt x="1678" y="2874"/>
                      <a:pt x="1678" y="2874"/>
                      <a:pt x="1678" y="2874"/>
                    </a:cubicBezTo>
                    <a:cubicBezTo>
                      <a:pt x="1657" y="2674"/>
                      <a:pt x="1761" y="2517"/>
                      <a:pt x="1877" y="2412"/>
                    </a:cubicBezTo>
                    <a:cubicBezTo>
                      <a:pt x="1993" y="2307"/>
                      <a:pt x="2129" y="2244"/>
                      <a:pt x="2297" y="2223"/>
                    </a:cubicBezTo>
                    <a:cubicBezTo>
                      <a:pt x="2297" y="2223"/>
                      <a:pt x="2297" y="2223"/>
                      <a:pt x="2307" y="2223"/>
                    </a:cubicBezTo>
                    <a:cubicBezTo>
                      <a:pt x="2832" y="2181"/>
                      <a:pt x="2832" y="2181"/>
                      <a:pt x="2832" y="2181"/>
                    </a:cubicBezTo>
                    <a:lnTo>
                      <a:pt x="2832" y="2181"/>
                    </a:lnTo>
                    <a:cubicBezTo>
                      <a:pt x="2999" y="2160"/>
                      <a:pt x="3146" y="2203"/>
                      <a:pt x="3283" y="2287"/>
                    </a:cubicBezTo>
                    <a:cubicBezTo>
                      <a:pt x="3293" y="2297"/>
                      <a:pt x="3314" y="2318"/>
                      <a:pt x="3324" y="2328"/>
                    </a:cubicBezTo>
                    <a:cubicBezTo>
                      <a:pt x="3324" y="2318"/>
                      <a:pt x="3324" y="2318"/>
                      <a:pt x="3324" y="2318"/>
                    </a:cubicBezTo>
                    <a:cubicBezTo>
                      <a:pt x="3324" y="2318"/>
                      <a:pt x="4006" y="2045"/>
                      <a:pt x="4446" y="1563"/>
                    </a:cubicBezTo>
                    <a:cubicBezTo>
                      <a:pt x="4551" y="1458"/>
                      <a:pt x="4635" y="1353"/>
                      <a:pt x="4709" y="1269"/>
                    </a:cubicBezTo>
                    <a:cubicBezTo>
                      <a:pt x="4079" y="1269"/>
                      <a:pt x="4079" y="1269"/>
                      <a:pt x="4079" y="1269"/>
                    </a:cubicBezTo>
                    <a:lnTo>
                      <a:pt x="4079" y="829"/>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9" name="Freeform 25"/>
              <p:cNvSpPr>
                <a:spLocks noChangeArrowheads="1"/>
              </p:cNvSpPr>
              <p:nvPr/>
            </p:nvSpPr>
            <p:spPr bwMode="auto">
              <a:xfrm>
                <a:off x="11580916" y="8689516"/>
                <a:ext cx="909311" cy="1404023"/>
              </a:xfrm>
              <a:custGeom>
                <a:avLst/>
                <a:gdLst>
                  <a:gd name="T0" fmla="*/ 1594 w 2224"/>
                  <a:gd name="T1" fmla="*/ 0 h 3431"/>
                  <a:gd name="T2" fmla="*/ 1594 w 2224"/>
                  <a:gd name="T3" fmla="*/ 0 h 3431"/>
                  <a:gd name="T4" fmla="*/ 325 w 2224"/>
                  <a:gd name="T5" fmla="*/ 0 h 3431"/>
                  <a:gd name="T6" fmla="*/ 157 w 2224"/>
                  <a:gd name="T7" fmla="*/ 252 h 3431"/>
                  <a:gd name="T8" fmla="*/ 587 w 2224"/>
                  <a:gd name="T9" fmla="*/ 1521 h 3431"/>
                  <a:gd name="T10" fmla="*/ 314 w 2224"/>
                  <a:gd name="T11" fmla="*/ 2192 h 3431"/>
                  <a:gd name="T12" fmla="*/ 860 w 2224"/>
                  <a:gd name="T13" fmla="*/ 2192 h 3431"/>
                  <a:gd name="T14" fmla="*/ 860 w 2224"/>
                  <a:gd name="T15" fmla="*/ 2580 h 3431"/>
                  <a:gd name="T16" fmla="*/ 860 w 2224"/>
                  <a:gd name="T17" fmla="*/ 2590 h 3431"/>
                  <a:gd name="T18" fmla="*/ 713 w 2224"/>
                  <a:gd name="T19" fmla="*/ 2842 h 3431"/>
                  <a:gd name="T20" fmla="*/ 618 w 2224"/>
                  <a:gd name="T21" fmla="*/ 3062 h 3431"/>
                  <a:gd name="T22" fmla="*/ 692 w 2224"/>
                  <a:gd name="T23" fmla="*/ 3315 h 3431"/>
                  <a:gd name="T24" fmla="*/ 975 w 2224"/>
                  <a:gd name="T25" fmla="*/ 3419 h 3431"/>
                  <a:gd name="T26" fmla="*/ 1258 w 2224"/>
                  <a:gd name="T27" fmla="*/ 3315 h 3431"/>
                  <a:gd name="T28" fmla="*/ 1332 w 2224"/>
                  <a:gd name="T29" fmla="*/ 3062 h 3431"/>
                  <a:gd name="T30" fmla="*/ 1248 w 2224"/>
                  <a:gd name="T31" fmla="*/ 2842 h 3431"/>
                  <a:gd name="T32" fmla="*/ 1121 w 2224"/>
                  <a:gd name="T33" fmla="*/ 2590 h 3431"/>
                  <a:gd name="T34" fmla="*/ 1121 w 2224"/>
                  <a:gd name="T35" fmla="*/ 2192 h 3431"/>
                  <a:gd name="T36" fmla="*/ 1751 w 2224"/>
                  <a:gd name="T37" fmla="*/ 2192 h 3431"/>
                  <a:gd name="T38" fmla="*/ 1783 w 2224"/>
                  <a:gd name="T39" fmla="*/ 1279 h 3431"/>
                  <a:gd name="T40" fmla="*/ 2139 w 2224"/>
                  <a:gd name="T41" fmla="*/ 263 h 3431"/>
                  <a:gd name="T42" fmla="*/ 1594 w 2224"/>
                  <a:gd name="T43" fmla="*/ 0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4" h="3431">
                    <a:moveTo>
                      <a:pt x="1594" y="0"/>
                    </a:moveTo>
                    <a:lnTo>
                      <a:pt x="1594" y="0"/>
                    </a:lnTo>
                    <a:cubicBezTo>
                      <a:pt x="325" y="0"/>
                      <a:pt x="325" y="0"/>
                      <a:pt x="325" y="0"/>
                    </a:cubicBezTo>
                    <a:cubicBezTo>
                      <a:pt x="251" y="63"/>
                      <a:pt x="198" y="147"/>
                      <a:pt x="157" y="252"/>
                    </a:cubicBezTo>
                    <a:cubicBezTo>
                      <a:pt x="0" y="671"/>
                      <a:pt x="545" y="1080"/>
                      <a:pt x="587" y="1521"/>
                    </a:cubicBezTo>
                    <a:cubicBezTo>
                      <a:pt x="503" y="1773"/>
                      <a:pt x="409" y="1982"/>
                      <a:pt x="314" y="2192"/>
                    </a:cubicBezTo>
                    <a:cubicBezTo>
                      <a:pt x="860" y="2192"/>
                      <a:pt x="860" y="2192"/>
                      <a:pt x="860" y="2192"/>
                    </a:cubicBezTo>
                    <a:cubicBezTo>
                      <a:pt x="860" y="2580"/>
                      <a:pt x="860" y="2580"/>
                      <a:pt x="860" y="2580"/>
                    </a:cubicBezTo>
                    <a:lnTo>
                      <a:pt x="860" y="2590"/>
                    </a:lnTo>
                    <a:cubicBezTo>
                      <a:pt x="849" y="2706"/>
                      <a:pt x="765" y="2780"/>
                      <a:pt x="713" y="2842"/>
                    </a:cubicBezTo>
                    <a:cubicBezTo>
                      <a:pt x="660" y="2916"/>
                      <a:pt x="618" y="2979"/>
                      <a:pt x="618" y="3062"/>
                    </a:cubicBezTo>
                    <a:cubicBezTo>
                      <a:pt x="618" y="3157"/>
                      <a:pt x="639" y="3251"/>
                      <a:pt x="692" y="3315"/>
                    </a:cubicBezTo>
                    <a:cubicBezTo>
                      <a:pt x="744" y="3377"/>
                      <a:pt x="828" y="3419"/>
                      <a:pt x="975" y="3419"/>
                    </a:cubicBezTo>
                    <a:cubicBezTo>
                      <a:pt x="1121" y="3430"/>
                      <a:pt x="1205" y="3377"/>
                      <a:pt x="1258" y="3315"/>
                    </a:cubicBezTo>
                    <a:cubicBezTo>
                      <a:pt x="1300" y="3251"/>
                      <a:pt x="1332" y="3157"/>
                      <a:pt x="1332" y="3062"/>
                    </a:cubicBezTo>
                    <a:cubicBezTo>
                      <a:pt x="1332" y="2979"/>
                      <a:pt x="1289" y="2916"/>
                      <a:pt x="1248" y="2842"/>
                    </a:cubicBezTo>
                    <a:cubicBezTo>
                      <a:pt x="1195" y="2780"/>
                      <a:pt x="1121" y="2706"/>
                      <a:pt x="1121" y="2590"/>
                    </a:cubicBezTo>
                    <a:cubicBezTo>
                      <a:pt x="1121" y="2192"/>
                      <a:pt x="1121" y="2192"/>
                      <a:pt x="1121" y="2192"/>
                    </a:cubicBezTo>
                    <a:cubicBezTo>
                      <a:pt x="1751" y="2192"/>
                      <a:pt x="1751" y="2192"/>
                      <a:pt x="1751" y="2192"/>
                    </a:cubicBezTo>
                    <a:cubicBezTo>
                      <a:pt x="1751" y="1909"/>
                      <a:pt x="1762" y="1615"/>
                      <a:pt x="1783" y="1279"/>
                    </a:cubicBezTo>
                    <a:cubicBezTo>
                      <a:pt x="1877" y="818"/>
                      <a:pt x="2223" y="598"/>
                      <a:pt x="2139" y="263"/>
                    </a:cubicBezTo>
                    <a:cubicBezTo>
                      <a:pt x="2066" y="11"/>
                      <a:pt x="1814" y="73"/>
                      <a:pt x="1594"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0" name="Freeform 26"/>
              <p:cNvSpPr>
                <a:spLocks noChangeArrowheads="1"/>
              </p:cNvSpPr>
              <p:nvPr/>
            </p:nvSpPr>
            <p:spPr bwMode="auto">
              <a:xfrm>
                <a:off x="12701316" y="7023816"/>
                <a:ext cx="923744" cy="750738"/>
              </a:xfrm>
              <a:custGeom>
                <a:avLst/>
                <a:gdLst>
                  <a:gd name="T0" fmla="*/ 1395 w 2256"/>
                  <a:gd name="T1" fmla="*/ 546 h 1836"/>
                  <a:gd name="T2" fmla="*/ 1395 w 2256"/>
                  <a:gd name="T3" fmla="*/ 546 h 1836"/>
                  <a:gd name="T4" fmla="*/ 136 w 2256"/>
                  <a:gd name="T5" fmla="*/ 1395 h 1836"/>
                  <a:gd name="T6" fmla="*/ 21 w 2256"/>
                  <a:gd name="T7" fmla="*/ 1657 h 1836"/>
                  <a:gd name="T8" fmla="*/ 230 w 2256"/>
                  <a:gd name="T9" fmla="*/ 1793 h 1836"/>
                  <a:gd name="T10" fmla="*/ 1604 w 2256"/>
                  <a:gd name="T11" fmla="*/ 860 h 1836"/>
                  <a:gd name="T12" fmla="*/ 2255 w 2256"/>
                  <a:gd name="T13" fmla="*/ 0 h 1836"/>
                  <a:gd name="T14" fmla="*/ 1888 w 2256"/>
                  <a:gd name="T15" fmla="*/ 0 h 1836"/>
                  <a:gd name="T16" fmla="*/ 1395 w 2256"/>
                  <a:gd name="T17" fmla="*/ 546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6" h="1836">
                    <a:moveTo>
                      <a:pt x="1395" y="546"/>
                    </a:moveTo>
                    <a:lnTo>
                      <a:pt x="1395" y="546"/>
                    </a:lnTo>
                    <a:cubicBezTo>
                      <a:pt x="881" y="1112"/>
                      <a:pt x="136" y="1395"/>
                      <a:pt x="136" y="1395"/>
                    </a:cubicBezTo>
                    <a:cubicBezTo>
                      <a:pt x="53" y="1416"/>
                      <a:pt x="0" y="1541"/>
                      <a:pt x="21" y="1657"/>
                    </a:cubicBezTo>
                    <a:cubicBezTo>
                      <a:pt x="42" y="1762"/>
                      <a:pt x="157" y="1835"/>
                      <a:pt x="230" y="1793"/>
                    </a:cubicBezTo>
                    <a:cubicBezTo>
                      <a:pt x="230" y="1793"/>
                      <a:pt x="1017" y="1500"/>
                      <a:pt x="1604" y="860"/>
                    </a:cubicBezTo>
                    <a:cubicBezTo>
                      <a:pt x="1919" y="524"/>
                      <a:pt x="2129" y="220"/>
                      <a:pt x="2255" y="0"/>
                    </a:cubicBezTo>
                    <a:cubicBezTo>
                      <a:pt x="1888" y="0"/>
                      <a:pt x="1888" y="0"/>
                      <a:pt x="1888" y="0"/>
                    </a:cubicBezTo>
                    <a:cubicBezTo>
                      <a:pt x="1762" y="147"/>
                      <a:pt x="1604" y="325"/>
                      <a:pt x="1395" y="546"/>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1" name="Freeform 27"/>
              <p:cNvSpPr>
                <a:spLocks noChangeArrowheads="1"/>
              </p:cNvSpPr>
              <p:nvPr/>
            </p:nvSpPr>
            <p:spPr bwMode="auto">
              <a:xfrm>
                <a:off x="12174494" y="7539949"/>
                <a:ext cx="488935" cy="400634"/>
              </a:xfrm>
              <a:custGeom>
                <a:avLst/>
                <a:gdLst>
                  <a:gd name="T0" fmla="*/ 871 w 1196"/>
                  <a:gd name="T1" fmla="*/ 11 h 977"/>
                  <a:gd name="T2" fmla="*/ 871 w 1196"/>
                  <a:gd name="T3" fmla="*/ 11 h 977"/>
                  <a:gd name="T4" fmla="*/ 849 w 1196"/>
                  <a:gd name="T5" fmla="*/ 11 h 977"/>
                  <a:gd name="T6" fmla="*/ 304 w 1196"/>
                  <a:gd name="T7" fmla="*/ 53 h 977"/>
                  <a:gd name="T8" fmla="*/ 10 w 1196"/>
                  <a:gd name="T9" fmla="*/ 326 h 977"/>
                  <a:gd name="T10" fmla="*/ 42 w 1196"/>
                  <a:gd name="T11" fmla="*/ 756 h 977"/>
                  <a:gd name="T12" fmla="*/ 367 w 1196"/>
                  <a:gd name="T13" fmla="*/ 954 h 977"/>
                  <a:gd name="T14" fmla="*/ 891 w 1196"/>
                  <a:gd name="T15" fmla="*/ 892 h 977"/>
                  <a:gd name="T16" fmla="*/ 1195 w 1196"/>
                  <a:gd name="T17" fmla="*/ 619 h 977"/>
                  <a:gd name="T18" fmla="*/ 1164 w 1196"/>
                  <a:gd name="T19" fmla="*/ 211 h 977"/>
                  <a:gd name="T20" fmla="*/ 871 w 1196"/>
                  <a:gd name="T21" fmla="*/ 11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6" h="977">
                    <a:moveTo>
                      <a:pt x="871" y="11"/>
                    </a:moveTo>
                    <a:lnTo>
                      <a:pt x="871" y="11"/>
                    </a:lnTo>
                    <a:cubicBezTo>
                      <a:pt x="871" y="11"/>
                      <a:pt x="860" y="11"/>
                      <a:pt x="849" y="11"/>
                    </a:cubicBezTo>
                    <a:cubicBezTo>
                      <a:pt x="304" y="53"/>
                      <a:pt x="304" y="53"/>
                      <a:pt x="304" y="53"/>
                    </a:cubicBezTo>
                    <a:cubicBezTo>
                      <a:pt x="147" y="74"/>
                      <a:pt x="0" y="200"/>
                      <a:pt x="10" y="326"/>
                    </a:cubicBezTo>
                    <a:cubicBezTo>
                      <a:pt x="42" y="756"/>
                      <a:pt x="42" y="756"/>
                      <a:pt x="42" y="756"/>
                    </a:cubicBezTo>
                    <a:cubicBezTo>
                      <a:pt x="53" y="882"/>
                      <a:pt x="209" y="976"/>
                      <a:pt x="367" y="954"/>
                    </a:cubicBezTo>
                    <a:cubicBezTo>
                      <a:pt x="891" y="892"/>
                      <a:pt x="891" y="892"/>
                      <a:pt x="891" y="892"/>
                    </a:cubicBezTo>
                    <a:cubicBezTo>
                      <a:pt x="1059" y="882"/>
                      <a:pt x="1195" y="745"/>
                      <a:pt x="1195" y="619"/>
                    </a:cubicBezTo>
                    <a:cubicBezTo>
                      <a:pt x="1164" y="211"/>
                      <a:pt x="1164" y="211"/>
                      <a:pt x="1164" y="211"/>
                    </a:cubicBezTo>
                    <a:cubicBezTo>
                      <a:pt x="1154" y="95"/>
                      <a:pt x="1027" y="0"/>
                      <a:pt x="871" y="11"/>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2" name="Freeform 28"/>
              <p:cNvSpPr>
                <a:spLocks noChangeArrowheads="1"/>
              </p:cNvSpPr>
              <p:nvPr/>
            </p:nvSpPr>
            <p:spPr bwMode="auto">
              <a:xfrm>
                <a:off x="12710338" y="8187821"/>
                <a:ext cx="992303" cy="1404023"/>
              </a:xfrm>
              <a:custGeom>
                <a:avLst/>
                <a:gdLst>
                  <a:gd name="T0" fmla="*/ 1049 w 2424"/>
                  <a:gd name="T1" fmla="*/ 0 h 3430"/>
                  <a:gd name="T2" fmla="*/ 1049 w 2424"/>
                  <a:gd name="T3" fmla="*/ 0 h 3430"/>
                  <a:gd name="T4" fmla="*/ 0 w 2424"/>
                  <a:gd name="T5" fmla="*/ 3419 h 3430"/>
                  <a:gd name="T6" fmla="*/ 1059 w 2424"/>
                  <a:gd name="T7" fmla="*/ 3419 h 3430"/>
                  <a:gd name="T8" fmla="*/ 1059 w 2424"/>
                  <a:gd name="T9" fmla="*/ 3314 h 3430"/>
                  <a:gd name="T10" fmla="*/ 986 w 2424"/>
                  <a:gd name="T11" fmla="*/ 3188 h 3430"/>
                  <a:gd name="T12" fmla="*/ 860 w 2424"/>
                  <a:gd name="T13" fmla="*/ 2842 h 3430"/>
                  <a:gd name="T14" fmla="*/ 986 w 2424"/>
                  <a:gd name="T15" fmla="*/ 2444 h 3430"/>
                  <a:gd name="T16" fmla="*/ 1447 w 2424"/>
                  <a:gd name="T17" fmla="*/ 2255 h 3430"/>
                  <a:gd name="T18" fmla="*/ 1898 w 2424"/>
                  <a:gd name="T19" fmla="*/ 2444 h 3430"/>
                  <a:gd name="T20" fmla="*/ 2024 w 2424"/>
                  <a:gd name="T21" fmla="*/ 2842 h 3430"/>
                  <a:gd name="T22" fmla="*/ 1888 w 2424"/>
                  <a:gd name="T23" fmla="*/ 3199 h 3430"/>
                  <a:gd name="T24" fmla="*/ 1793 w 2424"/>
                  <a:gd name="T25" fmla="*/ 3335 h 3430"/>
                  <a:gd name="T26" fmla="*/ 1793 w 2424"/>
                  <a:gd name="T27" fmla="*/ 3419 h 3430"/>
                  <a:gd name="T28" fmla="*/ 2391 w 2424"/>
                  <a:gd name="T29" fmla="*/ 3419 h 3430"/>
                  <a:gd name="T30" fmla="*/ 2423 w 2424"/>
                  <a:gd name="T31" fmla="*/ 3429 h 3430"/>
                  <a:gd name="T32" fmla="*/ 2423 w 2424"/>
                  <a:gd name="T33" fmla="*/ 1101 h 3430"/>
                  <a:gd name="T34" fmla="*/ 1049 w 2424"/>
                  <a:gd name="T35"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4" h="3430">
                    <a:moveTo>
                      <a:pt x="1049" y="0"/>
                    </a:moveTo>
                    <a:lnTo>
                      <a:pt x="1049" y="0"/>
                    </a:lnTo>
                    <a:cubicBezTo>
                      <a:pt x="828" y="1269"/>
                      <a:pt x="409" y="2307"/>
                      <a:pt x="0" y="3419"/>
                    </a:cubicBezTo>
                    <a:cubicBezTo>
                      <a:pt x="1059" y="3419"/>
                      <a:pt x="1059" y="3419"/>
                      <a:pt x="1059" y="3419"/>
                    </a:cubicBezTo>
                    <a:cubicBezTo>
                      <a:pt x="1059" y="3314"/>
                      <a:pt x="1059" y="3314"/>
                      <a:pt x="1059" y="3314"/>
                    </a:cubicBezTo>
                    <a:cubicBezTo>
                      <a:pt x="1059" y="3293"/>
                      <a:pt x="1049" y="3283"/>
                      <a:pt x="986" y="3188"/>
                    </a:cubicBezTo>
                    <a:cubicBezTo>
                      <a:pt x="934" y="3115"/>
                      <a:pt x="860" y="3000"/>
                      <a:pt x="860" y="2842"/>
                    </a:cubicBezTo>
                    <a:cubicBezTo>
                      <a:pt x="860" y="2706"/>
                      <a:pt x="881" y="2569"/>
                      <a:pt x="986" y="2444"/>
                    </a:cubicBezTo>
                    <a:cubicBezTo>
                      <a:pt x="1070" y="2329"/>
                      <a:pt x="1248" y="2245"/>
                      <a:pt x="1447" y="2255"/>
                    </a:cubicBezTo>
                    <a:cubicBezTo>
                      <a:pt x="1636" y="2255"/>
                      <a:pt x="1814" y="2329"/>
                      <a:pt x="1898" y="2444"/>
                    </a:cubicBezTo>
                    <a:cubicBezTo>
                      <a:pt x="2003" y="2559"/>
                      <a:pt x="2024" y="2706"/>
                      <a:pt x="2024" y="2842"/>
                    </a:cubicBezTo>
                    <a:cubicBezTo>
                      <a:pt x="2024" y="3000"/>
                      <a:pt x="1940" y="3125"/>
                      <a:pt x="1888" y="3199"/>
                    </a:cubicBezTo>
                    <a:cubicBezTo>
                      <a:pt x="1814" y="3293"/>
                      <a:pt x="1793" y="3314"/>
                      <a:pt x="1793" y="3335"/>
                    </a:cubicBezTo>
                    <a:cubicBezTo>
                      <a:pt x="1793" y="3419"/>
                      <a:pt x="1793" y="3419"/>
                      <a:pt x="1793" y="3419"/>
                    </a:cubicBezTo>
                    <a:cubicBezTo>
                      <a:pt x="2391" y="3419"/>
                      <a:pt x="2391" y="3419"/>
                      <a:pt x="2391" y="3419"/>
                    </a:cubicBezTo>
                    <a:cubicBezTo>
                      <a:pt x="2402" y="3419"/>
                      <a:pt x="2412" y="3419"/>
                      <a:pt x="2423" y="3429"/>
                    </a:cubicBezTo>
                    <a:cubicBezTo>
                      <a:pt x="2423" y="1101"/>
                      <a:pt x="2423" y="1101"/>
                      <a:pt x="2423" y="1101"/>
                    </a:cubicBezTo>
                    <a:cubicBezTo>
                      <a:pt x="1741" y="671"/>
                      <a:pt x="1174" y="283"/>
                      <a:pt x="1049"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3" name="Freeform 29"/>
              <p:cNvSpPr>
                <a:spLocks noChangeArrowheads="1"/>
              </p:cNvSpPr>
              <p:nvPr/>
            </p:nvSpPr>
            <p:spPr bwMode="auto">
              <a:xfrm>
                <a:off x="9392437" y="8393551"/>
                <a:ext cx="1845684" cy="1709010"/>
              </a:xfrm>
              <a:custGeom>
                <a:avLst/>
                <a:gdLst>
                  <a:gd name="T0" fmla="*/ 0 w 4511"/>
                  <a:gd name="T1" fmla="*/ 2915 h 4175"/>
                  <a:gd name="T2" fmla="*/ 0 w 4511"/>
                  <a:gd name="T3" fmla="*/ 2915 h 4175"/>
                  <a:gd name="T4" fmla="*/ 2999 w 4511"/>
                  <a:gd name="T5" fmla="*/ 2915 h 4175"/>
                  <a:gd name="T6" fmla="*/ 2999 w 4511"/>
                  <a:gd name="T7" fmla="*/ 3324 h 4175"/>
                  <a:gd name="T8" fmla="*/ 2999 w 4511"/>
                  <a:gd name="T9" fmla="*/ 3335 h 4175"/>
                  <a:gd name="T10" fmla="*/ 2852 w 4511"/>
                  <a:gd name="T11" fmla="*/ 3597 h 4175"/>
                  <a:gd name="T12" fmla="*/ 2759 w 4511"/>
                  <a:gd name="T13" fmla="*/ 3806 h 4175"/>
                  <a:gd name="T14" fmla="*/ 2832 w 4511"/>
                  <a:gd name="T15" fmla="*/ 4058 h 4175"/>
                  <a:gd name="T16" fmla="*/ 3115 w 4511"/>
                  <a:gd name="T17" fmla="*/ 4163 h 4175"/>
                  <a:gd name="T18" fmla="*/ 3398 w 4511"/>
                  <a:gd name="T19" fmla="*/ 4058 h 4175"/>
                  <a:gd name="T20" fmla="*/ 3471 w 4511"/>
                  <a:gd name="T21" fmla="*/ 3806 h 4175"/>
                  <a:gd name="T22" fmla="*/ 3387 w 4511"/>
                  <a:gd name="T23" fmla="*/ 3597 h 4175"/>
                  <a:gd name="T24" fmla="*/ 3262 w 4511"/>
                  <a:gd name="T25" fmla="*/ 3335 h 4175"/>
                  <a:gd name="T26" fmla="*/ 3262 w 4511"/>
                  <a:gd name="T27" fmla="*/ 2915 h 4175"/>
                  <a:gd name="T28" fmla="*/ 4447 w 4511"/>
                  <a:gd name="T29" fmla="*/ 2915 h 4175"/>
                  <a:gd name="T30" fmla="*/ 4437 w 4511"/>
                  <a:gd name="T31" fmla="*/ 0 h 4175"/>
                  <a:gd name="T32" fmla="*/ 0 w 4511"/>
                  <a:gd name="T33" fmla="*/ 2915 h 4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11" h="4175">
                    <a:moveTo>
                      <a:pt x="0" y="2915"/>
                    </a:moveTo>
                    <a:lnTo>
                      <a:pt x="0" y="2915"/>
                    </a:lnTo>
                    <a:cubicBezTo>
                      <a:pt x="2999" y="2915"/>
                      <a:pt x="2999" y="2915"/>
                      <a:pt x="2999" y="2915"/>
                    </a:cubicBezTo>
                    <a:cubicBezTo>
                      <a:pt x="2999" y="3324"/>
                      <a:pt x="2999" y="3324"/>
                      <a:pt x="2999" y="3324"/>
                    </a:cubicBezTo>
                    <a:cubicBezTo>
                      <a:pt x="2999" y="3335"/>
                      <a:pt x="2999" y="3335"/>
                      <a:pt x="2999" y="3335"/>
                    </a:cubicBezTo>
                    <a:cubicBezTo>
                      <a:pt x="2989" y="3450"/>
                      <a:pt x="2905" y="3523"/>
                      <a:pt x="2852" y="3597"/>
                    </a:cubicBezTo>
                    <a:cubicBezTo>
                      <a:pt x="2800" y="3659"/>
                      <a:pt x="2759" y="3722"/>
                      <a:pt x="2759" y="3806"/>
                    </a:cubicBezTo>
                    <a:cubicBezTo>
                      <a:pt x="2759" y="3911"/>
                      <a:pt x="2780" y="3995"/>
                      <a:pt x="2832" y="4058"/>
                    </a:cubicBezTo>
                    <a:cubicBezTo>
                      <a:pt x="2884" y="4122"/>
                      <a:pt x="2968" y="4163"/>
                      <a:pt x="3115" y="4163"/>
                    </a:cubicBezTo>
                    <a:cubicBezTo>
                      <a:pt x="3262" y="4174"/>
                      <a:pt x="3346" y="4132"/>
                      <a:pt x="3398" y="4058"/>
                    </a:cubicBezTo>
                    <a:cubicBezTo>
                      <a:pt x="3440" y="3995"/>
                      <a:pt x="3471" y="3901"/>
                      <a:pt x="3471" y="3806"/>
                    </a:cubicBezTo>
                    <a:cubicBezTo>
                      <a:pt x="3471" y="3722"/>
                      <a:pt x="3430" y="3659"/>
                      <a:pt x="3387" y="3597"/>
                    </a:cubicBezTo>
                    <a:cubicBezTo>
                      <a:pt x="3335" y="3523"/>
                      <a:pt x="3262" y="3450"/>
                      <a:pt x="3262" y="3335"/>
                    </a:cubicBezTo>
                    <a:cubicBezTo>
                      <a:pt x="3262" y="2915"/>
                      <a:pt x="3262" y="2915"/>
                      <a:pt x="3262" y="2915"/>
                    </a:cubicBezTo>
                    <a:cubicBezTo>
                      <a:pt x="4447" y="2915"/>
                      <a:pt x="4447" y="2915"/>
                      <a:pt x="4447" y="2915"/>
                    </a:cubicBezTo>
                    <a:cubicBezTo>
                      <a:pt x="4468" y="2013"/>
                      <a:pt x="4510" y="1079"/>
                      <a:pt x="4437" y="0"/>
                    </a:cubicBezTo>
                    <a:cubicBezTo>
                      <a:pt x="3262" y="628"/>
                      <a:pt x="577" y="1719"/>
                      <a:pt x="0" y="2915"/>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4" name="Freeform 30"/>
              <p:cNvSpPr>
                <a:spLocks noChangeArrowheads="1"/>
              </p:cNvSpPr>
              <p:nvPr/>
            </p:nvSpPr>
            <p:spPr bwMode="auto">
              <a:xfrm>
                <a:off x="13818109" y="8711171"/>
                <a:ext cx="1322469" cy="2485013"/>
              </a:xfrm>
              <a:custGeom>
                <a:avLst/>
                <a:gdLst>
                  <a:gd name="T0" fmla="*/ 3230 w 3231"/>
                  <a:gd name="T1" fmla="*/ 4867 h 6074"/>
                  <a:gd name="T2" fmla="*/ 3230 w 3231"/>
                  <a:gd name="T3" fmla="*/ 4867 h 6074"/>
                  <a:gd name="T4" fmla="*/ 2821 w 3231"/>
                  <a:gd name="T5" fmla="*/ 2371 h 6074"/>
                  <a:gd name="T6" fmla="*/ 0 w 3231"/>
                  <a:gd name="T7" fmla="*/ 0 h 6074"/>
                  <a:gd name="T8" fmla="*/ 0 w 3231"/>
                  <a:gd name="T9" fmla="*/ 3347 h 6074"/>
                  <a:gd name="T10" fmla="*/ 125 w 3231"/>
                  <a:gd name="T11" fmla="*/ 3347 h 6074"/>
                  <a:gd name="T12" fmla="*/ 241 w 3231"/>
                  <a:gd name="T13" fmla="*/ 3273 h 6074"/>
                  <a:gd name="T14" fmla="*/ 587 w 3231"/>
                  <a:gd name="T15" fmla="*/ 3147 h 6074"/>
                  <a:gd name="T16" fmla="*/ 996 w 3231"/>
                  <a:gd name="T17" fmla="*/ 3273 h 6074"/>
                  <a:gd name="T18" fmla="*/ 1184 w 3231"/>
                  <a:gd name="T19" fmla="*/ 3734 h 6074"/>
                  <a:gd name="T20" fmla="*/ 985 w 3231"/>
                  <a:gd name="T21" fmla="*/ 4196 h 6074"/>
                  <a:gd name="T22" fmla="*/ 587 w 3231"/>
                  <a:gd name="T23" fmla="*/ 4321 h 6074"/>
                  <a:gd name="T24" fmla="*/ 230 w 3231"/>
                  <a:gd name="T25" fmla="*/ 4174 h 6074"/>
                  <a:gd name="T26" fmla="*/ 94 w 3231"/>
                  <a:gd name="T27" fmla="*/ 4080 h 6074"/>
                  <a:gd name="T28" fmla="*/ 0 w 3231"/>
                  <a:gd name="T29" fmla="*/ 4080 h 6074"/>
                  <a:gd name="T30" fmla="*/ 0 w 3231"/>
                  <a:gd name="T31" fmla="*/ 4867 h 6074"/>
                  <a:gd name="T32" fmla="*/ 1458 w 3231"/>
                  <a:gd name="T33" fmla="*/ 4867 h 6074"/>
                  <a:gd name="T34" fmla="*/ 1458 w 3231"/>
                  <a:gd name="T35" fmla="*/ 5224 h 6074"/>
                  <a:gd name="T36" fmla="*/ 1458 w 3231"/>
                  <a:gd name="T37" fmla="*/ 5234 h 6074"/>
                  <a:gd name="T38" fmla="*/ 1321 w 3231"/>
                  <a:gd name="T39" fmla="*/ 5496 h 6074"/>
                  <a:gd name="T40" fmla="*/ 1227 w 3231"/>
                  <a:gd name="T41" fmla="*/ 5706 h 6074"/>
                  <a:gd name="T42" fmla="*/ 1300 w 3231"/>
                  <a:gd name="T43" fmla="*/ 5958 h 6074"/>
                  <a:gd name="T44" fmla="*/ 1583 w 3231"/>
                  <a:gd name="T45" fmla="*/ 6073 h 6074"/>
                  <a:gd name="T46" fmla="*/ 1856 w 3231"/>
                  <a:gd name="T47" fmla="*/ 5968 h 6074"/>
                  <a:gd name="T48" fmla="*/ 1930 w 3231"/>
                  <a:gd name="T49" fmla="*/ 5706 h 6074"/>
                  <a:gd name="T50" fmla="*/ 1846 w 3231"/>
                  <a:gd name="T51" fmla="*/ 5496 h 6074"/>
                  <a:gd name="T52" fmla="*/ 1730 w 3231"/>
                  <a:gd name="T53" fmla="*/ 5244 h 6074"/>
                  <a:gd name="T54" fmla="*/ 1730 w 3231"/>
                  <a:gd name="T55" fmla="*/ 4867 h 6074"/>
                  <a:gd name="T56" fmla="*/ 3230 w 3231"/>
                  <a:gd name="T57" fmla="*/ 4867 h 6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1" h="6074">
                    <a:moveTo>
                      <a:pt x="3230" y="4867"/>
                    </a:moveTo>
                    <a:lnTo>
                      <a:pt x="3230" y="4867"/>
                    </a:lnTo>
                    <a:cubicBezTo>
                      <a:pt x="2821" y="2371"/>
                      <a:pt x="2821" y="2371"/>
                      <a:pt x="2821" y="2371"/>
                    </a:cubicBezTo>
                    <a:cubicBezTo>
                      <a:pt x="2705" y="1657"/>
                      <a:pt x="1227" y="766"/>
                      <a:pt x="0" y="0"/>
                    </a:cubicBezTo>
                    <a:cubicBezTo>
                      <a:pt x="0" y="3347"/>
                      <a:pt x="0" y="3347"/>
                      <a:pt x="0" y="3347"/>
                    </a:cubicBezTo>
                    <a:cubicBezTo>
                      <a:pt x="125" y="3347"/>
                      <a:pt x="125" y="3347"/>
                      <a:pt x="125" y="3347"/>
                    </a:cubicBezTo>
                    <a:cubicBezTo>
                      <a:pt x="146" y="3347"/>
                      <a:pt x="146" y="3347"/>
                      <a:pt x="241" y="3273"/>
                    </a:cubicBezTo>
                    <a:cubicBezTo>
                      <a:pt x="325" y="3220"/>
                      <a:pt x="440" y="3147"/>
                      <a:pt x="587" y="3147"/>
                    </a:cubicBezTo>
                    <a:cubicBezTo>
                      <a:pt x="723" y="3147"/>
                      <a:pt x="870" y="3167"/>
                      <a:pt x="996" y="3273"/>
                    </a:cubicBezTo>
                    <a:cubicBezTo>
                      <a:pt x="1100" y="3357"/>
                      <a:pt x="1184" y="3535"/>
                      <a:pt x="1184" y="3734"/>
                    </a:cubicBezTo>
                    <a:cubicBezTo>
                      <a:pt x="1184" y="3934"/>
                      <a:pt x="1100" y="4101"/>
                      <a:pt x="985" y="4196"/>
                    </a:cubicBezTo>
                    <a:cubicBezTo>
                      <a:pt x="870" y="4290"/>
                      <a:pt x="723" y="4321"/>
                      <a:pt x="587" y="4321"/>
                    </a:cubicBezTo>
                    <a:cubicBezTo>
                      <a:pt x="440" y="4321"/>
                      <a:pt x="314" y="4237"/>
                      <a:pt x="230" y="4174"/>
                    </a:cubicBezTo>
                    <a:cubicBezTo>
                      <a:pt x="146" y="4101"/>
                      <a:pt x="125" y="4080"/>
                      <a:pt x="94" y="4080"/>
                    </a:cubicBezTo>
                    <a:cubicBezTo>
                      <a:pt x="0" y="4080"/>
                      <a:pt x="0" y="4080"/>
                      <a:pt x="0" y="4080"/>
                    </a:cubicBezTo>
                    <a:cubicBezTo>
                      <a:pt x="0" y="4867"/>
                      <a:pt x="0" y="4867"/>
                      <a:pt x="0" y="4867"/>
                    </a:cubicBezTo>
                    <a:cubicBezTo>
                      <a:pt x="1458" y="4867"/>
                      <a:pt x="1458" y="4867"/>
                      <a:pt x="1458" y="4867"/>
                    </a:cubicBezTo>
                    <a:cubicBezTo>
                      <a:pt x="1458" y="5224"/>
                      <a:pt x="1458" y="5224"/>
                      <a:pt x="1458" y="5224"/>
                    </a:cubicBezTo>
                    <a:cubicBezTo>
                      <a:pt x="1458" y="5234"/>
                      <a:pt x="1458" y="5234"/>
                      <a:pt x="1458" y="5234"/>
                    </a:cubicBezTo>
                    <a:cubicBezTo>
                      <a:pt x="1447" y="5349"/>
                      <a:pt x="1374" y="5423"/>
                      <a:pt x="1321" y="5496"/>
                    </a:cubicBezTo>
                    <a:cubicBezTo>
                      <a:pt x="1258" y="5559"/>
                      <a:pt x="1227" y="5622"/>
                      <a:pt x="1227" y="5706"/>
                    </a:cubicBezTo>
                    <a:cubicBezTo>
                      <a:pt x="1227" y="5811"/>
                      <a:pt x="1247" y="5895"/>
                      <a:pt x="1300" y="5958"/>
                    </a:cubicBezTo>
                    <a:cubicBezTo>
                      <a:pt x="1352" y="6020"/>
                      <a:pt x="1426" y="6062"/>
                      <a:pt x="1583" y="6073"/>
                    </a:cubicBezTo>
                    <a:cubicBezTo>
                      <a:pt x="1730" y="6073"/>
                      <a:pt x="1803" y="6031"/>
                      <a:pt x="1856" y="5968"/>
                    </a:cubicBezTo>
                    <a:cubicBezTo>
                      <a:pt x="1908" y="5895"/>
                      <a:pt x="1930" y="5800"/>
                      <a:pt x="1930" y="5706"/>
                    </a:cubicBezTo>
                    <a:cubicBezTo>
                      <a:pt x="1930" y="5622"/>
                      <a:pt x="1898" y="5559"/>
                      <a:pt x="1846" y="5496"/>
                    </a:cubicBezTo>
                    <a:cubicBezTo>
                      <a:pt x="1803" y="5423"/>
                      <a:pt x="1730" y="5360"/>
                      <a:pt x="1730" y="5244"/>
                    </a:cubicBezTo>
                    <a:cubicBezTo>
                      <a:pt x="1730" y="4867"/>
                      <a:pt x="1730" y="4867"/>
                      <a:pt x="1730" y="4867"/>
                    </a:cubicBezTo>
                    <a:lnTo>
                      <a:pt x="3230" y="4867"/>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5" name="Freeform 31"/>
              <p:cNvSpPr>
                <a:spLocks noChangeArrowheads="1"/>
              </p:cNvSpPr>
              <p:nvPr/>
            </p:nvSpPr>
            <p:spPr bwMode="auto">
              <a:xfrm>
                <a:off x="12387388" y="9200233"/>
                <a:ext cx="1820425" cy="1503280"/>
              </a:xfrm>
              <a:custGeom>
                <a:avLst/>
                <a:gdLst>
                  <a:gd name="T0" fmla="*/ 4342 w 4448"/>
                  <a:gd name="T1" fmla="*/ 2255 h 3672"/>
                  <a:gd name="T2" fmla="*/ 4342 w 4448"/>
                  <a:gd name="T3" fmla="*/ 2255 h 3672"/>
                  <a:gd name="T4" fmla="*/ 4080 w 4448"/>
                  <a:gd name="T5" fmla="*/ 2182 h 3672"/>
                  <a:gd name="T6" fmla="*/ 3870 w 4448"/>
                  <a:gd name="T7" fmla="*/ 2265 h 3672"/>
                  <a:gd name="T8" fmla="*/ 3618 w 4448"/>
                  <a:gd name="T9" fmla="*/ 2391 h 3672"/>
                  <a:gd name="T10" fmla="*/ 3210 w 4448"/>
                  <a:gd name="T11" fmla="*/ 2391 h 3672"/>
                  <a:gd name="T12" fmla="*/ 3210 w 4448"/>
                  <a:gd name="T13" fmla="*/ 1216 h 3672"/>
                  <a:gd name="T14" fmla="*/ 3178 w 4448"/>
                  <a:gd name="T15" fmla="*/ 1228 h 3672"/>
                  <a:gd name="T16" fmla="*/ 2349 w 4448"/>
                  <a:gd name="T17" fmla="*/ 1228 h 3672"/>
                  <a:gd name="T18" fmla="*/ 2349 w 4448"/>
                  <a:gd name="T19" fmla="*/ 849 h 3672"/>
                  <a:gd name="T20" fmla="*/ 2349 w 4448"/>
                  <a:gd name="T21" fmla="*/ 839 h 3672"/>
                  <a:gd name="T22" fmla="*/ 2486 w 4448"/>
                  <a:gd name="T23" fmla="*/ 587 h 3672"/>
                  <a:gd name="T24" fmla="*/ 2580 w 4448"/>
                  <a:gd name="T25" fmla="*/ 367 h 3672"/>
                  <a:gd name="T26" fmla="*/ 2507 w 4448"/>
                  <a:gd name="T27" fmla="*/ 115 h 3672"/>
                  <a:gd name="T28" fmla="*/ 2224 w 4448"/>
                  <a:gd name="T29" fmla="*/ 10 h 3672"/>
                  <a:gd name="T30" fmla="*/ 1951 w 4448"/>
                  <a:gd name="T31" fmla="*/ 115 h 3672"/>
                  <a:gd name="T32" fmla="*/ 1877 w 4448"/>
                  <a:gd name="T33" fmla="*/ 367 h 3672"/>
                  <a:gd name="T34" fmla="*/ 1961 w 4448"/>
                  <a:gd name="T35" fmla="*/ 577 h 3672"/>
                  <a:gd name="T36" fmla="*/ 2077 w 4448"/>
                  <a:gd name="T37" fmla="*/ 839 h 3672"/>
                  <a:gd name="T38" fmla="*/ 2077 w 4448"/>
                  <a:gd name="T39" fmla="*/ 1228 h 3672"/>
                  <a:gd name="T40" fmla="*/ 692 w 4448"/>
                  <a:gd name="T41" fmla="*/ 1228 h 3672"/>
                  <a:gd name="T42" fmla="*/ 0 w 4448"/>
                  <a:gd name="T43" fmla="*/ 3671 h 3672"/>
                  <a:gd name="T44" fmla="*/ 1395 w 4448"/>
                  <a:gd name="T45" fmla="*/ 3671 h 3672"/>
                  <a:gd name="T46" fmla="*/ 1395 w 4448"/>
                  <a:gd name="T47" fmla="*/ 3556 h 3672"/>
                  <a:gd name="T48" fmla="*/ 1322 w 4448"/>
                  <a:gd name="T49" fmla="*/ 3440 h 3672"/>
                  <a:gd name="T50" fmla="*/ 1186 w 4448"/>
                  <a:gd name="T51" fmla="*/ 3094 h 3672"/>
                  <a:gd name="T52" fmla="*/ 1311 w 4448"/>
                  <a:gd name="T53" fmla="*/ 2695 h 3672"/>
                  <a:gd name="T54" fmla="*/ 1783 w 4448"/>
                  <a:gd name="T55" fmla="*/ 2496 h 3672"/>
                  <a:gd name="T56" fmla="*/ 2234 w 4448"/>
                  <a:gd name="T57" fmla="*/ 2695 h 3672"/>
                  <a:gd name="T58" fmla="*/ 2360 w 4448"/>
                  <a:gd name="T59" fmla="*/ 3094 h 3672"/>
                  <a:gd name="T60" fmla="*/ 2213 w 4448"/>
                  <a:gd name="T61" fmla="*/ 3451 h 3672"/>
                  <a:gd name="T62" fmla="*/ 2129 w 4448"/>
                  <a:gd name="T63" fmla="*/ 3587 h 3672"/>
                  <a:gd name="T64" fmla="*/ 2129 w 4448"/>
                  <a:gd name="T65" fmla="*/ 3671 h 3672"/>
                  <a:gd name="T66" fmla="*/ 3210 w 4448"/>
                  <a:gd name="T67" fmla="*/ 3671 h 3672"/>
                  <a:gd name="T68" fmla="*/ 3210 w 4448"/>
                  <a:gd name="T69" fmla="*/ 2654 h 3672"/>
                  <a:gd name="T70" fmla="*/ 3608 w 4448"/>
                  <a:gd name="T71" fmla="*/ 2654 h 3672"/>
                  <a:gd name="T72" fmla="*/ 3618 w 4448"/>
                  <a:gd name="T73" fmla="*/ 2654 h 3672"/>
                  <a:gd name="T74" fmla="*/ 3870 w 4448"/>
                  <a:gd name="T75" fmla="*/ 2800 h 3672"/>
                  <a:gd name="T76" fmla="*/ 4080 w 4448"/>
                  <a:gd name="T77" fmla="*/ 2884 h 3672"/>
                  <a:gd name="T78" fmla="*/ 4342 w 4448"/>
                  <a:gd name="T79" fmla="*/ 2810 h 3672"/>
                  <a:gd name="T80" fmla="*/ 4447 w 4448"/>
                  <a:gd name="T81" fmla="*/ 2538 h 3672"/>
                  <a:gd name="T82" fmla="*/ 4342 w 4448"/>
                  <a:gd name="T83" fmla="*/ 2255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8" h="3672">
                    <a:moveTo>
                      <a:pt x="4342" y="2255"/>
                    </a:moveTo>
                    <a:lnTo>
                      <a:pt x="4342" y="2255"/>
                    </a:lnTo>
                    <a:cubicBezTo>
                      <a:pt x="4279" y="2203"/>
                      <a:pt x="4185" y="2182"/>
                      <a:pt x="4080" y="2182"/>
                    </a:cubicBezTo>
                    <a:cubicBezTo>
                      <a:pt x="4006" y="2182"/>
                      <a:pt x="3944" y="2223"/>
                      <a:pt x="3870" y="2265"/>
                    </a:cubicBezTo>
                    <a:cubicBezTo>
                      <a:pt x="3807" y="2318"/>
                      <a:pt x="3734" y="2391"/>
                      <a:pt x="3618" y="2391"/>
                    </a:cubicBezTo>
                    <a:cubicBezTo>
                      <a:pt x="3210" y="2391"/>
                      <a:pt x="3210" y="2391"/>
                      <a:pt x="3210" y="2391"/>
                    </a:cubicBezTo>
                    <a:cubicBezTo>
                      <a:pt x="3210" y="1216"/>
                      <a:pt x="3210" y="1216"/>
                      <a:pt x="3210" y="1216"/>
                    </a:cubicBezTo>
                    <a:cubicBezTo>
                      <a:pt x="3199" y="1216"/>
                      <a:pt x="3189" y="1228"/>
                      <a:pt x="3178" y="1228"/>
                    </a:cubicBezTo>
                    <a:cubicBezTo>
                      <a:pt x="2349" y="1228"/>
                      <a:pt x="2349" y="1228"/>
                      <a:pt x="2349" y="1228"/>
                    </a:cubicBezTo>
                    <a:cubicBezTo>
                      <a:pt x="2349" y="849"/>
                      <a:pt x="2349" y="849"/>
                      <a:pt x="2349" y="849"/>
                    </a:cubicBezTo>
                    <a:lnTo>
                      <a:pt x="2349" y="839"/>
                    </a:lnTo>
                    <a:cubicBezTo>
                      <a:pt x="2360" y="724"/>
                      <a:pt x="2433" y="650"/>
                      <a:pt x="2486" y="587"/>
                    </a:cubicBezTo>
                    <a:cubicBezTo>
                      <a:pt x="2548" y="514"/>
                      <a:pt x="2580" y="451"/>
                      <a:pt x="2580" y="367"/>
                    </a:cubicBezTo>
                    <a:cubicBezTo>
                      <a:pt x="2580" y="273"/>
                      <a:pt x="2560" y="178"/>
                      <a:pt x="2507" y="115"/>
                    </a:cubicBezTo>
                    <a:cubicBezTo>
                      <a:pt x="2454" y="53"/>
                      <a:pt x="2380" y="10"/>
                      <a:pt x="2224" y="10"/>
                    </a:cubicBezTo>
                    <a:cubicBezTo>
                      <a:pt x="2077" y="0"/>
                      <a:pt x="2003" y="53"/>
                      <a:pt x="1951" y="115"/>
                    </a:cubicBezTo>
                    <a:cubicBezTo>
                      <a:pt x="1898" y="178"/>
                      <a:pt x="1877" y="273"/>
                      <a:pt x="1877" y="367"/>
                    </a:cubicBezTo>
                    <a:cubicBezTo>
                      <a:pt x="1877" y="451"/>
                      <a:pt x="1909" y="514"/>
                      <a:pt x="1961" y="577"/>
                    </a:cubicBezTo>
                    <a:cubicBezTo>
                      <a:pt x="2014" y="650"/>
                      <a:pt x="2077" y="724"/>
                      <a:pt x="2077" y="839"/>
                    </a:cubicBezTo>
                    <a:cubicBezTo>
                      <a:pt x="2077" y="1228"/>
                      <a:pt x="2077" y="1228"/>
                      <a:pt x="2077" y="1228"/>
                    </a:cubicBezTo>
                    <a:cubicBezTo>
                      <a:pt x="692" y="1228"/>
                      <a:pt x="692" y="1228"/>
                      <a:pt x="692" y="1228"/>
                    </a:cubicBezTo>
                    <a:cubicBezTo>
                      <a:pt x="420" y="1971"/>
                      <a:pt x="179" y="2758"/>
                      <a:pt x="0" y="3671"/>
                    </a:cubicBezTo>
                    <a:cubicBezTo>
                      <a:pt x="1395" y="3671"/>
                      <a:pt x="1395" y="3671"/>
                      <a:pt x="1395" y="3671"/>
                    </a:cubicBezTo>
                    <a:cubicBezTo>
                      <a:pt x="1395" y="3556"/>
                      <a:pt x="1395" y="3556"/>
                      <a:pt x="1395" y="3556"/>
                    </a:cubicBezTo>
                    <a:cubicBezTo>
                      <a:pt x="1395" y="3545"/>
                      <a:pt x="1385" y="3535"/>
                      <a:pt x="1322" y="3440"/>
                    </a:cubicBezTo>
                    <a:cubicBezTo>
                      <a:pt x="1259" y="3367"/>
                      <a:pt x="1186" y="3241"/>
                      <a:pt x="1186" y="3094"/>
                    </a:cubicBezTo>
                    <a:cubicBezTo>
                      <a:pt x="1186" y="2957"/>
                      <a:pt x="1217" y="2810"/>
                      <a:pt x="1311" y="2695"/>
                    </a:cubicBezTo>
                    <a:cubicBezTo>
                      <a:pt x="1406" y="2580"/>
                      <a:pt x="1584" y="2496"/>
                      <a:pt x="1783" y="2496"/>
                    </a:cubicBezTo>
                    <a:cubicBezTo>
                      <a:pt x="1972" y="2506"/>
                      <a:pt x="2140" y="2580"/>
                      <a:pt x="2234" y="2695"/>
                    </a:cubicBezTo>
                    <a:cubicBezTo>
                      <a:pt x="2328" y="2810"/>
                      <a:pt x="2360" y="2957"/>
                      <a:pt x="2360" y="3094"/>
                    </a:cubicBezTo>
                    <a:cubicBezTo>
                      <a:pt x="2360" y="3251"/>
                      <a:pt x="2276" y="3377"/>
                      <a:pt x="2213" y="3451"/>
                    </a:cubicBezTo>
                    <a:cubicBezTo>
                      <a:pt x="2150" y="3545"/>
                      <a:pt x="2129" y="3566"/>
                      <a:pt x="2129" y="3587"/>
                    </a:cubicBezTo>
                    <a:cubicBezTo>
                      <a:pt x="2129" y="3671"/>
                      <a:pt x="2129" y="3671"/>
                      <a:pt x="2129" y="3671"/>
                    </a:cubicBezTo>
                    <a:cubicBezTo>
                      <a:pt x="3210" y="3671"/>
                      <a:pt x="3210" y="3671"/>
                      <a:pt x="3210" y="3671"/>
                    </a:cubicBezTo>
                    <a:cubicBezTo>
                      <a:pt x="3210" y="2654"/>
                      <a:pt x="3210" y="2654"/>
                      <a:pt x="3210" y="2654"/>
                    </a:cubicBezTo>
                    <a:cubicBezTo>
                      <a:pt x="3608" y="2654"/>
                      <a:pt x="3608" y="2654"/>
                      <a:pt x="3608" y="2654"/>
                    </a:cubicBezTo>
                    <a:cubicBezTo>
                      <a:pt x="3608" y="2654"/>
                      <a:pt x="3608" y="2654"/>
                      <a:pt x="3618" y="2654"/>
                    </a:cubicBezTo>
                    <a:cubicBezTo>
                      <a:pt x="3734" y="2664"/>
                      <a:pt x="3797" y="2738"/>
                      <a:pt x="3870" y="2800"/>
                    </a:cubicBezTo>
                    <a:cubicBezTo>
                      <a:pt x="3944" y="2853"/>
                      <a:pt x="3996" y="2884"/>
                      <a:pt x="4080" y="2884"/>
                    </a:cubicBezTo>
                    <a:cubicBezTo>
                      <a:pt x="4185" y="2884"/>
                      <a:pt x="4279" y="2863"/>
                      <a:pt x="4342" y="2810"/>
                    </a:cubicBezTo>
                    <a:cubicBezTo>
                      <a:pt x="4394" y="2769"/>
                      <a:pt x="4447" y="2685"/>
                      <a:pt x="4447" y="2538"/>
                    </a:cubicBezTo>
                    <a:cubicBezTo>
                      <a:pt x="4447" y="2381"/>
                      <a:pt x="4405" y="2307"/>
                      <a:pt x="4342" y="2255"/>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6" name="Freeform 32"/>
              <p:cNvSpPr>
                <a:spLocks noChangeArrowheads="1"/>
              </p:cNvSpPr>
              <p:nvPr/>
            </p:nvSpPr>
            <p:spPr bwMode="auto">
              <a:xfrm>
                <a:off x="9233668" y="9701928"/>
                <a:ext cx="2029711" cy="999780"/>
              </a:xfrm>
              <a:custGeom>
                <a:avLst/>
                <a:gdLst>
                  <a:gd name="T0" fmla="*/ 4825 w 4962"/>
                  <a:gd name="T1" fmla="*/ 0 h 2444"/>
                  <a:gd name="T2" fmla="*/ 4825 w 4962"/>
                  <a:gd name="T3" fmla="*/ 0 h 2444"/>
                  <a:gd name="T4" fmla="*/ 3880 w 4962"/>
                  <a:gd name="T5" fmla="*/ 0 h 2444"/>
                  <a:gd name="T6" fmla="*/ 3880 w 4962"/>
                  <a:gd name="T7" fmla="*/ 146 h 2444"/>
                  <a:gd name="T8" fmla="*/ 3964 w 4962"/>
                  <a:gd name="T9" fmla="*/ 261 h 2444"/>
                  <a:gd name="T10" fmla="*/ 4090 w 4962"/>
                  <a:gd name="T11" fmla="*/ 607 h 2444"/>
                  <a:gd name="T12" fmla="*/ 3964 w 4962"/>
                  <a:gd name="T13" fmla="*/ 1006 h 2444"/>
                  <a:gd name="T14" fmla="*/ 3503 w 4962"/>
                  <a:gd name="T15" fmla="*/ 1205 h 2444"/>
                  <a:gd name="T16" fmla="*/ 3041 w 4962"/>
                  <a:gd name="T17" fmla="*/ 1006 h 2444"/>
                  <a:gd name="T18" fmla="*/ 2916 w 4962"/>
                  <a:gd name="T19" fmla="*/ 607 h 2444"/>
                  <a:gd name="T20" fmla="*/ 3063 w 4962"/>
                  <a:gd name="T21" fmla="*/ 251 h 2444"/>
                  <a:gd name="T22" fmla="*/ 3157 w 4962"/>
                  <a:gd name="T23" fmla="*/ 114 h 2444"/>
                  <a:gd name="T24" fmla="*/ 3157 w 4962"/>
                  <a:gd name="T25" fmla="*/ 0 h 2444"/>
                  <a:gd name="T26" fmla="*/ 304 w 4962"/>
                  <a:gd name="T27" fmla="*/ 0 h 2444"/>
                  <a:gd name="T28" fmla="*/ 294 w 4962"/>
                  <a:gd name="T29" fmla="*/ 62 h 2444"/>
                  <a:gd name="T30" fmla="*/ 0 w 4962"/>
                  <a:gd name="T31" fmla="*/ 2443 h 2444"/>
                  <a:gd name="T32" fmla="*/ 1311 w 4962"/>
                  <a:gd name="T33" fmla="*/ 2443 h 2444"/>
                  <a:gd name="T34" fmla="*/ 1311 w 4962"/>
                  <a:gd name="T35" fmla="*/ 2359 h 2444"/>
                  <a:gd name="T36" fmla="*/ 1227 w 4962"/>
                  <a:gd name="T37" fmla="*/ 2223 h 2444"/>
                  <a:gd name="T38" fmla="*/ 1080 w 4962"/>
                  <a:gd name="T39" fmla="*/ 1866 h 2444"/>
                  <a:gd name="T40" fmla="*/ 1207 w 4962"/>
                  <a:gd name="T41" fmla="*/ 1467 h 2444"/>
                  <a:gd name="T42" fmla="*/ 1657 w 4962"/>
                  <a:gd name="T43" fmla="*/ 1268 h 2444"/>
                  <a:gd name="T44" fmla="*/ 2129 w 4962"/>
                  <a:gd name="T45" fmla="*/ 1467 h 2444"/>
                  <a:gd name="T46" fmla="*/ 2245 w 4962"/>
                  <a:gd name="T47" fmla="*/ 1866 h 2444"/>
                  <a:gd name="T48" fmla="*/ 2118 w 4962"/>
                  <a:gd name="T49" fmla="*/ 2212 h 2444"/>
                  <a:gd name="T50" fmla="*/ 2045 w 4962"/>
                  <a:gd name="T51" fmla="*/ 2328 h 2444"/>
                  <a:gd name="T52" fmla="*/ 2045 w 4962"/>
                  <a:gd name="T53" fmla="*/ 2443 h 2444"/>
                  <a:gd name="T54" fmla="*/ 4961 w 4962"/>
                  <a:gd name="T55" fmla="*/ 2443 h 2444"/>
                  <a:gd name="T56" fmla="*/ 4825 w 4962"/>
                  <a:gd name="T5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62" h="2444">
                    <a:moveTo>
                      <a:pt x="4825" y="0"/>
                    </a:moveTo>
                    <a:lnTo>
                      <a:pt x="4825" y="0"/>
                    </a:lnTo>
                    <a:cubicBezTo>
                      <a:pt x="3880" y="0"/>
                      <a:pt x="3880" y="0"/>
                      <a:pt x="3880" y="0"/>
                    </a:cubicBezTo>
                    <a:cubicBezTo>
                      <a:pt x="3880" y="146"/>
                      <a:pt x="3880" y="146"/>
                      <a:pt x="3880" y="146"/>
                    </a:cubicBezTo>
                    <a:cubicBezTo>
                      <a:pt x="3880" y="156"/>
                      <a:pt x="3891" y="167"/>
                      <a:pt x="3964" y="261"/>
                    </a:cubicBezTo>
                    <a:cubicBezTo>
                      <a:pt x="4017" y="335"/>
                      <a:pt x="4090" y="460"/>
                      <a:pt x="4090" y="607"/>
                    </a:cubicBezTo>
                    <a:cubicBezTo>
                      <a:pt x="4090" y="743"/>
                      <a:pt x="4058" y="880"/>
                      <a:pt x="3964" y="1006"/>
                    </a:cubicBezTo>
                    <a:cubicBezTo>
                      <a:pt x="3870" y="1121"/>
                      <a:pt x="3691" y="1205"/>
                      <a:pt x="3503" y="1205"/>
                    </a:cubicBezTo>
                    <a:cubicBezTo>
                      <a:pt x="3303" y="1194"/>
                      <a:pt x="3136" y="1121"/>
                      <a:pt x="3041" y="1006"/>
                    </a:cubicBezTo>
                    <a:cubicBezTo>
                      <a:pt x="2947" y="891"/>
                      <a:pt x="2916" y="743"/>
                      <a:pt x="2916" y="607"/>
                    </a:cubicBezTo>
                    <a:cubicBezTo>
                      <a:pt x="2916" y="450"/>
                      <a:pt x="3000" y="324"/>
                      <a:pt x="3063" y="251"/>
                    </a:cubicBezTo>
                    <a:cubicBezTo>
                      <a:pt x="3136" y="156"/>
                      <a:pt x="3147" y="136"/>
                      <a:pt x="3157" y="114"/>
                    </a:cubicBezTo>
                    <a:cubicBezTo>
                      <a:pt x="3157" y="0"/>
                      <a:pt x="3157" y="0"/>
                      <a:pt x="3157" y="0"/>
                    </a:cubicBezTo>
                    <a:cubicBezTo>
                      <a:pt x="304" y="0"/>
                      <a:pt x="304" y="0"/>
                      <a:pt x="304" y="0"/>
                    </a:cubicBezTo>
                    <a:cubicBezTo>
                      <a:pt x="294" y="20"/>
                      <a:pt x="294" y="41"/>
                      <a:pt x="294" y="62"/>
                    </a:cubicBezTo>
                    <a:cubicBezTo>
                      <a:pt x="0" y="2443"/>
                      <a:pt x="0" y="2443"/>
                      <a:pt x="0" y="2443"/>
                    </a:cubicBezTo>
                    <a:cubicBezTo>
                      <a:pt x="1311" y="2443"/>
                      <a:pt x="1311" y="2443"/>
                      <a:pt x="1311" y="2443"/>
                    </a:cubicBezTo>
                    <a:cubicBezTo>
                      <a:pt x="1311" y="2359"/>
                      <a:pt x="1311" y="2359"/>
                      <a:pt x="1311" y="2359"/>
                    </a:cubicBezTo>
                    <a:cubicBezTo>
                      <a:pt x="1311" y="2338"/>
                      <a:pt x="1291" y="2317"/>
                      <a:pt x="1227" y="2223"/>
                    </a:cubicBezTo>
                    <a:cubicBezTo>
                      <a:pt x="1164" y="2149"/>
                      <a:pt x="1080" y="2023"/>
                      <a:pt x="1080" y="1866"/>
                    </a:cubicBezTo>
                    <a:cubicBezTo>
                      <a:pt x="1080" y="1729"/>
                      <a:pt x="1111" y="1582"/>
                      <a:pt x="1207" y="1467"/>
                    </a:cubicBezTo>
                    <a:cubicBezTo>
                      <a:pt x="1301" y="1352"/>
                      <a:pt x="1468" y="1278"/>
                      <a:pt x="1657" y="1268"/>
                    </a:cubicBezTo>
                    <a:cubicBezTo>
                      <a:pt x="1856" y="1268"/>
                      <a:pt x="2034" y="1352"/>
                      <a:pt x="2129" y="1467"/>
                    </a:cubicBezTo>
                    <a:cubicBezTo>
                      <a:pt x="2224" y="1582"/>
                      <a:pt x="2245" y="1729"/>
                      <a:pt x="2245" y="1866"/>
                    </a:cubicBezTo>
                    <a:cubicBezTo>
                      <a:pt x="2245" y="2013"/>
                      <a:pt x="2181" y="2139"/>
                      <a:pt x="2118" y="2212"/>
                    </a:cubicBezTo>
                    <a:cubicBezTo>
                      <a:pt x="2056" y="2307"/>
                      <a:pt x="2045" y="2317"/>
                      <a:pt x="2045" y="2328"/>
                    </a:cubicBezTo>
                    <a:cubicBezTo>
                      <a:pt x="2045" y="2443"/>
                      <a:pt x="2045" y="2443"/>
                      <a:pt x="2045" y="2443"/>
                    </a:cubicBezTo>
                    <a:cubicBezTo>
                      <a:pt x="4961" y="2443"/>
                      <a:pt x="4961" y="2443"/>
                      <a:pt x="4961" y="2443"/>
                    </a:cubicBezTo>
                    <a:cubicBezTo>
                      <a:pt x="4814" y="1582"/>
                      <a:pt x="4803" y="796"/>
                      <a:pt x="4825" y="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7" name="Freeform 33"/>
              <p:cNvSpPr>
                <a:spLocks noChangeArrowheads="1"/>
              </p:cNvSpPr>
              <p:nvPr/>
            </p:nvSpPr>
            <p:spPr bwMode="auto">
              <a:xfrm>
                <a:off x="11312092" y="9701928"/>
                <a:ext cx="1055450" cy="1523131"/>
              </a:xfrm>
              <a:custGeom>
                <a:avLst/>
                <a:gdLst>
                  <a:gd name="T0" fmla="*/ 2580 w 2581"/>
                  <a:gd name="T1" fmla="*/ 2443 h 3723"/>
                  <a:gd name="T2" fmla="*/ 2580 w 2581"/>
                  <a:gd name="T3" fmla="*/ 2443 h 3723"/>
                  <a:gd name="T4" fmla="*/ 2423 w 2581"/>
                  <a:gd name="T5" fmla="*/ 0 h 3723"/>
                  <a:gd name="T6" fmla="*/ 2013 w 2581"/>
                  <a:gd name="T7" fmla="*/ 0 h 3723"/>
                  <a:gd name="T8" fmla="*/ 2013 w 2581"/>
                  <a:gd name="T9" fmla="*/ 114 h 3723"/>
                  <a:gd name="T10" fmla="*/ 2087 w 2581"/>
                  <a:gd name="T11" fmla="*/ 240 h 3723"/>
                  <a:gd name="T12" fmla="*/ 2223 w 2581"/>
                  <a:gd name="T13" fmla="*/ 586 h 3723"/>
                  <a:gd name="T14" fmla="*/ 2097 w 2581"/>
                  <a:gd name="T15" fmla="*/ 985 h 3723"/>
                  <a:gd name="T16" fmla="*/ 1636 w 2581"/>
                  <a:gd name="T17" fmla="*/ 1174 h 3723"/>
                  <a:gd name="T18" fmla="*/ 1175 w 2581"/>
                  <a:gd name="T19" fmla="*/ 985 h 3723"/>
                  <a:gd name="T20" fmla="*/ 1049 w 2581"/>
                  <a:gd name="T21" fmla="*/ 586 h 3723"/>
                  <a:gd name="T22" fmla="*/ 1195 w 2581"/>
                  <a:gd name="T23" fmla="*/ 230 h 3723"/>
                  <a:gd name="T24" fmla="*/ 1290 w 2581"/>
                  <a:gd name="T25" fmla="*/ 93 h 3723"/>
                  <a:gd name="T26" fmla="*/ 1290 w 2581"/>
                  <a:gd name="T27" fmla="*/ 0 h 3723"/>
                  <a:gd name="T28" fmla="*/ 849 w 2581"/>
                  <a:gd name="T29" fmla="*/ 0 h 3723"/>
                  <a:gd name="T30" fmla="*/ 0 w 2581"/>
                  <a:gd name="T31" fmla="*/ 2443 h 3723"/>
                  <a:gd name="T32" fmla="*/ 1154 w 2581"/>
                  <a:gd name="T33" fmla="*/ 2443 h 3723"/>
                  <a:gd name="T34" fmla="*/ 1154 w 2581"/>
                  <a:gd name="T35" fmla="*/ 2872 h 3723"/>
                  <a:gd name="T36" fmla="*/ 1154 w 2581"/>
                  <a:gd name="T37" fmla="*/ 2883 h 3723"/>
                  <a:gd name="T38" fmla="*/ 1007 w 2581"/>
                  <a:gd name="T39" fmla="*/ 3146 h 3723"/>
                  <a:gd name="T40" fmla="*/ 912 w 2581"/>
                  <a:gd name="T41" fmla="*/ 3355 h 3723"/>
                  <a:gd name="T42" fmla="*/ 986 w 2581"/>
                  <a:gd name="T43" fmla="*/ 3607 h 3723"/>
                  <a:gd name="T44" fmla="*/ 1269 w 2581"/>
                  <a:gd name="T45" fmla="*/ 3711 h 3723"/>
                  <a:gd name="T46" fmla="*/ 1542 w 2581"/>
                  <a:gd name="T47" fmla="*/ 3607 h 3723"/>
                  <a:gd name="T48" fmla="*/ 1615 w 2581"/>
                  <a:gd name="T49" fmla="*/ 3355 h 3723"/>
                  <a:gd name="T50" fmla="*/ 1531 w 2581"/>
                  <a:gd name="T51" fmla="*/ 3146 h 3723"/>
                  <a:gd name="T52" fmla="*/ 1416 w 2581"/>
                  <a:gd name="T53" fmla="*/ 2893 h 3723"/>
                  <a:gd name="T54" fmla="*/ 1416 w 2581"/>
                  <a:gd name="T55" fmla="*/ 2443 h 3723"/>
                  <a:gd name="T56" fmla="*/ 2580 w 2581"/>
                  <a:gd name="T57" fmla="*/ 2443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1" h="3723">
                    <a:moveTo>
                      <a:pt x="2580" y="2443"/>
                    </a:moveTo>
                    <a:lnTo>
                      <a:pt x="2580" y="2443"/>
                    </a:lnTo>
                    <a:cubicBezTo>
                      <a:pt x="2528" y="1541"/>
                      <a:pt x="2444" y="839"/>
                      <a:pt x="2423" y="0"/>
                    </a:cubicBezTo>
                    <a:cubicBezTo>
                      <a:pt x="2013" y="0"/>
                      <a:pt x="2013" y="0"/>
                      <a:pt x="2013" y="0"/>
                    </a:cubicBezTo>
                    <a:cubicBezTo>
                      <a:pt x="2013" y="114"/>
                      <a:pt x="2013" y="114"/>
                      <a:pt x="2013" y="114"/>
                    </a:cubicBezTo>
                    <a:cubicBezTo>
                      <a:pt x="2013" y="136"/>
                      <a:pt x="2024" y="146"/>
                      <a:pt x="2087" y="240"/>
                    </a:cubicBezTo>
                    <a:cubicBezTo>
                      <a:pt x="2150" y="314"/>
                      <a:pt x="2223" y="429"/>
                      <a:pt x="2223" y="586"/>
                    </a:cubicBezTo>
                    <a:cubicBezTo>
                      <a:pt x="2223" y="723"/>
                      <a:pt x="2192" y="859"/>
                      <a:pt x="2097" y="985"/>
                    </a:cubicBezTo>
                    <a:cubicBezTo>
                      <a:pt x="2003" y="1100"/>
                      <a:pt x="1825" y="1184"/>
                      <a:pt x="1636" y="1174"/>
                    </a:cubicBezTo>
                    <a:cubicBezTo>
                      <a:pt x="1437" y="1174"/>
                      <a:pt x="1269" y="1100"/>
                      <a:pt x="1175" y="985"/>
                    </a:cubicBezTo>
                    <a:cubicBezTo>
                      <a:pt x="1080" y="859"/>
                      <a:pt x="1049" y="723"/>
                      <a:pt x="1049" y="586"/>
                    </a:cubicBezTo>
                    <a:cubicBezTo>
                      <a:pt x="1049" y="429"/>
                      <a:pt x="1133" y="304"/>
                      <a:pt x="1195" y="230"/>
                    </a:cubicBezTo>
                    <a:cubicBezTo>
                      <a:pt x="1269" y="136"/>
                      <a:pt x="1279" y="114"/>
                      <a:pt x="1290" y="93"/>
                    </a:cubicBezTo>
                    <a:cubicBezTo>
                      <a:pt x="1290" y="0"/>
                      <a:pt x="1290" y="0"/>
                      <a:pt x="1290" y="0"/>
                    </a:cubicBezTo>
                    <a:cubicBezTo>
                      <a:pt x="849" y="0"/>
                      <a:pt x="849" y="0"/>
                      <a:pt x="849" y="0"/>
                    </a:cubicBezTo>
                    <a:cubicBezTo>
                      <a:pt x="608" y="534"/>
                      <a:pt x="336" y="1163"/>
                      <a:pt x="0" y="2443"/>
                    </a:cubicBezTo>
                    <a:cubicBezTo>
                      <a:pt x="1154" y="2443"/>
                      <a:pt x="1154" y="2443"/>
                      <a:pt x="1154" y="2443"/>
                    </a:cubicBezTo>
                    <a:cubicBezTo>
                      <a:pt x="1154" y="2872"/>
                      <a:pt x="1154" y="2872"/>
                      <a:pt x="1154" y="2872"/>
                    </a:cubicBezTo>
                    <a:lnTo>
                      <a:pt x="1154" y="2883"/>
                    </a:lnTo>
                    <a:cubicBezTo>
                      <a:pt x="1133" y="2999"/>
                      <a:pt x="1059" y="3072"/>
                      <a:pt x="1007" y="3146"/>
                    </a:cubicBezTo>
                    <a:cubicBezTo>
                      <a:pt x="955" y="3208"/>
                      <a:pt x="912" y="3271"/>
                      <a:pt x="912" y="3355"/>
                    </a:cubicBezTo>
                    <a:cubicBezTo>
                      <a:pt x="912" y="3460"/>
                      <a:pt x="933" y="3544"/>
                      <a:pt x="986" y="3607"/>
                    </a:cubicBezTo>
                    <a:cubicBezTo>
                      <a:pt x="1039" y="3670"/>
                      <a:pt x="1111" y="3711"/>
                      <a:pt x="1269" y="3711"/>
                    </a:cubicBezTo>
                    <a:cubicBezTo>
                      <a:pt x="1416" y="3722"/>
                      <a:pt x="1489" y="3670"/>
                      <a:pt x="1542" y="3607"/>
                    </a:cubicBezTo>
                    <a:cubicBezTo>
                      <a:pt x="1594" y="3544"/>
                      <a:pt x="1615" y="3450"/>
                      <a:pt x="1615" y="3355"/>
                    </a:cubicBezTo>
                    <a:cubicBezTo>
                      <a:pt x="1615" y="3271"/>
                      <a:pt x="1584" y="3208"/>
                      <a:pt x="1531" y="3146"/>
                    </a:cubicBezTo>
                    <a:cubicBezTo>
                      <a:pt x="1489" y="3072"/>
                      <a:pt x="1416" y="2999"/>
                      <a:pt x="1416" y="2893"/>
                    </a:cubicBezTo>
                    <a:cubicBezTo>
                      <a:pt x="1416" y="2443"/>
                      <a:pt x="1416" y="2443"/>
                      <a:pt x="1416" y="2443"/>
                    </a:cubicBezTo>
                    <a:lnTo>
                      <a:pt x="2580" y="2443"/>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8" name="Freeform 34"/>
              <p:cNvSpPr>
                <a:spLocks noChangeArrowheads="1"/>
              </p:cNvSpPr>
              <p:nvPr/>
            </p:nvSpPr>
            <p:spPr bwMode="auto">
              <a:xfrm>
                <a:off x="9152481" y="10315512"/>
                <a:ext cx="2073011" cy="1434703"/>
              </a:xfrm>
              <a:custGeom>
                <a:avLst/>
                <a:gdLst>
                  <a:gd name="T0" fmla="*/ 2013 w 5066"/>
                  <a:gd name="T1" fmla="*/ 830 h 3505"/>
                  <a:gd name="T2" fmla="*/ 2013 w 5066"/>
                  <a:gd name="T3" fmla="*/ 830 h 3505"/>
                  <a:gd name="T4" fmla="*/ 2129 w 5066"/>
                  <a:gd name="T5" fmla="*/ 578 h 3505"/>
                  <a:gd name="T6" fmla="*/ 2213 w 5066"/>
                  <a:gd name="T7" fmla="*/ 368 h 3505"/>
                  <a:gd name="T8" fmla="*/ 2139 w 5066"/>
                  <a:gd name="T9" fmla="*/ 116 h 3505"/>
                  <a:gd name="T10" fmla="*/ 1867 w 5066"/>
                  <a:gd name="T11" fmla="*/ 0 h 3505"/>
                  <a:gd name="T12" fmla="*/ 1583 w 5066"/>
                  <a:gd name="T13" fmla="*/ 116 h 3505"/>
                  <a:gd name="T14" fmla="*/ 1510 w 5066"/>
                  <a:gd name="T15" fmla="*/ 368 h 3505"/>
                  <a:gd name="T16" fmla="*/ 1604 w 5066"/>
                  <a:gd name="T17" fmla="*/ 578 h 3505"/>
                  <a:gd name="T18" fmla="*/ 1741 w 5066"/>
                  <a:gd name="T19" fmla="*/ 840 h 3505"/>
                  <a:gd name="T20" fmla="*/ 1741 w 5066"/>
                  <a:gd name="T21" fmla="*/ 850 h 3505"/>
                  <a:gd name="T22" fmla="*/ 1741 w 5066"/>
                  <a:gd name="T23" fmla="*/ 1228 h 3505"/>
                  <a:gd name="T24" fmla="*/ 168 w 5066"/>
                  <a:gd name="T25" fmla="*/ 1228 h 3505"/>
                  <a:gd name="T26" fmla="*/ 157 w 5066"/>
                  <a:gd name="T27" fmla="*/ 1291 h 3505"/>
                  <a:gd name="T28" fmla="*/ 3240 w 5066"/>
                  <a:gd name="T29" fmla="*/ 3504 h 3505"/>
                  <a:gd name="T30" fmla="*/ 5065 w 5066"/>
                  <a:gd name="T31" fmla="*/ 3504 h 3505"/>
                  <a:gd name="T32" fmla="*/ 5065 w 5066"/>
                  <a:gd name="T33" fmla="*/ 2717 h 3505"/>
                  <a:gd name="T34" fmla="*/ 4897 w 5066"/>
                  <a:gd name="T35" fmla="*/ 2717 h 3505"/>
                  <a:gd name="T36" fmla="*/ 4761 w 5066"/>
                  <a:gd name="T37" fmla="*/ 2811 h 3505"/>
                  <a:gd name="T38" fmla="*/ 4405 w 5066"/>
                  <a:gd name="T39" fmla="*/ 2948 h 3505"/>
                  <a:gd name="T40" fmla="*/ 4006 w 5066"/>
                  <a:gd name="T41" fmla="*/ 2822 h 3505"/>
                  <a:gd name="T42" fmla="*/ 3807 w 5066"/>
                  <a:gd name="T43" fmla="*/ 2371 h 3505"/>
                  <a:gd name="T44" fmla="*/ 4006 w 5066"/>
                  <a:gd name="T45" fmla="*/ 1909 h 3505"/>
                  <a:gd name="T46" fmla="*/ 4405 w 5066"/>
                  <a:gd name="T47" fmla="*/ 1784 h 3505"/>
                  <a:gd name="T48" fmla="*/ 4750 w 5066"/>
                  <a:gd name="T49" fmla="*/ 1909 h 3505"/>
                  <a:gd name="T50" fmla="*/ 4866 w 5066"/>
                  <a:gd name="T51" fmla="*/ 1983 h 3505"/>
                  <a:gd name="T52" fmla="*/ 5065 w 5066"/>
                  <a:gd name="T53" fmla="*/ 1983 h 3505"/>
                  <a:gd name="T54" fmla="*/ 5065 w 5066"/>
                  <a:gd name="T55" fmla="*/ 1228 h 3505"/>
                  <a:gd name="T56" fmla="*/ 2013 w 5066"/>
                  <a:gd name="T57" fmla="*/ 1228 h 3505"/>
                  <a:gd name="T58" fmla="*/ 2013 w 5066"/>
                  <a:gd name="T59" fmla="*/ 830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6" h="3505">
                    <a:moveTo>
                      <a:pt x="2013" y="830"/>
                    </a:moveTo>
                    <a:lnTo>
                      <a:pt x="2013" y="830"/>
                    </a:lnTo>
                    <a:cubicBezTo>
                      <a:pt x="2013" y="725"/>
                      <a:pt x="2087" y="651"/>
                      <a:pt x="2129" y="578"/>
                    </a:cubicBezTo>
                    <a:cubicBezTo>
                      <a:pt x="2181" y="515"/>
                      <a:pt x="2213" y="451"/>
                      <a:pt x="2213" y="368"/>
                    </a:cubicBezTo>
                    <a:cubicBezTo>
                      <a:pt x="2213" y="274"/>
                      <a:pt x="2192" y="179"/>
                      <a:pt x="2139" y="116"/>
                    </a:cubicBezTo>
                    <a:cubicBezTo>
                      <a:pt x="2087" y="43"/>
                      <a:pt x="2013" y="0"/>
                      <a:pt x="1867" y="0"/>
                    </a:cubicBezTo>
                    <a:cubicBezTo>
                      <a:pt x="1709" y="12"/>
                      <a:pt x="1636" y="53"/>
                      <a:pt x="1583" y="116"/>
                    </a:cubicBezTo>
                    <a:cubicBezTo>
                      <a:pt x="1531" y="179"/>
                      <a:pt x="1510" y="263"/>
                      <a:pt x="1510" y="368"/>
                    </a:cubicBezTo>
                    <a:cubicBezTo>
                      <a:pt x="1510" y="451"/>
                      <a:pt x="1542" y="515"/>
                      <a:pt x="1604" y="578"/>
                    </a:cubicBezTo>
                    <a:cubicBezTo>
                      <a:pt x="1657" y="651"/>
                      <a:pt x="1730" y="725"/>
                      <a:pt x="1741" y="840"/>
                    </a:cubicBezTo>
                    <a:cubicBezTo>
                      <a:pt x="1741" y="840"/>
                      <a:pt x="1741" y="840"/>
                      <a:pt x="1741" y="850"/>
                    </a:cubicBezTo>
                    <a:cubicBezTo>
                      <a:pt x="1741" y="1228"/>
                      <a:pt x="1741" y="1228"/>
                      <a:pt x="1741" y="1228"/>
                    </a:cubicBezTo>
                    <a:cubicBezTo>
                      <a:pt x="168" y="1228"/>
                      <a:pt x="168" y="1228"/>
                      <a:pt x="168" y="1228"/>
                    </a:cubicBezTo>
                    <a:cubicBezTo>
                      <a:pt x="157" y="1291"/>
                      <a:pt x="157" y="1291"/>
                      <a:pt x="157" y="1291"/>
                    </a:cubicBezTo>
                    <a:cubicBezTo>
                      <a:pt x="0" y="2791"/>
                      <a:pt x="1814" y="3504"/>
                      <a:pt x="3240" y="3504"/>
                    </a:cubicBezTo>
                    <a:cubicBezTo>
                      <a:pt x="5065" y="3504"/>
                      <a:pt x="5065" y="3504"/>
                      <a:pt x="5065" y="3504"/>
                    </a:cubicBezTo>
                    <a:cubicBezTo>
                      <a:pt x="5065" y="2717"/>
                      <a:pt x="5065" y="2717"/>
                      <a:pt x="5065" y="2717"/>
                    </a:cubicBezTo>
                    <a:cubicBezTo>
                      <a:pt x="4897" y="2717"/>
                      <a:pt x="4897" y="2717"/>
                      <a:pt x="4897" y="2717"/>
                    </a:cubicBezTo>
                    <a:cubicBezTo>
                      <a:pt x="4866" y="2717"/>
                      <a:pt x="4856" y="2738"/>
                      <a:pt x="4761" y="2811"/>
                    </a:cubicBezTo>
                    <a:cubicBezTo>
                      <a:pt x="4688" y="2875"/>
                      <a:pt x="4562" y="2948"/>
                      <a:pt x="4405" y="2948"/>
                    </a:cubicBezTo>
                    <a:cubicBezTo>
                      <a:pt x="4268" y="2948"/>
                      <a:pt x="4121" y="2927"/>
                      <a:pt x="4006" y="2822"/>
                    </a:cubicBezTo>
                    <a:cubicBezTo>
                      <a:pt x="3890" y="2738"/>
                      <a:pt x="3818" y="2560"/>
                      <a:pt x="3807" y="2371"/>
                    </a:cubicBezTo>
                    <a:cubicBezTo>
                      <a:pt x="3807" y="2172"/>
                      <a:pt x="3890" y="1993"/>
                      <a:pt x="4006" y="1909"/>
                    </a:cubicBezTo>
                    <a:cubicBezTo>
                      <a:pt x="4121" y="1805"/>
                      <a:pt x="4268" y="1784"/>
                      <a:pt x="4405" y="1784"/>
                    </a:cubicBezTo>
                    <a:cubicBezTo>
                      <a:pt x="4552" y="1784"/>
                      <a:pt x="4677" y="1857"/>
                      <a:pt x="4750" y="1909"/>
                    </a:cubicBezTo>
                    <a:cubicBezTo>
                      <a:pt x="4845" y="1973"/>
                      <a:pt x="4856" y="1983"/>
                      <a:pt x="4866" y="1983"/>
                    </a:cubicBezTo>
                    <a:cubicBezTo>
                      <a:pt x="5065" y="1983"/>
                      <a:pt x="5065" y="1983"/>
                      <a:pt x="5065" y="1983"/>
                    </a:cubicBezTo>
                    <a:cubicBezTo>
                      <a:pt x="5065" y="1228"/>
                      <a:pt x="5065" y="1228"/>
                      <a:pt x="5065" y="1228"/>
                    </a:cubicBezTo>
                    <a:cubicBezTo>
                      <a:pt x="2013" y="1228"/>
                      <a:pt x="2013" y="1228"/>
                      <a:pt x="2013" y="1228"/>
                    </a:cubicBezTo>
                    <a:lnTo>
                      <a:pt x="2013" y="830"/>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9" name="Freeform 35"/>
              <p:cNvSpPr>
                <a:spLocks noChangeArrowheads="1"/>
              </p:cNvSpPr>
              <p:nvPr/>
            </p:nvSpPr>
            <p:spPr bwMode="auto">
              <a:xfrm>
                <a:off x="10805116" y="10819011"/>
                <a:ext cx="2047752" cy="931203"/>
              </a:xfrm>
              <a:custGeom>
                <a:avLst/>
                <a:gdLst>
                  <a:gd name="T0" fmla="*/ 4887 w 5003"/>
                  <a:gd name="T1" fmla="*/ 860 h 2277"/>
                  <a:gd name="T2" fmla="*/ 4887 w 5003"/>
                  <a:gd name="T3" fmla="*/ 860 h 2277"/>
                  <a:gd name="T4" fmla="*/ 4635 w 5003"/>
                  <a:gd name="T5" fmla="*/ 786 h 2277"/>
                  <a:gd name="T6" fmla="*/ 4425 w 5003"/>
                  <a:gd name="T7" fmla="*/ 870 h 2277"/>
                  <a:gd name="T8" fmla="*/ 4163 w 5003"/>
                  <a:gd name="T9" fmla="*/ 985 h 2277"/>
                  <a:gd name="T10" fmla="*/ 3691 w 5003"/>
                  <a:gd name="T11" fmla="*/ 985 h 2277"/>
                  <a:gd name="T12" fmla="*/ 3691 w 5003"/>
                  <a:gd name="T13" fmla="*/ 0 h 2277"/>
                  <a:gd name="T14" fmla="*/ 2883 w 5003"/>
                  <a:gd name="T15" fmla="*/ 0 h 2277"/>
                  <a:gd name="T16" fmla="*/ 2883 w 5003"/>
                  <a:gd name="T17" fmla="*/ 167 h 2277"/>
                  <a:gd name="T18" fmla="*/ 2957 w 5003"/>
                  <a:gd name="T19" fmla="*/ 283 h 2277"/>
                  <a:gd name="T20" fmla="*/ 3082 w 5003"/>
                  <a:gd name="T21" fmla="*/ 629 h 2277"/>
                  <a:gd name="T22" fmla="*/ 2967 w 5003"/>
                  <a:gd name="T23" fmla="*/ 1028 h 2277"/>
                  <a:gd name="T24" fmla="*/ 2495 w 5003"/>
                  <a:gd name="T25" fmla="*/ 1227 h 2277"/>
                  <a:gd name="T26" fmla="*/ 2044 w 5003"/>
                  <a:gd name="T27" fmla="*/ 1028 h 2277"/>
                  <a:gd name="T28" fmla="*/ 1919 w 5003"/>
                  <a:gd name="T29" fmla="*/ 629 h 2277"/>
                  <a:gd name="T30" fmla="*/ 2065 w 5003"/>
                  <a:gd name="T31" fmla="*/ 273 h 2277"/>
                  <a:gd name="T32" fmla="*/ 2149 w 5003"/>
                  <a:gd name="T33" fmla="*/ 136 h 2277"/>
                  <a:gd name="T34" fmla="*/ 2149 w 5003"/>
                  <a:gd name="T35" fmla="*/ 0 h 2277"/>
                  <a:gd name="T36" fmla="*/ 1310 w 5003"/>
                  <a:gd name="T37" fmla="*/ 0 h 2277"/>
                  <a:gd name="T38" fmla="*/ 1310 w 5003"/>
                  <a:gd name="T39" fmla="*/ 985 h 2277"/>
                  <a:gd name="T40" fmla="*/ 828 w 5003"/>
                  <a:gd name="T41" fmla="*/ 985 h 2277"/>
                  <a:gd name="T42" fmla="*/ 576 w 5003"/>
                  <a:gd name="T43" fmla="*/ 870 h 2277"/>
                  <a:gd name="T44" fmla="*/ 367 w 5003"/>
                  <a:gd name="T45" fmla="*/ 786 h 2277"/>
                  <a:gd name="T46" fmla="*/ 104 w 5003"/>
                  <a:gd name="T47" fmla="*/ 860 h 2277"/>
                  <a:gd name="T48" fmla="*/ 0 w 5003"/>
                  <a:gd name="T49" fmla="*/ 1132 h 2277"/>
                  <a:gd name="T50" fmla="*/ 115 w 5003"/>
                  <a:gd name="T51" fmla="*/ 1416 h 2277"/>
                  <a:gd name="T52" fmla="*/ 367 w 5003"/>
                  <a:gd name="T53" fmla="*/ 1489 h 2277"/>
                  <a:gd name="T54" fmla="*/ 576 w 5003"/>
                  <a:gd name="T55" fmla="*/ 1395 h 2277"/>
                  <a:gd name="T56" fmla="*/ 838 w 5003"/>
                  <a:gd name="T57" fmla="*/ 1259 h 2277"/>
                  <a:gd name="T58" fmla="*/ 849 w 5003"/>
                  <a:gd name="T59" fmla="*/ 1259 h 2277"/>
                  <a:gd name="T60" fmla="*/ 1310 w 5003"/>
                  <a:gd name="T61" fmla="*/ 1259 h 2277"/>
                  <a:gd name="T62" fmla="*/ 1310 w 5003"/>
                  <a:gd name="T63" fmla="*/ 2276 h 2277"/>
                  <a:gd name="T64" fmla="*/ 3691 w 5003"/>
                  <a:gd name="T65" fmla="*/ 2276 h 2277"/>
                  <a:gd name="T66" fmla="*/ 3691 w 5003"/>
                  <a:gd name="T67" fmla="*/ 1259 h 2277"/>
                  <a:gd name="T68" fmla="*/ 4153 w 5003"/>
                  <a:gd name="T69" fmla="*/ 1259 h 2277"/>
                  <a:gd name="T70" fmla="*/ 4163 w 5003"/>
                  <a:gd name="T71" fmla="*/ 1259 h 2277"/>
                  <a:gd name="T72" fmla="*/ 4415 w 5003"/>
                  <a:gd name="T73" fmla="*/ 1395 h 2277"/>
                  <a:gd name="T74" fmla="*/ 4635 w 5003"/>
                  <a:gd name="T75" fmla="*/ 1489 h 2277"/>
                  <a:gd name="T76" fmla="*/ 4887 w 5003"/>
                  <a:gd name="T77" fmla="*/ 1416 h 2277"/>
                  <a:gd name="T78" fmla="*/ 4991 w 5003"/>
                  <a:gd name="T79" fmla="*/ 1132 h 2277"/>
                  <a:gd name="T80" fmla="*/ 4887 w 5003"/>
                  <a:gd name="T81" fmla="*/ 86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3" h="2277">
                    <a:moveTo>
                      <a:pt x="4887" y="860"/>
                    </a:moveTo>
                    <a:lnTo>
                      <a:pt x="4887" y="860"/>
                    </a:lnTo>
                    <a:cubicBezTo>
                      <a:pt x="4824" y="808"/>
                      <a:pt x="4729" y="786"/>
                      <a:pt x="4635" y="786"/>
                    </a:cubicBezTo>
                    <a:cubicBezTo>
                      <a:pt x="4551" y="786"/>
                      <a:pt x="4488" y="818"/>
                      <a:pt x="4425" y="870"/>
                    </a:cubicBezTo>
                    <a:cubicBezTo>
                      <a:pt x="4352" y="923"/>
                      <a:pt x="4278" y="985"/>
                      <a:pt x="4163" y="985"/>
                    </a:cubicBezTo>
                    <a:cubicBezTo>
                      <a:pt x="3691" y="985"/>
                      <a:pt x="3691" y="985"/>
                      <a:pt x="3691" y="985"/>
                    </a:cubicBezTo>
                    <a:cubicBezTo>
                      <a:pt x="3691" y="0"/>
                      <a:pt x="3691" y="0"/>
                      <a:pt x="3691" y="0"/>
                    </a:cubicBezTo>
                    <a:cubicBezTo>
                      <a:pt x="2883" y="0"/>
                      <a:pt x="2883" y="0"/>
                      <a:pt x="2883" y="0"/>
                    </a:cubicBezTo>
                    <a:cubicBezTo>
                      <a:pt x="2883" y="167"/>
                      <a:pt x="2883" y="167"/>
                      <a:pt x="2883" y="167"/>
                    </a:cubicBezTo>
                    <a:cubicBezTo>
                      <a:pt x="2883" y="178"/>
                      <a:pt x="2894" y="189"/>
                      <a:pt x="2957" y="283"/>
                    </a:cubicBezTo>
                    <a:cubicBezTo>
                      <a:pt x="3019" y="357"/>
                      <a:pt x="3082" y="482"/>
                      <a:pt x="3082" y="629"/>
                    </a:cubicBezTo>
                    <a:cubicBezTo>
                      <a:pt x="3082" y="765"/>
                      <a:pt x="3062" y="902"/>
                      <a:pt x="2967" y="1028"/>
                    </a:cubicBezTo>
                    <a:cubicBezTo>
                      <a:pt x="2873" y="1143"/>
                      <a:pt x="2695" y="1227"/>
                      <a:pt x="2495" y="1227"/>
                    </a:cubicBezTo>
                    <a:cubicBezTo>
                      <a:pt x="2307" y="1216"/>
                      <a:pt x="2139" y="1143"/>
                      <a:pt x="2044" y="1028"/>
                    </a:cubicBezTo>
                    <a:cubicBezTo>
                      <a:pt x="1950" y="912"/>
                      <a:pt x="1919" y="765"/>
                      <a:pt x="1919" y="629"/>
                    </a:cubicBezTo>
                    <a:cubicBezTo>
                      <a:pt x="1919" y="472"/>
                      <a:pt x="2003" y="346"/>
                      <a:pt x="2065" y="273"/>
                    </a:cubicBezTo>
                    <a:cubicBezTo>
                      <a:pt x="2128" y="178"/>
                      <a:pt x="2149" y="157"/>
                      <a:pt x="2149" y="136"/>
                    </a:cubicBezTo>
                    <a:cubicBezTo>
                      <a:pt x="2149" y="0"/>
                      <a:pt x="2149" y="0"/>
                      <a:pt x="2149" y="0"/>
                    </a:cubicBezTo>
                    <a:cubicBezTo>
                      <a:pt x="1310" y="0"/>
                      <a:pt x="1310" y="0"/>
                      <a:pt x="1310" y="0"/>
                    </a:cubicBezTo>
                    <a:cubicBezTo>
                      <a:pt x="1310" y="985"/>
                      <a:pt x="1310" y="985"/>
                      <a:pt x="1310" y="985"/>
                    </a:cubicBezTo>
                    <a:cubicBezTo>
                      <a:pt x="828" y="985"/>
                      <a:pt x="828" y="985"/>
                      <a:pt x="828" y="985"/>
                    </a:cubicBezTo>
                    <a:cubicBezTo>
                      <a:pt x="712" y="985"/>
                      <a:pt x="650" y="923"/>
                      <a:pt x="576" y="870"/>
                    </a:cubicBezTo>
                    <a:cubicBezTo>
                      <a:pt x="514" y="818"/>
                      <a:pt x="451" y="786"/>
                      <a:pt x="367" y="786"/>
                    </a:cubicBezTo>
                    <a:cubicBezTo>
                      <a:pt x="262" y="786"/>
                      <a:pt x="178" y="808"/>
                      <a:pt x="104" y="860"/>
                    </a:cubicBezTo>
                    <a:cubicBezTo>
                      <a:pt x="41" y="912"/>
                      <a:pt x="0" y="985"/>
                      <a:pt x="0" y="1132"/>
                    </a:cubicBezTo>
                    <a:cubicBezTo>
                      <a:pt x="0" y="1290"/>
                      <a:pt x="52" y="1364"/>
                      <a:pt x="115" y="1416"/>
                    </a:cubicBezTo>
                    <a:cubicBezTo>
                      <a:pt x="178" y="1468"/>
                      <a:pt x="262" y="1489"/>
                      <a:pt x="367" y="1489"/>
                    </a:cubicBezTo>
                    <a:cubicBezTo>
                      <a:pt x="451" y="1489"/>
                      <a:pt x="514" y="1457"/>
                      <a:pt x="576" y="1395"/>
                    </a:cubicBezTo>
                    <a:cubicBezTo>
                      <a:pt x="650" y="1343"/>
                      <a:pt x="712" y="1269"/>
                      <a:pt x="838" y="1259"/>
                    </a:cubicBezTo>
                    <a:cubicBezTo>
                      <a:pt x="838" y="1259"/>
                      <a:pt x="838" y="1259"/>
                      <a:pt x="849" y="1259"/>
                    </a:cubicBezTo>
                    <a:cubicBezTo>
                      <a:pt x="1310" y="1259"/>
                      <a:pt x="1310" y="1259"/>
                      <a:pt x="1310" y="1259"/>
                    </a:cubicBezTo>
                    <a:cubicBezTo>
                      <a:pt x="1310" y="2276"/>
                      <a:pt x="1310" y="2276"/>
                      <a:pt x="1310" y="2276"/>
                    </a:cubicBezTo>
                    <a:cubicBezTo>
                      <a:pt x="3691" y="2276"/>
                      <a:pt x="3691" y="2276"/>
                      <a:pt x="3691" y="2276"/>
                    </a:cubicBezTo>
                    <a:cubicBezTo>
                      <a:pt x="3691" y="1259"/>
                      <a:pt x="3691" y="1259"/>
                      <a:pt x="3691" y="1259"/>
                    </a:cubicBezTo>
                    <a:cubicBezTo>
                      <a:pt x="4153" y="1259"/>
                      <a:pt x="4153" y="1259"/>
                      <a:pt x="4153" y="1259"/>
                    </a:cubicBezTo>
                    <a:lnTo>
                      <a:pt x="4163" y="1259"/>
                    </a:lnTo>
                    <a:cubicBezTo>
                      <a:pt x="4278" y="1269"/>
                      <a:pt x="4352" y="1343"/>
                      <a:pt x="4415" y="1395"/>
                    </a:cubicBezTo>
                    <a:cubicBezTo>
                      <a:pt x="4488" y="1457"/>
                      <a:pt x="4551" y="1489"/>
                      <a:pt x="4635" y="1489"/>
                    </a:cubicBezTo>
                    <a:cubicBezTo>
                      <a:pt x="4729" y="1489"/>
                      <a:pt x="4824" y="1468"/>
                      <a:pt x="4887" y="1416"/>
                    </a:cubicBezTo>
                    <a:cubicBezTo>
                      <a:pt x="4949" y="1364"/>
                      <a:pt x="4991" y="1290"/>
                      <a:pt x="4991" y="1132"/>
                    </a:cubicBezTo>
                    <a:cubicBezTo>
                      <a:pt x="5002" y="985"/>
                      <a:pt x="4949" y="912"/>
                      <a:pt x="4887" y="86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0" name="Freeform 36"/>
              <p:cNvSpPr>
                <a:spLocks noChangeArrowheads="1"/>
              </p:cNvSpPr>
              <p:nvPr/>
            </p:nvSpPr>
            <p:spPr bwMode="auto">
              <a:xfrm>
                <a:off x="12430689" y="10315512"/>
                <a:ext cx="2832574" cy="1434703"/>
              </a:xfrm>
              <a:custGeom>
                <a:avLst/>
                <a:gdLst>
                  <a:gd name="T0" fmla="*/ 6670 w 6923"/>
                  <a:gd name="T1" fmla="*/ 1228 h 3505"/>
                  <a:gd name="T2" fmla="*/ 6670 w 6923"/>
                  <a:gd name="T3" fmla="*/ 1228 h 3505"/>
                  <a:gd name="T4" fmla="*/ 5349 w 6923"/>
                  <a:gd name="T5" fmla="*/ 1228 h 3505"/>
                  <a:gd name="T6" fmla="*/ 5349 w 6923"/>
                  <a:gd name="T7" fmla="*/ 1322 h 3505"/>
                  <a:gd name="T8" fmla="*/ 5422 w 6923"/>
                  <a:gd name="T9" fmla="*/ 1438 h 3505"/>
                  <a:gd name="T10" fmla="*/ 5548 w 6923"/>
                  <a:gd name="T11" fmla="*/ 1784 h 3505"/>
                  <a:gd name="T12" fmla="*/ 5422 w 6923"/>
                  <a:gd name="T13" fmla="*/ 2182 h 3505"/>
                  <a:gd name="T14" fmla="*/ 4960 w 6923"/>
                  <a:gd name="T15" fmla="*/ 2381 h 3505"/>
                  <a:gd name="T16" fmla="*/ 4510 w 6923"/>
                  <a:gd name="T17" fmla="*/ 2182 h 3505"/>
                  <a:gd name="T18" fmla="*/ 4384 w 6923"/>
                  <a:gd name="T19" fmla="*/ 1784 h 3505"/>
                  <a:gd name="T20" fmla="*/ 4520 w 6923"/>
                  <a:gd name="T21" fmla="*/ 1427 h 3505"/>
                  <a:gd name="T22" fmla="*/ 4615 w 6923"/>
                  <a:gd name="T23" fmla="*/ 1291 h 3505"/>
                  <a:gd name="T24" fmla="*/ 4615 w 6923"/>
                  <a:gd name="T25" fmla="*/ 1228 h 3505"/>
                  <a:gd name="T26" fmla="*/ 3272 w 6923"/>
                  <a:gd name="T27" fmla="*/ 1228 h 3505"/>
                  <a:gd name="T28" fmla="*/ 3220 w 6923"/>
                  <a:gd name="T29" fmla="*/ 1228 h 3505"/>
                  <a:gd name="T30" fmla="*/ 1783 w 6923"/>
                  <a:gd name="T31" fmla="*/ 1228 h 3505"/>
                  <a:gd name="T32" fmla="*/ 1783 w 6923"/>
                  <a:gd name="T33" fmla="*/ 850 h 3505"/>
                  <a:gd name="T34" fmla="*/ 1783 w 6923"/>
                  <a:gd name="T35" fmla="*/ 840 h 3505"/>
                  <a:gd name="T36" fmla="*/ 1930 w 6923"/>
                  <a:gd name="T37" fmla="*/ 578 h 3505"/>
                  <a:gd name="T38" fmla="*/ 2024 w 6923"/>
                  <a:gd name="T39" fmla="*/ 368 h 3505"/>
                  <a:gd name="T40" fmla="*/ 1951 w 6923"/>
                  <a:gd name="T41" fmla="*/ 116 h 3505"/>
                  <a:gd name="T42" fmla="*/ 1668 w 6923"/>
                  <a:gd name="T43" fmla="*/ 0 h 3505"/>
                  <a:gd name="T44" fmla="*/ 1395 w 6923"/>
                  <a:gd name="T45" fmla="*/ 116 h 3505"/>
                  <a:gd name="T46" fmla="*/ 1321 w 6923"/>
                  <a:gd name="T47" fmla="*/ 368 h 3505"/>
                  <a:gd name="T48" fmla="*/ 1405 w 6923"/>
                  <a:gd name="T49" fmla="*/ 578 h 3505"/>
                  <a:gd name="T50" fmla="*/ 1520 w 6923"/>
                  <a:gd name="T51" fmla="*/ 830 h 3505"/>
                  <a:gd name="T52" fmla="*/ 1520 w 6923"/>
                  <a:gd name="T53" fmla="*/ 1228 h 3505"/>
                  <a:gd name="T54" fmla="*/ 0 w 6923"/>
                  <a:gd name="T55" fmla="*/ 1228 h 3505"/>
                  <a:gd name="T56" fmla="*/ 0 w 6923"/>
                  <a:gd name="T57" fmla="*/ 1983 h 3505"/>
                  <a:gd name="T58" fmla="*/ 199 w 6923"/>
                  <a:gd name="T59" fmla="*/ 1983 h 3505"/>
                  <a:gd name="T60" fmla="*/ 315 w 6923"/>
                  <a:gd name="T61" fmla="*/ 1909 h 3505"/>
                  <a:gd name="T62" fmla="*/ 661 w 6923"/>
                  <a:gd name="T63" fmla="*/ 1784 h 3505"/>
                  <a:gd name="T64" fmla="*/ 1059 w 6923"/>
                  <a:gd name="T65" fmla="*/ 1909 h 3505"/>
                  <a:gd name="T66" fmla="*/ 1249 w 6923"/>
                  <a:gd name="T67" fmla="*/ 2371 h 3505"/>
                  <a:gd name="T68" fmla="*/ 1059 w 6923"/>
                  <a:gd name="T69" fmla="*/ 2822 h 3505"/>
                  <a:gd name="T70" fmla="*/ 661 w 6923"/>
                  <a:gd name="T71" fmla="*/ 2948 h 3505"/>
                  <a:gd name="T72" fmla="*/ 304 w 6923"/>
                  <a:gd name="T73" fmla="*/ 2811 h 3505"/>
                  <a:gd name="T74" fmla="*/ 168 w 6923"/>
                  <a:gd name="T75" fmla="*/ 2717 h 3505"/>
                  <a:gd name="T76" fmla="*/ 0 w 6923"/>
                  <a:gd name="T77" fmla="*/ 2717 h 3505"/>
                  <a:gd name="T78" fmla="*/ 0 w 6923"/>
                  <a:gd name="T79" fmla="*/ 3504 h 3505"/>
                  <a:gd name="T80" fmla="*/ 3587 w 6923"/>
                  <a:gd name="T81" fmla="*/ 3504 h 3505"/>
                  <a:gd name="T82" fmla="*/ 6670 w 6923"/>
                  <a:gd name="T83" fmla="*/ 1291 h 3505"/>
                  <a:gd name="T84" fmla="*/ 6670 w 6923"/>
                  <a:gd name="T85" fmla="*/ 1228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23" h="3505">
                    <a:moveTo>
                      <a:pt x="6670" y="1228"/>
                    </a:moveTo>
                    <a:lnTo>
                      <a:pt x="6670" y="1228"/>
                    </a:lnTo>
                    <a:cubicBezTo>
                      <a:pt x="5349" y="1228"/>
                      <a:pt x="5349" y="1228"/>
                      <a:pt x="5349" y="1228"/>
                    </a:cubicBezTo>
                    <a:cubicBezTo>
                      <a:pt x="5349" y="1322"/>
                      <a:pt x="5349" y="1322"/>
                      <a:pt x="5349" y="1322"/>
                    </a:cubicBezTo>
                    <a:cubicBezTo>
                      <a:pt x="5349" y="1333"/>
                      <a:pt x="5359" y="1343"/>
                      <a:pt x="5422" y="1438"/>
                    </a:cubicBezTo>
                    <a:cubicBezTo>
                      <a:pt x="5474" y="1511"/>
                      <a:pt x="5548" y="1637"/>
                      <a:pt x="5548" y="1784"/>
                    </a:cubicBezTo>
                    <a:cubicBezTo>
                      <a:pt x="5548" y="1920"/>
                      <a:pt x="5527" y="2067"/>
                      <a:pt x="5422" y="2182"/>
                    </a:cubicBezTo>
                    <a:cubicBezTo>
                      <a:pt x="5338" y="2297"/>
                      <a:pt x="5160" y="2381"/>
                      <a:pt x="4960" y="2381"/>
                    </a:cubicBezTo>
                    <a:cubicBezTo>
                      <a:pt x="4772" y="2371"/>
                      <a:pt x="4594" y="2297"/>
                      <a:pt x="4510" y="2182"/>
                    </a:cubicBezTo>
                    <a:cubicBezTo>
                      <a:pt x="4405" y="2067"/>
                      <a:pt x="4384" y="1920"/>
                      <a:pt x="4384" y="1784"/>
                    </a:cubicBezTo>
                    <a:cubicBezTo>
                      <a:pt x="4384" y="1626"/>
                      <a:pt x="4468" y="1511"/>
                      <a:pt x="4520" y="1427"/>
                    </a:cubicBezTo>
                    <a:cubicBezTo>
                      <a:pt x="4594" y="1333"/>
                      <a:pt x="4615" y="1322"/>
                      <a:pt x="4615" y="1291"/>
                    </a:cubicBezTo>
                    <a:cubicBezTo>
                      <a:pt x="4615" y="1228"/>
                      <a:pt x="4615" y="1228"/>
                      <a:pt x="4615" y="1228"/>
                    </a:cubicBezTo>
                    <a:cubicBezTo>
                      <a:pt x="3272" y="1228"/>
                      <a:pt x="3272" y="1228"/>
                      <a:pt x="3272" y="1228"/>
                    </a:cubicBezTo>
                    <a:cubicBezTo>
                      <a:pt x="3262" y="1228"/>
                      <a:pt x="3241" y="1228"/>
                      <a:pt x="3220" y="1228"/>
                    </a:cubicBezTo>
                    <a:cubicBezTo>
                      <a:pt x="1783" y="1228"/>
                      <a:pt x="1783" y="1228"/>
                      <a:pt x="1783" y="1228"/>
                    </a:cubicBezTo>
                    <a:cubicBezTo>
                      <a:pt x="1783" y="850"/>
                      <a:pt x="1783" y="850"/>
                      <a:pt x="1783" y="850"/>
                    </a:cubicBezTo>
                    <a:cubicBezTo>
                      <a:pt x="1783" y="840"/>
                      <a:pt x="1783" y="840"/>
                      <a:pt x="1783" y="840"/>
                    </a:cubicBezTo>
                    <a:cubicBezTo>
                      <a:pt x="1804" y="725"/>
                      <a:pt x="1877" y="651"/>
                      <a:pt x="1930" y="578"/>
                    </a:cubicBezTo>
                    <a:cubicBezTo>
                      <a:pt x="1982" y="515"/>
                      <a:pt x="2024" y="451"/>
                      <a:pt x="2024" y="368"/>
                    </a:cubicBezTo>
                    <a:cubicBezTo>
                      <a:pt x="2024" y="263"/>
                      <a:pt x="2003" y="179"/>
                      <a:pt x="1951" y="116"/>
                    </a:cubicBezTo>
                    <a:cubicBezTo>
                      <a:pt x="1898" y="53"/>
                      <a:pt x="1814" y="12"/>
                      <a:pt x="1668" y="0"/>
                    </a:cubicBezTo>
                    <a:cubicBezTo>
                      <a:pt x="1520" y="0"/>
                      <a:pt x="1448" y="43"/>
                      <a:pt x="1395" y="116"/>
                    </a:cubicBezTo>
                    <a:cubicBezTo>
                      <a:pt x="1342" y="179"/>
                      <a:pt x="1321" y="274"/>
                      <a:pt x="1321" y="368"/>
                    </a:cubicBezTo>
                    <a:cubicBezTo>
                      <a:pt x="1321" y="451"/>
                      <a:pt x="1353" y="515"/>
                      <a:pt x="1405" y="578"/>
                    </a:cubicBezTo>
                    <a:cubicBezTo>
                      <a:pt x="1448" y="651"/>
                      <a:pt x="1520" y="714"/>
                      <a:pt x="1520" y="830"/>
                    </a:cubicBezTo>
                    <a:cubicBezTo>
                      <a:pt x="1520" y="1228"/>
                      <a:pt x="1520" y="1228"/>
                      <a:pt x="1520" y="1228"/>
                    </a:cubicBezTo>
                    <a:cubicBezTo>
                      <a:pt x="0" y="1228"/>
                      <a:pt x="0" y="1228"/>
                      <a:pt x="0" y="1228"/>
                    </a:cubicBezTo>
                    <a:cubicBezTo>
                      <a:pt x="0" y="1983"/>
                      <a:pt x="0" y="1983"/>
                      <a:pt x="0" y="1983"/>
                    </a:cubicBezTo>
                    <a:cubicBezTo>
                      <a:pt x="199" y="1983"/>
                      <a:pt x="199" y="1983"/>
                      <a:pt x="199" y="1983"/>
                    </a:cubicBezTo>
                    <a:cubicBezTo>
                      <a:pt x="210" y="1983"/>
                      <a:pt x="220" y="1973"/>
                      <a:pt x="315" y="1909"/>
                    </a:cubicBezTo>
                    <a:cubicBezTo>
                      <a:pt x="388" y="1857"/>
                      <a:pt x="503" y="1784"/>
                      <a:pt x="661" y="1784"/>
                    </a:cubicBezTo>
                    <a:cubicBezTo>
                      <a:pt x="797" y="1784"/>
                      <a:pt x="933" y="1805"/>
                      <a:pt x="1059" y="1909"/>
                    </a:cubicBezTo>
                    <a:cubicBezTo>
                      <a:pt x="1175" y="1993"/>
                      <a:pt x="1259" y="2172"/>
                      <a:pt x="1249" y="2371"/>
                    </a:cubicBezTo>
                    <a:cubicBezTo>
                      <a:pt x="1249" y="2560"/>
                      <a:pt x="1175" y="2738"/>
                      <a:pt x="1059" y="2822"/>
                    </a:cubicBezTo>
                    <a:cubicBezTo>
                      <a:pt x="944" y="2927"/>
                      <a:pt x="797" y="2948"/>
                      <a:pt x="661" y="2948"/>
                    </a:cubicBezTo>
                    <a:cubicBezTo>
                      <a:pt x="503" y="2948"/>
                      <a:pt x="378" y="2875"/>
                      <a:pt x="304" y="2811"/>
                    </a:cubicBezTo>
                    <a:cubicBezTo>
                      <a:pt x="210" y="2738"/>
                      <a:pt x="189" y="2717"/>
                      <a:pt x="168" y="2717"/>
                    </a:cubicBezTo>
                    <a:cubicBezTo>
                      <a:pt x="0" y="2717"/>
                      <a:pt x="0" y="2717"/>
                      <a:pt x="0" y="2717"/>
                    </a:cubicBezTo>
                    <a:cubicBezTo>
                      <a:pt x="0" y="3504"/>
                      <a:pt x="0" y="3504"/>
                      <a:pt x="0" y="3504"/>
                    </a:cubicBezTo>
                    <a:cubicBezTo>
                      <a:pt x="3587" y="3504"/>
                      <a:pt x="3587" y="3504"/>
                      <a:pt x="3587" y="3504"/>
                    </a:cubicBezTo>
                    <a:cubicBezTo>
                      <a:pt x="5023" y="3504"/>
                      <a:pt x="6922" y="2780"/>
                      <a:pt x="6670" y="1291"/>
                    </a:cubicBezTo>
                    <a:lnTo>
                      <a:pt x="6670" y="1228"/>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grpSp>
        <p:pic>
          <p:nvPicPr>
            <p:cNvPr id="8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1637" y="4051634"/>
              <a:ext cx="822636" cy="30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1" name="组合 100"/>
          <p:cNvGrpSpPr/>
          <p:nvPr/>
        </p:nvGrpSpPr>
        <p:grpSpPr>
          <a:xfrm>
            <a:off x="619707" y="163372"/>
            <a:ext cx="1973163" cy="639763"/>
            <a:chOff x="1526701" y="3609375"/>
            <a:chExt cx="1973163" cy="639763"/>
          </a:xfrm>
        </p:grpSpPr>
        <p:grpSp>
          <p:nvGrpSpPr>
            <p:cNvPr id="102" name="组合 51"/>
            <p:cNvGrpSpPr/>
            <p:nvPr/>
          </p:nvGrpSpPr>
          <p:grpSpPr>
            <a:xfrm>
              <a:off x="1526701" y="3609375"/>
              <a:ext cx="577851" cy="639763"/>
              <a:chOff x="7739063" y="3683001"/>
              <a:chExt cx="577851" cy="639763"/>
            </a:xfrm>
          </p:grpSpPr>
          <p:sp>
            <p:nvSpPr>
              <p:cNvPr id="104" name="Freeform 206"/>
              <p:cNvSpPr>
                <a:spLocks/>
              </p:cNvSpPr>
              <p:nvPr/>
            </p:nvSpPr>
            <p:spPr bwMode="auto">
              <a:xfrm>
                <a:off x="8001001" y="3683001"/>
                <a:ext cx="315913" cy="639763"/>
              </a:xfrm>
              <a:custGeom>
                <a:avLst/>
                <a:gdLst>
                  <a:gd name="T0" fmla="*/ 5 w 84"/>
                  <a:gd name="T1" fmla="*/ 0 h 170"/>
                  <a:gd name="T2" fmla="*/ 0 w 84"/>
                  <a:gd name="T3" fmla="*/ 5 h 170"/>
                  <a:gd name="T4" fmla="*/ 5 w 84"/>
                  <a:gd name="T5" fmla="*/ 10 h 170"/>
                  <a:gd name="T6" fmla="*/ 74 w 84"/>
                  <a:gd name="T7" fmla="*/ 85 h 170"/>
                  <a:gd name="T8" fmla="*/ 5 w 84"/>
                  <a:gd name="T9" fmla="*/ 160 h 170"/>
                  <a:gd name="T10" fmla="*/ 0 w 84"/>
                  <a:gd name="T11" fmla="*/ 165 h 170"/>
                  <a:gd name="T12" fmla="*/ 5 w 84"/>
                  <a:gd name="T13" fmla="*/ 170 h 170"/>
                  <a:gd name="T14" fmla="*/ 84 w 84"/>
                  <a:gd name="T15" fmla="*/ 85 h 170"/>
                  <a:gd name="T16" fmla="*/ 5 w 84"/>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0">
                    <a:moveTo>
                      <a:pt x="5" y="0"/>
                    </a:moveTo>
                    <a:cubicBezTo>
                      <a:pt x="3" y="0"/>
                      <a:pt x="0" y="2"/>
                      <a:pt x="0" y="5"/>
                    </a:cubicBezTo>
                    <a:cubicBezTo>
                      <a:pt x="0" y="8"/>
                      <a:pt x="2" y="10"/>
                      <a:pt x="5" y="10"/>
                    </a:cubicBezTo>
                    <a:cubicBezTo>
                      <a:pt x="47" y="13"/>
                      <a:pt x="74" y="44"/>
                      <a:pt x="74" y="85"/>
                    </a:cubicBezTo>
                    <a:cubicBezTo>
                      <a:pt x="74" y="126"/>
                      <a:pt x="47" y="157"/>
                      <a:pt x="5" y="160"/>
                    </a:cubicBezTo>
                    <a:cubicBezTo>
                      <a:pt x="2" y="160"/>
                      <a:pt x="0" y="162"/>
                      <a:pt x="0" y="165"/>
                    </a:cubicBezTo>
                    <a:cubicBezTo>
                      <a:pt x="0" y="168"/>
                      <a:pt x="3" y="170"/>
                      <a:pt x="5" y="170"/>
                    </a:cubicBezTo>
                    <a:cubicBezTo>
                      <a:pt x="52" y="166"/>
                      <a:pt x="84" y="131"/>
                      <a:pt x="84" y="85"/>
                    </a:cubicBezTo>
                    <a:cubicBezTo>
                      <a:pt x="84" y="39"/>
                      <a:pt x="52" y="4"/>
                      <a:pt x="5" y="0"/>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sp>
            <p:nvSpPr>
              <p:cNvPr id="105" name="Freeform 207"/>
              <p:cNvSpPr>
                <a:spLocks/>
              </p:cNvSpPr>
              <p:nvPr/>
            </p:nvSpPr>
            <p:spPr bwMode="auto">
              <a:xfrm>
                <a:off x="8001001" y="3762376"/>
                <a:ext cx="233363" cy="481013"/>
              </a:xfrm>
              <a:custGeom>
                <a:avLst/>
                <a:gdLst>
                  <a:gd name="T0" fmla="*/ 6 w 62"/>
                  <a:gd name="T1" fmla="*/ 0 h 128"/>
                  <a:gd name="T2" fmla="*/ 0 w 62"/>
                  <a:gd name="T3" fmla="*/ 5 h 128"/>
                  <a:gd name="T4" fmla="*/ 5 w 62"/>
                  <a:gd name="T5" fmla="*/ 10 h 128"/>
                  <a:gd name="T6" fmla="*/ 52 w 62"/>
                  <a:gd name="T7" fmla="*/ 64 h 128"/>
                  <a:gd name="T8" fmla="*/ 5 w 62"/>
                  <a:gd name="T9" fmla="*/ 118 h 128"/>
                  <a:gd name="T10" fmla="*/ 0 w 62"/>
                  <a:gd name="T11" fmla="*/ 124 h 128"/>
                  <a:gd name="T12" fmla="*/ 6 w 62"/>
                  <a:gd name="T13" fmla="*/ 128 h 128"/>
                  <a:gd name="T14" fmla="*/ 62 w 62"/>
                  <a:gd name="T15" fmla="*/ 64 h 128"/>
                  <a:gd name="T16" fmla="*/ 6 w 62"/>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28">
                    <a:moveTo>
                      <a:pt x="6" y="0"/>
                    </a:moveTo>
                    <a:cubicBezTo>
                      <a:pt x="3" y="0"/>
                      <a:pt x="0" y="2"/>
                      <a:pt x="0" y="5"/>
                    </a:cubicBezTo>
                    <a:cubicBezTo>
                      <a:pt x="0" y="7"/>
                      <a:pt x="2" y="10"/>
                      <a:pt x="5" y="10"/>
                    </a:cubicBezTo>
                    <a:cubicBezTo>
                      <a:pt x="34" y="12"/>
                      <a:pt x="51" y="36"/>
                      <a:pt x="52" y="64"/>
                    </a:cubicBezTo>
                    <a:cubicBezTo>
                      <a:pt x="52" y="91"/>
                      <a:pt x="35" y="115"/>
                      <a:pt x="5" y="118"/>
                    </a:cubicBezTo>
                    <a:cubicBezTo>
                      <a:pt x="2" y="118"/>
                      <a:pt x="0" y="121"/>
                      <a:pt x="0" y="124"/>
                    </a:cubicBezTo>
                    <a:cubicBezTo>
                      <a:pt x="1" y="126"/>
                      <a:pt x="3" y="128"/>
                      <a:pt x="6" y="128"/>
                    </a:cubicBezTo>
                    <a:cubicBezTo>
                      <a:pt x="41" y="125"/>
                      <a:pt x="62" y="97"/>
                      <a:pt x="62" y="64"/>
                    </a:cubicBezTo>
                    <a:cubicBezTo>
                      <a:pt x="61" y="31"/>
                      <a:pt x="40" y="3"/>
                      <a:pt x="6" y="0"/>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sp>
            <p:nvSpPr>
              <p:cNvPr id="106" name="Freeform 208"/>
              <p:cNvSpPr>
                <a:spLocks/>
              </p:cNvSpPr>
              <p:nvPr/>
            </p:nvSpPr>
            <p:spPr bwMode="auto">
              <a:xfrm>
                <a:off x="8001001" y="3844926"/>
                <a:ext cx="147638" cy="315913"/>
              </a:xfrm>
              <a:custGeom>
                <a:avLst/>
                <a:gdLst>
                  <a:gd name="T0" fmla="*/ 6 w 39"/>
                  <a:gd name="T1" fmla="*/ 1 h 84"/>
                  <a:gd name="T2" fmla="*/ 0 w 39"/>
                  <a:gd name="T3" fmla="*/ 5 h 84"/>
                  <a:gd name="T4" fmla="*/ 5 w 39"/>
                  <a:gd name="T5" fmla="*/ 10 h 84"/>
                  <a:gd name="T6" fmla="*/ 26 w 39"/>
                  <a:gd name="T7" fmla="*/ 26 h 84"/>
                  <a:gd name="T8" fmla="*/ 29 w 39"/>
                  <a:gd name="T9" fmla="*/ 42 h 84"/>
                  <a:gd name="T10" fmla="*/ 26 w 39"/>
                  <a:gd name="T11" fmla="*/ 57 h 84"/>
                  <a:gd name="T12" fmla="*/ 4 w 39"/>
                  <a:gd name="T13" fmla="*/ 74 h 84"/>
                  <a:gd name="T14" fmla="*/ 0 w 39"/>
                  <a:gd name="T15" fmla="*/ 79 h 84"/>
                  <a:gd name="T16" fmla="*/ 6 w 39"/>
                  <a:gd name="T17" fmla="*/ 83 h 84"/>
                  <a:gd name="T18" fmla="*/ 35 w 39"/>
                  <a:gd name="T19" fmla="*/ 61 h 84"/>
                  <a:gd name="T20" fmla="*/ 39 w 39"/>
                  <a:gd name="T21" fmla="*/ 41 h 84"/>
                  <a:gd name="T22" fmla="*/ 35 w 39"/>
                  <a:gd name="T23" fmla="*/ 22 h 84"/>
                  <a:gd name="T24" fmla="*/ 6 w 39"/>
                  <a:gd name="T25"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84">
                    <a:moveTo>
                      <a:pt x="6" y="1"/>
                    </a:moveTo>
                    <a:cubicBezTo>
                      <a:pt x="3" y="0"/>
                      <a:pt x="1" y="2"/>
                      <a:pt x="0" y="5"/>
                    </a:cubicBezTo>
                    <a:cubicBezTo>
                      <a:pt x="0" y="8"/>
                      <a:pt x="2" y="10"/>
                      <a:pt x="5" y="10"/>
                    </a:cubicBezTo>
                    <a:cubicBezTo>
                      <a:pt x="15" y="12"/>
                      <a:pt x="22" y="18"/>
                      <a:pt x="26" y="26"/>
                    </a:cubicBezTo>
                    <a:cubicBezTo>
                      <a:pt x="28" y="31"/>
                      <a:pt x="29" y="36"/>
                      <a:pt x="29" y="42"/>
                    </a:cubicBezTo>
                    <a:cubicBezTo>
                      <a:pt x="30" y="47"/>
                      <a:pt x="29" y="53"/>
                      <a:pt x="26" y="57"/>
                    </a:cubicBezTo>
                    <a:cubicBezTo>
                      <a:pt x="23" y="66"/>
                      <a:pt x="15" y="72"/>
                      <a:pt x="4" y="74"/>
                    </a:cubicBezTo>
                    <a:cubicBezTo>
                      <a:pt x="2" y="74"/>
                      <a:pt x="0" y="77"/>
                      <a:pt x="0" y="79"/>
                    </a:cubicBezTo>
                    <a:cubicBezTo>
                      <a:pt x="1" y="82"/>
                      <a:pt x="3" y="84"/>
                      <a:pt x="6" y="83"/>
                    </a:cubicBezTo>
                    <a:cubicBezTo>
                      <a:pt x="21" y="81"/>
                      <a:pt x="30" y="73"/>
                      <a:pt x="35" y="61"/>
                    </a:cubicBezTo>
                    <a:cubicBezTo>
                      <a:pt x="38" y="55"/>
                      <a:pt x="39" y="48"/>
                      <a:pt x="39" y="41"/>
                    </a:cubicBezTo>
                    <a:cubicBezTo>
                      <a:pt x="39" y="35"/>
                      <a:pt x="38" y="28"/>
                      <a:pt x="35" y="22"/>
                    </a:cubicBezTo>
                    <a:cubicBezTo>
                      <a:pt x="29" y="11"/>
                      <a:pt x="20" y="2"/>
                      <a:pt x="6" y="1"/>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sp>
            <p:nvSpPr>
              <p:cNvPr id="107" name="Freeform 209"/>
              <p:cNvSpPr>
                <a:spLocks noEditPoints="1"/>
              </p:cNvSpPr>
              <p:nvPr/>
            </p:nvSpPr>
            <p:spPr bwMode="auto">
              <a:xfrm>
                <a:off x="7739063" y="3795713"/>
                <a:ext cx="225425" cy="414338"/>
              </a:xfrm>
              <a:custGeom>
                <a:avLst/>
                <a:gdLst>
                  <a:gd name="T0" fmla="*/ 50 w 60"/>
                  <a:gd name="T1" fmla="*/ 10 h 110"/>
                  <a:gd name="T2" fmla="*/ 23 w 60"/>
                  <a:gd name="T3" fmla="*/ 23 h 110"/>
                  <a:gd name="T4" fmla="*/ 10 w 60"/>
                  <a:gd name="T5" fmla="*/ 55 h 110"/>
                  <a:gd name="T6" fmla="*/ 23 w 60"/>
                  <a:gd name="T7" fmla="*/ 87 h 110"/>
                  <a:gd name="T8" fmla="*/ 50 w 60"/>
                  <a:gd name="T9" fmla="*/ 100 h 110"/>
                  <a:gd name="T10" fmla="*/ 50 w 60"/>
                  <a:gd name="T11" fmla="*/ 10 h 110"/>
                  <a:gd name="T12" fmla="*/ 16 w 60"/>
                  <a:gd name="T13" fmla="*/ 16 h 110"/>
                  <a:gd name="T14" fmla="*/ 55 w 60"/>
                  <a:gd name="T15" fmla="*/ 0 h 110"/>
                  <a:gd name="T16" fmla="*/ 60 w 60"/>
                  <a:gd name="T17" fmla="*/ 5 h 110"/>
                  <a:gd name="T18" fmla="*/ 60 w 60"/>
                  <a:gd name="T19" fmla="*/ 105 h 110"/>
                  <a:gd name="T20" fmla="*/ 55 w 60"/>
                  <a:gd name="T21" fmla="*/ 110 h 110"/>
                  <a:gd name="T22" fmla="*/ 16 w 60"/>
                  <a:gd name="T23" fmla="*/ 94 h 110"/>
                  <a:gd name="T24" fmla="*/ 0 w 60"/>
                  <a:gd name="T25" fmla="*/ 55 h 110"/>
                  <a:gd name="T26" fmla="*/ 16 w 60"/>
                  <a:gd name="T27" fmla="*/ 1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0">
                    <a:moveTo>
                      <a:pt x="50" y="10"/>
                    </a:moveTo>
                    <a:cubicBezTo>
                      <a:pt x="39" y="11"/>
                      <a:pt x="30" y="16"/>
                      <a:pt x="23" y="23"/>
                    </a:cubicBezTo>
                    <a:cubicBezTo>
                      <a:pt x="15" y="31"/>
                      <a:pt x="10" y="43"/>
                      <a:pt x="10" y="55"/>
                    </a:cubicBezTo>
                    <a:cubicBezTo>
                      <a:pt x="10" y="67"/>
                      <a:pt x="15" y="79"/>
                      <a:pt x="23" y="87"/>
                    </a:cubicBezTo>
                    <a:cubicBezTo>
                      <a:pt x="30" y="94"/>
                      <a:pt x="39" y="99"/>
                      <a:pt x="50" y="100"/>
                    </a:cubicBezTo>
                    <a:cubicBezTo>
                      <a:pt x="50" y="10"/>
                      <a:pt x="50" y="10"/>
                      <a:pt x="50" y="10"/>
                    </a:cubicBezTo>
                    <a:close/>
                    <a:moveTo>
                      <a:pt x="16" y="16"/>
                    </a:moveTo>
                    <a:cubicBezTo>
                      <a:pt x="26" y="6"/>
                      <a:pt x="39" y="0"/>
                      <a:pt x="55" y="0"/>
                    </a:cubicBezTo>
                    <a:cubicBezTo>
                      <a:pt x="57" y="0"/>
                      <a:pt x="60" y="2"/>
                      <a:pt x="60" y="5"/>
                    </a:cubicBezTo>
                    <a:cubicBezTo>
                      <a:pt x="60" y="105"/>
                      <a:pt x="60" y="105"/>
                      <a:pt x="60" y="105"/>
                    </a:cubicBezTo>
                    <a:cubicBezTo>
                      <a:pt x="60" y="108"/>
                      <a:pt x="57" y="110"/>
                      <a:pt x="55" y="110"/>
                    </a:cubicBezTo>
                    <a:cubicBezTo>
                      <a:pt x="39" y="110"/>
                      <a:pt x="26" y="104"/>
                      <a:pt x="16" y="94"/>
                    </a:cubicBezTo>
                    <a:cubicBezTo>
                      <a:pt x="6" y="84"/>
                      <a:pt x="0" y="70"/>
                      <a:pt x="0" y="55"/>
                    </a:cubicBezTo>
                    <a:cubicBezTo>
                      <a:pt x="0" y="40"/>
                      <a:pt x="6" y="26"/>
                      <a:pt x="16" y="16"/>
                    </a:cubicBezTo>
                    <a:close/>
                  </a:path>
                </a:pathLst>
              </a:custGeom>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solidFill>
                    <a:srgbClr val="FFFF00"/>
                  </a:solidFill>
                </a:endParaRPr>
              </a:p>
            </p:txBody>
          </p:sp>
        </p:grpSp>
        <p:sp>
          <p:nvSpPr>
            <p:cNvPr id="103" name="文本框 18"/>
            <p:cNvSpPr txBox="1"/>
            <p:nvPr/>
          </p:nvSpPr>
          <p:spPr>
            <a:xfrm>
              <a:off x="2289276" y="3722087"/>
              <a:ext cx="121058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智能导航</a:t>
              </a:r>
              <a:endParaRPr kumimoji="1" lang="zh-CN" altLang="en-US" sz="2000" b="1" dirty="0">
                <a:latin typeface="微软雅黑"/>
                <a:ea typeface="微软雅黑"/>
                <a:cs typeface="微软雅黑"/>
              </a:endParaRPr>
            </a:p>
          </p:txBody>
        </p:sp>
      </p:grpSp>
    </p:spTree>
    <p:extLst>
      <p:ext uri="{BB962C8B-B14F-4D97-AF65-F5344CB8AC3E}">
        <p14:creationId xmlns:p14="http://schemas.microsoft.com/office/powerpoint/2010/main" val="36122863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7380513" y="5016137"/>
            <a:ext cx="4193176" cy="830997"/>
          </a:xfrm>
          <a:prstGeom prst="rect">
            <a:avLst/>
          </a:prstGeom>
          <a:noFill/>
        </p:spPr>
        <p:txBody>
          <a:bodyPr wrap="square" rtlCol="0">
            <a:spAutoFit/>
          </a:bodyPr>
          <a:lstStyle/>
          <a:p>
            <a:r>
              <a:rPr lang="zh-CN" altLang="en-US" sz="1600" dirty="0" smtClean="0">
                <a:latin typeface="+mj-ea"/>
                <a:ea typeface="+mj-ea"/>
              </a:rPr>
              <a:t>市民来电，可通过对前期分类声纹库比对，进行确认是否投诉或敏感市民，从而判断是否提供更专业坐席服务。</a:t>
            </a:r>
            <a:endParaRPr lang="zh-CN" altLang="en-US" sz="1600" dirty="0">
              <a:latin typeface="+mj-ea"/>
              <a:ea typeface="+mj-ea"/>
            </a:endParaRPr>
          </a:p>
        </p:txBody>
      </p:sp>
      <p:sp>
        <p:nvSpPr>
          <p:cNvPr id="56" name="TextBox 55"/>
          <p:cNvSpPr txBox="1"/>
          <p:nvPr/>
        </p:nvSpPr>
        <p:spPr>
          <a:xfrm>
            <a:off x="1859281" y="4959531"/>
            <a:ext cx="3718560" cy="1077218"/>
          </a:xfrm>
          <a:prstGeom prst="rect">
            <a:avLst/>
          </a:prstGeom>
          <a:noFill/>
        </p:spPr>
        <p:txBody>
          <a:bodyPr wrap="square" rtlCol="0">
            <a:spAutoFit/>
          </a:bodyPr>
          <a:lstStyle/>
          <a:p>
            <a:r>
              <a:rPr lang="zh-CN" altLang="en-US" sz="1600" dirty="0" smtClean="0">
                <a:latin typeface="+mj-ea"/>
                <a:ea typeface="+mj-ea"/>
              </a:rPr>
              <a:t>回访涉及个人隐私，可以根据市民声音进行无感知的身份确认，在分数低于一定值，可以选择其他途径回访，以便市民信息安全。</a:t>
            </a:r>
            <a:endParaRPr lang="zh-CN" altLang="en-US" sz="1600" dirty="0">
              <a:latin typeface="+mj-ea"/>
              <a:ea typeface="+mj-ea"/>
            </a:endParaRPr>
          </a:p>
        </p:txBody>
      </p:sp>
      <p:sp>
        <p:nvSpPr>
          <p:cNvPr id="225" name="TextBox 224"/>
          <p:cNvSpPr txBox="1"/>
          <p:nvPr/>
        </p:nvSpPr>
        <p:spPr>
          <a:xfrm>
            <a:off x="8760822" y="2007331"/>
            <a:ext cx="875211" cy="369332"/>
          </a:xfrm>
          <a:prstGeom prst="rect">
            <a:avLst/>
          </a:prstGeom>
          <a:noFill/>
        </p:spPr>
        <p:txBody>
          <a:bodyPr wrap="square" rtlCol="0">
            <a:spAutoFit/>
          </a:bodyPr>
          <a:lstStyle/>
          <a:p>
            <a:r>
              <a:rPr lang="zh-CN" altLang="en-US" dirty="0" smtClean="0">
                <a:latin typeface="+mj-ea"/>
                <a:ea typeface="+mj-ea"/>
              </a:rPr>
              <a:t>坐席</a:t>
            </a:r>
            <a:endParaRPr lang="zh-CN" altLang="en-US" dirty="0">
              <a:latin typeface="+mj-ea"/>
              <a:ea typeface="+mj-ea"/>
            </a:endParaRPr>
          </a:p>
        </p:txBody>
      </p:sp>
      <p:sp>
        <p:nvSpPr>
          <p:cNvPr id="252" name="圆角矩形 251"/>
          <p:cNvSpPr/>
          <p:nvPr/>
        </p:nvSpPr>
        <p:spPr>
          <a:xfrm>
            <a:off x="7560130" y="2680338"/>
            <a:ext cx="928688" cy="285750"/>
          </a:xfrm>
          <a:prstGeom prst="roundRect">
            <a:avLst>
              <a:gd name="adj" fmla="val 6109"/>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b="1" dirty="0">
                <a:solidFill>
                  <a:schemeClr val="tx1"/>
                </a:solidFill>
                <a:latin typeface="微软雅黑" pitchFamily="34" charset="-122"/>
                <a:ea typeface="微软雅黑" pitchFamily="34" charset="-122"/>
              </a:rPr>
              <a:t>声纹注册</a:t>
            </a:r>
            <a:r>
              <a:rPr lang="en-US" altLang="zh-CN" sz="1200" b="1" dirty="0">
                <a:solidFill>
                  <a:schemeClr val="tx1"/>
                </a:solidFill>
                <a:latin typeface="微软雅黑" pitchFamily="34" charset="-122"/>
                <a:ea typeface="微软雅黑" pitchFamily="34" charset="-122"/>
              </a:rPr>
              <a:t>/</a:t>
            </a:r>
            <a:r>
              <a:rPr lang="zh-CN" altLang="en-US" sz="1200" b="1" dirty="0">
                <a:solidFill>
                  <a:schemeClr val="tx1"/>
                </a:solidFill>
                <a:latin typeface="微软雅黑" pitchFamily="34" charset="-122"/>
                <a:ea typeface="微软雅黑" pitchFamily="34" charset="-122"/>
              </a:rPr>
              <a:t>更新</a:t>
            </a:r>
            <a:endParaRPr lang="en-US" altLang="zh-CN" sz="1200" b="1" dirty="0">
              <a:solidFill>
                <a:schemeClr val="tx1"/>
              </a:solidFill>
              <a:latin typeface="微软雅黑" pitchFamily="34" charset="-122"/>
              <a:ea typeface="微软雅黑" pitchFamily="34" charset="-122"/>
            </a:endParaRPr>
          </a:p>
        </p:txBody>
      </p:sp>
      <p:pic>
        <p:nvPicPr>
          <p:cNvPr id="255" name="Picture 5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933929" y="3260411"/>
            <a:ext cx="582613" cy="701675"/>
          </a:xfrm>
          <a:prstGeom prst="rect">
            <a:avLst/>
          </a:prstGeom>
          <a:noFill/>
          <a:ln w="9525">
            <a:noFill/>
            <a:miter lim="800000"/>
            <a:headEnd/>
            <a:tailEnd/>
          </a:ln>
        </p:spPr>
      </p:pic>
      <p:cxnSp>
        <p:nvCxnSpPr>
          <p:cNvPr id="257" name="直接箭头连接符 256"/>
          <p:cNvCxnSpPr/>
          <p:nvPr/>
        </p:nvCxnSpPr>
        <p:spPr>
          <a:xfrm>
            <a:off x="7542577" y="2324285"/>
            <a:ext cx="1274852" cy="13970"/>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8" name="曲线连接符 149"/>
          <p:cNvCxnSpPr/>
          <p:nvPr/>
        </p:nvCxnSpPr>
        <p:spPr>
          <a:xfrm rot="16200000" flipH="1">
            <a:off x="6098110" y="2775430"/>
            <a:ext cx="993775" cy="677862"/>
          </a:xfrm>
          <a:prstGeom prst="curvedConnector2">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9" name="圆角矩形 258"/>
          <p:cNvSpPr/>
          <p:nvPr/>
        </p:nvSpPr>
        <p:spPr>
          <a:xfrm>
            <a:off x="6467749" y="2630536"/>
            <a:ext cx="857250" cy="285750"/>
          </a:xfrm>
          <a:prstGeom prst="roundRect">
            <a:avLst>
              <a:gd name="adj" fmla="val 6109"/>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b="1" dirty="0">
                <a:solidFill>
                  <a:schemeClr val="tx1"/>
                </a:solidFill>
                <a:latin typeface="微软雅黑" pitchFamily="34" charset="-122"/>
                <a:ea typeface="微软雅黑" pitchFamily="34" charset="-122"/>
              </a:rPr>
              <a:t>录音分割</a:t>
            </a:r>
          </a:p>
        </p:txBody>
      </p:sp>
      <p:cxnSp>
        <p:nvCxnSpPr>
          <p:cNvPr id="260" name="形状 259"/>
          <p:cNvCxnSpPr/>
          <p:nvPr/>
        </p:nvCxnSpPr>
        <p:spPr>
          <a:xfrm flipV="1">
            <a:off x="7516542" y="2760348"/>
            <a:ext cx="417512" cy="850900"/>
          </a:xfrm>
          <a:prstGeom prst="curvedConnector2">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圆角矩形 263"/>
          <p:cNvSpPr/>
          <p:nvPr/>
        </p:nvSpPr>
        <p:spPr>
          <a:xfrm>
            <a:off x="8757830" y="1688786"/>
            <a:ext cx="871538" cy="436562"/>
          </a:xfrm>
          <a:prstGeom prst="roundRect">
            <a:avLst>
              <a:gd name="adj" fmla="val 6109"/>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b="1" dirty="0">
                <a:solidFill>
                  <a:schemeClr val="tx1"/>
                </a:solidFill>
                <a:latin typeface="微软雅黑" pitchFamily="34" charset="-122"/>
                <a:ea typeface="微软雅黑" pitchFamily="34" charset="-122"/>
              </a:rPr>
              <a:t>声纹库</a:t>
            </a:r>
          </a:p>
        </p:txBody>
      </p:sp>
      <p:sp>
        <p:nvSpPr>
          <p:cNvPr id="265" name="圆角矩形 264"/>
          <p:cNvSpPr/>
          <p:nvPr/>
        </p:nvSpPr>
        <p:spPr>
          <a:xfrm>
            <a:off x="3749040" y="1597344"/>
            <a:ext cx="6217922" cy="2571750"/>
          </a:xfrm>
          <a:prstGeom prst="roundRect">
            <a:avLst>
              <a:gd name="adj" fmla="val 6109"/>
            </a:avLst>
          </a:prstGeom>
          <a:noFill/>
          <a:ln>
            <a:solidFill>
              <a:schemeClr val="tx1">
                <a:lumMod val="50000"/>
                <a:lumOff val="50000"/>
              </a:schemeClr>
            </a:solidFill>
            <a:prstDash val="dashDot"/>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solidFill>
                <a:schemeClr val="tx1"/>
              </a:solidFill>
              <a:latin typeface="黑体" pitchFamily="49" charset="-122"/>
              <a:ea typeface="黑体" pitchFamily="49" charset="-122"/>
            </a:endParaRPr>
          </a:p>
        </p:txBody>
      </p:sp>
      <p:pic>
        <p:nvPicPr>
          <p:cNvPr id="266" name="图片 47" descr="1.jpg"/>
          <p:cNvPicPr>
            <a:picLocks noChangeAspect="1"/>
          </p:cNvPicPr>
          <p:nvPr/>
        </p:nvPicPr>
        <p:blipFill>
          <a:blip r:embed="rId3"/>
          <a:srcRect/>
          <a:stretch>
            <a:fillRect/>
          </a:stretch>
        </p:blipFill>
        <p:spPr bwMode="auto">
          <a:xfrm>
            <a:off x="4884694" y="1410788"/>
            <a:ext cx="428625" cy="428625"/>
          </a:xfrm>
          <a:prstGeom prst="rect">
            <a:avLst/>
          </a:prstGeom>
          <a:noFill/>
          <a:ln w="9525">
            <a:noFill/>
            <a:miter lim="800000"/>
            <a:headEnd/>
            <a:tailEnd/>
          </a:ln>
        </p:spPr>
      </p:pic>
      <p:sp>
        <p:nvSpPr>
          <p:cNvPr id="267" name="圆角矩形 266"/>
          <p:cNvSpPr/>
          <p:nvPr/>
        </p:nvSpPr>
        <p:spPr>
          <a:xfrm>
            <a:off x="7771584" y="2045973"/>
            <a:ext cx="928688" cy="285750"/>
          </a:xfrm>
          <a:prstGeom prst="roundRect">
            <a:avLst>
              <a:gd name="adj" fmla="val 6109"/>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b="1" dirty="0">
                <a:solidFill>
                  <a:schemeClr val="tx1"/>
                </a:solidFill>
                <a:latin typeface="微软雅黑" pitchFamily="34" charset="-122"/>
                <a:ea typeface="微软雅黑" pitchFamily="34" charset="-122"/>
              </a:rPr>
              <a:t>身份识别</a:t>
            </a:r>
            <a:endParaRPr lang="en-US" altLang="zh-CN" sz="1200" b="1" dirty="0">
              <a:solidFill>
                <a:schemeClr val="tx1"/>
              </a:solidFill>
              <a:latin typeface="微软雅黑" pitchFamily="34" charset="-122"/>
              <a:ea typeface="微软雅黑" pitchFamily="34" charset="-122"/>
            </a:endParaRPr>
          </a:p>
        </p:txBody>
      </p:sp>
      <p:sp>
        <p:nvSpPr>
          <p:cNvPr id="268" name="圆角矩形 267"/>
          <p:cNvSpPr/>
          <p:nvPr/>
        </p:nvSpPr>
        <p:spPr>
          <a:xfrm>
            <a:off x="5121866" y="2164761"/>
            <a:ext cx="928687" cy="285750"/>
          </a:xfrm>
          <a:prstGeom prst="roundRect">
            <a:avLst>
              <a:gd name="adj" fmla="val 6109"/>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1200" b="1" dirty="0">
                <a:solidFill>
                  <a:schemeClr val="tx1"/>
                </a:solidFill>
                <a:latin typeface="微软雅黑" pitchFamily="34" charset="-122"/>
                <a:ea typeface="微软雅黑" pitchFamily="34" charset="-122"/>
              </a:rPr>
              <a:t>用户识别结果</a:t>
            </a:r>
            <a:endParaRPr lang="en-US" altLang="zh-CN" sz="1200" b="1" dirty="0">
              <a:solidFill>
                <a:schemeClr val="tx1"/>
              </a:solidFill>
              <a:latin typeface="微软雅黑" pitchFamily="34" charset="-122"/>
              <a:ea typeface="微软雅黑" pitchFamily="34" charset="-122"/>
            </a:endParaRPr>
          </a:p>
        </p:txBody>
      </p:sp>
      <p:sp>
        <p:nvSpPr>
          <p:cNvPr id="275" name="Round Diagonal Corner Rectangle 53"/>
          <p:cNvSpPr/>
          <p:nvPr/>
        </p:nvSpPr>
        <p:spPr>
          <a:xfrm>
            <a:off x="4027084" y="1951300"/>
            <a:ext cx="835081" cy="750036"/>
          </a:xfrm>
          <a:prstGeom prst="round2DiagRect">
            <a:avLst>
              <a:gd name="adj1" fmla="val 18841"/>
              <a:gd name="adj2" fmla="val 0"/>
            </a:avLst>
          </a:prstGeom>
          <a:ln/>
        </p:spPr>
        <p:style>
          <a:lnRef idx="1">
            <a:schemeClr val="accent3"/>
          </a:lnRef>
          <a:fillRef idx="2">
            <a:schemeClr val="accent3"/>
          </a:fillRef>
          <a:effectRef idx="1">
            <a:schemeClr val="accent3"/>
          </a:effectRef>
          <a:fontRef idx="minor">
            <a:schemeClr val="dk1"/>
          </a:fontRef>
        </p:style>
        <p:txBody>
          <a:bodyPr lIns="92156" tIns="46078" rIns="92156" bIns="46078" rtlCol="0" anchor="ctr"/>
          <a:lstStyle/>
          <a:p>
            <a:pPr algn="ctr"/>
            <a:endParaRPr lang="bg-BG" sz="1200" dirty="0">
              <a:solidFill>
                <a:schemeClr val="tx1"/>
              </a:solidFill>
              <a:latin typeface="微软雅黑" pitchFamily="34" charset="-122"/>
              <a:ea typeface="微软雅黑" pitchFamily="34" charset="-122"/>
            </a:endParaRPr>
          </a:p>
        </p:txBody>
      </p:sp>
      <p:sp>
        <p:nvSpPr>
          <p:cNvPr id="276" name="TextBox 275"/>
          <p:cNvSpPr txBox="1"/>
          <p:nvPr/>
        </p:nvSpPr>
        <p:spPr>
          <a:xfrm>
            <a:off x="4079888" y="2108019"/>
            <a:ext cx="862880" cy="400110"/>
          </a:xfrm>
          <a:prstGeom prst="rect">
            <a:avLst/>
          </a:prstGeom>
          <a:noFill/>
        </p:spPr>
        <p:txBody>
          <a:bodyPr wrap="square" rtlCol="0">
            <a:spAutoFit/>
          </a:bodyPr>
          <a:lstStyle/>
          <a:p>
            <a:r>
              <a:rPr lang="zh-CN" altLang="en-US" sz="2000" b="1" dirty="0" smtClean="0">
                <a:solidFill>
                  <a:srgbClr val="002060"/>
                </a:solidFill>
                <a:latin typeface="+mj-ea"/>
                <a:ea typeface="+mj-ea"/>
                <a:cs typeface="Ebrima" pitchFamily="2" charset="0"/>
              </a:rPr>
              <a:t>坐席</a:t>
            </a:r>
            <a:endParaRPr lang="zh-CN" altLang="en-US" sz="2000" b="1" dirty="0">
              <a:solidFill>
                <a:srgbClr val="002060"/>
              </a:solidFill>
              <a:latin typeface="+mj-ea"/>
              <a:ea typeface="+mj-ea"/>
              <a:cs typeface="Ebrima" pitchFamily="2" charset="0"/>
            </a:endParaRPr>
          </a:p>
        </p:txBody>
      </p:sp>
      <p:pic>
        <p:nvPicPr>
          <p:cNvPr id="2052" name="Picture 4" descr="C:\Users\Administrator\Desktop\QQ截图20170808191549.png"/>
          <p:cNvPicPr>
            <a:picLocks noChangeAspect="1" noChangeArrowheads="1"/>
          </p:cNvPicPr>
          <p:nvPr/>
        </p:nvPicPr>
        <p:blipFill>
          <a:blip r:embed="rId4"/>
          <a:srcRect/>
          <a:stretch>
            <a:fillRect/>
          </a:stretch>
        </p:blipFill>
        <p:spPr bwMode="auto">
          <a:xfrm>
            <a:off x="960801" y="1660751"/>
            <a:ext cx="1690960" cy="1355563"/>
          </a:xfrm>
          <a:prstGeom prst="rect">
            <a:avLst/>
          </a:prstGeom>
          <a:ln>
            <a:noFill/>
          </a:ln>
          <a:effectLst>
            <a:softEdge rad="112500"/>
          </a:effectLst>
        </p:spPr>
      </p:pic>
      <p:sp>
        <p:nvSpPr>
          <p:cNvPr id="280" name="圆角矩形 279"/>
          <p:cNvSpPr/>
          <p:nvPr/>
        </p:nvSpPr>
        <p:spPr>
          <a:xfrm>
            <a:off x="6348550" y="1946366"/>
            <a:ext cx="1188720" cy="67926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schemeClr val="tx1"/>
              </a:solidFill>
            </a:endParaRPr>
          </a:p>
        </p:txBody>
      </p:sp>
      <p:sp>
        <p:nvSpPr>
          <p:cNvPr id="281" name="Freeform 7"/>
          <p:cNvSpPr>
            <a:spLocks noEditPoints="1"/>
          </p:cNvSpPr>
          <p:nvPr/>
        </p:nvSpPr>
        <p:spPr bwMode="auto">
          <a:xfrm>
            <a:off x="6703795" y="2069110"/>
            <a:ext cx="457231" cy="439266"/>
          </a:xfrm>
          <a:custGeom>
            <a:avLst/>
            <a:gdLst>
              <a:gd name="T0" fmla="*/ 138 w 138"/>
              <a:gd name="T1" fmla="*/ 6 h 170"/>
              <a:gd name="T2" fmla="*/ 131 w 138"/>
              <a:gd name="T3" fmla="*/ 0 h 170"/>
              <a:gd name="T4" fmla="*/ 124 w 138"/>
              <a:gd name="T5" fmla="*/ 6 h 170"/>
              <a:gd name="T6" fmla="*/ 124 w 138"/>
              <a:gd name="T7" fmla="*/ 163 h 170"/>
              <a:gd name="T8" fmla="*/ 131 w 138"/>
              <a:gd name="T9" fmla="*/ 170 h 170"/>
              <a:gd name="T10" fmla="*/ 138 w 138"/>
              <a:gd name="T11" fmla="*/ 163 h 170"/>
              <a:gd name="T12" fmla="*/ 138 w 138"/>
              <a:gd name="T13" fmla="*/ 6 h 170"/>
              <a:gd name="T14" fmla="*/ 8 w 138"/>
              <a:gd name="T15" fmla="*/ 72 h 170"/>
              <a:gd name="T16" fmla="*/ 4 w 138"/>
              <a:gd name="T17" fmla="*/ 68 h 170"/>
              <a:gd name="T18" fmla="*/ 0 w 138"/>
              <a:gd name="T19" fmla="*/ 72 h 170"/>
              <a:gd name="T20" fmla="*/ 0 w 138"/>
              <a:gd name="T21" fmla="*/ 98 h 170"/>
              <a:gd name="T22" fmla="*/ 4 w 138"/>
              <a:gd name="T23" fmla="*/ 102 h 170"/>
              <a:gd name="T24" fmla="*/ 8 w 138"/>
              <a:gd name="T25" fmla="*/ 98 h 170"/>
              <a:gd name="T26" fmla="*/ 8 w 138"/>
              <a:gd name="T27" fmla="*/ 72 h 170"/>
              <a:gd name="T28" fmla="*/ 38 w 138"/>
              <a:gd name="T29" fmla="*/ 55 h 170"/>
              <a:gd name="T30" fmla="*/ 34 w 138"/>
              <a:gd name="T31" fmla="*/ 51 h 170"/>
              <a:gd name="T32" fmla="*/ 29 w 138"/>
              <a:gd name="T33" fmla="*/ 55 h 170"/>
              <a:gd name="T34" fmla="*/ 29 w 138"/>
              <a:gd name="T35" fmla="*/ 114 h 170"/>
              <a:gd name="T36" fmla="*/ 34 w 138"/>
              <a:gd name="T37" fmla="*/ 119 h 170"/>
              <a:gd name="T38" fmla="*/ 38 w 138"/>
              <a:gd name="T39" fmla="*/ 114 h 170"/>
              <a:gd name="T40" fmla="*/ 38 w 138"/>
              <a:gd name="T41" fmla="*/ 55 h 170"/>
              <a:gd name="T42" fmla="*/ 70 w 138"/>
              <a:gd name="T43" fmla="*/ 39 h 170"/>
              <a:gd name="T44" fmla="*/ 64 w 138"/>
              <a:gd name="T45" fmla="*/ 34 h 170"/>
              <a:gd name="T46" fmla="*/ 59 w 138"/>
              <a:gd name="T47" fmla="*/ 39 h 170"/>
              <a:gd name="T48" fmla="*/ 59 w 138"/>
              <a:gd name="T49" fmla="*/ 131 h 170"/>
              <a:gd name="T50" fmla="*/ 64 w 138"/>
              <a:gd name="T51" fmla="*/ 136 h 170"/>
              <a:gd name="T52" fmla="*/ 70 w 138"/>
              <a:gd name="T53" fmla="*/ 131 h 170"/>
              <a:gd name="T54" fmla="*/ 70 w 138"/>
              <a:gd name="T55" fmla="*/ 39 h 170"/>
              <a:gd name="T56" fmla="*/ 103 w 138"/>
              <a:gd name="T57" fmla="*/ 22 h 170"/>
              <a:gd name="T58" fmla="*/ 97 w 138"/>
              <a:gd name="T59" fmla="*/ 17 h 170"/>
              <a:gd name="T60" fmla="*/ 91 w 138"/>
              <a:gd name="T61" fmla="*/ 22 h 170"/>
              <a:gd name="T62" fmla="*/ 91 w 138"/>
              <a:gd name="T63" fmla="*/ 147 h 170"/>
              <a:gd name="T64" fmla="*/ 97 w 138"/>
              <a:gd name="T65" fmla="*/ 153 h 170"/>
              <a:gd name="T66" fmla="*/ 103 w 138"/>
              <a:gd name="T67" fmla="*/ 147 h 170"/>
              <a:gd name="T68" fmla="*/ 103 w 138"/>
              <a:gd name="T69" fmla="*/ 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 h="170">
                <a:moveTo>
                  <a:pt x="138" y="6"/>
                </a:moveTo>
                <a:cubicBezTo>
                  <a:pt x="138" y="3"/>
                  <a:pt x="135" y="0"/>
                  <a:pt x="131" y="0"/>
                </a:cubicBezTo>
                <a:cubicBezTo>
                  <a:pt x="127" y="0"/>
                  <a:pt x="124" y="3"/>
                  <a:pt x="124" y="6"/>
                </a:cubicBezTo>
                <a:cubicBezTo>
                  <a:pt x="124" y="163"/>
                  <a:pt x="124" y="163"/>
                  <a:pt x="124" y="163"/>
                </a:cubicBezTo>
                <a:cubicBezTo>
                  <a:pt x="124" y="167"/>
                  <a:pt x="127" y="170"/>
                  <a:pt x="131" y="170"/>
                </a:cubicBezTo>
                <a:cubicBezTo>
                  <a:pt x="135" y="170"/>
                  <a:pt x="138" y="167"/>
                  <a:pt x="138" y="163"/>
                </a:cubicBezTo>
                <a:cubicBezTo>
                  <a:pt x="138" y="6"/>
                  <a:pt x="138" y="6"/>
                  <a:pt x="138" y="6"/>
                </a:cubicBezTo>
                <a:close/>
                <a:moveTo>
                  <a:pt x="8" y="72"/>
                </a:moveTo>
                <a:cubicBezTo>
                  <a:pt x="8" y="69"/>
                  <a:pt x="6" y="68"/>
                  <a:pt x="4" y="68"/>
                </a:cubicBezTo>
                <a:cubicBezTo>
                  <a:pt x="2" y="68"/>
                  <a:pt x="0" y="69"/>
                  <a:pt x="0" y="72"/>
                </a:cubicBezTo>
                <a:cubicBezTo>
                  <a:pt x="0" y="98"/>
                  <a:pt x="0" y="98"/>
                  <a:pt x="0" y="98"/>
                </a:cubicBezTo>
                <a:cubicBezTo>
                  <a:pt x="0" y="100"/>
                  <a:pt x="2" y="102"/>
                  <a:pt x="4" y="102"/>
                </a:cubicBezTo>
                <a:cubicBezTo>
                  <a:pt x="6" y="102"/>
                  <a:pt x="8" y="100"/>
                  <a:pt x="8" y="98"/>
                </a:cubicBezTo>
                <a:cubicBezTo>
                  <a:pt x="8" y="72"/>
                  <a:pt x="8" y="72"/>
                  <a:pt x="8" y="72"/>
                </a:cubicBezTo>
                <a:close/>
                <a:moveTo>
                  <a:pt x="38" y="55"/>
                </a:moveTo>
                <a:cubicBezTo>
                  <a:pt x="38" y="53"/>
                  <a:pt x="36" y="51"/>
                  <a:pt x="34" y="51"/>
                </a:cubicBezTo>
                <a:cubicBezTo>
                  <a:pt x="31" y="51"/>
                  <a:pt x="29" y="53"/>
                  <a:pt x="29" y="55"/>
                </a:cubicBezTo>
                <a:cubicBezTo>
                  <a:pt x="29" y="114"/>
                  <a:pt x="29" y="114"/>
                  <a:pt x="29" y="114"/>
                </a:cubicBezTo>
                <a:cubicBezTo>
                  <a:pt x="29" y="117"/>
                  <a:pt x="31" y="119"/>
                  <a:pt x="34" y="119"/>
                </a:cubicBezTo>
                <a:cubicBezTo>
                  <a:pt x="36" y="119"/>
                  <a:pt x="38" y="117"/>
                  <a:pt x="38" y="114"/>
                </a:cubicBezTo>
                <a:cubicBezTo>
                  <a:pt x="38" y="55"/>
                  <a:pt x="38" y="55"/>
                  <a:pt x="38" y="55"/>
                </a:cubicBezTo>
                <a:close/>
                <a:moveTo>
                  <a:pt x="70" y="39"/>
                </a:moveTo>
                <a:cubicBezTo>
                  <a:pt x="70" y="36"/>
                  <a:pt x="67" y="34"/>
                  <a:pt x="64" y="34"/>
                </a:cubicBezTo>
                <a:cubicBezTo>
                  <a:pt x="62" y="34"/>
                  <a:pt x="59" y="36"/>
                  <a:pt x="59" y="39"/>
                </a:cubicBezTo>
                <a:cubicBezTo>
                  <a:pt x="59" y="131"/>
                  <a:pt x="59" y="131"/>
                  <a:pt x="59" y="131"/>
                </a:cubicBezTo>
                <a:cubicBezTo>
                  <a:pt x="59" y="134"/>
                  <a:pt x="62" y="136"/>
                  <a:pt x="64" y="136"/>
                </a:cubicBezTo>
                <a:cubicBezTo>
                  <a:pt x="67" y="136"/>
                  <a:pt x="70" y="134"/>
                  <a:pt x="70" y="131"/>
                </a:cubicBezTo>
                <a:cubicBezTo>
                  <a:pt x="70" y="39"/>
                  <a:pt x="70" y="39"/>
                  <a:pt x="70" y="39"/>
                </a:cubicBezTo>
                <a:close/>
                <a:moveTo>
                  <a:pt x="103" y="22"/>
                </a:moveTo>
                <a:cubicBezTo>
                  <a:pt x="103" y="19"/>
                  <a:pt x="100" y="17"/>
                  <a:pt x="97" y="17"/>
                </a:cubicBezTo>
                <a:cubicBezTo>
                  <a:pt x="94" y="17"/>
                  <a:pt x="91" y="19"/>
                  <a:pt x="91" y="22"/>
                </a:cubicBezTo>
                <a:cubicBezTo>
                  <a:pt x="91" y="147"/>
                  <a:pt x="91" y="147"/>
                  <a:pt x="91" y="147"/>
                </a:cubicBezTo>
                <a:cubicBezTo>
                  <a:pt x="91" y="150"/>
                  <a:pt x="94" y="153"/>
                  <a:pt x="97" y="153"/>
                </a:cubicBezTo>
                <a:cubicBezTo>
                  <a:pt x="100" y="153"/>
                  <a:pt x="103" y="150"/>
                  <a:pt x="103" y="147"/>
                </a:cubicBezTo>
                <a:cubicBezTo>
                  <a:pt x="103" y="22"/>
                  <a:pt x="103" y="22"/>
                  <a:pt x="103" y="22"/>
                </a:cubicBezTo>
                <a:close/>
              </a:path>
            </a:pathLst>
          </a:custGeom>
          <a:solidFill>
            <a:schemeClr val="tx1"/>
          </a:solidFill>
          <a:ln>
            <a:noFill/>
          </a:ln>
          <a:scene3d>
            <a:camera prst="perspectiveAbove"/>
            <a:lightRig rig="threePt" dir="t"/>
          </a:scene3d>
          <a:extLst/>
        </p:spPr>
        <p:txBody>
          <a:bodyPr vert="horz" wrap="square" lIns="91440" tIns="45720" rIns="91440" bIns="45720" numCol="1" anchor="t" anchorCtr="0" compatLnSpc="1">
            <a:prstTxWarp prst="textNoShape">
              <a:avLst/>
            </a:prstTxWarp>
          </a:bodyPr>
          <a:lstStyle/>
          <a:p>
            <a:endParaRPr lang="zh-CN" altLang="en-US">
              <a:solidFill>
                <a:srgbClr val="87C463"/>
              </a:solidFill>
            </a:endParaRPr>
          </a:p>
        </p:txBody>
      </p:sp>
      <p:sp>
        <p:nvSpPr>
          <p:cNvPr id="271" name="Round Diagonal Corner Rectangle 53"/>
          <p:cNvSpPr/>
          <p:nvPr/>
        </p:nvSpPr>
        <p:spPr>
          <a:xfrm>
            <a:off x="8795996" y="2103944"/>
            <a:ext cx="835081" cy="750036"/>
          </a:xfrm>
          <a:prstGeom prst="round2DiagRect">
            <a:avLst>
              <a:gd name="adj1" fmla="val 18841"/>
              <a:gd name="adj2" fmla="val 0"/>
            </a:avLst>
          </a:prstGeom>
          <a:ln/>
        </p:spPr>
        <p:style>
          <a:lnRef idx="1">
            <a:schemeClr val="accent3"/>
          </a:lnRef>
          <a:fillRef idx="2">
            <a:schemeClr val="accent3"/>
          </a:fillRef>
          <a:effectRef idx="1">
            <a:schemeClr val="accent3"/>
          </a:effectRef>
          <a:fontRef idx="minor">
            <a:schemeClr val="dk1"/>
          </a:fontRef>
        </p:style>
        <p:txBody>
          <a:bodyPr lIns="92156" tIns="46078" rIns="92156" bIns="46078" rtlCol="0" anchor="ctr"/>
          <a:lstStyle/>
          <a:p>
            <a:pPr algn="ctr"/>
            <a:endParaRPr lang="bg-BG" sz="1200" dirty="0">
              <a:solidFill>
                <a:schemeClr val="tx1"/>
              </a:solidFill>
              <a:latin typeface="微软雅黑" pitchFamily="34" charset="-122"/>
              <a:ea typeface="微软雅黑" pitchFamily="34" charset="-122"/>
            </a:endParaRPr>
          </a:p>
        </p:txBody>
      </p:sp>
      <p:pic>
        <p:nvPicPr>
          <p:cNvPr id="253" name="图片 143" descr="9.jpg"/>
          <p:cNvPicPr>
            <a:picLocks noChangeAspect="1"/>
          </p:cNvPicPr>
          <p:nvPr/>
        </p:nvPicPr>
        <p:blipFill>
          <a:blip r:embed="rId5" cstate="print">
            <a:clrChange>
              <a:clrFrom>
                <a:srgbClr val="FFFFFF"/>
              </a:clrFrom>
              <a:clrTo>
                <a:srgbClr val="FFFFFF">
                  <a:alpha val="0"/>
                </a:srgbClr>
              </a:clrTo>
            </a:clrChange>
          </a:blip>
          <a:srcRect/>
          <a:stretch>
            <a:fillRect/>
          </a:stretch>
        </p:blipFill>
        <p:spPr bwMode="auto">
          <a:xfrm>
            <a:off x="8990920" y="2239136"/>
            <a:ext cx="479654" cy="479652"/>
          </a:xfrm>
          <a:prstGeom prst="rect">
            <a:avLst/>
          </a:prstGeom>
          <a:noFill/>
          <a:ln w="9525">
            <a:noFill/>
            <a:miter lim="800000"/>
            <a:headEnd/>
            <a:tailEnd/>
          </a:ln>
        </p:spPr>
      </p:pic>
      <p:cxnSp>
        <p:nvCxnSpPr>
          <p:cNvPr id="288" name="直接箭头连接符 287"/>
          <p:cNvCxnSpPr>
            <a:stCxn id="2052" idx="3"/>
          </p:cNvCxnSpPr>
          <p:nvPr/>
        </p:nvCxnSpPr>
        <p:spPr>
          <a:xfrm>
            <a:off x="2651761" y="2338533"/>
            <a:ext cx="1136468" cy="1278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1" name="形状 290"/>
          <p:cNvCxnSpPr>
            <a:endCxn id="265" idx="0"/>
          </p:cNvCxnSpPr>
          <p:nvPr/>
        </p:nvCxnSpPr>
        <p:spPr>
          <a:xfrm flipV="1">
            <a:off x="3135086" y="1597344"/>
            <a:ext cx="3722915" cy="753970"/>
          </a:xfrm>
          <a:prstGeom prst="bentConnector4">
            <a:avLst>
              <a:gd name="adj1" fmla="val 8246"/>
              <a:gd name="adj2" fmla="val 130320"/>
            </a:avLst>
          </a:prstGeom>
          <a:ln>
            <a:tailEnd type="arrow"/>
          </a:ln>
        </p:spPr>
        <p:style>
          <a:lnRef idx="1">
            <a:schemeClr val="accent1"/>
          </a:lnRef>
          <a:fillRef idx="0">
            <a:schemeClr val="accent1"/>
          </a:fillRef>
          <a:effectRef idx="0">
            <a:schemeClr val="accent1"/>
          </a:effectRef>
          <a:fontRef idx="minor">
            <a:schemeClr val="tx1"/>
          </a:fontRef>
        </p:style>
      </p:cxnSp>
      <p:sp>
        <p:nvSpPr>
          <p:cNvPr id="295" name="Round Diagonal Corner Rectangle 53"/>
          <p:cNvSpPr/>
          <p:nvPr/>
        </p:nvSpPr>
        <p:spPr>
          <a:xfrm>
            <a:off x="6674393" y="3157958"/>
            <a:ext cx="926617" cy="832250"/>
          </a:xfrm>
          <a:prstGeom prst="round2DiagRect">
            <a:avLst>
              <a:gd name="adj1" fmla="val 18841"/>
              <a:gd name="adj2" fmla="val 0"/>
            </a:avLst>
          </a:prstGeom>
          <a:ln/>
        </p:spPr>
        <p:style>
          <a:lnRef idx="1">
            <a:schemeClr val="accent3"/>
          </a:lnRef>
          <a:fillRef idx="2">
            <a:schemeClr val="accent3"/>
          </a:fillRef>
          <a:effectRef idx="1">
            <a:schemeClr val="accent3"/>
          </a:effectRef>
          <a:fontRef idx="minor">
            <a:schemeClr val="dk1"/>
          </a:fontRef>
        </p:style>
        <p:txBody>
          <a:bodyPr lIns="92156" tIns="46078" rIns="92156" bIns="46078" rtlCol="0" anchor="ctr"/>
          <a:lstStyle/>
          <a:p>
            <a:pPr algn="ctr"/>
            <a:endParaRPr lang="bg-BG" sz="1200" dirty="0">
              <a:solidFill>
                <a:schemeClr val="tx1"/>
              </a:solidFill>
              <a:latin typeface="微软雅黑" pitchFamily="34" charset="-122"/>
              <a:ea typeface="微软雅黑" pitchFamily="34" charset="-122"/>
            </a:endParaRPr>
          </a:p>
        </p:txBody>
      </p:sp>
      <p:sp>
        <p:nvSpPr>
          <p:cNvPr id="296" name="TextBox 295"/>
          <p:cNvSpPr txBox="1"/>
          <p:nvPr/>
        </p:nvSpPr>
        <p:spPr>
          <a:xfrm>
            <a:off x="6659279" y="3403800"/>
            <a:ext cx="1111069" cy="338554"/>
          </a:xfrm>
          <a:prstGeom prst="rect">
            <a:avLst/>
          </a:prstGeom>
          <a:noFill/>
        </p:spPr>
        <p:txBody>
          <a:bodyPr wrap="square" rtlCol="0">
            <a:spAutoFit/>
          </a:bodyPr>
          <a:lstStyle/>
          <a:p>
            <a:r>
              <a:rPr lang="zh-CN" altLang="en-US" sz="1600" b="1" dirty="0" smtClean="0">
                <a:latin typeface="+mj-ea"/>
                <a:ea typeface="+mj-ea"/>
                <a:cs typeface="Ebrima" pitchFamily="2" charset="0"/>
              </a:rPr>
              <a:t>市民语音</a:t>
            </a:r>
            <a:endParaRPr lang="zh-CN" altLang="en-US" sz="1600" b="1" dirty="0">
              <a:latin typeface="+mj-ea"/>
              <a:ea typeface="+mj-ea"/>
              <a:cs typeface="Ebrima" pitchFamily="2" charset="0"/>
            </a:endParaRPr>
          </a:p>
        </p:txBody>
      </p:sp>
      <p:cxnSp>
        <p:nvCxnSpPr>
          <p:cNvPr id="301" name="直接箭头连接符 300"/>
          <p:cNvCxnSpPr>
            <a:stCxn id="280" idx="1"/>
            <a:endCxn id="276" idx="3"/>
          </p:cNvCxnSpPr>
          <p:nvPr/>
        </p:nvCxnSpPr>
        <p:spPr>
          <a:xfrm flipH="1">
            <a:off x="4942768" y="2286001"/>
            <a:ext cx="1405782" cy="22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4" name="Round Diagonal Corner Rectangle 52"/>
          <p:cNvSpPr/>
          <p:nvPr/>
        </p:nvSpPr>
        <p:spPr>
          <a:xfrm rot="5400000">
            <a:off x="795629" y="4857336"/>
            <a:ext cx="707808" cy="1123405"/>
          </a:xfrm>
          <a:prstGeom prst="round2DiagRect">
            <a:avLst>
              <a:gd name="adj1" fmla="val 18841"/>
              <a:gd name="adj2" fmla="val 0"/>
            </a:avLst>
          </a:prstGeom>
          <a:ln/>
        </p:spPr>
        <p:style>
          <a:lnRef idx="0">
            <a:schemeClr val="accent2"/>
          </a:lnRef>
          <a:fillRef idx="3">
            <a:schemeClr val="accent2"/>
          </a:fillRef>
          <a:effectRef idx="3">
            <a:schemeClr val="accent2"/>
          </a:effectRef>
          <a:fontRef idx="minor">
            <a:schemeClr val="lt1"/>
          </a:fontRef>
        </p:style>
        <p:txBody>
          <a:bodyPr lIns="92156" tIns="46078" rIns="92156" bIns="46078" rtlCol="0" anchor="ctr"/>
          <a:lstStyle/>
          <a:p>
            <a:pPr algn="ctr"/>
            <a:endParaRPr lang="bg-BG" sz="1400" dirty="0">
              <a:latin typeface="微软雅黑" pitchFamily="34" charset="-122"/>
              <a:ea typeface="微软雅黑" pitchFamily="34" charset="-122"/>
            </a:endParaRPr>
          </a:p>
        </p:txBody>
      </p:sp>
      <p:sp>
        <p:nvSpPr>
          <p:cNvPr id="306" name="TextBox 305"/>
          <p:cNvSpPr txBox="1"/>
          <p:nvPr/>
        </p:nvSpPr>
        <p:spPr>
          <a:xfrm>
            <a:off x="535577" y="5206472"/>
            <a:ext cx="1254034" cy="400110"/>
          </a:xfrm>
          <a:prstGeom prst="rect">
            <a:avLst/>
          </a:prstGeom>
          <a:noFill/>
        </p:spPr>
        <p:txBody>
          <a:bodyPr wrap="square" rtlCol="0">
            <a:spAutoFit/>
          </a:bodyPr>
          <a:lstStyle/>
          <a:p>
            <a:r>
              <a:rPr lang="zh-CN" altLang="en-US" sz="2000" b="1" dirty="0" smtClean="0">
                <a:solidFill>
                  <a:schemeClr val="bg1"/>
                </a:solidFill>
                <a:latin typeface="+mj-ea"/>
                <a:ea typeface="+mj-ea"/>
                <a:cs typeface="Ebrima" pitchFamily="2" charset="0"/>
              </a:rPr>
              <a:t>回访服务</a:t>
            </a:r>
            <a:endParaRPr lang="zh-CN" altLang="en-US" sz="2000" b="1" dirty="0">
              <a:solidFill>
                <a:schemeClr val="bg1"/>
              </a:solidFill>
              <a:latin typeface="+mj-ea"/>
              <a:ea typeface="+mj-ea"/>
              <a:cs typeface="Ebrima" pitchFamily="2" charset="0"/>
            </a:endParaRPr>
          </a:p>
        </p:txBody>
      </p:sp>
      <p:sp>
        <p:nvSpPr>
          <p:cNvPr id="307" name="Round Diagonal Corner Rectangle 45"/>
          <p:cNvSpPr/>
          <p:nvPr/>
        </p:nvSpPr>
        <p:spPr>
          <a:xfrm rot="16200000">
            <a:off x="6382557" y="4867261"/>
            <a:ext cx="715758" cy="1254038"/>
          </a:xfrm>
          <a:prstGeom prst="round2DiagRect">
            <a:avLst>
              <a:gd name="adj1" fmla="val 18841"/>
              <a:gd name="adj2" fmla="val 0"/>
            </a:avLst>
          </a:prstGeom>
          <a:ln/>
        </p:spPr>
        <p:style>
          <a:lnRef idx="0">
            <a:schemeClr val="accent4"/>
          </a:lnRef>
          <a:fillRef idx="3">
            <a:schemeClr val="accent4"/>
          </a:fillRef>
          <a:effectRef idx="3">
            <a:schemeClr val="accent4"/>
          </a:effectRef>
          <a:fontRef idx="minor">
            <a:schemeClr val="lt1"/>
          </a:fontRef>
        </p:style>
        <p:txBody>
          <a:bodyPr lIns="92156" tIns="46078" rIns="92156" bIns="46078" rtlCol="0" anchor="ctr"/>
          <a:lstStyle/>
          <a:p>
            <a:pPr algn="ctr"/>
            <a:endParaRPr lang="bg-BG" sz="1400" dirty="0">
              <a:latin typeface="微软雅黑" pitchFamily="34" charset="-122"/>
              <a:ea typeface="微软雅黑" pitchFamily="34" charset="-122"/>
            </a:endParaRPr>
          </a:p>
        </p:txBody>
      </p:sp>
      <p:sp>
        <p:nvSpPr>
          <p:cNvPr id="310" name="TextBox 309"/>
          <p:cNvSpPr txBox="1"/>
          <p:nvPr/>
        </p:nvSpPr>
        <p:spPr>
          <a:xfrm>
            <a:off x="6082936" y="5241306"/>
            <a:ext cx="1254034" cy="400110"/>
          </a:xfrm>
          <a:prstGeom prst="rect">
            <a:avLst/>
          </a:prstGeom>
          <a:noFill/>
        </p:spPr>
        <p:txBody>
          <a:bodyPr wrap="square" rtlCol="0">
            <a:spAutoFit/>
          </a:bodyPr>
          <a:lstStyle/>
          <a:p>
            <a:r>
              <a:rPr lang="zh-CN" altLang="en-US" sz="2000" b="1" dirty="0" smtClean="0">
                <a:solidFill>
                  <a:schemeClr val="bg1"/>
                </a:solidFill>
                <a:latin typeface="+mj-ea"/>
                <a:ea typeface="+mj-ea"/>
                <a:cs typeface="Ebrima" pitchFamily="2" charset="0"/>
              </a:rPr>
              <a:t>来电服务</a:t>
            </a:r>
            <a:endParaRPr lang="zh-CN" altLang="en-US" sz="2000" b="1" dirty="0">
              <a:solidFill>
                <a:schemeClr val="bg1"/>
              </a:solidFill>
              <a:latin typeface="+mj-ea"/>
              <a:ea typeface="+mj-ea"/>
              <a:cs typeface="Ebrima" pitchFamily="2" charset="0"/>
            </a:endParaRPr>
          </a:p>
        </p:txBody>
      </p:sp>
      <p:grpSp>
        <p:nvGrpSpPr>
          <p:cNvPr id="34" name="组 33"/>
          <p:cNvGrpSpPr/>
          <p:nvPr/>
        </p:nvGrpSpPr>
        <p:grpSpPr>
          <a:xfrm>
            <a:off x="9699987" y="5898540"/>
            <a:ext cx="2492013" cy="1089519"/>
            <a:chOff x="4661252" y="5746140"/>
            <a:chExt cx="2492013" cy="1089519"/>
          </a:xfrm>
        </p:grpSpPr>
        <p:sp>
          <p:nvSpPr>
            <p:cNvPr id="35" name="TextBox 4"/>
            <p:cNvSpPr txBox="1"/>
            <p:nvPr/>
          </p:nvSpPr>
          <p:spPr>
            <a:xfrm>
              <a:off x="5864046" y="6148856"/>
              <a:ext cx="1289219" cy="369332"/>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b="1" kern="0" noProof="0" dirty="0" smtClean="0">
                  <a:solidFill>
                    <a:srgbClr val="000000"/>
                  </a:solidFill>
                  <a:latin typeface="微软雅黑"/>
                  <a:ea typeface="微软雅黑"/>
                  <a:cs typeface="微软雅黑"/>
                </a:rPr>
                <a:t>Pallas</a:t>
              </a:r>
              <a:endParaRPr lang="zh-CN" altLang="en-US" b="1" kern="0" noProof="0" dirty="0" smtClean="0">
                <a:solidFill>
                  <a:srgbClr val="000000"/>
                </a:solidFill>
                <a:latin typeface="微软雅黑"/>
                <a:ea typeface="微软雅黑"/>
                <a:cs typeface="微软雅黑"/>
              </a:endParaRPr>
            </a:p>
          </p:txBody>
        </p:sp>
        <p:grpSp>
          <p:nvGrpSpPr>
            <p:cNvPr id="36" name="组 35"/>
            <p:cNvGrpSpPr/>
            <p:nvPr/>
          </p:nvGrpSpPr>
          <p:grpSpPr>
            <a:xfrm>
              <a:off x="4661252" y="5746140"/>
              <a:ext cx="1527325" cy="1089519"/>
              <a:chOff x="4661252" y="5746140"/>
              <a:chExt cx="1527325" cy="1089519"/>
            </a:xfrm>
          </p:grpSpPr>
          <p:pic>
            <p:nvPicPr>
              <p:cNvPr id="37" name="图片 36" descr="电信联络云-1-03.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9058" y="5746140"/>
                <a:ext cx="1089519" cy="1089519"/>
              </a:xfrm>
              <a:prstGeom prst="rect">
                <a:avLst/>
              </a:prstGeom>
            </p:spPr>
          </p:pic>
          <p:grpSp>
            <p:nvGrpSpPr>
              <p:cNvPr id="38" name="组合 80"/>
              <p:cNvGrpSpPr/>
              <p:nvPr/>
            </p:nvGrpSpPr>
            <p:grpSpPr>
              <a:xfrm>
                <a:off x="4661252" y="6050376"/>
                <a:ext cx="584471" cy="503131"/>
                <a:chOff x="8633230" y="3323814"/>
                <a:chExt cx="7389577" cy="6361176"/>
              </a:xfrm>
            </p:grpSpPr>
            <p:sp>
              <p:nvSpPr>
                <p:cNvPr id="39" name="Freeform 16"/>
                <p:cNvSpPr>
                  <a:spLocks/>
                </p:cNvSpPr>
                <p:nvPr/>
              </p:nvSpPr>
              <p:spPr bwMode="auto">
                <a:xfrm rot="19803827">
                  <a:off x="12144227" y="3323814"/>
                  <a:ext cx="2959610" cy="3399183"/>
                </a:xfrm>
                <a:custGeom>
                  <a:avLst/>
                  <a:gdLst/>
                  <a:ahLst/>
                  <a:cxnLst>
                    <a:cxn ang="0">
                      <a:pos x="90" y="42"/>
                    </a:cxn>
                    <a:cxn ang="0">
                      <a:pos x="16" y="171"/>
                    </a:cxn>
                    <a:cxn ang="0">
                      <a:pos x="15" y="174"/>
                    </a:cxn>
                    <a:cxn ang="0">
                      <a:pos x="4" y="267"/>
                    </a:cxn>
                    <a:cxn ang="0">
                      <a:pos x="40" y="375"/>
                    </a:cxn>
                    <a:cxn ang="0">
                      <a:pos x="44" y="375"/>
                    </a:cxn>
                    <a:cxn ang="0">
                      <a:pos x="112" y="379"/>
                    </a:cxn>
                    <a:cxn ang="0">
                      <a:pos x="149" y="332"/>
                    </a:cxn>
                    <a:cxn ang="0">
                      <a:pos x="149" y="331"/>
                    </a:cxn>
                    <a:cxn ang="0">
                      <a:pos x="148" y="330"/>
                    </a:cxn>
                    <a:cxn ang="0">
                      <a:pos x="131" y="312"/>
                    </a:cxn>
                    <a:cxn ang="0">
                      <a:pos x="134" y="301"/>
                    </a:cxn>
                    <a:cxn ang="0">
                      <a:pos x="145" y="304"/>
                    </a:cxn>
                    <a:cxn ang="0">
                      <a:pos x="192" y="323"/>
                    </a:cxn>
                    <a:cxn ang="0">
                      <a:pos x="202" y="327"/>
                    </a:cxn>
                    <a:cxn ang="0">
                      <a:pos x="197" y="337"/>
                    </a:cxn>
                    <a:cxn ang="0">
                      <a:pos x="171" y="340"/>
                    </a:cxn>
                    <a:cxn ang="0">
                      <a:pos x="137" y="391"/>
                    </a:cxn>
                    <a:cxn ang="0">
                      <a:pos x="254" y="416"/>
                    </a:cxn>
                    <a:cxn ang="0">
                      <a:pos x="319" y="366"/>
                    </a:cxn>
                    <a:cxn ang="0">
                      <a:pos x="320" y="365"/>
                    </a:cxn>
                    <a:cxn ang="0">
                      <a:pos x="312" y="237"/>
                    </a:cxn>
                    <a:cxn ang="0">
                      <a:pos x="306" y="232"/>
                    </a:cxn>
                    <a:cxn ang="0">
                      <a:pos x="307" y="226"/>
                    </a:cxn>
                    <a:cxn ang="0">
                      <a:pos x="247" y="115"/>
                    </a:cxn>
                    <a:cxn ang="0">
                      <a:pos x="227" y="149"/>
                    </a:cxn>
                    <a:cxn ang="0">
                      <a:pos x="180" y="179"/>
                    </a:cxn>
                    <a:cxn ang="0">
                      <a:pos x="108" y="171"/>
                    </a:cxn>
                    <a:cxn ang="0">
                      <a:pos x="106" y="171"/>
                    </a:cxn>
                    <a:cxn ang="0">
                      <a:pos x="104" y="169"/>
                    </a:cxn>
                    <a:cxn ang="0">
                      <a:pos x="85" y="182"/>
                    </a:cxn>
                    <a:cxn ang="0">
                      <a:pos x="78" y="181"/>
                    </a:cxn>
                    <a:cxn ang="0">
                      <a:pos x="75" y="178"/>
                    </a:cxn>
                    <a:cxn ang="0">
                      <a:pos x="79" y="168"/>
                    </a:cxn>
                    <a:cxn ang="0">
                      <a:pos x="106" y="126"/>
                    </a:cxn>
                    <a:cxn ang="0">
                      <a:pos x="114" y="118"/>
                    </a:cxn>
                    <a:cxn ang="0">
                      <a:pos x="122" y="125"/>
                    </a:cxn>
                    <a:cxn ang="0">
                      <a:pos x="118" y="150"/>
                    </a:cxn>
                    <a:cxn ang="0">
                      <a:pos x="210" y="134"/>
                    </a:cxn>
                    <a:cxn ang="0">
                      <a:pos x="229" y="96"/>
                    </a:cxn>
                    <a:cxn ang="0">
                      <a:pos x="192" y="14"/>
                    </a:cxn>
                    <a:cxn ang="0">
                      <a:pos x="164" y="4"/>
                    </a:cxn>
                    <a:cxn ang="0">
                      <a:pos x="110" y="18"/>
                    </a:cxn>
                    <a:cxn ang="0">
                      <a:pos x="90" y="42"/>
                    </a:cxn>
                  </a:cxnLst>
                  <a:rect l="0" t="0" r="r" b="b"/>
                  <a:pathLst>
                    <a:path w="372" h="428">
                      <a:moveTo>
                        <a:pt x="90" y="42"/>
                      </a:moveTo>
                      <a:cubicBezTo>
                        <a:pt x="16" y="171"/>
                        <a:pt x="16" y="171"/>
                        <a:pt x="16" y="171"/>
                      </a:cubicBezTo>
                      <a:cubicBezTo>
                        <a:pt x="16" y="172"/>
                        <a:pt x="16" y="173"/>
                        <a:pt x="15" y="174"/>
                      </a:cubicBezTo>
                      <a:cubicBezTo>
                        <a:pt x="15" y="175"/>
                        <a:pt x="0" y="215"/>
                        <a:pt x="4" y="267"/>
                      </a:cubicBezTo>
                      <a:cubicBezTo>
                        <a:pt x="6" y="307"/>
                        <a:pt x="19" y="343"/>
                        <a:pt x="40" y="375"/>
                      </a:cubicBezTo>
                      <a:cubicBezTo>
                        <a:pt x="42" y="375"/>
                        <a:pt x="43" y="375"/>
                        <a:pt x="44" y="375"/>
                      </a:cubicBezTo>
                      <a:cubicBezTo>
                        <a:pt x="71" y="387"/>
                        <a:pt x="93" y="388"/>
                        <a:pt x="112" y="379"/>
                      </a:cubicBezTo>
                      <a:cubicBezTo>
                        <a:pt x="139" y="366"/>
                        <a:pt x="149" y="333"/>
                        <a:pt x="149" y="332"/>
                      </a:cubicBezTo>
                      <a:cubicBezTo>
                        <a:pt x="149" y="332"/>
                        <a:pt x="149" y="332"/>
                        <a:pt x="149" y="331"/>
                      </a:cubicBezTo>
                      <a:cubicBezTo>
                        <a:pt x="149" y="331"/>
                        <a:pt x="148" y="331"/>
                        <a:pt x="148" y="330"/>
                      </a:cubicBezTo>
                      <a:cubicBezTo>
                        <a:pt x="137" y="322"/>
                        <a:pt x="131" y="312"/>
                        <a:pt x="131" y="312"/>
                      </a:cubicBezTo>
                      <a:cubicBezTo>
                        <a:pt x="129" y="308"/>
                        <a:pt x="130" y="303"/>
                        <a:pt x="134" y="301"/>
                      </a:cubicBezTo>
                      <a:cubicBezTo>
                        <a:pt x="138" y="299"/>
                        <a:pt x="142" y="300"/>
                        <a:pt x="145" y="304"/>
                      </a:cubicBezTo>
                      <a:cubicBezTo>
                        <a:pt x="145" y="305"/>
                        <a:pt x="162" y="334"/>
                        <a:pt x="192" y="323"/>
                      </a:cubicBezTo>
                      <a:cubicBezTo>
                        <a:pt x="196" y="321"/>
                        <a:pt x="200" y="323"/>
                        <a:pt x="202" y="327"/>
                      </a:cubicBezTo>
                      <a:cubicBezTo>
                        <a:pt x="203" y="331"/>
                        <a:pt x="201" y="336"/>
                        <a:pt x="197" y="337"/>
                      </a:cubicBezTo>
                      <a:cubicBezTo>
                        <a:pt x="188" y="341"/>
                        <a:pt x="179" y="342"/>
                        <a:pt x="171" y="340"/>
                      </a:cubicBezTo>
                      <a:cubicBezTo>
                        <a:pt x="168" y="348"/>
                        <a:pt x="159" y="373"/>
                        <a:pt x="137" y="391"/>
                      </a:cubicBezTo>
                      <a:cubicBezTo>
                        <a:pt x="171" y="421"/>
                        <a:pt x="223" y="428"/>
                        <a:pt x="254" y="416"/>
                      </a:cubicBezTo>
                      <a:cubicBezTo>
                        <a:pt x="298" y="400"/>
                        <a:pt x="319" y="366"/>
                        <a:pt x="319" y="366"/>
                      </a:cubicBezTo>
                      <a:cubicBezTo>
                        <a:pt x="320" y="365"/>
                        <a:pt x="320" y="365"/>
                        <a:pt x="320" y="365"/>
                      </a:cubicBezTo>
                      <a:cubicBezTo>
                        <a:pt x="372" y="283"/>
                        <a:pt x="314" y="238"/>
                        <a:pt x="312" y="237"/>
                      </a:cubicBezTo>
                      <a:cubicBezTo>
                        <a:pt x="306" y="232"/>
                        <a:pt x="306" y="232"/>
                        <a:pt x="306" y="232"/>
                      </a:cubicBezTo>
                      <a:cubicBezTo>
                        <a:pt x="307" y="226"/>
                        <a:pt x="307" y="226"/>
                        <a:pt x="307" y="226"/>
                      </a:cubicBezTo>
                      <a:cubicBezTo>
                        <a:pt x="316" y="167"/>
                        <a:pt x="272" y="131"/>
                        <a:pt x="247" y="115"/>
                      </a:cubicBezTo>
                      <a:cubicBezTo>
                        <a:pt x="244" y="125"/>
                        <a:pt x="237" y="137"/>
                        <a:pt x="227" y="149"/>
                      </a:cubicBezTo>
                      <a:cubicBezTo>
                        <a:pt x="214" y="164"/>
                        <a:pt x="198" y="174"/>
                        <a:pt x="180" y="179"/>
                      </a:cubicBezTo>
                      <a:cubicBezTo>
                        <a:pt x="158" y="185"/>
                        <a:pt x="133" y="182"/>
                        <a:pt x="108" y="171"/>
                      </a:cubicBezTo>
                      <a:cubicBezTo>
                        <a:pt x="107" y="171"/>
                        <a:pt x="107" y="171"/>
                        <a:pt x="106" y="171"/>
                      </a:cubicBezTo>
                      <a:cubicBezTo>
                        <a:pt x="106" y="170"/>
                        <a:pt x="105" y="170"/>
                        <a:pt x="104" y="169"/>
                      </a:cubicBezTo>
                      <a:cubicBezTo>
                        <a:pt x="95" y="178"/>
                        <a:pt x="86" y="182"/>
                        <a:pt x="85" y="182"/>
                      </a:cubicBezTo>
                      <a:cubicBezTo>
                        <a:pt x="83" y="183"/>
                        <a:pt x="81" y="183"/>
                        <a:pt x="78" y="181"/>
                      </a:cubicBezTo>
                      <a:cubicBezTo>
                        <a:pt x="77" y="181"/>
                        <a:pt x="76" y="179"/>
                        <a:pt x="75" y="178"/>
                      </a:cubicBezTo>
                      <a:cubicBezTo>
                        <a:pt x="74" y="174"/>
                        <a:pt x="75" y="169"/>
                        <a:pt x="79" y="168"/>
                      </a:cubicBezTo>
                      <a:cubicBezTo>
                        <a:pt x="81" y="167"/>
                        <a:pt x="108" y="155"/>
                        <a:pt x="106" y="126"/>
                      </a:cubicBezTo>
                      <a:cubicBezTo>
                        <a:pt x="106" y="122"/>
                        <a:pt x="109" y="118"/>
                        <a:pt x="114" y="118"/>
                      </a:cubicBezTo>
                      <a:cubicBezTo>
                        <a:pt x="118" y="118"/>
                        <a:pt x="122" y="121"/>
                        <a:pt x="122" y="125"/>
                      </a:cubicBezTo>
                      <a:cubicBezTo>
                        <a:pt x="123" y="135"/>
                        <a:pt x="121" y="143"/>
                        <a:pt x="118" y="150"/>
                      </a:cubicBezTo>
                      <a:cubicBezTo>
                        <a:pt x="167" y="171"/>
                        <a:pt x="196" y="149"/>
                        <a:pt x="210" y="134"/>
                      </a:cubicBezTo>
                      <a:cubicBezTo>
                        <a:pt x="224" y="117"/>
                        <a:pt x="229" y="97"/>
                        <a:pt x="229" y="96"/>
                      </a:cubicBezTo>
                      <a:cubicBezTo>
                        <a:pt x="236" y="63"/>
                        <a:pt x="221" y="31"/>
                        <a:pt x="192" y="14"/>
                      </a:cubicBezTo>
                      <a:cubicBezTo>
                        <a:pt x="183" y="10"/>
                        <a:pt x="174" y="6"/>
                        <a:pt x="164" y="4"/>
                      </a:cubicBezTo>
                      <a:cubicBezTo>
                        <a:pt x="145" y="0"/>
                        <a:pt x="127" y="5"/>
                        <a:pt x="110" y="18"/>
                      </a:cubicBezTo>
                      <a:cubicBezTo>
                        <a:pt x="97" y="29"/>
                        <a:pt x="90" y="42"/>
                        <a:pt x="90" y="42"/>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sp>
              <p:nvSpPr>
                <p:cNvPr id="40" name="Freeform 17"/>
                <p:cNvSpPr>
                  <a:spLocks/>
                </p:cNvSpPr>
                <p:nvPr/>
              </p:nvSpPr>
              <p:spPr bwMode="auto">
                <a:xfrm rot="19803827">
                  <a:off x="11583394" y="5402292"/>
                  <a:ext cx="4439413" cy="4097646"/>
                </a:xfrm>
                <a:custGeom>
                  <a:avLst/>
                  <a:gdLst/>
                  <a:ahLst/>
                  <a:cxnLst>
                    <a:cxn ang="0">
                      <a:pos x="362" y="381"/>
                    </a:cxn>
                    <a:cxn ang="0">
                      <a:pos x="272" y="324"/>
                    </a:cxn>
                    <a:cxn ang="0">
                      <a:pos x="187" y="270"/>
                    </a:cxn>
                    <a:cxn ang="0">
                      <a:pos x="206" y="257"/>
                    </a:cxn>
                    <a:cxn ang="0">
                      <a:pos x="310" y="296"/>
                    </a:cxn>
                    <a:cxn ang="0">
                      <a:pos x="325" y="302"/>
                    </a:cxn>
                    <a:cxn ang="0">
                      <a:pos x="409" y="373"/>
                    </a:cxn>
                    <a:cxn ang="0">
                      <a:pos x="464" y="367"/>
                    </a:cxn>
                    <a:cxn ang="0">
                      <a:pos x="513" y="267"/>
                    </a:cxn>
                    <a:cxn ang="0">
                      <a:pos x="518" y="254"/>
                    </a:cxn>
                    <a:cxn ang="0">
                      <a:pos x="488" y="206"/>
                    </a:cxn>
                    <a:cxn ang="0">
                      <a:pos x="370" y="192"/>
                    </a:cxn>
                    <a:cxn ang="0">
                      <a:pos x="294" y="175"/>
                    </a:cxn>
                    <a:cxn ang="0">
                      <a:pos x="330" y="218"/>
                    </a:cxn>
                    <a:cxn ang="0">
                      <a:pos x="313" y="221"/>
                    </a:cxn>
                    <a:cxn ang="0">
                      <a:pos x="206" y="36"/>
                    </a:cxn>
                    <a:cxn ang="0">
                      <a:pos x="34" y="300"/>
                    </a:cxn>
                    <a:cxn ang="0">
                      <a:pos x="24" y="452"/>
                    </a:cxn>
                    <a:cxn ang="0">
                      <a:pos x="67" y="488"/>
                    </a:cxn>
                    <a:cxn ang="0">
                      <a:pos x="182" y="495"/>
                    </a:cxn>
                    <a:cxn ang="0">
                      <a:pos x="188" y="492"/>
                    </a:cxn>
                    <a:cxn ang="0">
                      <a:pos x="251" y="369"/>
                    </a:cxn>
                    <a:cxn ang="0">
                      <a:pos x="208" y="383"/>
                    </a:cxn>
                    <a:cxn ang="0">
                      <a:pos x="202" y="374"/>
                    </a:cxn>
                    <a:cxn ang="0">
                      <a:pos x="227" y="366"/>
                    </a:cxn>
                    <a:cxn ang="0">
                      <a:pos x="258" y="336"/>
                    </a:cxn>
                    <a:cxn ang="0">
                      <a:pos x="270" y="346"/>
                    </a:cxn>
                    <a:cxn ang="0">
                      <a:pos x="215" y="502"/>
                    </a:cxn>
                    <a:cxn ang="0">
                      <a:pos x="345" y="463"/>
                    </a:cxn>
                    <a:cxn ang="0">
                      <a:pos x="365" y="414"/>
                    </a:cxn>
                    <a:cxn ang="0">
                      <a:pos x="388" y="414"/>
                    </a:cxn>
                    <a:cxn ang="0">
                      <a:pos x="426" y="416"/>
                    </a:cxn>
                    <a:cxn ang="0">
                      <a:pos x="406" y="396"/>
                    </a:cxn>
                  </a:cxnLst>
                  <a:rect l="0" t="0" r="r" b="b"/>
                  <a:pathLst>
                    <a:path w="559" h="516">
                      <a:moveTo>
                        <a:pt x="406" y="396"/>
                      </a:moveTo>
                      <a:cubicBezTo>
                        <a:pt x="393" y="394"/>
                        <a:pt x="377" y="390"/>
                        <a:pt x="362" y="381"/>
                      </a:cubicBezTo>
                      <a:cubicBezTo>
                        <a:pt x="342" y="370"/>
                        <a:pt x="323" y="351"/>
                        <a:pt x="308" y="321"/>
                      </a:cubicBezTo>
                      <a:cubicBezTo>
                        <a:pt x="300" y="323"/>
                        <a:pt x="287" y="325"/>
                        <a:pt x="272" y="324"/>
                      </a:cubicBezTo>
                      <a:cubicBezTo>
                        <a:pt x="260" y="323"/>
                        <a:pt x="244" y="320"/>
                        <a:pt x="228" y="311"/>
                      </a:cubicBezTo>
                      <a:cubicBezTo>
                        <a:pt x="214" y="303"/>
                        <a:pt x="199" y="290"/>
                        <a:pt x="187" y="270"/>
                      </a:cubicBezTo>
                      <a:cubicBezTo>
                        <a:pt x="183" y="264"/>
                        <a:pt x="185" y="257"/>
                        <a:pt x="190" y="254"/>
                      </a:cubicBezTo>
                      <a:cubicBezTo>
                        <a:pt x="196" y="250"/>
                        <a:pt x="203" y="252"/>
                        <a:pt x="206" y="257"/>
                      </a:cubicBezTo>
                      <a:cubicBezTo>
                        <a:pt x="243" y="315"/>
                        <a:pt x="295" y="301"/>
                        <a:pt x="308" y="297"/>
                      </a:cubicBezTo>
                      <a:cubicBezTo>
                        <a:pt x="308" y="296"/>
                        <a:pt x="309" y="296"/>
                        <a:pt x="310" y="296"/>
                      </a:cubicBezTo>
                      <a:cubicBezTo>
                        <a:pt x="313" y="294"/>
                        <a:pt x="316" y="294"/>
                        <a:pt x="319" y="296"/>
                      </a:cubicBezTo>
                      <a:cubicBezTo>
                        <a:pt x="322" y="297"/>
                        <a:pt x="324" y="299"/>
                        <a:pt x="325" y="302"/>
                      </a:cubicBezTo>
                      <a:cubicBezTo>
                        <a:pt x="326" y="303"/>
                        <a:pt x="326" y="303"/>
                        <a:pt x="326" y="304"/>
                      </a:cubicBezTo>
                      <a:cubicBezTo>
                        <a:pt x="344" y="345"/>
                        <a:pt x="372" y="368"/>
                        <a:pt x="409" y="373"/>
                      </a:cubicBezTo>
                      <a:cubicBezTo>
                        <a:pt x="438" y="376"/>
                        <a:pt x="461" y="368"/>
                        <a:pt x="462" y="368"/>
                      </a:cubicBezTo>
                      <a:cubicBezTo>
                        <a:pt x="462" y="367"/>
                        <a:pt x="463" y="367"/>
                        <a:pt x="464" y="367"/>
                      </a:cubicBezTo>
                      <a:cubicBezTo>
                        <a:pt x="490" y="353"/>
                        <a:pt x="506" y="333"/>
                        <a:pt x="512" y="308"/>
                      </a:cubicBezTo>
                      <a:cubicBezTo>
                        <a:pt x="517" y="285"/>
                        <a:pt x="513" y="267"/>
                        <a:pt x="513" y="267"/>
                      </a:cubicBezTo>
                      <a:cubicBezTo>
                        <a:pt x="511" y="259"/>
                        <a:pt x="511" y="259"/>
                        <a:pt x="511" y="259"/>
                      </a:cubicBezTo>
                      <a:cubicBezTo>
                        <a:pt x="518" y="254"/>
                        <a:pt x="518" y="254"/>
                        <a:pt x="518" y="254"/>
                      </a:cubicBezTo>
                      <a:cubicBezTo>
                        <a:pt x="559" y="224"/>
                        <a:pt x="557" y="186"/>
                        <a:pt x="551" y="163"/>
                      </a:cubicBezTo>
                      <a:cubicBezTo>
                        <a:pt x="539" y="177"/>
                        <a:pt x="518" y="195"/>
                        <a:pt x="488" y="206"/>
                      </a:cubicBezTo>
                      <a:cubicBezTo>
                        <a:pt x="465" y="214"/>
                        <a:pt x="438" y="215"/>
                        <a:pt x="410" y="208"/>
                      </a:cubicBezTo>
                      <a:cubicBezTo>
                        <a:pt x="396" y="205"/>
                        <a:pt x="382" y="199"/>
                        <a:pt x="370" y="192"/>
                      </a:cubicBezTo>
                      <a:cubicBezTo>
                        <a:pt x="359" y="186"/>
                        <a:pt x="350" y="179"/>
                        <a:pt x="342" y="171"/>
                      </a:cubicBezTo>
                      <a:cubicBezTo>
                        <a:pt x="327" y="176"/>
                        <a:pt x="311" y="178"/>
                        <a:pt x="294" y="175"/>
                      </a:cubicBezTo>
                      <a:cubicBezTo>
                        <a:pt x="304" y="184"/>
                        <a:pt x="315" y="193"/>
                        <a:pt x="327" y="202"/>
                      </a:cubicBezTo>
                      <a:cubicBezTo>
                        <a:pt x="332" y="205"/>
                        <a:pt x="333" y="213"/>
                        <a:pt x="330" y="218"/>
                      </a:cubicBezTo>
                      <a:cubicBezTo>
                        <a:pt x="326" y="223"/>
                        <a:pt x="319" y="224"/>
                        <a:pt x="314" y="221"/>
                      </a:cubicBezTo>
                      <a:cubicBezTo>
                        <a:pt x="314" y="221"/>
                        <a:pt x="314" y="221"/>
                        <a:pt x="313" y="221"/>
                      </a:cubicBezTo>
                      <a:cubicBezTo>
                        <a:pt x="277" y="195"/>
                        <a:pt x="249" y="165"/>
                        <a:pt x="231" y="129"/>
                      </a:cubicBezTo>
                      <a:cubicBezTo>
                        <a:pt x="217" y="101"/>
                        <a:pt x="209" y="69"/>
                        <a:pt x="206" y="36"/>
                      </a:cubicBezTo>
                      <a:cubicBezTo>
                        <a:pt x="206" y="23"/>
                        <a:pt x="206" y="11"/>
                        <a:pt x="207" y="0"/>
                      </a:cubicBezTo>
                      <a:cubicBezTo>
                        <a:pt x="34" y="300"/>
                        <a:pt x="34" y="300"/>
                        <a:pt x="34" y="300"/>
                      </a:cubicBezTo>
                      <a:cubicBezTo>
                        <a:pt x="17" y="329"/>
                        <a:pt x="2" y="357"/>
                        <a:pt x="1" y="389"/>
                      </a:cubicBezTo>
                      <a:cubicBezTo>
                        <a:pt x="0" y="427"/>
                        <a:pt x="24" y="452"/>
                        <a:pt x="24" y="452"/>
                      </a:cubicBezTo>
                      <a:cubicBezTo>
                        <a:pt x="24" y="453"/>
                        <a:pt x="24" y="453"/>
                        <a:pt x="24" y="453"/>
                      </a:cubicBezTo>
                      <a:cubicBezTo>
                        <a:pt x="38" y="467"/>
                        <a:pt x="52" y="479"/>
                        <a:pt x="67" y="488"/>
                      </a:cubicBezTo>
                      <a:cubicBezTo>
                        <a:pt x="93" y="502"/>
                        <a:pt x="120" y="508"/>
                        <a:pt x="148" y="505"/>
                      </a:cubicBezTo>
                      <a:cubicBezTo>
                        <a:pt x="169" y="502"/>
                        <a:pt x="182" y="495"/>
                        <a:pt x="182" y="495"/>
                      </a:cubicBezTo>
                      <a:cubicBezTo>
                        <a:pt x="187" y="492"/>
                        <a:pt x="187" y="492"/>
                        <a:pt x="187" y="492"/>
                      </a:cubicBezTo>
                      <a:cubicBezTo>
                        <a:pt x="188" y="492"/>
                        <a:pt x="188" y="492"/>
                        <a:pt x="188" y="492"/>
                      </a:cubicBezTo>
                      <a:cubicBezTo>
                        <a:pt x="193" y="489"/>
                        <a:pt x="202" y="484"/>
                        <a:pt x="210" y="476"/>
                      </a:cubicBezTo>
                      <a:cubicBezTo>
                        <a:pt x="225" y="462"/>
                        <a:pt x="257" y="424"/>
                        <a:pt x="251" y="369"/>
                      </a:cubicBezTo>
                      <a:cubicBezTo>
                        <a:pt x="244" y="375"/>
                        <a:pt x="237" y="379"/>
                        <a:pt x="231" y="381"/>
                      </a:cubicBezTo>
                      <a:cubicBezTo>
                        <a:pt x="219" y="384"/>
                        <a:pt x="209" y="383"/>
                        <a:pt x="208" y="383"/>
                      </a:cubicBezTo>
                      <a:cubicBezTo>
                        <a:pt x="207" y="382"/>
                        <a:pt x="206" y="382"/>
                        <a:pt x="205" y="382"/>
                      </a:cubicBezTo>
                      <a:cubicBezTo>
                        <a:pt x="203" y="380"/>
                        <a:pt x="201" y="377"/>
                        <a:pt x="202" y="374"/>
                      </a:cubicBezTo>
                      <a:cubicBezTo>
                        <a:pt x="202" y="369"/>
                        <a:pt x="206" y="367"/>
                        <a:pt x="211" y="367"/>
                      </a:cubicBezTo>
                      <a:cubicBezTo>
                        <a:pt x="211" y="367"/>
                        <a:pt x="218" y="368"/>
                        <a:pt x="227" y="366"/>
                      </a:cubicBezTo>
                      <a:cubicBezTo>
                        <a:pt x="237" y="362"/>
                        <a:pt x="245" y="354"/>
                        <a:pt x="248" y="341"/>
                      </a:cubicBezTo>
                      <a:cubicBezTo>
                        <a:pt x="249" y="337"/>
                        <a:pt x="254" y="335"/>
                        <a:pt x="258" y="336"/>
                      </a:cubicBezTo>
                      <a:cubicBezTo>
                        <a:pt x="259" y="336"/>
                        <a:pt x="259" y="337"/>
                        <a:pt x="260" y="337"/>
                      </a:cubicBezTo>
                      <a:cubicBezTo>
                        <a:pt x="265" y="338"/>
                        <a:pt x="269" y="341"/>
                        <a:pt x="270" y="346"/>
                      </a:cubicBezTo>
                      <a:cubicBezTo>
                        <a:pt x="289" y="422"/>
                        <a:pt x="246" y="474"/>
                        <a:pt x="226" y="493"/>
                      </a:cubicBezTo>
                      <a:cubicBezTo>
                        <a:pt x="222" y="497"/>
                        <a:pt x="218" y="500"/>
                        <a:pt x="215" y="502"/>
                      </a:cubicBezTo>
                      <a:cubicBezTo>
                        <a:pt x="262" y="516"/>
                        <a:pt x="306" y="503"/>
                        <a:pt x="343" y="465"/>
                      </a:cubicBezTo>
                      <a:cubicBezTo>
                        <a:pt x="343" y="464"/>
                        <a:pt x="344" y="463"/>
                        <a:pt x="345" y="463"/>
                      </a:cubicBezTo>
                      <a:cubicBezTo>
                        <a:pt x="345" y="462"/>
                        <a:pt x="346" y="461"/>
                        <a:pt x="346" y="461"/>
                      </a:cubicBezTo>
                      <a:cubicBezTo>
                        <a:pt x="351" y="456"/>
                        <a:pt x="365" y="436"/>
                        <a:pt x="365" y="414"/>
                      </a:cubicBezTo>
                      <a:cubicBezTo>
                        <a:pt x="365" y="408"/>
                        <a:pt x="370" y="403"/>
                        <a:pt x="377" y="403"/>
                      </a:cubicBezTo>
                      <a:cubicBezTo>
                        <a:pt x="383" y="402"/>
                        <a:pt x="388" y="408"/>
                        <a:pt x="388" y="414"/>
                      </a:cubicBezTo>
                      <a:cubicBezTo>
                        <a:pt x="389" y="428"/>
                        <a:pt x="385" y="441"/>
                        <a:pt x="380" y="451"/>
                      </a:cubicBezTo>
                      <a:cubicBezTo>
                        <a:pt x="398" y="444"/>
                        <a:pt x="413" y="433"/>
                        <a:pt x="426" y="416"/>
                      </a:cubicBezTo>
                      <a:cubicBezTo>
                        <a:pt x="432" y="409"/>
                        <a:pt x="436" y="402"/>
                        <a:pt x="439" y="396"/>
                      </a:cubicBezTo>
                      <a:cubicBezTo>
                        <a:pt x="430" y="397"/>
                        <a:pt x="418" y="397"/>
                        <a:pt x="406" y="396"/>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sp>
              <p:nvSpPr>
                <p:cNvPr id="41" name="Freeform 18"/>
                <p:cNvSpPr>
                  <a:spLocks/>
                </p:cNvSpPr>
                <p:nvPr/>
              </p:nvSpPr>
              <p:spPr bwMode="auto">
                <a:xfrm rot="19803827">
                  <a:off x="8633230" y="4171799"/>
                  <a:ext cx="4765158" cy="5513191"/>
                </a:xfrm>
                <a:custGeom>
                  <a:avLst/>
                  <a:gdLst/>
                  <a:ahLst/>
                  <a:cxnLst>
                    <a:cxn ang="0">
                      <a:pos x="234" y="325"/>
                    </a:cxn>
                    <a:cxn ang="0">
                      <a:pos x="132" y="258"/>
                    </a:cxn>
                    <a:cxn ang="0">
                      <a:pos x="171" y="259"/>
                    </a:cxn>
                    <a:cxn ang="0">
                      <a:pos x="457" y="297"/>
                    </a:cxn>
                    <a:cxn ang="0">
                      <a:pos x="511" y="248"/>
                    </a:cxn>
                    <a:cxn ang="0">
                      <a:pos x="588" y="117"/>
                    </a:cxn>
                    <a:cxn ang="0">
                      <a:pos x="593" y="106"/>
                    </a:cxn>
                    <a:cxn ang="0">
                      <a:pos x="562" y="16"/>
                    </a:cxn>
                    <a:cxn ang="0">
                      <a:pos x="471" y="25"/>
                    </a:cxn>
                    <a:cxn ang="0">
                      <a:pos x="449" y="107"/>
                    </a:cxn>
                    <a:cxn ang="0">
                      <a:pos x="509" y="138"/>
                    </a:cxn>
                    <a:cxn ang="0">
                      <a:pos x="485" y="180"/>
                    </a:cxn>
                    <a:cxn ang="0">
                      <a:pos x="470" y="191"/>
                    </a:cxn>
                    <a:cxn ang="0">
                      <a:pos x="423" y="100"/>
                    </a:cxn>
                    <a:cxn ang="0">
                      <a:pos x="431" y="10"/>
                    </a:cxn>
                    <a:cxn ang="0">
                      <a:pos x="316" y="25"/>
                    </a:cxn>
                    <a:cxn ang="0">
                      <a:pos x="310" y="23"/>
                    </a:cxn>
                    <a:cxn ang="0">
                      <a:pos x="260" y="21"/>
                    </a:cxn>
                    <a:cxn ang="0">
                      <a:pos x="196" y="83"/>
                    </a:cxn>
                    <a:cxn ang="0">
                      <a:pos x="224" y="164"/>
                    </a:cxn>
                    <a:cxn ang="0">
                      <a:pos x="301" y="139"/>
                    </a:cxn>
                    <a:cxn ang="0">
                      <a:pos x="308" y="109"/>
                    </a:cxn>
                    <a:cxn ang="0">
                      <a:pos x="350" y="139"/>
                    </a:cxn>
                    <a:cxn ang="0">
                      <a:pos x="324" y="149"/>
                    </a:cxn>
                    <a:cxn ang="0">
                      <a:pos x="322" y="151"/>
                    </a:cxn>
                    <a:cxn ang="0">
                      <a:pos x="302" y="213"/>
                    </a:cxn>
                    <a:cxn ang="0">
                      <a:pos x="294" y="251"/>
                    </a:cxn>
                    <a:cxn ang="0">
                      <a:pos x="175" y="131"/>
                    </a:cxn>
                    <a:cxn ang="0">
                      <a:pos x="113" y="134"/>
                    </a:cxn>
                    <a:cxn ang="0">
                      <a:pos x="95" y="175"/>
                    </a:cxn>
                    <a:cxn ang="0">
                      <a:pos x="92" y="176"/>
                    </a:cxn>
                    <a:cxn ang="0">
                      <a:pos x="32" y="268"/>
                    </a:cxn>
                    <a:cxn ang="0">
                      <a:pos x="33" y="274"/>
                    </a:cxn>
                    <a:cxn ang="0">
                      <a:pos x="108" y="350"/>
                    </a:cxn>
                    <a:cxn ang="0">
                      <a:pos x="185" y="332"/>
                    </a:cxn>
                    <a:cxn ang="0">
                      <a:pos x="181" y="386"/>
                    </a:cxn>
                    <a:cxn ang="0">
                      <a:pos x="180" y="400"/>
                    </a:cxn>
                    <a:cxn ang="0">
                      <a:pos x="103" y="373"/>
                    </a:cxn>
                    <a:cxn ang="0">
                      <a:pos x="1" y="357"/>
                    </a:cxn>
                    <a:cxn ang="0">
                      <a:pos x="45" y="361"/>
                    </a:cxn>
                    <a:cxn ang="0">
                      <a:pos x="10" y="417"/>
                    </a:cxn>
                    <a:cxn ang="0">
                      <a:pos x="8" y="421"/>
                    </a:cxn>
                    <a:cxn ang="0">
                      <a:pos x="39" y="551"/>
                    </a:cxn>
                    <a:cxn ang="0">
                      <a:pos x="147" y="425"/>
                    </a:cxn>
                    <a:cxn ang="0">
                      <a:pos x="220" y="424"/>
                    </a:cxn>
                    <a:cxn ang="0">
                      <a:pos x="289" y="498"/>
                    </a:cxn>
                    <a:cxn ang="0">
                      <a:pos x="154" y="448"/>
                    </a:cxn>
                    <a:cxn ang="0">
                      <a:pos x="79" y="505"/>
                    </a:cxn>
                    <a:cxn ang="0">
                      <a:pos x="62" y="576"/>
                    </a:cxn>
                    <a:cxn ang="0">
                      <a:pos x="62" y="576"/>
                    </a:cxn>
                    <a:cxn ang="0">
                      <a:pos x="63" y="578"/>
                    </a:cxn>
                    <a:cxn ang="0">
                      <a:pos x="177" y="692"/>
                    </a:cxn>
                    <a:cxn ang="0">
                      <a:pos x="241" y="681"/>
                    </a:cxn>
                    <a:cxn ang="0">
                      <a:pos x="306" y="607"/>
                    </a:cxn>
                  </a:cxnLst>
                  <a:rect l="0" t="0" r="r" b="b"/>
                  <a:pathLst>
                    <a:path w="600" h="693">
                      <a:moveTo>
                        <a:pt x="475" y="312"/>
                      </a:moveTo>
                      <a:cubicBezTo>
                        <a:pt x="469" y="317"/>
                        <a:pt x="462" y="321"/>
                        <a:pt x="455" y="325"/>
                      </a:cubicBezTo>
                      <a:cubicBezTo>
                        <a:pt x="439" y="334"/>
                        <a:pt x="420" y="341"/>
                        <a:pt x="398" y="346"/>
                      </a:cubicBezTo>
                      <a:cubicBezTo>
                        <a:pt x="370" y="353"/>
                        <a:pt x="337" y="354"/>
                        <a:pt x="300" y="347"/>
                      </a:cubicBezTo>
                      <a:cubicBezTo>
                        <a:pt x="279" y="343"/>
                        <a:pt x="257" y="336"/>
                        <a:pt x="234" y="325"/>
                      </a:cubicBezTo>
                      <a:cubicBezTo>
                        <a:pt x="234" y="325"/>
                        <a:pt x="234" y="325"/>
                        <a:pt x="234" y="325"/>
                      </a:cubicBezTo>
                      <a:cubicBezTo>
                        <a:pt x="234" y="325"/>
                        <a:pt x="234" y="325"/>
                        <a:pt x="234" y="325"/>
                      </a:cubicBezTo>
                      <a:cubicBezTo>
                        <a:pt x="234" y="325"/>
                        <a:pt x="222" y="319"/>
                        <a:pt x="206" y="310"/>
                      </a:cubicBezTo>
                      <a:cubicBezTo>
                        <a:pt x="195" y="304"/>
                        <a:pt x="183" y="296"/>
                        <a:pt x="170" y="287"/>
                      </a:cubicBezTo>
                      <a:cubicBezTo>
                        <a:pt x="157" y="279"/>
                        <a:pt x="144" y="269"/>
                        <a:pt x="132" y="258"/>
                      </a:cubicBezTo>
                      <a:cubicBezTo>
                        <a:pt x="124" y="251"/>
                        <a:pt x="116" y="244"/>
                        <a:pt x="110" y="237"/>
                      </a:cubicBezTo>
                      <a:cubicBezTo>
                        <a:pt x="106" y="232"/>
                        <a:pt x="107" y="224"/>
                        <a:pt x="111" y="220"/>
                      </a:cubicBezTo>
                      <a:cubicBezTo>
                        <a:pt x="116" y="216"/>
                        <a:pt x="124" y="217"/>
                        <a:pt x="128" y="222"/>
                      </a:cubicBezTo>
                      <a:cubicBezTo>
                        <a:pt x="133" y="228"/>
                        <a:pt x="140" y="235"/>
                        <a:pt x="147" y="241"/>
                      </a:cubicBezTo>
                      <a:cubicBezTo>
                        <a:pt x="154" y="247"/>
                        <a:pt x="162" y="254"/>
                        <a:pt x="171" y="259"/>
                      </a:cubicBezTo>
                      <a:cubicBezTo>
                        <a:pt x="187" y="271"/>
                        <a:pt x="204" y="282"/>
                        <a:pt x="217" y="290"/>
                      </a:cubicBezTo>
                      <a:cubicBezTo>
                        <a:pt x="232" y="298"/>
                        <a:pt x="243" y="303"/>
                        <a:pt x="244" y="304"/>
                      </a:cubicBezTo>
                      <a:cubicBezTo>
                        <a:pt x="280" y="321"/>
                        <a:pt x="313" y="328"/>
                        <a:pt x="342" y="328"/>
                      </a:cubicBezTo>
                      <a:cubicBezTo>
                        <a:pt x="371" y="329"/>
                        <a:pt x="396" y="324"/>
                        <a:pt x="418" y="316"/>
                      </a:cubicBezTo>
                      <a:cubicBezTo>
                        <a:pt x="432" y="311"/>
                        <a:pt x="445" y="304"/>
                        <a:pt x="457" y="297"/>
                      </a:cubicBezTo>
                      <a:cubicBezTo>
                        <a:pt x="472" y="287"/>
                        <a:pt x="484" y="277"/>
                        <a:pt x="493" y="269"/>
                      </a:cubicBezTo>
                      <a:cubicBezTo>
                        <a:pt x="505" y="257"/>
                        <a:pt x="511" y="249"/>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2" y="247"/>
                        <a:pt x="513" y="247"/>
                        <a:pt x="514" y="246"/>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9" y="115"/>
                        <a:pt x="591" y="112"/>
                        <a:pt x="593" y="106"/>
                      </a:cubicBezTo>
                      <a:cubicBezTo>
                        <a:pt x="596" y="101"/>
                        <a:pt x="598" y="94"/>
                        <a:pt x="599" y="86"/>
                      </a:cubicBezTo>
                      <a:cubicBezTo>
                        <a:pt x="600" y="81"/>
                        <a:pt x="600" y="75"/>
                        <a:pt x="600" y="70"/>
                      </a:cubicBezTo>
                      <a:cubicBezTo>
                        <a:pt x="599" y="62"/>
                        <a:pt x="597" y="55"/>
                        <a:pt x="593" y="47"/>
                      </a:cubicBezTo>
                      <a:cubicBezTo>
                        <a:pt x="591" y="43"/>
                        <a:pt x="588" y="38"/>
                        <a:pt x="584" y="34"/>
                      </a:cubicBezTo>
                      <a:cubicBezTo>
                        <a:pt x="577" y="26"/>
                        <a:pt x="570" y="20"/>
                        <a:pt x="562" y="16"/>
                      </a:cubicBezTo>
                      <a:cubicBezTo>
                        <a:pt x="551" y="9"/>
                        <a:pt x="539" y="6"/>
                        <a:pt x="527" y="5"/>
                      </a:cubicBezTo>
                      <a:cubicBezTo>
                        <a:pt x="515" y="4"/>
                        <a:pt x="504" y="6"/>
                        <a:pt x="493" y="11"/>
                      </a:cubicBezTo>
                      <a:cubicBezTo>
                        <a:pt x="486" y="14"/>
                        <a:pt x="479" y="18"/>
                        <a:pt x="472" y="24"/>
                      </a:cubicBezTo>
                      <a:cubicBezTo>
                        <a:pt x="472" y="24"/>
                        <a:pt x="472" y="24"/>
                        <a:pt x="472" y="24"/>
                      </a:cubicBezTo>
                      <a:cubicBezTo>
                        <a:pt x="472" y="24"/>
                        <a:pt x="472" y="24"/>
                        <a:pt x="471" y="25"/>
                      </a:cubicBezTo>
                      <a:cubicBezTo>
                        <a:pt x="470" y="26"/>
                        <a:pt x="469" y="27"/>
                        <a:pt x="467" y="29"/>
                      </a:cubicBezTo>
                      <a:cubicBezTo>
                        <a:pt x="464" y="32"/>
                        <a:pt x="460" y="37"/>
                        <a:pt x="456" y="44"/>
                      </a:cubicBezTo>
                      <a:cubicBezTo>
                        <a:pt x="454" y="49"/>
                        <a:pt x="451" y="54"/>
                        <a:pt x="449" y="60"/>
                      </a:cubicBezTo>
                      <a:cubicBezTo>
                        <a:pt x="447" y="67"/>
                        <a:pt x="445" y="74"/>
                        <a:pt x="445" y="82"/>
                      </a:cubicBezTo>
                      <a:cubicBezTo>
                        <a:pt x="445" y="90"/>
                        <a:pt x="446" y="99"/>
                        <a:pt x="449" y="107"/>
                      </a:cubicBezTo>
                      <a:cubicBezTo>
                        <a:pt x="452" y="113"/>
                        <a:pt x="454" y="119"/>
                        <a:pt x="459" y="125"/>
                      </a:cubicBezTo>
                      <a:cubicBezTo>
                        <a:pt x="464" y="132"/>
                        <a:pt x="471" y="140"/>
                        <a:pt x="481" y="148"/>
                      </a:cubicBezTo>
                      <a:cubicBezTo>
                        <a:pt x="482" y="146"/>
                        <a:pt x="484" y="144"/>
                        <a:pt x="486" y="143"/>
                      </a:cubicBezTo>
                      <a:cubicBezTo>
                        <a:pt x="489" y="139"/>
                        <a:pt x="494" y="136"/>
                        <a:pt x="499" y="134"/>
                      </a:cubicBezTo>
                      <a:cubicBezTo>
                        <a:pt x="503" y="132"/>
                        <a:pt x="508" y="134"/>
                        <a:pt x="509" y="138"/>
                      </a:cubicBezTo>
                      <a:cubicBezTo>
                        <a:pt x="511" y="142"/>
                        <a:pt x="509" y="146"/>
                        <a:pt x="505" y="148"/>
                      </a:cubicBezTo>
                      <a:cubicBezTo>
                        <a:pt x="502" y="150"/>
                        <a:pt x="499" y="152"/>
                        <a:pt x="496" y="154"/>
                      </a:cubicBezTo>
                      <a:cubicBezTo>
                        <a:pt x="494" y="156"/>
                        <a:pt x="492" y="159"/>
                        <a:pt x="490" y="161"/>
                      </a:cubicBezTo>
                      <a:cubicBezTo>
                        <a:pt x="489" y="164"/>
                        <a:pt x="487" y="168"/>
                        <a:pt x="486" y="171"/>
                      </a:cubicBezTo>
                      <a:cubicBezTo>
                        <a:pt x="486" y="174"/>
                        <a:pt x="485" y="177"/>
                        <a:pt x="485" y="180"/>
                      </a:cubicBezTo>
                      <a:cubicBezTo>
                        <a:pt x="484" y="185"/>
                        <a:pt x="485" y="189"/>
                        <a:pt x="485" y="189"/>
                      </a:cubicBezTo>
                      <a:cubicBezTo>
                        <a:pt x="485" y="189"/>
                        <a:pt x="485" y="189"/>
                        <a:pt x="485" y="189"/>
                      </a:cubicBezTo>
                      <a:cubicBezTo>
                        <a:pt x="485" y="189"/>
                        <a:pt x="485" y="189"/>
                        <a:pt x="485" y="189"/>
                      </a:cubicBezTo>
                      <a:cubicBezTo>
                        <a:pt x="486" y="194"/>
                        <a:pt x="483" y="197"/>
                        <a:pt x="478" y="198"/>
                      </a:cubicBezTo>
                      <a:cubicBezTo>
                        <a:pt x="474" y="199"/>
                        <a:pt x="470" y="196"/>
                        <a:pt x="470" y="191"/>
                      </a:cubicBezTo>
                      <a:cubicBezTo>
                        <a:pt x="470" y="191"/>
                        <a:pt x="469" y="188"/>
                        <a:pt x="469" y="184"/>
                      </a:cubicBezTo>
                      <a:cubicBezTo>
                        <a:pt x="469" y="180"/>
                        <a:pt x="470" y="174"/>
                        <a:pt x="471" y="169"/>
                      </a:cubicBezTo>
                      <a:cubicBezTo>
                        <a:pt x="470" y="168"/>
                        <a:pt x="469" y="168"/>
                        <a:pt x="468" y="167"/>
                      </a:cubicBezTo>
                      <a:cubicBezTo>
                        <a:pt x="454" y="157"/>
                        <a:pt x="444" y="146"/>
                        <a:pt x="437" y="135"/>
                      </a:cubicBezTo>
                      <a:cubicBezTo>
                        <a:pt x="430" y="123"/>
                        <a:pt x="425" y="112"/>
                        <a:pt x="423" y="100"/>
                      </a:cubicBezTo>
                      <a:cubicBezTo>
                        <a:pt x="422" y="93"/>
                        <a:pt x="422" y="85"/>
                        <a:pt x="422" y="78"/>
                      </a:cubicBezTo>
                      <a:cubicBezTo>
                        <a:pt x="423" y="69"/>
                        <a:pt x="425" y="60"/>
                        <a:pt x="427" y="52"/>
                      </a:cubicBezTo>
                      <a:cubicBezTo>
                        <a:pt x="430" y="45"/>
                        <a:pt x="433" y="38"/>
                        <a:pt x="436" y="32"/>
                      </a:cubicBezTo>
                      <a:cubicBezTo>
                        <a:pt x="440" y="27"/>
                        <a:pt x="443" y="22"/>
                        <a:pt x="446" y="18"/>
                      </a:cubicBezTo>
                      <a:cubicBezTo>
                        <a:pt x="442" y="15"/>
                        <a:pt x="437" y="13"/>
                        <a:pt x="431" y="10"/>
                      </a:cubicBezTo>
                      <a:cubicBezTo>
                        <a:pt x="421" y="7"/>
                        <a:pt x="410" y="3"/>
                        <a:pt x="399" y="2"/>
                      </a:cubicBezTo>
                      <a:cubicBezTo>
                        <a:pt x="391" y="0"/>
                        <a:pt x="383" y="0"/>
                        <a:pt x="374" y="1"/>
                      </a:cubicBezTo>
                      <a:cubicBezTo>
                        <a:pt x="363" y="1"/>
                        <a:pt x="352" y="4"/>
                        <a:pt x="340" y="9"/>
                      </a:cubicBezTo>
                      <a:cubicBezTo>
                        <a:pt x="334" y="12"/>
                        <a:pt x="327" y="16"/>
                        <a:pt x="321" y="21"/>
                      </a:cubicBezTo>
                      <a:cubicBezTo>
                        <a:pt x="316" y="25"/>
                        <a:pt x="316" y="25"/>
                        <a:pt x="316" y="25"/>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09" y="23"/>
                        <a:pt x="308" y="23"/>
                      </a:cubicBezTo>
                      <a:cubicBezTo>
                        <a:pt x="307" y="22"/>
                        <a:pt x="305" y="22"/>
                        <a:pt x="302" y="21"/>
                      </a:cubicBezTo>
                      <a:cubicBezTo>
                        <a:pt x="296" y="20"/>
                        <a:pt x="288" y="19"/>
                        <a:pt x="279" y="19"/>
                      </a:cubicBezTo>
                      <a:cubicBezTo>
                        <a:pt x="273" y="19"/>
                        <a:pt x="267" y="20"/>
                        <a:pt x="260" y="21"/>
                      </a:cubicBezTo>
                      <a:cubicBezTo>
                        <a:pt x="252" y="22"/>
                        <a:pt x="243" y="25"/>
                        <a:pt x="235" y="30"/>
                      </a:cubicBezTo>
                      <a:cubicBezTo>
                        <a:pt x="230" y="33"/>
                        <a:pt x="225" y="36"/>
                        <a:pt x="221" y="41"/>
                      </a:cubicBezTo>
                      <a:cubicBezTo>
                        <a:pt x="216" y="45"/>
                        <a:pt x="211" y="51"/>
                        <a:pt x="207" y="59"/>
                      </a:cubicBezTo>
                      <a:cubicBezTo>
                        <a:pt x="203" y="65"/>
                        <a:pt x="200" y="72"/>
                        <a:pt x="197" y="81"/>
                      </a:cubicBezTo>
                      <a:cubicBezTo>
                        <a:pt x="196" y="83"/>
                        <a:pt x="196" y="83"/>
                        <a:pt x="196" y="83"/>
                      </a:cubicBezTo>
                      <a:cubicBezTo>
                        <a:pt x="196" y="83"/>
                        <a:pt x="196" y="83"/>
                        <a:pt x="196" y="83"/>
                      </a:cubicBezTo>
                      <a:cubicBezTo>
                        <a:pt x="196" y="85"/>
                        <a:pt x="195" y="87"/>
                        <a:pt x="195" y="90"/>
                      </a:cubicBezTo>
                      <a:cubicBezTo>
                        <a:pt x="194" y="96"/>
                        <a:pt x="193" y="104"/>
                        <a:pt x="195" y="114"/>
                      </a:cubicBezTo>
                      <a:cubicBezTo>
                        <a:pt x="196" y="120"/>
                        <a:pt x="198" y="127"/>
                        <a:pt x="201" y="134"/>
                      </a:cubicBezTo>
                      <a:cubicBezTo>
                        <a:pt x="206" y="144"/>
                        <a:pt x="213" y="154"/>
                        <a:pt x="224" y="164"/>
                      </a:cubicBezTo>
                      <a:cubicBezTo>
                        <a:pt x="231" y="169"/>
                        <a:pt x="238" y="175"/>
                        <a:pt x="248" y="181"/>
                      </a:cubicBezTo>
                      <a:cubicBezTo>
                        <a:pt x="256" y="185"/>
                        <a:pt x="266" y="190"/>
                        <a:pt x="278" y="195"/>
                      </a:cubicBezTo>
                      <a:cubicBezTo>
                        <a:pt x="278" y="189"/>
                        <a:pt x="279" y="183"/>
                        <a:pt x="280" y="178"/>
                      </a:cubicBezTo>
                      <a:cubicBezTo>
                        <a:pt x="283" y="169"/>
                        <a:pt x="287" y="161"/>
                        <a:pt x="291" y="154"/>
                      </a:cubicBezTo>
                      <a:cubicBezTo>
                        <a:pt x="294" y="148"/>
                        <a:pt x="298" y="143"/>
                        <a:pt x="301" y="139"/>
                      </a:cubicBezTo>
                      <a:cubicBezTo>
                        <a:pt x="302" y="137"/>
                        <a:pt x="304" y="136"/>
                        <a:pt x="304" y="135"/>
                      </a:cubicBezTo>
                      <a:cubicBezTo>
                        <a:pt x="304" y="134"/>
                        <a:pt x="303" y="134"/>
                        <a:pt x="303" y="133"/>
                      </a:cubicBezTo>
                      <a:cubicBezTo>
                        <a:pt x="298" y="128"/>
                        <a:pt x="295" y="121"/>
                        <a:pt x="293" y="113"/>
                      </a:cubicBezTo>
                      <a:cubicBezTo>
                        <a:pt x="292" y="109"/>
                        <a:pt x="295" y="104"/>
                        <a:pt x="299" y="103"/>
                      </a:cubicBezTo>
                      <a:cubicBezTo>
                        <a:pt x="303" y="103"/>
                        <a:pt x="307" y="105"/>
                        <a:pt x="308" y="109"/>
                      </a:cubicBezTo>
                      <a:cubicBezTo>
                        <a:pt x="310" y="115"/>
                        <a:pt x="312" y="120"/>
                        <a:pt x="315" y="123"/>
                      </a:cubicBezTo>
                      <a:cubicBezTo>
                        <a:pt x="318" y="127"/>
                        <a:pt x="321" y="130"/>
                        <a:pt x="325" y="132"/>
                      </a:cubicBezTo>
                      <a:cubicBezTo>
                        <a:pt x="331" y="135"/>
                        <a:pt x="337" y="137"/>
                        <a:pt x="342" y="138"/>
                      </a:cubicBezTo>
                      <a:cubicBezTo>
                        <a:pt x="346" y="139"/>
                        <a:pt x="350" y="139"/>
                        <a:pt x="350" y="139"/>
                      </a:cubicBezTo>
                      <a:cubicBezTo>
                        <a:pt x="350" y="139"/>
                        <a:pt x="350" y="139"/>
                        <a:pt x="350" y="139"/>
                      </a:cubicBezTo>
                      <a:cubicBezTo>
                        <a:pt x="350" y="139"/>
                        <a:pt x="350" y="139"/>
                        <a:pt x="350" y="139"/>
                      </a:cubicBezTo>
                      <a:cubicBezTo>
                        <a:pt x="354" y="139"/>
                        <a:pt x="357" y="143"/>
                        <a:pt x="357" y="147"/>
                      </a:cubicBezTo>
                      <a:cubicBezTo>
                        <a:pt x="357" y="151"/>
                        <a:pt x="354" y="155"/>
                        <a:pt x="349" y="155"/>
                      </a:cubicBezTo>
                      <a:cubicBezTo>
                        <a:pt x="349" y="155"/>
                        <a:pt x="345" y="154"/>
                        <a:pt x="339" y="153"/>
                      </a:cubicBezTo>
                      <a:cubicBezTo>
                        <a:pt x="335" y="152"/>
                        <a:pt x="329" y="151"/>
                        <a:pt x="324" y="149"/>
                      </a:cubicBezTo>
                      <a:cubicBezTo>
                        <a:pt x="323" y="149"/>
                        <a:pt x="323" y="149"/>
                        <a:pt x="323" y="150"/>
                      </a:cubicBezTo>
                      <a:cubicBezTo>
                        <a:pt x="323" y="150"/>
                        <a:pt x="323" y="150"/>
                        <a:pt x="323" y="150"/>
                      </a:cubicBezTo>
                      <a:cubicBezTo>
                        <a:pt x="323" y="150"/>
                        <a:pt x="323" y="150"/>
                        <a:pt x="323" y="150"/>
                      </a:cubicBezTo>
                      <a:cubicBezTo>
                        <a:pt x="323" y="150"/>
                        <a:pt x="323" y="150"/>
                        <a:pt x="322" y="150"/>
                      </a:cubicBezTo>
                      <a:cubicBezTo>
                        <a:pt x="322" y="150"/>
                        <a:pt x="322" y="150"/>
                        <a:pt x="322" y="151"/>
                      </a:cubicBezTo>
                      <a:cubicBezTo>
                        <a:pt x="321" y="151"/>
                        <a:pt x="320" y="152"/>
                        <a:pt x="319" y="154"/>
                      </a:cubicBezTo>
                      <a:cubicBezTo>
                        <a:pt x="317" y="156"/>
                        <a:pt x="314" y="161"/>
                        <a:pt x="311" y="166"/>
                      </a:cubicBezTo>
                      <a:cubicBezTo>
                        <a:pt x="308" y="170"/>
                        <a:pt x="306" y="175"/>
                        <a:pt x="304" y="181"/>
                      </a:cubicBezTo>
                      <a:cubicBezTo>
                        <a:pt x="302" y="187"/>
                        <a:pt x="301" y="193"/>
                        <a:pt x="301" y="200"/>
                      </a:cubicBezTo>
                      <a:cubicBezTo>
                        <a:pt x="301" y="204"/>
                        <a:pt x="301" y="209"/>
                        <a:pt x="302" y="213"/>
                      </a:cubicBezTo>
                      <a:cubicBezTo>
                        <a:pt x="303" y="220"/>
                        <a:pt x="306" y="226"/>
                        <a:pt x="310" y="233"/>
                      </a:cubicBezTo>
                      <a:cubicBezTo>
                        <a:pt x="316" y="242"/>
                        <a:pt x="325" y="252"/>
                        <a:pt x="338" y="262"/>
                      </a:cubicBezTo>
                      <a:cubicBezTo>
                        <a:pt x="343" y="266"/>
                        <a:pt x="344" y="273"/>
                        <a:pt x="340" y="278"/>
                      </a:cubicBezTo>
                      <a:cubicBezTo>
                        <a:pt x="336" y="283"/>
                        <a:pt x="329" y="284"/>
                        <a:pt x="324" y="280"/>
                      </a:cubicBezTo>
                      <a:cubicBezTo>
                        <a:pt x="311" y="271"/>
                        <a:pt x="301" y="261"/>
                        <a:pt x="294" y="251"/>
                      </a:cubicBezTo>
                      <a:cubicBezTo>
                        <a:pt x="287" y="241"/>
                        <a:pt x="282" y="231"/>
                        <a:pt x="280" y="221"/>
                      </a:cubicBezTo>
                      <a:cubicBezTo>
                        <a:pt x="280" y="221"/>
                        <a:pt x="280" y="220"/>
                        <a:pt x="280" y="220"/>
                      </a:cubicBezTo>
                      <a:cubicBezTo>
                        <a:pt x="263" y="214"/>
                        <a:pt x="248" y="208"/>
                        <a:pt x="236" y="201"/>
                      </a:cubicBezTo>
                      <a:cubicBezTo>
                        <a:pt x="218" y="190"/>
                        <a:pt x="205" y="179"/>
                        <a:pt x="195" y="167"/>
                      </a:cubicBezTo>
                      <a:cubicBezTo>
                        <a:pt x="185" y="155"/>
                        <a:pt x="179" y="142"/>
                        <a:pt x="175" y="131"/>
                      </a:cubicBezTo>
                      <a:cubicBezTo>
                        <a:pt x="173" y="123"/>
                        <a:pt x="172" y="116"/>
                        <a:pt x="171" y="109"/>
                      </a:cubicBezTo>
                      <a:cubicBezTo>
                        <a:pt x="171" y="103"/>
                        <a:pt x="171" y="97"/>
                        <a:pt x="171" y="92"/>
                      </a:cubicBezTo>
                      <a:cubicBezTo>
                        <a:pt x="166" y="94"/>
                        <a:pt x="159" y="96"/>
                        <a:pt x="153" y="99"/>
                      </a:cubicBezTo>
                      <a:cubicBezTo>
                        <a:pt x="146" y="102"/>
                        <a:pt x="140" y="106"/>
                        <a:pt x="134" y="110"/>
                      </a:cubicBezTo>
                      <a:cubicBezTo>
                        <a:pt x="126" y="117"/>
                        <a:pt x="119" y="124"/>
                        <a:pt x="113" y="134"/>
                      </a:cubicBezTo>
                      <a:cubicBezTo>
                        <a:pt x="108" y="143"/>
                        <a:pt x="104" y="153"/>
                        <a:pt x="103" y="165"/>
                      </a:cubicBezTo>
                      <a:cubicBezTo>
                        <a:pt x="102" y="173"/>
                        <a:pt x="102" y="173"/>
                        <a:pt x="102" y="173"/>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4" y="175"/>
                        <a:pt x="94" y="175"/>
                        <a:pt x="94" y="175"/>
                      </a:cubicBezTo>
                      <a:cubicBezTo>
                        <a:pt x="94" y="175"/>
                        <a:pt x="94" y="175"/>
                        <a:pt x="94" y="175"/>
                      </a:cubicBezTo>
                      <a:cubicBezTo>
                        <a:pt x="94" y="175"/>
                        <a:pt x="93" y="176"/>
                        <a:pt x="92" y="176"/>
                      </a:cubicBezTo>
                      <a:cubicBezTo>
                        <a:pt x="90" y="177"/>
                        <a:pt x="87" y="178"/>
                        <a:pt x="84" y="180"/>
                      </a:cubicBezTo>
                      <a:cubicBezTo>
                        <a:pt x="77" y="183"/>
                        <a:pt x="68" y="188"/>
                        <a:pt x="59" y="196"/>
                      </a:cubicBezTo>
                      <a:cubicBezTo>
                        <a:pt x="54" y="202"/>
                        <a:pt x="48" y="208"/>
                        <a:pt x="44" y="216"/>
                      </a:cubicBezTo>
                      <a:cubicBezTo>
                        <a:pt x="39" y="224"/>
                        <a:pt x="36" y="232"/>
                        <a:pt x="34" y="243"/>
                      </a:cubicBezTo>
                      <a:cubicBezTo>
                        <a:pt x="32" y="250"/>
                        <a:pt x="32" y="258"/>
                        <a:pt x="32" y="268"/>
                      </a:cubicBezTo>
                      <a:cubicBezTo>
                        <a:pt x="33" y="269"/>
                        <a:pt x="33" y="271"/>
                        <a:pt x="33" y="272"/>
                      </a:cubicBezTo>
                      <a:cubicBezTo>
                        <a:pt x="33" y="272"/>
                        <a:pt x="33" y="272"/>
                        <a:pt x="33" y="272"/>
                      </a:cubicBezTo>
                      <a:cubicBezTo>
                        <a:pt x="33" y="272"/>
                        <a:pt x="33" y="272"/>
                        <a:pt x="33" y="272"/>
                      </a:cubicBezTo>
                      <a:cubicBezTo>
                        <a:pt x="33" y="272"/>
                        <a:pt x="33" y="273"/>
                        <a:pt x="33" y="273"/>
                      </a:cubicBezTo>
                      <a:cubicBezTo>
                        <a:pt x="33" y="273"/>
                        <a:pt x="33" y="273"/>
                        <a:pt x="33" y="274"/>
                      </a:cubicBezTo>
                      <a:cubicBezTo>
                        <a:pt x="33" y="275"/>
                        <a:pt x="33" y="277"/>
                        <a:pt x="33" y="280"/>
                      </a:cubicBezTo>
                      <a:cubicBezTo>
                        <a:pt x="34" y="285"/>
                        <a:pt x="36" y="292"/>
                        <a:pt x="39" y="300"/>
                      </a:cubicBezTo>
                      <a:cubicBezTo>
                        <a:pt x="42" y="305"/>
                        <a:pt x="45" y="311"/>
                        <a:pt x="49" y="316"/>
                      </a:cubicBezTo>
                      <a:cubicBezTo>
                        <a:pt x="55" y="323"/>
                        <a:pt x="62" y="330"/>
                        <a:pt x="73" y="337"/>
                      </a:cubicBezTo>
                      <a:cubicBezTo>
                        <a:pt x="82" y="342"/>
                        <a:pt x="94" y="347"/>
                        <a:pt x="108" y="350"/>
                      </a:cubicBezTo>
                      <a:cubicBezTo>
                        <a:pt x="122" y="353"/>
                        <a:pt x="139" y="355"/>
                        <a:pt x="160" y="355"/>
                      </a:cubicBezTo>
                      <a:cubicBezTo>
                        <a:pt x="161" y="355"/>
                        <a:pt x="162" y="356"/>
                        <a:pt x="163" y="356"/>
                      </a:cubicBezTo>
                      <a:cubicBezTo>
                        <a:pt x="164" y="351"/>
                        <a:pt x="166" y="346"/>
                        <a:pt x="168" y="341"/>
                      </a:cubicBezTo>
                      <a:cubicBezTo>
                        <a:pt x="170" y="338"/>
                        <a:pt x="172" y="336"/>
                        <a:pt x="174" y="333"/>
                      </a:cubicBezTo>
                      <a:cubicBezTo>
                        <a:pt x="177" y="330"/>
                        <a:pt x="182" y="329"/>
                        <a:pt x="185" y="332"/>
                      </a:cubicBezTo>
                      <a:cubicBezTo>
                        <a:pt x="188" y="335"/>
                        <a:pt x="189" y="340"/>
                        <a:pt x="186" y="343"/>
                      </a:cubicBezTo>
                      <a:cubicBezTo>
                        <a:pt x="184" y="345"/>
                        <a:pt x="183" y="347"/>
                        <a:pt x="182" y="349"/>
                      </a:cubicBezTo>
                      <a:cubicBezTo>
                        <a:pt x="180" y="353"/>
                        <a:pt x="178" y="356"/>
                        <a:pt x="178" y="360"/>
                      </a:cubicBezTo>
                      <a:cubicBezTo>
                        <a:pt x="177" y="363"/>
                        <a:pt x="177" y="367"/>
                        <a:pt x="177" y="370"/>
                      </a:cubicBezTo>
                      <a:cubicBezTo>
                        <a:pt x="177" y="377"/>
                        <a:pt x="179" y="382"/>
                        <a:pt x="181" y="386"/>
                      </a:cubicBezTo>
                      <a:cubicBezTo>
                        <a:pt x="182" y="388"/>
                        <a:pt x="183" y="390"/>
                        <a:pt x="183" y="390"/>
                      </a:cubicBezTo>
                      <a:cubicBezTo>
                        <a:pt x="183" y="390"/>
                        <a:pt x="183" y="390"/>
                        <a:pt x="183" y="390"/>
                      </a:cubicBezTo>
                      <a:cubicBezTo>
                        <a:pt x="183" y="390"/>
                        <a:pt x="183" y="390"/>
                        <a:pt x="183" y="390"/>
                      </a:cubicBezTo>
                      <a:cubicBezTo>
                        <a:pt x="183" y="390"/>
                        <a:pt x="183" y="390"/>
                        <a:pt x="183" y="390"/>
                      </a:cubicBezTo>
                      <a:cubicBezTo>
                        <a:pt x="185" y="393"/>
                        <a:pt x="184" y="398"/>
                        <a:pt x="180" y="400"/>
                      </a:cubicBezTo>
                      <a:cubicBezTo>
                        <a:pt x="177" y="403"/>
                        <a:pt x="172" y="402"/>
                        <a:pt x="170" y="398"/>
                      </a:cubicBezTo>
                      <a:cubicBezTo>
                        <a:pt x="169" y="398"/>
                        <a:pt x="168" y="395"/>
                        <a:pt x="166" y="392"/>
                      </a:cubicBezTo>
                      <a:cubicBezTo>
                        <a:pt x="165" y="388"/>
                        <a:pt x="163" y="384"/>
                        <a:pt x="162" y="378"/>
                      </a:cubicBezTo>
                      <a:cubicBezTo>
                        <a:pt x="162" y="379"/>
                        <a:pt x="161" y="379"/>
                        <a:pt x="160" y="379"/>
                      </a:cubicBezTo>
                      <a:cubicBezTo>
                        <a:pt x="138" y="379"/>
                        <a:pt x="119" y="376"/>
                        <a:pt x="103" y="373"/>
                      </a:cubicBezTo>
                      <a:cubicBezTo>
                        <a:pt x="86" y="369"/>
                        <a:pt x="73" y="363"/>
                        <a:pt x="62" y="357"/>
                      </a:cubicBezTo>
                      <a:cubicBezTo>
                        <a:pt x="47" y="348"/>
                        <a:pt x="36" y="338"/>
                        <a:pt x="28" y="327"/>
                      </a:cubicBezTo>
                      <a:cubicBezTo>
                        <a:pt x="23" y="320"/>
                        <a:pt x="20" y="314"/>
                        <a:pt x="17" y="307"/>
                      </a:cubicBezTo>
                      <a:cubicBezTo>
                        <a:pt x="14" y="313"/>
                        <a:pt x="10" y="321"/>
                        <a:pt x="7" y="329"/>
                      </a:cubicBezTo>
                      <a:cubicBezTo>
                        <a:pt x="4" y="337"/>
                        <a:pt x="2" y="347"/>
                        <a:pt x="1" y="357"/>
                      </a:cubicBezTo>
                      <a:cubicBezTo>
                        <a:pt x="0" y="363"/>
                        <a:pt x="0" y="370"/>
                        <a:pt x="1" y="377"/>
                      </a:cubicBezTo>
                      <a:cubicBezTo>
                        <a:pt x="1" y="379"/>
                        <a:pt x="1" y="380"/>
                        <a:pt x="1" y="382"/>
                      </a:cubicBezTo>
                      <a:cubicBezTo>
                        <a:pt x="4" y="379"/>
                        <a:pt x="6" y="376"/>
                        <a:pt x="9" y="373"/>
                      </a:cubicBezTo>
                      <a:cubicBezTo>
                        <a:pt x="14" y="367"/>
                        <a:pt x="21" y="361"/>
                        <a:pt x="29" y="357"/>
                      </a:cubicBezTo>
                      <a:cubicBezTo>
                        <a:pt x="35" y="354"/>
                        <a:pt x="42" y="356"/>
                        <a:pt x="45" y="361"/>
                      </a:cubicBezTo>
                      <a:cubicBezTo>
                        <a:pt x="48" y="367"/>
                        <a:pt x="46" y="374"/>
                        <a:pt x="41" y="377"/>
                      </a:cubicBezTo>
                      <a:cubicBezTo>
                        <a:pt x="35" y="380"/>
                        <a:pt x="30" y="384"/>
                        <a:pt x="26" y="389"/>
                      </a:cubicBezTo>
                      <a:cubicBezTo>
                        <a:pt x="22" y="393"/>
                        <a:pt x="19" y="398"/>
                        <a:pt x="16" y="402"/>
                      </a:cubicBezTo>
                      <a:cubicBezTo>
                        <a:pt x="13" y="407"/>
                        <a:pt x="11" y="412"/>
                        <a:pt x="10" y="415"/>
                      </a:cubicBezTo>
                      <a:cubicBezTo>
                        <a:pt x="10" y="416"/>
                        <a:pt x="10" y="416"/>
                        <a:pt x="10" y="417"/>
                      </a:cubicBezTo>
                      <a:cubicBezTo>
                        <a:pt x="9" y="418"/>
                        <a:pt x="9" y="418"/>
                        <a:pt x="9" y="419"/>
                      </a:cubicBezTo>
                      <a:cubicBezTo>
                        <a:pt x="9" y="419"/>
                        <a:pt x="9" y="419"/>
                        <a:pt x="9" y="419"/>
                      </a:cubicBezTo>
                      <a:cubicBezTo>
                        <a:pt x="9" y="420"/>
                        <a:pt x="9" y="420"/>
                        <a:pt x="8" y="420"/>
                      </a:cubicBezTo>
                      <a:cubicBezTo>
                        <a:pt x="8" y="420"/>
                        <a:pt x="8" y="420"/>
                        <a:pt x="8" y="421"/>
                      </a:cubicBezTo>
                      <a:cubicBezTo>
                        <a:pt x="8" y="421"/>
                        <a:pt x="8" y="421"/>
                        <a:pt x="8" y="421"/>
                      </a:cubicBezTo>
                      <a:cubicBezTo>
                        <a:pt x="7" y="425"/>
                        <a:pt x="5" y="430"/>
                        <a:pt x="4" y="436"/>
                      </a:cubicBezTo>
                      <a:cubicBezTo>
                        <a:pt x="2" y="448"/>
                        <a:pt x="0" y="465"/>
                        <a:pt x="3" y="483"/>
                      </a:cubicBezTo>
                      <a:cubicBezTo>
                        <a:pt x="5" y="495"/>
                        <a:pt x="9" y="508"/>
                        <a:pt x="16" y="520"/>
                      </a:cubicBezTo>
                      <a:cubicBezTo>
                        <a:pt x="19" y="528"/>
                        <a:pt x="24" y="535"/>
                        <a:pt x="31" y="542"/>
                      </a:cubicBezTo>
                      <a:cubicBezTo>
                        <a:pt x="33" y="545"/>
                        <a:pt x="36" y="548"/>
                        <a:pt x="39" y="551"/>
                      </a:cubicBezTo>
                      <a:cubicBezTo>
                        <a:pt x="40" y="547"/>
                        <a:pt x="41" y="542"/>
                        <a:pt x="42" y="537"/>
                      </a:cubicBezTo>
                      <a:cubicBezTo>
                        <a:pt x="45" y="524"/>
                        <a:pt x="51" y="508"/>
                        <a:pt x="59" y="493"/>
                      </a:cubicBezTo>
                      <a:cubicBezTo>
                        <a:pt x="67" y="479"/>
                        <a:pt x="78" y="465"/>
                        <a:pt x="93" y="453"/>
                      </a:cubicBezTo>
                      <a:cubicBezTo>
                        <a:pt x="107" y="441"/>
                        <a:pt x="125" y="431"/>
                        <a:pt x="147" y="425"/>
                      </a:cubicBezTo>
                      <a:cubicBezTo>
                        <a:pt x="147" y="425"/>
                        <a:pt x="147" y="425"/>
                        <a:pt x="147" y="425"/>
                      </a:cubicBezTo>
                      <a:cubicBezTo>
                        <a:pt x="147" y="425"/>
                        <a:pt x="147" y="425"/>
                        <a:pt x="147" y="425"/>
                      </a:cubicBezTo>
                      <a:cubicBezTo>
                        <a:pt x="147" y="425"/>
                        <a:pt x="147" y="425"/>
                        <a:pt x="147" y="425"/>
                      </a:cubicBezTo>
                      <a:cubicBezTo>
                        <a:pt x="147" y="425"/>
                        <a:pt x="147" y="425"/>
                        <a:pt x="147" y="425"/>
                      </a:cubicBezTo>
                      <a:cubicBezTo>
                        <a:pt x="149" y="425"/>
                        <a:pt x="157" y="423"/>
                        <a:pt x="169" y="421"/>
                      </a:cubicBezTo>
                      <a:cubicBezTo>
                        <a:pt x="182" y="420"/>
                        <a:pt x="200" y="420"/>
                        <a:pt x="220" y="424"/>
                      </a:cubicBezTo>
                      <a:cubicBezTo>
                        <a:pt x="233" y="426"/>
                        <a:pt x="247" y="431"/>
                        <a:pt x="260" y="439"/>
                      </a:cubicBezTo>
                      <a:cubicBezTo>
                        <a:pt x="269" y="444"/>
                        <a:pt x="278" y="450"/>
                        <a:pt x="286" y="458"/>
                      </a:cubicBezTo>
                      <a:cubicBezTo>
                        <a:pt x="294" y="466"/>
                        <a:pt x="301" y="475"/>
                        <a:pt x="308" y="486"/>
                      </a:cubicBezTo>
                      <a:cubicBezTo>
                        <a:pt x="312" y="491"/>
                        <a:pt x="310" y="499"/>
                        <a:pt x="305" y="502"/>
                      </a:cubicBezTo>
                      <a:cubicBezTo>
                        <a:pt x="299" y="505"/>
                        <a:pt x="292" y="504"/>
                        <a:pt x="289" y="498"/>
                      </a:cubicBezTo>
                      <a:cubicBezTo>
                        <a:pt x="283" y="489"/>
                        <a:pt x="276" y="481"/>
                        <a:pt x="270" y="475"/>
                      </a:cubicBezTo>
                      <a:cubicBezTo>
                        <a:pt x="263" y="468"/>
                        <a:pt x="256" y="463"/>
                        <a:pt x="249" y="459"/>
                      </a:cubicBezTo>
                      <a:cubicBezTo>
                        <a:pt x="238" y="453"/>
                        <a:pt x="226" y="449"/>
                        <a:pt x="215" y="447"/>
                      </a:cubicBezTo>
                      <a:cubicBezTo>
                        <a:pt x="205" y="444"/>
                        <a:pt x="194" y="444"/>
                        <a:pt x="185" y="444"/>
                      </a:cubicBezTo>
                      <a:cubicBezTo>
                        <a:pt x="167" y="444"/>
                        <a:pt x="154" y="448"/>
                        <a:pt x="154" y="448"/>
                      </a:cubicBezTo>
                      <a:cubicBezTo>
                        <a:pt x="154" y="448"/>
                        <a:pt x="154" y="448"/>
                        <a:pt x="154" y="448"/>
                      </a:cubicBezTo>
                      <a:cubicBezTo>
                        <a:pt x="154" y="448"/>
                        <a:pt x="154" y="448"/>
                        <a:pt x="154" y="448"/>
                      </a:cubicBezTo>
                      <a:cubicBezTo>
                        <a:pt x="154" y="448"/>
                        <a:pt x="154" y="448"/>
                        <a:pt x="154" y="448"/>
                      </a:cubicBezTo>
                      <a:cubicBezTo>
                        <a:pt x="135" y="453"/>
                        <a:pt x="120" y="461"/>
                        <a:pt x="108" y="471"/>
                      </a:cubicBezTo>
                      <a:cubicBezTo>
                        <a:pt x="96" y="481"/>
                        <a:pt x="86" y="493"/>
                        <a:pt x="79" y="505"/>
                      </a:cubicBezTo>
                      <a:cubicBezTo>
                        <a:pt x="72" y="518"/>
                        <a:pt x="67" y="531"/>
                        <a:pt x="65" y="542"/>
                      </a:cubicBezTo>
                      <a:cubicBezTo>
                        <a:pt x="62" y="551"/>
                        <a:pt x="62" y="559"/>
                        <a:pt x="62" y="565"/>
                      </a:cubicBezTo>
                      <a:cubicBezTo>
                        <a:pt x="62" y="566"/>
                        <a:pt x="62" y="568"/>
                        <a:pt x="62" y="569"/>
                      </a:cubicBezTo>
                      <a:cubicBezTo>
                        <a:pt x="62" y="570"/>
                        <a:pt x="62" y="570"/>
                        <a:pt x="62" y="570"/>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7"/>
                        <a:pt x="63" y="577"/>
                        <a:pt x="63" y="578"/>
                      </a:cubicBezTo>
                      <a:cubicBezTo>
                        <a:pt x="63" y="581"/>
                        <a:pt x="63" y="584"/>
                        <a:pt x="64" y="588"/>
                      </a:cubicBezTo>
                      <a:cubicBezTo>
                        <a:pt x="65" y="595"/>
                        <a:pt x="68" y="606"/>
                        <a:pt x="74" y="618"/>
                      </a:cubicBezTo>
                      <a:cubicBezTo>
                        <a:pt x="78" y="626"/>
                        <a:pt x="83" y="634"/>
                        <a:pt x="89" y="642"/>
                      </a:cubicBezTo>
                      <a:cubicBezTo>
                        <a:pt x="98" y="653"/>
                        <a:pt x="110" y="664"/>
                        <a:pt x="126" y="673"/>
                      </a:cubicBezTo>
                      <a:cubicBezTo>
                        <a:pt x="139" y="681"/>
                        <a:pt x="156" y="688"/>
                        <a:pt x="177" y="692"/>
                      </a:cubicBezTo>
                      <a:cubicBezTo>
                        <a:pt x="177" y="692"/>
                        <a:pt x="177" y="692"/>
                        <a:pt x="177" y="692"/>
                      </a:cubicBezTo>
                      <a:cubicBezTo>
                        <a:pt x="178" y="692"/>
                        <a:pt x="178" y="693"/>
                        <a:pt x="180" y="693"/>
                      </a:cubicBezTo>
                      <a:cubicBezTo>
                        <a:pt x="182" y="693"/>
                        <a:pt x="185" y="693"/>
                        <a:pt x="189" y="693"/>
                      </a:cubicBezTo>
                      <a:cubicBezTo>
                        <a:pt x="197" y="693"/>
                        <a:pt x="208" y="693"/>
                        <a:pt x="219" y="690"/>
                      </a:cubicBezTo>
                      <a:cubicBezTo>
                        <a:pt x="227" y="688"/>
                        <a:pt x="234" y="685"/>
                        <a:pt x="241" y="681"/>
                      </a:cubicBezTo>
                      <a:cubicBezTo>
                        <a:pt x="247" y="678"/>
                        <a:pt x="252" y="675"/>
                        <a:pt x="256" y="672"/>
                      </a:cubicBezTo>
                      <a:cubicBezTo>
                        <a:pt x="260" y="669"/>
                        <a:pt x="263" y="666"/>
                        <a:pt x="267" y="662"/>
                      </a:cubicBezTo>
                      <a:cubicBezTo>
                        <a:pt x="270" y="660"/>
                        <a:pt x="272" y="657"/>
                        <a:pt x="275" y="654"/>
                      </a:cubicBezTo>
                      <a:cubicBezTo>
                        <a:pt x="278" y="650"/>
                        <a:pt x="282" y="645"/>
                        <a:pt x="286" y="638"/>
                      </a:cubicBezTo>
                      <a:cubicBezTo>
                        <a:pt x="292" y="630"/>
                        <a:pt x="298" y="620"/>
                        <a:pt x="306" y="607"/>
                      </a:cubicBezTo>
                      <a:cubicBezTo>
                        <a:pt x="306" y="607"/>
                        <a:pt x="306" y="607"/>
                        <a:pt x="306" y="607"/>
                      </a:cubicBezTo>
                      <a:lnTo>
                        <a:pt x="475" y="312"/>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grpSp>
        </p:grpSp>
      </p:grpSp>
      <p:grpSp>
        <p:nvGrpSpPr>
          <p:cNvPr id="42" name="组合 41"/>
          <p:cNvGrpSpPr/>
          <p:nvPr/>
        </p:nvGrpSpPr>
        <p:grpSpPr>
          <a:xfrm>
            <a:off x="8720627" y="2917529"/>
            <a:ext cx="945944" cy="1223273"/>
            <a:chOff x="3834370" y="3159421"/>
            <a:chExt cx="945944" cy="1223273"/>
          </a:xfrm>
        </p:grpSpPr>
        <p:sp>
          <p:nvSpPr>
            <p:cNvPr id="43" name="矩形 42"/>
            <p:cNvSpPr/>
            <p:nvPr/>
          </p:nvSpPr>
          <p:spPr>
            <a:xfrm>
              <a:off x="3882735" y="3183566"/>
              <a:ext cx="897579" cy="119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3834370" y="3159421"/>
              <a:ext cx="756461" cy="307777"/>
            </a:xfrm>
            <a:prstGeom prst="rect">
              <a:avLst/>
            </a:prstGeom>
            <a:noFill/>
          </p:spPr>
          <p:txBody>
            <a:bodyPr wrap="square" rtlCol="0">
              <a:spAutoFit/>
            </a:bodyPr>
            <a:lstStyle/>
            <a:p>
              <a:r>
                <a:rPr lang="en-US" altLang="zh-CN" sz="1400" b="1" dirty="0" smtClean="0">
                  <a:solidFill>
                    <a:schemeClr val="bg1"/>
                  </a:solidFill>
                  <a:latin typeface="Ebrima" pitchFamily="2" charset="0"/>
                  <a:ea typeface="Ebrima" pitchFamily="2" charset="0"/>
                  <a:cs typeface="Ebrima" pitchFamily="2" charset="0"/>
                </a:rPr>
                <a:t>AI</a:t>
              </a:r>
              <a:endParaRPr lang="zh-CN" altLang="en-US" sz="1400" b="1" dirty="0">
                <a:solidFill>
                  <a:schemeClr val="bg1"/>
                </a:solidFill>
                <a:latin typeface="Ebrima" pitchFamily="2" charset="0"/>
                <a:cs typeface="Ebrima" pitchFamily="2" charset="0"/>
              </a:endParaRPr>
            </a:p>
          </p:txBody>
        </p:sp>
        <p:grpSp>
          <p:nvGrpSpPr>
            <p:cNvPr id="45" name="Group 2"/>
            <p:cNvGrpSpPr/>
            <p:nvPr/>
          </p:nvGrpSpPr>
          <p:grpSpPr>
            <a:xfrm>
              <a:off x="3956976" y="3234133"/>
              <a:ext cx="766900" cy="782229"/>
              <a:chOff x="9152481" y="4161629"/>
              <a:chExt cx="6110782" cy="7588586"/>
            </a:xfrm>
          </p:grpSpPr>
          <p:sp>
            <p:nvSpPr>
              <p:cNvPr id="47" name="Freeform 17"/>
              <p:cNvSpPr>
                <a:spLocks noChangeArrowheads="1"/>
              </p:cNvSpPr>
              <p:nvPr/>
            </p:nvSpPr>
            <p:spPr bwMode="auto">
              <a:xfrm>
                <a:off x="10998164" y="4161629"/>
                <a:ext cx="2745973" cy="1313791"/>
              </a:xfrm>
              <a:custGeom>
                <a:avLst/>
                <a:gdLst>
                  <a:gd name="T0" fmla="*/ 3314 w 6713"/>
                  <a:gd name="T1" fmla="*/ 10 h 3210"/>
                  <a:gd name="T2" fmla="*/ 3314 w 6713"/>
                  <a:gd name="T3" fmla="*/ 10 h 3210"/>
                  <a:gd name="T4" fmla="*/ 3220 w 6713"/>
                  <a:gd name="T5" fmla="*/ 0 h 3210"/>
                  <a:gd name="T6" fmla="*/ 3136 w 6713"/>
                  <a:gd name="T7" fmla="*/ 10 h 3210"/>
                  <a:gd name="T8" fmla="*/ 0 w 6713"/>
                  <a:gd name="T9" fmla="*/ 3209 h 3210"/>
                  <a:gd name="T10" fmla="*/ 472 w 6713"/>
                  <a:gd name="T11" fmla="*/ 3209 h 3210"/>
                  <a:gd name="T12" fmla="*/ 3314 w 6713"/>
                  <a:gd name="T13" fmla="*/ 629 h 3210"/>
                  <a:gd name="T14" fmla="*/ 6209 w 6713"/>
                  <a:gd name="T15" fmla="*/ 3209 h 3210"/>
                  <a:gd name="T16" fmla="*/ 6712 w 6713"/>
                  <a:gd name="T17" fmla="*/ 3209 h 3210"/>
                  <a:gd name="T18" fmla="*/ 3314 w 6713"/>
                  <a:gd name="T19" fmla="*/ 1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3" h="3210">
                    <a:moveTo>
                      <a:pt x="3314" y="10"/>
                    </a:moveTo>
                    <a:lnTo>
                      <a:pt x="3314" y="10"/>
                    </a:lnTo>
                    <a:cubicBezTo>
                      <a:pt x="3283" y="0"/>
                      <a:pt x="3251" y="0"/>
                      <a:pt x="3220" y="0"/>
                    </a:cubicBezTo>
                    <a:cubicBezTo>
                      <a:pt x="3189" y="0"/>
                      <a:pt x="3167" y="0"/>
                      <a:pt x="3136" y="10"/>
                    </a:cubicBezTo>
                    <a:cubicBezTo>
                      <a:pt x="1416" y="52"/>
                      <a:pt x="220" y="1489"/>
                      <a:pt x="0" y="3209"/>
                    </a:cubicBezTo>
                    <a:cubicBezTo>
                      <a:pt x="472" y="3209"/>
                      <a:pt x="472" y="3209"/>
                      <a:pt x="472" y="3209"/>
                    </a:cubicBezTo>
                    <a:cubicBezTo>
                      <a:pt x="651" y="1930"/>
                      <a:pt x="1783" y="629"/>
                      <a:pt x="3314" y="629"/>
                    </a:cubicBezTo>
                    <a:cubicBezTo>
                      <a:pt x="4888" y="629"/>
                      <a:pt x="5790" y="1961"/>
                      <a:pt x="6209" y="3209"/>
                    </a:cubicBezTo>
                    <a:cubicBezTo>
                      <a:pt x="6712" y="3209"/>
                      <a:pt x="6712" y="3209"/>
                      <a:pt x="6712" y="3209"/>
                    </a:cubicBezTo>
                    <a:cubicBezTo>
                      <a:pt x="6261" y="1604"/>
                      <a:pt x="5066" y="52"/>
                      <a:pt x="3314" y="1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48" name="Freeform 18"/>
              <p:cNvSpPr>
                <a:spLocks noChangeArrowheads="1"/>
              </p:cNvSpPr>
              <p:nvPr/>
            </p:nvSpPr>
            <p:spPr bwMode="auto">
              <a:xfrm>
                <a:off x="12298983" y="4564068"/>
                <a:ext cx="1086121" cy="1422070"/>
              </a:xfrm>
              <a:custGeom>
                <a:avLst/>
                <a:gdLst>
                  <a:gd name="T0" fmla="*/ 2653 w 2654"/>
                  <a:gd name="T1" fmla="*/ 2224 h 3473"/>
                  <a:gd name="T2" fmla="*/ 2653 w 2654"/>
                  <a:gd name="T3" fmla="*/ 2224 h 3473"/>
                  <a:gd name="T4" fmla="*/ 1804 w 2654"/>
                  <a:gd name="T5" fmla="*/ 766 h 3473"/>
                  <a:gd name="T6" fmla="*/ 136 w 2654"/>
                  <a:gd name="T7" fmla="*/ 0 h 3473"/>
                  <a:gd name="T8" fmla="*/ 63 w 2654"/>
                  <a:gd name="T9" fmla="*/ 0 h 3473"/>
                  <a:gd name="T10" fmla="*/ 0 w 2654"/>
                  <a:gd name="T11" fmla="*/ 0 h 3473"/>
                  <a:gd name="T12" fmla="*/ 0 w 2654"/>
                  <a:gd name="T13" fmla="*/ 746 h 3473"/>
                  <a:gd name="T14" fmla="*/ 105 w 2654"/>
                  <a:gd name="T15" fmla="*/ 746 h 3473"/>
                  <a:gd name="T16" fmla="*/ 220 w 2654"/>
                  <a:gd name="T17" fmla="*/ 672 h 3473"/>
                  <a:gd name="T18" fmla="*/ 577 w 2654"/>
                  <a:gd name="T19" fmla="*/ 546 h 3473"/>
                  <a:gd name="T20" fmla="*/ 975 w 2654"/>
                  <a:gd name="T21" fmla="*/ 672 h 3473"/>
                  <a:gd name="T22" fmla="*/ 1164 w 2654"/>
                  <a:gd name="T23" fmla="*/ 1134 h 3473"/>
                  <a:gd name="T24" fmla="*/ 975 w 2654"/>
                  <a:gd name="T25" fmla="*/ 1595 h 3473"/>
                  <a:gd name="T26" fmla="*/ 577 w 2654"/>
                  <a:gd name="T27" fmla="*/ 1721 h 3473"/>
                  <a:gd name="T28" fmla="*/ 220 w 2654"/>
                  <a:gd name="T29" fmla="*/ 1574 h 3473"/>
                  <a:gd name="T30" fmla="*/ 84 w 2654"/>
                  <a:gd name="T31" fmla="*/ 1480 h 3473"/>
                  <a:gd name="T32" fmla="*/ 0 w 2654"/>
                  <a:gd name="T33" fmla="*/ 1480 h 3473"/>
                  <a:gd name="T34" fmla="*/ 0 w 2654"/>
                  <a:gd name="T35" fmla="*/ 2224 h 3473"/>
                  <a:gd name="T36" fmla="*/ 1479 w 2654"/>
                  <a:gd name="T37" fmla="*/ 2224 h 3473"/>
                  <a:gd name="T38" fmla="*/ 1479 w 2654"/>
                  <a:gd name="T39" fmla="*/ 2623 h 3473"/>
                  <a:gd name="T40" fmla="*/ 1479 w 2654"/>
                  <a:gd name="T41" fmla="*/ 2633 h 3473"/>
                  <a:gd name="T42" fmla="*/ 1342 w 2654"/>
                  <a:gd name="T43" fmla="*/ 2895 h 3473"/>
                  <a:gd name="T44" fmla="*/ 1248 w 2654"/>
                  <a:gd name="T45" fmla="*/ 3105 h 3473"/>
                  <a:gd name="T46" fmla="*/ 1322 w 2654"/>
                  <a:gd name="T47" fmla="*/ 3357 h 3473"/>
                  <a:gd name="T48" fmla="*/ 1605 w 2654"/>
                  <a:gd name="T49" fmla="*/ 3472 h 3473"/>
                  <a:gd name="T50" fmla="*/ 1877 w 2654"/>
                  <a:gd name="T51" fmla="*/ 3367 h 3473"/>
                  <a:gd name="T52" fmla="*/ 1951 w 2654"/>
                  <a:gd name="T53" fmla="*/ 3105 h 3473"/>
                  <a:gd name="T54" fmla="*/ 1867 w 2654"/>
                  <a:gd name="T55" fmla="*/ 2895 h 3473"/>
                  <a:gd name="T56" fmla="*/ 1751 w 2654"/>
                  <a:gd name="T57" fmla="*/ 2643 h 3473"/>
                  <a:gd name="T58" fmla="*/ 1751 w 2654"/>
                  <a:gd name="T59" fmla="*/ 2224 h 3473"/>
                  <a:gd name="T60" fmla="*/ 2653 w 2654"/>
                  <a:gd name="T61" fmla="*/ 2224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54" h="3473">
                    <a:moveTo>
                      <a:pt x="2653" y="2224"/>
                    </a:moveTo>
                    <a:lnTo>
                      <a:pt x="2653" y="2224"/>
                    </a:lnTo>
                    <a:cubicBezTo>
                      <a:pt x="2454" y="1700"/>
                      <a:pt x="2181" y="1165"/>
                      <a:pt x="1804" y="766"/>
                    </a:cubicBezTo>
                    <a:cubicBezTo>
                      <a:pt x="1374" y="305"/>
                      <a:pt x="850" y="0"/>
                      <a:pt x="136" y="0"/>
                    </a:cubicBezTo>
                    <a:cubicBezTo>
                      <a:pt x="116" y="0"/>
                      <a:pt x="84" y="0"/>
                      <a:pt x="63" y="0"/>
                    </a:cubicBezTo>
                    <a:cubicBezTo>
                      <a:pt x="42" y="0"/>
                      <a:pt x="21" y="0"/>
                      <a:pt x="0" y="0"/>
                    </a:cubicBezTo>
                    <a:cubicBezTo>
                      <a:pt x="0" y="746"/>
                      <a:pt x="0" y="746"/>
                      <a:pt x="0" y="746"/>
                    </a:cubicBezTo>
                    <a:cubicBezTo>
                      <a:pt x="105" y="746"/>
                      <a:pt x="105" y="746"/>
                      <a:pt x="105" y="746"/>
                    </a:cubicBezTo>
                    <a:cubicBezTo>
                      <a:pt x="126" y="746"/>
                      <a:pt x="136" y="746"/>
                      <a:pt x="220" y="672"/>
                    </a:cubicBezTo>
                    <a:cubicBezTo>
                      <a:pt x="304" y="619"/>
                      <a:pt x="420" y="546"/>
                      <a:pt x="577" y="546"/>
                    </a:cubicBezTo>
                    <a:cubicBezTo>
                      <a:pt x="703" y="546"/>
                      <a:pt x="850" y="567"/>
                      <a:pt x="975" y="672"/>
                    </a:cubicBezTo>
                    <a:cubicBezTo>
                      <a:pt x="1091" y="756"/>
                      <a:pt x="1175" y="934"/>
                      <a:pt x="1164" y="1134"/>
                    </a:cubicBezTo>
                    <a:cubicBezTo>
                      <a:pt x="1164" y="1333"/>
                      <a:pt x="1080" y="1501"/>
                      <a:pt x="975" y="1595"/>
                    </a:cubicBezTo>
                    <a:cubicBezTo>
                      <a:pt x="850" y="1689"/>
                      <a:pt x="713" y="1721"/>
                      <a:pt x="577" y="1721"/>
                    </a:cubicBezTo>
                    <a:cubicBezTo>
                      <a:pt x="420" y="1721"/>
                      <a:pt x="293" y="1637"/>
                      <a:pt x="220" y="1574"/>
                    </a:cubicBezTo>
                    <a:cubicBezTo>
                      <a:pt x="126" y="1501"/>
                      <a:pt x="105" y="1480"/>
                      <a:pt x="84" y="1480"/>
                    </a:cubicBezTo>
                    <a:cubicBezTo>
                      <a:pt x="0" y="1480"/>
                      <a:pt x="0" y="1480"/>
                      <a:pt x="0" y="1480"/>
                    </a:cubicBezTo>
                    <a:cubicBezTo>
                      <a:pt x="0" y="2224"/>
                      <a:pt x="0" y="2224"/>
                      <a:pt x="0" y="2224"/>
                    </a:cubicBezTo>
                    <a:cubicBezTo>
                      <a:pt x="1479" y="2224"/>
                      <a:pt x="1479" y="2224"/>
                      <a:pt x="1479" y="2224"/>
                    </a:cubicBezTo>
                    <a:cubicBezTo>
                      <a:pt x="1479" y="2623"/>
                      <a:pt x="1479" y="2623"/>
                      <a:pt x="1479" y="2623"/>
                    </a:cubicBezTo>
                    <a:cubicBezTo>
                      <a:pt x="1490" y="2633"/>
                      <a:pt x="1490" y="2633"/>
                      <a:pt x="1479" y="2633"/>
                    </a:cubicBezTo>
                    <a:cubicBezTo>
                      <a:pt x="1468" y="2759"/>
                      <a:pt x="1395" y="2822"/>
                      <a:pt x="1342" y="2895"/>
                    </a:cubicBezTo>
                    <a:cubicBezTo>
                      <a:pt x="1290" y="2959"/>
                      <a:pt x="1248" y="3021"/>
                      <a:pt x="1248" y="3105"/>
                    </a:cubicBezTo>
                    <a:cubicBezTo>
                      <a:pt x="1248" y="3210"/>
                      <a:pt x="1269" y="3294"/>
                      <a:pt x="1322" y="3357"/>
                    </a:cubicBezTo>
                    <a:cubicBezTo>
                      <a:pt x="1374" y="3420"/>
                      <a:pt x="1447" y="3462"/>
                      <a:pt x="1605" y="3472"/>
                    </a:cubicBezTo>
                    <a:cubicBezTo>
                      <a:pt x="1751" y="3472"/>
                      <a:pt x="1825" y="3430"/>
                      <a:pt x="1877" y="3367"/>
                    </a:cubicBezTo>
                    <a:cubicBezTo>
                      <a:pt x="1929" y="3294"/>
                      <a:pt x="1951" y="3210"/>
                      <a:pt x="1951" y="3105"/>
                    </a:cubicBezTo>
                    <a:cubicBezTo>
                      <a:pt x="1951" y="3021"/>
                      <a:pt x="1919" y="2959"/>
                      <a:pt x="1867" y="2895"/>
                    </a:cubicBezTo>
                    <a:cubicBezTo>
                      <a:pt x="1825" y="2832"/>
                      <a:pt x="1751" y="2759"/>
                      <a:pt x="1751" y="2643"/>
                    </a:cubicBezTo>
                    <a:cubicBezTo>
                      <a:pt x="1751" y="2224"/>
                      <a:pt x="1751" y="2224"/>
                      <a:pt x="1751" y="2224"/>
                    </a:cubicBezTo>
                    <a:lnTo>
                      <a:pt x="2653" y="2224"/>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49" name="Freeform 19"/>
              <p:cNvSpPr>
                <a:spLocks noChangeArrowheads="1"/>
              </p:cNvSpPr>
              <p:nvPr/>
            </p:nvSpPr>
            <p:spPr bwMode="auto">
              <a:xfrm>
                <a:off x="11340960" y="4582115"/>
                <a:ext cx="1338707" cy="1404023"/>
              </a:xfrm>
              <a:custGeom>
                <a:avLst/>
                <a:gdLst>
                  <a:gd name="T0" fmla="*/ 3167 w 3274"/>
                  <a:gd name="T1" fmla="*/ 807 h 3430"/>
                  <a:gd name="T2" fmla="*/ 3167 w 3274"/>
                  <a:gd name="T3" fmla="*/ 807 h 3430"/>
                  <a:gd name="T4" fmla="*/ 2916 w 3274"/>
                  <a:gd name="T5" fmla="*/ 734 h 3430"/>
                  <a:gd name="T6" fmla="*/ 2695 w 3274"/>
                  <a:gd name="T7" fmla="*/ 818 h 3430"/>
                  <a:gd name="T8" fmla="*/ 2444 w 3274"/>
                  <a:gd name="T9" fmla="*/ 943 h 3430"/>
                  <a:gd name="T10" fmla="*/ 2067 w 3274"/>
                  <a:gd name="T11" fmla="*/ 943 h 3430"/>
                  <a:gd name="T12" fmla="*/ 2067 w 3274"/>
                  <a:gd name="T13" fmla="*/ 0 h 3430"/>
                  <a:gd name="T14" fmla="*/ 0 w 3274"/>
                  <a:gd name="T15" fmla="*/ 2181 h 3430"/>
                  <a:gd name="T16" fmla="*/ 913 w 3274"/>
                  <a:gd name="T17" fmla="*/ 2181 h 3430"/>
                  <a:gd name="T18" fmla="*/ 913 w 3274"/>
                  <a:gd name="T19" fmla="*/ 2580 h 3430"/>
                  <a:gd name="T20" fmla="*/ 913 w 3274"/>
                  <a:gd name="T21" fmla="*/ 2590 h 3430"/>
                  <a:gd name="T22" fmla="*/ 776 w 3274"/>
                  <a:gd name="T23" fmla="*/ 2852 h 3430"/>
                  <a:gd name="T24" fmla="*/ 682 w 3274"/>
                  <a:gd name="T25" fmla="*/ 3062 h 3430"/>
                  <a:gd name="T26" fmla="*/ 755 w 3274"/>
                  <a:gd name="T27" fmla="*/ 3314 h 3430"/>
                  <a:gd name="T28" fmla="*/ 1038 w 3274"/>
                  <a:gd name="T29" fmla="*/ 3429 h 3430"/>
                  <a:gd name="T30" fmla="*/ 1311 w 3274"/>
                  <a:gd name="T31" fmla="*/ 3324 h 3430"/>
                  <a:gd name="T32" fmla="*/ 1385 w 3274"/>
                  <a:gd name="T33" fmla="*/ 3062 h 3430"/>
                  <a:gd name="T34" fmla="*/ 1301 w 3274"/>
                  <a:gd name="T35" fmla="*/ 2852 h 3430"/>
                  <a:gd name="T36" fmla="*/ 1185 w 3274"/>
                  <a:gd name="T37" fmla="*/ 2600 h 3430"/>
                  <a:gd name="T38" fmla="*/ 1185 w 3274"/>
                  <a:gd name="T39" fmla="*/ 2181 h 3430"/>
                  <a:gd name="T40" fmla="*/ 2067 w 3274"/>
                  <a:gd name="T41" fmla="*/ 2181 h 3430"/>
                  <a:gd name="T42" fmla="*/ 2067 w 3274"/>
                  <a:gd name="T43" fmla="*/ 1206 h 3430"/>
                  <a:gd name="T44" fmla="*/ 2434 w 3274"/>
                  <a:gd name="T45" fmla="*/ 1206 h 3430"/>
                  <a:gd name="T46" fmla="*/ 2444 w 3274"/>
                  <a:gd name="T47" fmla="*/ 1206 h 3430"/>
                  <a:gd name="T48" fmla="*/ 2695 w 3274"/>
                  <a:gd name="T49" fmla="*/ 1353 h 3430"/>
                  <a:gd name="T50" fmla="*/ 2916 w 3274"/>
                  <a:gd name="T51" fmla="*/ 1447 h 3430"/>
                  <a:gd name="T52" fmla="*/ 3167 w 3274"/>
                  <a:gd name="T53" fmla="*/ 1374 h 3430"/>
                  <a:gd name="T54" fmla="*/ 3273 w 3274"/>
                  <a:gd name="T55" fmla="*/ 1091 h 3430"/>
                  <a:gd name="T56" fmla="*/ 3167 w 3274"/>
                  <a:gd name="T57" fmla="*/ 807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4" h="3430">
                    <a:moveTo>
                      <a:pt x="3167" y="807"/>
                    </a:moveTo>
                    <a:lnTo>
                      <a:pt x="3167" y="807"/>
                    </a:lnTo>
                    <a:cubicBezTo>
                      <a:pt x="3105" y="755"/>
                      <a:pt x="3010" y="734"/>
                      <a:pt x="2916" y="734"/>
                    </a:cubicBezTo>
                    <a:cubicBezTo>
                      <a:pt x="2832" y="734"/>
                      <a:pt x="2769" y="776"/>
                      <a:pt x="2695" y="818"/>
                    </a:cubicBezTo>
                    <a:cubicBezTo>
                      <a:pt x="2632" y="870"/>
                      <a:pt x="2559" y="943"/>
                      <a:pt x="2444" y="943"/>
                    </a:cubicBezTo>
                    <a:cubicBezTo>
                      <a:pt x="2067" y="943"/>
                      <a:pt x="2067" y="943"/>
                      <a:pt x="2067" y="943"/>
                    </a:cubicBezTo>
                    <a:cubicBezTo>
                      <a:pt x="2067" y="0"/>
                      <a:pt x="2067" y="0"/>
                      <a:pt x="2067" y="0"/>
                    </a:cubicBezTo>
                    <a:cubicBezTo>
                      <a:pt x="976" y="209"/>
                      <a:pt x="168" y="1216"/>
                      <a:pt x="0" y="2181"/>
                    </a:cubicBezTo>
                    <a:cubicBezTo>
                      <a:pt x="913" y="2181"/>
                      <a:pt x="913" y="2181"/>
                      <a:pt x="913" y="2181"/>
                    </a:cubicBezTo>
                    <a:cubicBezTo>
                      <a:pt x="913" y="2580"/>
                      <a:pt x="913" y="2580"/>
                      <a:pt x="913" y="2580"/>
                    </a:cubicBezTo>
                    <a:cubicBezTo>
                      <a:pt x="913" y="2590"/>
                      <a:pt x="913" y="2590"/>
                      <a:pt x="913" y="2590"/>
                    </a:cubicBezTo>
                    <a:cubicBezTo>
                      <a:pt x="902" y="2716"/>
                      <a:pt x="829" y="2779"/>
                      <a:pt x="776" y="2852"/>
                    </a:cubicBezTo>
                    <a:cubicBezTo>
                      <a:pt x="714" y="2916"/>
                      <a:pt x="682" y="2978"/>
                      <a:pt x="682" y="3062"/>
                    </a:cubicBezTo>
                    <a:cubicBezTo>
                      <a:pt x="682" y="3167"/>
                      <a:pt x="703" y="3251"/>
                      <a:pt x="755" y="3314"/>
                    </a:cubicBezTo>
                    <a:cubicBezTo>
                      <a:pt x="808" y="3377"/>
                      <a:pt x="882" y="3419"/>
                      <a:pt x="1038" y="3429"/>
                    </a:cubicBezTo>
                    <a:cubicBezTo>
                      <a:pt x="1185" y="3429"/>
                      <a:pt x="1259" y="3387"/>
                      <a:pt x="1311" y="3324"/>
                    </a:cubicBezTo>
                    <a:cubicBezTo>
                      <a:pt x="1364" y="3251"/>
                      <a:pt x="1385" y="3167"/>
                      <a:pt x="1385" y="3062"/>
                    </a:cubicBezTo>
                    <a:cubicBezTo>
                      <a:pt x="1385" y="2978"/>
                      <a:pt x="1353" y="2916"/>
                      <a:pt x="1301" y="2852"/>
                    </a:cubicBezTo>
                    <a:cubicBezTo>
                      <a:pt x="1248" y="2789"/>
                      <a:pt x="1185" y="2716"/>
                      <a:pt x="1185" y="2600"/>
                    </a:cubicBezTo>
                    <a:cubicBezTo>
                      <a:pt x="1185" y="2181"/>
                      <a:pt x="1185" y="2181"/>
                      <a:pt x="1185" y="2181"/>
                    </a:cubicBezTo>
                    <a:cubicBezTo>
                      <a:pt x="2067" y="2181"/>
                      <a:pt x="2067" y="2181"/>
                      <a:pt x="2067" y="2181"/>
                    </a:cubicBezTo>
                    <a:cubicBezTo>
                      <a:pt x="2067" y="1206"/>
                      <a:pt x="2067" y="1206"/>
                      <a:pt x="2067" y="1206"/>
                    </a:cubicBezTo>
                    <a:cubicBezTo>
                      <a:pt x="2434" y="1206"/>
                      <a:pt x="2434" y="1206"/>
                      <a:pt x="2434" y="1206"/>
                    </a:cubicBezTo>
                    <a:cubicBezTo>
                      <a:pt x="2434" y="1206"/>
                      <a:pt x="2434" y="1206"/>
                      <a:pt x="2444" y="1206"/>
                    </a:cubicBezTo>
                    <a:cubicBezTo>
                      <a:pt x="2559" y="1216"/>
                      <a:pt x="2632" y="1300"/>
                      <a:pt x="2695" y="1353"/>
                    </a:cubicBezTo>
                    <a:cubicBezTo>
                      <a:pt x="2769" y="1405"/>
                      <a:pt x="2832" y="1447"/>
                      <a:pt x="2916" y="1447"/>
                    </a:cubicBezTo>
                    <a:cubicBezTo>
                      <a:pt x="3010" y="1447"/>
                      <a:pt x="3105" y="1415"/>
                      <a:pt x="3167" y="1374"/>
                    </a:cubicBezTo>
                    <a:cubicBezTo>
                      <a:pt x="3230" y="1321"/>
                      <a:pt x="3273" y="1238"/>
                      <a:pt x="3273" y="1091"/>
                    </a:cubicBezTo>
                    <a:cubicBezTo>
                      <a:pt x="3273" y="943"/>
                      <a:pt x="3230" y="859"/>
                      <a:pt x="3167" y="807"/>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0" name="Freeform 20"/>
              <p:cNvSpPr>
                <a:spLocks noChangeArrowheads="1"/>
              </p:cNvSpPr>
              <p:nvPr/>
            </p:nvSpPr>
            <p:spPr bwMode="auto">
              <a:xfrm>
                <a:off x="10581397" y="5587309"/>
                <a:ext cx="600794" cy="1326424"/>
              </a:xfrm>
              <a:custGeom>
                <a:avLst/>
                <a:gdLst>
                  <a:gd name="T0" fmla="*/ 21 w 1469"/>
                  <a:gd name="T1" fmla="*/ 1562 h 3242"/>
                  <a:gd name="T2" fmla="*/ 21 w 1469"/>
                  <a:gd name="T3" fmla="*/ 1562 h 3242"/>
                  <a:gd name="T4" fmla="*/ 944 w 1469"/>
                  <a:gd name="T5" fmla="*/ 3241 h 3242"/>
                  <a:gd name="T6" fmla="*/ 1468 w 1469"/>
                  <a:gd name="T7" fmla="*/ 3241 h 3242"/>
                  <a:gd name="T8" fmla="*/ 1468 w 1469"/>
                  <a:gd name="T9" fmla="*/ 42 h 3242"/>
                  <a:gd name="T10" fmla="*/ 1468 w 1469"/>
                  <a:gd name="T11" fmla="*/ 0 h 3242"/>
                  <a:gd name="T12" fmla="*/ 881 w 1469"/>
                  <a:gd name="T13" fmla="*/ 0 h 3242"/>
                  <a:gd name="T14" fmla="*/ 21 w 1469"/>
                  <a:gd name="T15" fmla="*/ 1562 h 3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9" h="3242">
                    <a:moveTo>
                      <a:pt x="21" y="1562"/>
                    </a:moveTo>
                    <a:lnTo>
                      <a:pt x="21" y="1562"/>
                    </a:lnTo>
                    <a:cubicBezTo>
                      <a:pt x="53" y="2842"/>
                      <a:pt x="409" y="3157"/>
                      <a:pt x="944" y="3241"/>
                    </a:cubicBezTo>
                    <a:cubicBezTo>
                      <a:pt x="1468" y="3241"/>
                      <a:pt x="1468" y="3241"/>
                      <a:pt x="1468" y="3241"/>
                    </a:cubicBezTo>
                    <a:cubicBezTo>
                      <a:pt x="1468" y="42"/>
                      <a:pt x="1468" y="42"/>
                      <a:pt x="1468" y="42"/>
                    </a:cubicBezTo>
                    <a:cubicBezTo>
                      <a:pt x="1468" y="31"/>
                      <a:pt x="1468" y="21"/>
                      <a:pt x="1468" y="0"/>
                    </a:cubicBezTo>
                    <a:cubicBezTo>
                      <a:pt x="881" y="0"/>
                      <a:pt x="881" y="0"/>
                      <a:pt x="881" y="0"/>
                    </a:cubicBezTo>
                    <a:cubicBezTo>
                      <a:pt x="367" y="272"/>
                      <a:pt x="0" y="870"/>
                      <a:pt x="21" y="1562"/>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1" name="Freeform 21"/>
              <p:cNvSpPr>
                <a:spLocks noChangeArrowheads="1"/>
              </p:cNvSpPr>
              <p:nvPr/>
            </p:nvSpPr>
            <p:spPr bwMode="auto">
              <a:xfrm>
                <a:off x="11328331" y="5587309"/>
                <a:ext cx="1114988" cy="1815485"/>
              </a:xfrm>
              <a:custGeom>
                <a:avLst/>
                <a:gdLst>
                  <a:gd name="T0" fmla="*/ 1447 w 2727"/>
                  <a:gd name="T1" fmla="*/ 146 h 4437"/>
                  <a:gd name="T2" fmla="*/ 1447 w 2727"/>
                  <a:gd name="T3" fmla="*/ 146 h 4437"/>
                  <a:gd name="T4" fmla="*/ 1520 w 2727"/>
                  <a:gd name="T5" fmla="*/ 262 h 4437"/>
                  <a:gd name="T6" fmla="*/ 1647 w 2727"/>
                  <a:gd name="T7" fmla="*/ 608 h 4437"/>
                  <a:gd name="T8" fmla="*/ 1520 w 2727"/>
                  <a:gd name="T9" fmla="*/ 1007 h 4437"/>
                  <a:gd name="T10" fmla="*/ 1059 w 2727"/>
                  <a:gd name="T11" fmla="*/ 1206 h 4437"/>
                  <a:gd name="T12" fmla="*/ 608 w 2727"/>
                  <a:gd name="T13" fmla="*/ 1007 h 4437"/>
                  <a:gd name="T14" fmla="*/ 482 w 2727"/>
                  <a:gd name="T15" fmla="*/ 608 h 4437"/>
                  <a:gd name="T16" fmla="*/ 619 w 2727"/>
                  <a:gd name="T17" fmla="*/ 251 h 4437"/>
                  <a:gd name="T18" fmla="*/ 713 w 2727"/>
                  <a:gd name="T19" fmla="*/ 115 h 4437"/>
                  <a:gd name="T20" fmla="*/ 713 w 2727"/>
                  <a:gd name="T21" fmla="*/ 0 h 4437"/>
                  <a:gd name="T22" fmla="*/ 0 w 2727"/>
                  <a:gd name="T23" fmla="*/ 0 h 4437"/>
                  <a:gd name="T24" fmla="*/ 0 w 2727"/>
                  <a:gd name="T25" fmla="*/ 42 h 4437"/>
                  <a:gd name="T26" fmla="*/ 0 w 2727"/>
                  <a:gd name="T27" fmla="*/ 52 h 4437"/>
                  <a:gd name="T28" fmla="*/ 0 w 2727"/>
                  <a:gd name="T29" fmla="*/ 1604 h 4437"/>
                  <a:gd name="T30" fmla="*/ 0 w 2727"/>
                  <a:gd name="T31" fmla="*/ 3241 h 4437"/>
                  <a:gd name="T32" fmla="*/ 1133 w 2727"/>
                  <a:gd name="T33" fmla="*/ 3241 h 4437"/>
                  <a:gd name="T34" fmla="*/ 1133 w 2727"/>
                  <a:gd name="T35" fmla="*/ 3586 h 4437"/>
                  <a:gd name="T36" fmla="*/ 1133 w 2727"/>
                  <a:gd name="T37" fmla="*/ 3597 h 4437"/>
                  <a:gd name="T38" fmla="*/ 985 w 2727"/>
                  <a:gd name="T39" fmla="*/ 3859 h 4437"/>
                  <a:gd name="T40" fmla="*/ 891 w 2727"/>
                  <a:gd name="T41" fmla="*/ 4069 h 4437"/>
                  <a:gd name="T42" fmla="*/ 965 w 2727"/>
                  <a:gd name="T43" fmla="*/ 4320 h 4437"/>
                  <a:gd name="T44" fmla="*/ 1248 w 2727"/>
                  <a:gd name="T45" fmla="*/ 4436 h 4437"/>
                  <a:gd name="T46" fmla="*/ 1531 w 2727"/>
                  <a:gd name="T47" fmla="*/ 4331 h 4437"/>
                  <a:gd name="T48" fmla="*/ 1604 w 2727"/>
                  <a:gd name="T49" fmla="*/ 4069 h 4437"/>
                  <a:gd name="T50" fmla="*/ 1520 w 2727"/>
                  <a:gd name="T51" fmla="*/ 3859 h 4437"/>
                  <a:gd name="T52" fmla="*/ 1395 w 2727"/>
                  <a:gd name="T53" fmla="*/ 3608 h 4437"/>
                  <a:gd name="T54" fmla="*/ 1395 w 2727"/>
                  <a:gd name="T55" fmla="*/ 3241 h 4437"/>
                  <a:gd name="T56" fmla="*/ 2726 w 2727"/>
                  <a:gd name="T57" fmla="*/ 3241 h 4437"/>
                  <a:gd name="T58" fmla="*/ 2726 w 2727"/>
                  <a:gd name="T59" fmla="*/ 1971 h 4437"/>
                  <a:gd name="T60" fmla="*/ 2663 w 2727"/>
                  <a:gd name="T61" fmla="*/ 1971 h 4437"/>
                  <a:gd name="T62" fmla="*/ 2527 w 2727"/>
                  <a:gd name="T63" fmla="*/ 2066 h 4437"/>
                  <a:gd name="T64" fmla="*/ 2171 w 2727"/>
                  <a:gd name="T65" fmla="*/ 2202 h 4437"/>
                  <a:gd name="T66" fmla="*/ 1772 w 2727"/>
                  <a:gd name="T67" fmla="*/ 2076 h 4437"/>
                  <a:gd name="T68" fmla="*/ 1573 w 2727"/>
                  <a:gd name="T69" fmla="*/ 1625 h 4437"/>
                  <a:gd name="T70" fmla="*/ 1772 w 2727"/>
                  <a:gd name="T71" fmla="*/ 1153 h 4437"/>
                  <a:gd name="T72" fmla="*/ 2171 w 2727"/>
                  <a:gd name="T73" fmla="*/ 1038 h 4437"/>
                  <a:gd name="T74" fmla="*/ 2517 w 2727"/>
                  <a:gd name="T75" fmla="*/ 1164 h 4437"/>
                  <a:gd name="T76" fmla="*/ 2632 w 2727"/>
                  <a:gd name="T77" fmla="*/ 1237 h 4437"/>
                  <a:gd name="T78" fmla="*/ 2726 w 2727"/>
                  <a:gd name="T79" fmla="*/ 1237 h 4437"/>
                  <a:gd name="T80" fmla="*/ 2726 w 2727"/>
                  <a:gd name="T81" fmla="*/ 0 h 4437"/>
                  <a:gd name="T82" fmla="*/ 1447 w 2727"/>
                  <a:gd name="T83" fmla="*/ 0 h 4437"/>
                  <a:gd name="T84" fmla="*/ 1447 w 2727"/>
                  <a:gd name="T85" fmla="*/ 146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7" h="4437">
                    <a:moveTo>
                      <a:pt x="1447" y="146"/>
                    </a:moveTo>
                    <a:lnTo>
                      <a:pt x="1447" y="146"/>
                    </a:lnTo>
                    <a:cubicBezTo>
                      <a:pt x="1447" y="167"/>
                      <a:pt x="1458" y="167"/>
                      <a:pt x="1520" y="262"/>
                    </a:cubicBezTo>
                    <a:cubicBezTo>
                      <a:pt x="1573" y="335"/>
                      <a:pt x="1647" y="462"/>
                      <a:pt x="1647" y="608"/>
                    </a:cubicBezTo>
                    <a:cubicBezTo>
                      <a:pt x="1647" y="745"/>
                      <a:pt x="1626" y="891"/>
                      <a:pt x="1520" y="1007"/>
                    </a:cubicBezTo>
                    <a:cubicBezTo>
                      <a:pt x="1436" y="1121"/>
                      <a:pt x="1258" y="1206"/>
                      <a:pt x="1059" y="1206"/>
                    </a:cubicBezTo>
                    <a:cubicBezTo>
                      <a:pt x="860" y="1195"/>
                      <a:pt x="692" y="1121"/>
                      <a:pt x="608" y="1007"/>
                    </a:cubicBezTo>
                    <a:cubicBezTo>
                      <a:pt x="503" y="891"/>
                      <a:pt x="482" y="745"/>
                      <a:pt x="482" y="608"/>
                    </a:cubicBezTo>
                    <a:cubicBezTo>
                      <a:pt x="482" y="451"/>
                      <a:pt x="556" y="335"/>
                      <a:pt x="619" y="251"/>
                    </a:cubicBezTo>
                    <a:cubicBezTo>
                      <a:pt x="692" y="157"/>
                      <a:pt x="713" y="146"/>
                      <a:pt x="713" y="115"/>
                    </a:cubicBezTo>
                    <a:cubicBezTo>
                      <a:pt x="713" y="0"/>
                      <a:pt x="713" y="0"/>
                      <a:pt x="713" y="0"/>
                    </a:cubicBezTo>
                    <a:cubicBezTo>
                      <a:pt x="0" y="0"/>
                      <a:pt x="0" y="0"/>
                      <a:pt x="0" y="0"/>
                    </a:cubicBezTo>
                    <a:cubicBezTo>
                      <a:pt x="0" y="21"/>
                      <a:pt x="0" y="31"/>
                      <a:pt x="0" y="42"/>
                    </a:cubicBezTo>
                    <a:cubicBezTo>
                      <a:pt x="0" y="52"/>
                      <a:pt x="0" y="52"/>
                      <a:pt x="0" y="52"/>
                    </a:cubicBezTo>
                    <a:cubicBezTo>
                      <a:pt x="0" y="1604"/>
                      <a:pt x="0" y="1604"/>
                      <a:pt x="0" y="1604"/>
                    </a:cubicBezTo>
                    <a:cubicBezTo>
                      <a:pt x="0" y="3241"/>
                      <a:pt x="0" y="3241"/>
                      <a:pt x="0" y="3241"/>
                    </a:cubicBezTo>
                    <a:cubicBezTo>
                      <a:pt x="1133" y="3241"/>
                      <a:pt x="1133" y="3241"/>
                      <a:pt x="1133" y="3241"/>
                    </a:cubicBezTo>
                    <a:cubicBezTo>
                      <a:pt x="1133" y="3586"/>
                      <a:pt x="1133" y="3586"/>
                      <a:pt x="1133" y="3586"/>
                    </a:cubicBezTo>
                    <a:cubicBezTo>
                      <a:pt x="1133" y="3597"/>
                      <a:pt x="1133" y="3597"/>
                      <a:pt x="1133" y="3597"/>
                    </a:cubicBezTo>
                    <a:cubicBezTo>
                      <a:pt x="1122" y="3712"/>
                      <a:pt x="1038" y="3785"/>
                      <a:pt x="985" y="3859"/>
                    </a:cubicBezTo>
                    <a:cubicBezTo>
                      <a:pt x="933" y="3922"/>
                      <a:pt x="891" y="3985"/>
                      <a:pt x="891" y="4069"/>
                    </a:cubicBezTo>
                    <a:cubicBezTo>
                      <a:pt x="891" y="4174"/>
                      <a:pt x="913" y="4257"/>
                      <a:pt x="965" y="4320"/>
                    </a:cubicBezTo>
                    <a:cubicBezTo>
                      <a:pt x="1017" y="4383"/>
                      <a:pt x="1101" y="4425"/>
                      <a:pt x="1248" y="4436"/>
                    </a:cubicBezTo>
                    <a:cubicBezTo>
                      <a:pt x="1395" y="4436"/>
                      <a:pt x="1479" y="4394"/>
                      <a:pt x="1531" y="4331"/>
                    </a:cubicBezTo>
                    <a:cubicBezTo>
                      <a:pt x="1573" y="4268"/>
                      <a:pt x="1604" y="4174"/>
                      <a:pt x="1604" y="4069"/>
                    </a:cubicBezTo>
                    <a:cubicBezTo>
                      <a:pt x="1604" y="3985"/>
                      <a:pt x="1563" y="3932"/>
                      <a:pt x="1520" y="3859"/>
                    </a:cubicBezTo>
                    <a:cubicBezTo>
                      <a:pt x="1468" y="3796"/>
                      <a:pt x="1395" y="3723"/>
                      <a:pt x="1395" y="3608"/>
                    </a:cubicBezTo>
                    <a:cubicBezTo>
                      <a:pt x="1395" y="3241"/>
                      <a:pt x="1395" y="3241"/>
                      <a:pt x="1395" y="3241"/>
                    </a:cubicBezTo>
                    <a:cubicBezTo>
                      <a:pt x="2726" y="3241"/>
                      <a:pt x="2726" y="3241"/>
                      <a:pt x="2726" y="3241"/>
                    </a:cubicBezTo>
                    <a:cubicBezTo>
                      <a:pt x="2726" y="1971"/>
                      <a:pt x="2726" y="1971"/>
                      <a:pt x="2726" y="1971"/>
                    </a:cubicBezTo>
                    <a:cubicBezTo>
                      <a:pt x="2663" y="1971"/>
                      <a:pt x="2663" y="1971"/>
                      <a:pt x="2663" y="1971"/>
                    </a:cubicBezTo>
                    <a:cubicBezTo>
                      <a:pt x="2642" y="1971"/>
                      <a:pt x="2622" y="1992"/>
                      <a:pt x="2527" y="2066"/>
                    </a:cubicBezTo>
                    <a:cubicBezTo>
                      <a:pt x="2454" y="2118"/>
                      <a:pt x="2328" y="2202"/>
                      <a:pt x="2171" y="2202"/>
                    </a:cubicBezTo>
                    <a:cubicBezTo>
                      <a:pt x="2035" y="2202"/>
                      <a:pt x="1887" y="2181"/>
                      <a:pt x="1772" y="2076"/>
                    </a:cubicBezTo>
                    <a:cubicBezTo>
                      <a:pt x="1657" y="1982"/>
                      <a:pt x="1584" y="1814"/>
                      <a:pt x="1573" y="1625"/>
                    </a:cubicBezTo>
                    <a:cubicBezTo>
                      <a:pt x="1573" y="1426"/>
                      <a:pt x="1657" y="1248"/>
                      <a:pt x="1772" y="1153"/>
                    </a:cubicBezTo>
                    <a:cubicBezTo>
                      <a:pt x="1898" y="1059"/>
                      <a:pt x="2035" y="1038"/>
                      <a:pt x="2171" y="1038"/>
                    </a:cubicBezTo>
                    <a:cubicBezTo>
                      <a:pt x="2318" y="1038"/>
                      <a:pt x="2443" y="1111"/>
                      <a:pt x="2517" y="1164"/>
                    </a:cubicBezTo>
                    <a:cubicBezTo>
                      <a:pt x="2611" y="1227"/>
                      <a:pt x="2622" y="1237"/>
                      <a:pt x="2632" y="1237"/>
                    </a:cubicBezTo>
                    <a:cubicBezTo>
                      <a:pt x="2726" y="1237"/>
                      <a:pt x="2726" y="1237"/>
                      <a:pt x="2726" y="1237"/>
                    </a:cubicBezTo>
                    <a:cubicBezTo>
                      <a:pt x="2726" y="0"/>
                      <a:pt x="2726" y="0"/>
                      <a:pt x="2726" y="0"/>
                    </a:cubicBezTo>
                    <a:cubicBezTo>
                      <a:pt x="1447" y="0"/>
                      <a:pt x="1447" y="0"/>
                      <a:pt x="1447" y="0"/>
                    </a:cubicBezTo>
                    <a:lnTo>
                      <a:pt x="1447"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2" name="Freeform 22"/>
              <p:cNvSpPr>
                <a:spLocks noChangeArrowheads="1"/>
              </p:cNvSpPr>
              <p:nvPr/>
            </p:nvSpPr>
            <p:spPr bwMode="auto">
              <a:xfrm>
                <a:off x="12066242" y="5587309"/>
                <a:ext cx="1344120" cy="1326424"/>
              </a:xfrm>
              <a:custGeom>
                <a:avLst/>
                <a:gdLst>
                  <a:gd name="T0" fmla="*/ 2549 w 3284"/>
                  <a:gd name="T1" fmla="*/ 146 h 3242"/>
                  <a:gd name="T2" fmla="*/ 2549 w 3284"/>
                  <a:gd name="T3" fmla="*/ 146 h 3242"/>
                  <a:gd name="T4" fmla="*/ 2623 w 3284"/>
                  <a:gd name="T5" fmla="*/ 262 h 3242"/>
                  <a:gd name="T6" fmla="*/ 2748 w 3284"/>
                  <a:gd name="T7" fmla="*/ 608 h 3242"/>
                  <a:gd name="T8" fmla="*/ 2633 w 3284"/>
                  <a:gd name="T9" fmla="*/ 1007 h 3242"/>
                  <a:gd name="T10" fmla="*/ 2161 w 3284"/>
                  <a:gd name="T11" fmla="*/ 1206 h 3242"/>
                  <a:gd name="T12" fmla="*/ 1710 w 3284"/>
                  <a:gd name="T13" fmla="*/ 1007 h 3242"/>
                  <a:gd name="T14" fmla="*/ 1585 w 3284"/>
                  <a:gd name="T15" fmla="*/ 608 h 3242"/>
                  <a:gd name="T16" fmla="*/ 1731 w 3284"/>
                  <a:gd name="T17" fmla="*/ 251 h 3242"/>
                  <a:gd name="T18" fmla="*/ 1815 w 3284"/>
                  <a:gd name="T19" fmla="*/ 115 h 3242"/>
                  <a:gd name="T20" fmla="*/ 1815 w 3284"/>
                  <a:gd name="T21" fmla="*/ 0 h 3242"/>
                  <a:gd name="T22" fmla="*/ 1207 w 3284"/>
                  <a:gd name="T23" fmla="*/ 0 h 3242"/>
                  <a:gd name="T24" fmla="*/ 1207 w 3284"/>
                  <a:gd name="T25" fmla="*/ 1468 h 3242"/>
                  <a:gd name="T26" fmla="*/ 829 w 3284"/>
                  <a:gd name="T27" fmla="*/ 1468 h 3242"/>
                  <a:gd name="T28" fmla="*/ 578 w 3284"/>
                  <a:gd name="T29" fmla="*/ 1352 h 3242"/>
                  <a:gd name="T30" fmla="*/ 368 w 3284"/>
                  <a:gd name="T31" fmla="*/ 1268 h 3242"/>
                  <a:gd name="T32" fmla="*/ 116 w 3284"/>
                  <a:gd name="T33" fmla="*/ 1342 h 3242"/>
                  <a:gd name="T34" fmla="*/ 0 w 3284"/>
                  <a:gd name="T35" fmla="*/ 1615 h 3242"/>
                  <a:gd name="T36" fmla="*/ 116 w 3284"/>
                  <a:gd name="T37" fmla="*/ 1898 h 3242"/>
                  <a:gd name="T38" fmla="*/ 368 w 3284"/>
                  <a:gd name="T39" fmla="*/ 1971 h 3242"/>
                  <a:gd name="T40" fmla="*/ 578 w 3284"/>
                  <a:gd name="T41" fmla="*/ 1877 h 3242"/>
                  <a:gd name="T42" fmla="*/ 839 w 3284"/>
                  <a:gd name="T43" fmla="*/ 1740 h 3242"/>
                  <a:gd name="T44" fmla="*/ 850 w 3284"/>
                  <a:gd name="T45" fmla="*/ 1740 h 3242"/>
                  <a:gd name="T46" fmla="*/ 1207 w 3284"/>
                  <a:gd name="T47" fmla="*/ 1740 h 3242"/>
                  <a:gd name="T48" fmla="*/ 1207 w 3284"/>
                  <a:gd name="T49" fmla="*/ 3241 h 3242"/>
                  <a:gd name="T50" fmla="*/ 1815 w 3284"/>
                  <a:gd name="T51" fmla="*/ 3241 h 3242"/>
                  <a:gd name="T52" fmla="*/ 1815 w 3284"/>
                  <a:gd name="T53" fmla="*/ 3104 h 3242"/>
                  <a:gd name="T54" fmla="*/ 1731 w 3284"/>
                  <a:gd name="T55" fmla="*/ 2968 h 3242"/>
                  <a:gd name="T56" fmla="*/ 1585 w 3284"/>
                  <a:gd name="T57" fmla="*/ 2611 h 3242"/>
                  <a:gd name="T58" fmla="*/ 1710 w 3284"/>
                  <a:gd name="T59" fmla="*/ 2202 h 3242"/>
                  <a:gd name="T60" fmla="*/ 2161 w 3284"/>
                  <a:gd name="T61" fmla="*/ 2013 h 3242"/>
                  <a:gd name="T62" fmla="*/ 2633 w 3284"/>
                  <a:gd name="T63" fmla="*/ 2202 h 3242"/>
                  <a:gd name="T64" fmla="*/ 2748 w 3284"/>
                  <a:gd name="T65" fmla="*/ 2611 h 3242"/>
                  <a:gd name="T66" fmla="*/ 2623 w 3284"/>
                  <a:gd name="T67" fmla="*/ 2957 h 3242"/>
                  <a:gd name="T68" fmla="*/ 2549 w 3284"/>
                  <a:gd name="T69" fmla="*/ 3073 h 3242"/>
                  <a:gd name="T70" fmla="*/ 2549 w 3284"/>
                  <a:gd name="T71" fmla="*/ 3241 h 3242"/>
                  <a:gd name="T72" fmla="*/ 3179 w 3284"/>
                  <a:gd name="T73" fmla="*/ 3241 h 3242"/>
                  <a:gd name="T74" fmla="*/ 3283 w 3284"/>
                  <a:gd name="T75" fmla="*/ 3073 h 3242"/>
                  <a:gd name="T76" fmla="*/ 3283 w 3284"/>
                  <a:gd name="T77" fmla="*/ 1363 h 3242"/>
                  <a:gd name="T78" fmla="*/ 3283 w 3284"/>
                  <a:gd name="T79" fmla="*/ 0 h 3242"/>
                  <a:gd name="T80" fmla="*/ 2549 w 3284"/>
                  <a:gd name="T81" fmla="*/ 0 h 3242"/>
                  <a:gd name="T82" fmla="*/ 2549 w 3284"/>
                  <a:gd name="T83" fmla="*/ 146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4" h="3242">
                    <a:moveTo>
                      <a:pt x="2549" y="146"/>
                    </a:moveTo>
                    <a:lnTo>
                      <a:pt x="2549" y="146"/>
                    </a:lnTo>
                    <a:cubicBezTo>
                      <a:pt x="2549" y="167"/>
                      <a:pt x="2560" y="167"/>
                      <a:pt x="2623" y="262"/>
                    </a:cubicBezTo>
                    <a:cubicBezTo>
                      <a:pt x="2685" y="335"/>
                      <a:pt x="2748" y="462"/>
                      <a:pt x="2748" y="608"/>
                    </a:cubicBezTo>
                    <a:cubicBezTo>
                      <a:pt x="2748" y="745"/>
                      <a:pt x="2728" y="891"/>
                      <a:pt x="2633" y="1007"/>
                    </a:cubicBezTo>
                    <a:cubicBezTo>
                      <a:pt x="2539" y="1121"/>
                      <a:pt x="2360" y="1206"/>
                      <a:pt x="2161" y="1206"/>
                    </a:cubicBezTo>
                    <a:cubicBezTo>
                      <a:pt x="1973" y="1195"/>
                      <a:pt x="1805" y="1121"/>
                      <a:pt x="1710" y="1007"/>
                    </a:cubicBezTo>
                    <a:cubicBezTo>
                      <a:pt x="1616" y="891"/>
                      <a:pt x="1585" y="745"/>
                      <a:pt x="1585" y="608"/>
                    </a:cubicBezTo>
                    <a:cubicBezTo>
                      <a:pt x="1585" y="451"/>
                      <a:pt x="1668" y="335"/>
                      <a:pt x="1731" y="251"/>
                    </a:cubicBezTo>
                    <a:cubicBezTo>
                      <a:pt x="1794" y="157"/>
                      <a:pt x="1815" y="146"/>
                      <a:pt x="1815" y="115"/>
                    </a:cubicBezTo>
                    <a:cubicBezTo>
                      <a:pt x="1815" y="0"/>
                      <a:pt x="1815" y="0"/>
                      <a:pt x="1815" y="0"/>
                    </a:cubicBezTo>
                    <a:cubicBezTo>
                      <a:pt x="1207" y="0"/>
                      <a:pt x="1207" y="0"/>
                      <a:pt x="1207" y="0"/>
                    </a:cubicBezTo>
                    <a:cubicBezTo>
                      <a:pt x="1207" y="1468"/>
                      <a:pt x="1207" y="1468"/>
                      <a:pt x="1207" y="1468"/>
                    </a:cubicBezTo>
                    <a:cubicBezTo>
                      <a:pt x="829" y="1468"/>
                      <a:pt x="829" y="1468"/>
                      <a:pt x="829" y="1468"/>
                    </a:cubicBezTo>
                    <a:cubicBezTo>
                      <a:pt x="714" y="1468"/>
                      <a:pt x="651" y="1405"/>
                      <a:pt x="578" y="1352"/>
                    </a:cubicBezTo>
                    <a:cubicBezTo>
                      <a:pt x="515" y="1300"/>
                      <a:pt x="452" y="1268"/>
                      <a:pt x="368" y="1268"/>
                    </a:cubicBezTo>
                    <a:cubicBezTo>
                      <a:pt x="273" y="1268"/>
                      <a:pt x="179" y="1290"/>
                      <a:pt x="116" y="1342"/>
                    </a:cubicBezTo>
                    <a:cubicBezTo>
                      <a:pt x="43" y="1395"/>
                      <a:pt x="0" y="1468"/>
                      <a:pt x="0" y="1615"/>
                    </a:cubicBezTo>
                    <a:cubicBezTo>
                      <a:pt x="11" y="1772"/>
                      <a:pt x="53" y="1846"/>
                      <a:pt x="116" y="1898"/>
                    </a:cubicBezTo>
                    <a:cubicBezTo>
                      <a:pt x="179" y="1951"/>
                      <a:pt x="263" y="1971"/>
                      <a:pt x="368" y="1971"/>
                    </a:cubicBezTo>
                    <a:cubicBezTo>
                      <a:pt x="452" y="1971"/>
                      <a:pt x="515" y="1940"/>
                      <a:pt x="578" y="1877"/>
                    </a:cubicBezTo>
                    <a:cubicBezTo>
                      <a:pt x="651" y="1824"/>
                      <a:pt x="724" y="1751"/>
                      <a:pt x="839" y="1740"/>
                    </a:cubicBezTo>
                    <a:cubicBezTo>
                      <a:pt x="839" y="1740"/>
                      <a:pt x="839" y="1740"/>
                      <a:pt x="850" y="1740"/>
                    </a:cubicBezTo>
                    <a:cubicBezTo>
                      <a:pt x="1207" y="1740"/>
                      <a:pt x="1207" y="1740"/>
                      <a:pt x="1207" y="1740"/>
                    </a:cubicBezTo>
                    <a:cubicBezTo>
                      <a:pt x="1207" y="3241"/>
                      <a:pt x="1207" y="3241"/>
                      <a:pt x="1207" y="3241"/>
                    </a:cubicBezTo>
                    <a:cubicBezTo>
                      <a:pt x="1815" y="3241"/>
                      <a:pt x="1815" y="3241"/>
                      <a:pt x="1815" y="3241"/>
                    </a:cubicBezTo>
                    <a:cubicBezTo>
                      <a:pt x="1815" y="3104"/>
                      <a:pt x="1815" y="3104"/>
                      <a:pt x="1815" y="3104"/>
                    </a:cubicBezTo>
                    <a:cubicBezTo>
                      <a:pt x="1815" y="3073"/>
                      <a:pt x="1794" y="3052"/>
                      <a:pt x="1731" y="2968"/>
                    </a:cubicBezTo>
                    <a:cubicBezTo>
                      <a:pt x="1668" y="2884"/>
                      <a:pt x="1585" y="2758"/>
                      <a:pt x="1585" y="2611"/>
                    </a:cubicBezTo>
                    <a:cubicBezTo>
                      <a:pt x="1585" y="2475"/>
                      <a:pt x="1616" y="2328"/>
                      <a:pt x="1710" y="2202"/>
                    </a:cubicBezTo>
                    <a:cubicBezTo>
                      <a:pt x="1805" y="2097"/>
                      <a:pt x="1973" y="2013"/>
                      <a:pt x="2161" y="2013"/>
                    </a:cubicBezTo>
                    <a:cubicBezTo>
                      <a:pt x="2360" y="2013"/>
                      <a:pt x="2539" y="2097"/>
                      <a:pt x="2633" y="2202"/>
                    </a:cubicBezTo>
                    <a:cubicBezTo>
                      <a:pt x="2728" y="2328"/>
                      <a:pt x="2748" y="2475"/>
                      <a:pt x="2748" y="2611"/>
                    </a:cubicBezTo>
                    <a:cubicBezTo>
                      <a:pt x="2748" y="2758"/>
                      <a:pt x="2685" y="2874"/>
                      <a:pt x="2623" y="2957"/>
                    </a:cubicBezTo>
                    <a:cubicBezTo>
                      <a:pt x="2560" y="3041"/>
                      <a:pt x="2549" y="3052"/>
                      <a:pt x="2549" y="3073"/>
                    </a:cubicBezTo>
                    <a:cubicBezTo>
                      <a:pt x="2549" y="3241"/>
                      <a:pt x="2549" y="3241"/>
                      <a:pt x="2549" y="3241"/>
                    </a:cubicBezTo>
                    <a:cubicBezTo>
                      <a:pt x="3179" y="3241"/>
                      <a:pt x="3179" y="3241"/>
                      <a:pt x="3179" y="3241"/>
                    </a:cubicBezTo>
                    <a:cubicBezTo>
                      <a:pt x="3231" y="3167"/>
                      <a:pt x="3273" y="3114"/>
                      <a:pt x="3283" y="3073"/>
                    </a:cubicBezTo>
                    <a:cubicBezTo>
                      <a:pt x="3283" y="1363"/>
                      <a:pt x="3283" y="1363"/>
                      <a:pt x="3283" y="1363"/>
                    </a:cubicBezTo>
                    <a:cubicBezTo>
                      <a:pt x="3283" y="0"/>
                      <a:pt x="3283" y="0"/>
                      <a:pt x="3283" y="0"/>
                    </a:cubicBezTo>
                    <a:cubicBezTo>
                      <a:pt x="2549" y="0"/>
                      <a:pt x="2549" y="0"/>
                      <a:pt x="2549" y="0"/>
                    </a:cubicBezTo>
                    <a:lnTo>
                      <a:pt x="2549"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3" name="Freeform 23"/>
              <p:cNvSpPr>
                <a:spLocks noChangeArrowheads="1"/>
              </p:cNvSpPr>
              <p:nvPr/>
            </p:nvSpPr>
            <p:spPr bwMode="auto">
              <a:xfrm>
                <a:off x="13545676" y="5587309"/>
                <a:ext cx="600795" cy="1326424"/>
              </a:xfrm>
              <a:custGeom>
                <a:avLst/>
                <a:gdLst>
                  <a:gd name="T0" fmla="*/ 599 w 1470"/>
                  <a:gd name="T1" fmla="*/ 0 h 3242"/>
                  <a:gd name="T2" fmla="*/ 599 w 1470"/>
                  <a:gd name="T3" fmla="*/ 0 h 3242"/>
                  <a:gd name="T4" fmla="*/ 32 w 1470"/>
                  <a:gd name="T5" fmla="*/ 0 h 3242"/>
                  <a:gd name="T6" fmla="*/ 32 w 1470"/>
                  <a:gd name="T7" fmla="*/ 3177 h 3242"/>
                  <a:gd name="T8" fmla="*/ 0 w 1470"/>
                  <a:gd name="T9" fmla="*/ 3241 h 3242"/>
                  <a:gd name="T10" fmla="*/ 347 w 1470"/>
                  <a:gd name="T11" fmla="*/ 3241 h 3242"/>
                  <a:gd name="T12" fmla="*/ 358 w 1470"/>
                  <a:gd name="T13" fmla="*/ 3220 h 3242"/>
                  <a:gd name="T14" fmla="*/ 1469 w 1470"/>
                  <a:gd name="T15" fmla="*/ 1562 h 3242"/>
                  <a:gd name="T16" fmla="*/ 599 w 1470"/>
                  <a:gd name="T17" fmla="*/ 0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0" h="3242">
                    <a:moveTo>
                      <a:pt x="599" y="0"/>
                    </a:moveTo>
                    <a:lnTo>
                      <a:pt x="599" y="0"/>
                    </a:lnTo>
                    <a:cubicBezTo>
                      <a:pt x="32" y="0"/>
                      <a:pt x="32" y="0"/>
                      <a:pt x="32" y="0"/>
                    </a:cubicBezTo>
                    <a:cubicBezTo>
                      <a:pt x="32" y="3177"/>
                      <a:pt x="32" y="3177"/>
                      <a:pt x="32" y="3177"/>
                    </a:cubicBezTo>
                    <a:cubicBezTo>
                      <a:pt x="22" y="3198"/>
                      <a:pt x="11" y="3220"/>
                      <a:pt x="0" y="3241"/>
                    </a:cubicBezTo>
                    <a:cubicBezTo>
                      <a:pt x="347" y="3241"/>
                      <a:pt x="347" y="3241"/>
                      <a:pt x="347" y="3241"/>
                    </a:cubicBezTo>
                    <a:cubicBezTo>
                      <a:pt x="347" y="3230"/>
                      <a:pt x="358" y="3220"/>
                      <a:pt x="358" y="3220"/>
                    </a:cubicBezTo>
                    <a:cubicBezTo>
                      <a:pt x="997" y="3030"/>
                      <a:pt x="1469" y="3052"/>
                      <a:pt x="1469" y="1562"/>
                    </a:cubicBezTo>
                    <a:cubicBezTo>
                      <a:pt x="1469" y="870"/>
                      <a:pt x="1113" y="272"/>
                      <a:pt x="599" y="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4" name="Freeform 24"/>
              <p:cNvSpPr>
                <a:spLocks noChangeArrowheads="1"/>
              </p:cNvSpPr>
              <p:nvPr/>
            </p:nvSpPr>
            <p:spPr bwMode="auto">
              <a:xfrm>
                <a:off x="11346372" y="6504075"/>
                <a:ext cx="1926872" cy="2069943"/>
              </a:xfrm>
              <a:custGeom>
                <a:avLst/>
                <a:gdLst>
                  <a:gd name="T0" fmla="*/ 4079 w 4710"/>
                  <a:gd name="T1" fmla="*/ 829 h 5056"/>
                  <a:gd name="T2" fmla="*/ 4079 w 4710"/>
                  <a:gd name="T3" fmla="*/ 829 h 5056"/>
                  <a:gd name="T4" fmla="*/ 4195 w 4710"/>
                  <a:gd name="T5" fmla="*/ 577 h 5056"/>
                  <a:gd name="T6" fmla="*/ 4279 w 4710"/>
                  <a:gd name="T7" fmla="*/ 357 h 5056"/>
                  <a:gd name="T8" fmla="*/ 4205 w 4710"/>
                  <a:gd name="T9" fmla="*/ 105 h 5056"/>
                  <a:gd name="T10" fmla="*/ 3933 w 4710"/>
                  <a:gd name="T11" fmla="*/ 0 h 5056"/>
                  <a:gd name="T12" fmla="*/ 3650 w 4710"/>
                  <a:gd name="T13" fmla="*/ 105 h 5056"/>
                  <a:gd name="T14" fmla="*/ 3576 w 4710"/>
                  <a:gd name="T15" fmla="*/ 357 h 5056"/>
                  <a:gd name="T16" fmla="*/ 3670 w 4710"/>
                  <a:gd name="T17" fmla="*/ 577 h 5056"/>
                  <a:gd name="T18" fmla="*/ 3807 w 4710"/>
                  <a:gd name="T19" fmla="*/ 829 h 5056"/>
                  <a:gd name="T20" fmla="*/ 3807 w 4710"/>
                  <a:gd name="T21" fmla="*/ 839 h 5056"/>
                  <a:gd name="T22" fmla="*/ 3807 w 4710"/>
                  <a:gd name="T23" fmla="*/ 1269 h 5056"/>
                  <a:gd name="T24" fmla="*/ 1584 w 4710"/>
                  <a:gd name="T25" fmla="*/ 1269 h 5056"/>
                  <a:gd name="T26" fmla="*/ 1584 w 4710"/>
                  <a:gd name="T27" fmla="*/ 1364 h 5056"/>
                  <a:gd name="T28" fmla="*/ 1657 w 4710"/>
                  <a:gd name="T29" fmla="*/ 1479 h 5056"/>
                  <a:gd name="T30" fmla="*/ 1793 w 4710"/>
                  <a:gd name="T31" fmla="*/ 1825 h 5056"/>
                  <a:gd name="T32" fmla="*/ 1667 w 4710"/>
                  <a:gd name="T33" fmla="*/ 2223 h 5056"/>
                  <a:gd name="T34" fmla="*/ 1206 w 4710"/>
                  <a:gd name="T35" fmla="*/ 2423 h 5056"/>
                  <a:gd name="T36" fmla="*/ 744 w 4710"/>
                  <a:gd name="T37" fmla="*/ 2223 h 5056"/>
                  <a:gd name="T38" fmla="*/ 619 w 4710"/>
                  <a:gd name="T39" fmla="*/ 1825 h 5056"/>
                  <a:gd name="T40" fmla="*/ 765 w 4710"/>
                  <a:gd name="T41" fmla="*/ 1468 h 5056"/>
                  <a:gd name="T42" fmla="*/ 859 w 4710"/>
                  <a:gd name="T43" fmla="*/ 1332 h 5056"/>
                  <a:gd name="T44" fmla="*/ 859 w 4710"/>
                  <a:gd name="T45" fmla="*/ 1269 h 5056"/>
                  <a:gd name="T46" fmla="*/ 0 w 4710"/>
                  <a:gd name="T47" fmla="*/ 1269 h 5056"/>
                  <a:gd name="T48" fmla="*/ 200 w 4710"/>
                  <a:gd name="T49" fmla="*/ 3555 h 5056"/>
                  <a:gd name="T50" fmla="*/ 1562 w 4710"/>
                  <a:gd name="T51" fmla="*/ 5055 h 5056"/>
                  <a:gd name="T52" fmla="*/ 2317 w 4710"/>
                  <a:gd name="T53" fmla="*/ 5055 h 5056"/>
                  <a:gd name="T54" fmla="*/ 4269 w 4710"/>
                  <a:gd name="T55" fmla="*/ 3545 h 5056"/>
                  <a:gd name="T56" fmla="*/ 4205 w 4710"/>
                  <a:gd name="T57" fmla="*/ 3146 h 5056"/>
                  <a:gd name="T58" fmla="*/ 4195 w 4710"/>
                  <a:gd name="T59" fmla="*/ 3146 h 5056"/>
                  <a:gd name="T60" fmla="*/ 3891 w 4710"/>
                  <a:gd name="T61" fmla="*/ 3304 h 5056"/>
                  <a:gd name="T62" fmla="*/ 3880 w 4710"/>
                  <a:gd name="T63" fmla="*/ 3304 h 5056"/>
                  <a:gd name="T64" fmla="*/ 3723 w 4710"/>
                  <a:gd name="T65" fmla="*/ 3377 h 5056"/>
                  <a:gd name="T66" fmla="*/ 3723 w 4710"/>
                  <a:gd name="T67" fmla="*/ 3377 h 5056"/>
                  <a:gd name="T68" fmla="*/ 3702 w 4710"/>
                  <a:gd name="T69" fmla="*/ 3387 h 5056"/>
                  <a:gd name="T70" fmla="*/ 3670 w 4710"/>
                  <a:gd name="T71" fmla="*/ 3397 h 5056"/>
                  <a:gd name="T72" fmla="*/ 3670 w 4710"/>
                  <a:gd name="T73" fmla="*/ 3387 h 5056"/>
                  <a:gd name="T74" fmla="*/ 3503 w 4710"/>
                  <a:gd name="T75" fmla="*/ 3419 h 5056"/>
                  <a:gd name="T76" fmla="*/ 3367 w 4710"/>
                  <a:gd name="T77" fmla="*/ 3597 h 5056"/>
                  <a:gd name="T78" fmla="*/ 3072 w 4710"/>
                  <a:gd name="T79" fmla="*/ 3755 h 5056"/>
                  <a:gd name="T80" fmla="*/ 2957 w 4710"/>
                  <a:gd name="T81" fmla="*/ 3776 h 5056"/>
                  <a:gd name="T82" fmla="*/ 2947 w 4710"/>
                  <a:gd name="T83" fmla="*/ 3776 h 5056"/>
                  <a:gd name="T84" fmla="*/ 2433 w 4710"/>
                  <a:gd name="T85" fmla="*/ 3838 h 5056"/>
                  <a:gd name="T86" fmla="*/ 2423 w 4710"/>
                  <a:gd name="T87" fmla="*/ 3838 h 5056"/>
                  <a:gd name="T88" fmla="*/ 1982 w 4710"/>
                  <a:gd name="T89" fmla="*/ 3745 h 5056"/>
                  <a:gd name="T90" fmla="*/ 1698 w 4710"/>
                  <a:gd name="T91" fmla="*/ 3304 h 5056"/>
                  <a:gd name="T92" fmla="*/ 1698 w 4710"/>
                  <a:gd name="T93" fmla="*/ 3293 h 5056"/>
                  <a:gd name="T94" fmla="*/ 1678 w 4710"/>
                  <a:gd name="T95" fmla="*/ 2874 h 5056"/>
                  <a:gd name="T96" fmla="*/ 1877 w 4710"/>
                  <a:gd name="T97" fmla="*/ 2412 h 5056"/>
                  <a:gd name="T98" fmla="*/ 2297 w 4710"/>
                  <a:gd name="T99" fmla="*/ 2223 h 5056"/>
                  <a:gd name="T100" fmla="*/ 2307 w 4710"/>
                  <a:gd name="T101" fmla="*/ 2223 h 5056"/>
                  <a:gd name="T102" fmla="*/ 2832 w 4710"/>
                  <a:gd name="T103" fmla="*/ 2181 h 5056"/>
                  <a:gd name="T104" fmla="*/ 2832 w 4710"/>
                  <a:gd name="T105" fmla="*/ 2181 h 5056"/>
                  <a:gd name="T106" fmla="*/ 3283 w 4710"/>
                  <a:gd name="T107" fmla="*/ 2287 h 5056"/>
                  <a:gd name="T108" fmla="*/ 3324 w 4710"/>
                  <a:gd name="T109" fmla="*/ 2328 h 5056"/>
                  <a:gd name="T110" fmla="*/ 3324 w 4710"/>
                  <a:gd name="T111" fmla="*/ 2318 h 5056"/>
                  <a:gd name="T112" fmla="*/ 4446 w 4710"/>
                  <a:gd name="T113" fmla="*/ 1563 h 5056"/>
                  <a:gd name="T114" fmla="*/ 4709 w 4710"/>
                  <a:gd name="T115" fmla="*/ 1269 h 5056"/>
                  <a:gd name="T116" fmla="*/ 4079 w 4710"/>
                  <a:gd name="T117" fmla="*/ 1269 h 5056"/>
                  <a:gd name="T118" fmla="*/ 4079 w 4710"/>
                  <a:gd name="T119" fmla="*/ 829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10" h="5056">
                    <a:moveTo>
                      <a:pt x="4079" y="829"/>
                    </a:moveTo>
                    <a:lnTo>
                      <a:pt x="4079" y="829"/>
                    </a:lnTo>
                    <a:cubicBezTo>
                      <a:pt x="4079" y="713"/>
                      <a:pt x="4153" y="640"/>
                      <a:pt x="4195" y="577"/>
                    </a:cubicBezTo>
                    <a:cubicBezTo>
                      <a:pt x="4247" y="503"/>
                      <a:pt x="4279" y="441"/>
                      <a:pt x="4279" y="357"/>
                    </a:cubicBezTo>
                    <a:cubicBezTo>
                      <a:pt x="4279" y="262"/>
                      <a:pt x="4257" y="168"/>
                      <a:pt x="4205" y="105"/>
                    </a:cubicBezTo>
                    <a:cubicBezTo>
                      <a:pt x="4153" y="42"/>
                      <a:pt x="4079" y="0"/>
                      <a:pt x="3933" y="0"/>
                    </a:cubicBezTo>
                    <a:cubicBezTo>
                      <a:pt x="3775" y="0"/>
                      <a:pt x="3702" y="52"/>
                      <a:pt x="3650" y="105"/>
                    </a:cubicBezTo>
                    <a:cubicBezTo>
                      <a:pt x="3597" y="168"/>
                      <a:pt x="3576" y="262"/>
                      <a:pt x="3576" y="357"/>
                    </a:cubicBezTo>
                    <a:cubicBezTo>
                      <a:pt x="3576" y="451"/>
                      <a:pt x="3618" y="503"/>
                      <a:pt x="3670" y="577"/>
                    </a:cubicBezTo>
                    <a:cubicBezTo>
                      <a:pt x="3723" y="640"/>
                      <a:pt x="3796" y="713"/>
                      <a:pt x="3807" y="829"/>
                    </a:cubicBezTo>
                    <a:cubicBezTo>
                      <a:pt x="3818" y="839"/>
                      <a:pt x="3818" y="839"/>
                      <a:pt x="3807" y="839"/>
                    </a:cubicBezTo>
                    <a:cubicBezTo>
                      <a:pt x="3807" y="1269"/>
                      <a:pt x="3807" y="1269"/>
                      <a:pt x="3807" y="1269"/>
                    </a:cubicBezTo>
                    <a:cubicBezTo>
                      <a:pt x="1584" y="1269"/>
                      <a:pt x="1584" y="1269"/>
                      <a:pt x="1584" y="1269"/>
                    </a:cubicBezTo>
                    <a:cubicBezTo>
                      <a:pt x="1584" y="1364"/>
                      <a:pt x="1584" y="1364"/>
                      <a:pt x="1584" y="1364"/>
                    </a:cubicBezTo>
                    <a:cubicBezTo>
                      <a:pt x="1584" y="1385"/>
                      <a:pt x="1594" y="1385"/>
                      <a:pt x="1657" y="1479"/>
                    </a:cubicBezTo>
                    <a:cubicBezTo>
                      <a:pt x="1720" y="1552"/>
                      <a:pt x="1793" y="1678"/>
                      <a:pt x="1793" y="1825"/>
                    </a:cubicBezTo>
                    <a:cubicBezTo>
                      <a:pt x="1793" y="1961"/>
                      <a:pt x="1761" y="2108"/>
                      <a:pt x="1667" y="2223"/>
                    </a:cubicBezTo>
                    <a:cubicBezTo>
                      <a:pt x="1573" y="2339"/>
                      <a:pt x="1394" y="2423"/>
                      <a:pt x="1206" y="2423"/>
                    </a:cubicBezTo>
                    <a:cubicBezTo>
                      <a:pt x="1007" y="2412"/>
                      <a:pt x="839" y="2339"/>
                      <a:pt x="744" y="2223"/>
                    </a:cubicBezTo>
                    <a:cubicBezTo>
                      <a:pt x="650" y="2108"/>
                      <a:pt x="619" y="1961"/>
                      <a:pt x="619" y="1825"/>
                    </a:cubicBezTo>
                    <a:cubicBezTo>
                      <a:pt x="619" y="1668"/>
                      <a:pt x="703" y="1552"/>
                      <a:pt x="765" y="1468"/>
                    </a:cubicBezTo>
                    <a:cubicBezTo>
                      <a:pt x="839" y="1374"/>
                      <a:pt x="849" y="1364"/>
                      <a:pt x="859" y="1332"/>
                    </a:cubicBezTo>
                    <a:cubicBezTo>
                      <a:pt x="859" y="1269"/>
                      <a:pt x="859" y="1269"/>
                      <a:pt x="859" y="1269"/>
                    </a:cubicBezTo>
                    <a:cubicBezTo>
                      <a:pt x="0" y="1269"/>
                      <a:pt x="0" y="1269"/>
                      <a:pt x="0" y="1269"/>
                    </a:cubicBezTo>
                    <a:cubicBezTo>
                      <a:pt x="200" y="1972"/>
                      <a:pt x="420" y="2360"/>
                      <a:pt x="200" y="3555"/>
                    </a:cubicBezTo>
                    <a:cubicBezTo>
                      <a:pt x="1237" y="4572"/>
                      <a:pt x="1143" y="4814"/>
                      <a:pt x="1562" y="5055"/>
                    </a:cubicBezTo>
                    <a:cubicBezTo>
                      <a:pt x="2317" y="5055"/>
                      <a:pt x="2317" y="5055"/>
                      <a:pt x="2317" y="5055"/>
                    </a:cubicBezTo>
                    <a:cubicBezTo>
                      <a:pt x="2863" y="4730"/>
                      <a:pt x="3586" y="4164"/>
                      <a:pt x="4269" y="3545"/>
                    </a:cubicBezTo>
                    <a:cubicBezTo>
                      <a:pt x="4216" y="3409"/>
                      <a:pt x="4205" y="3272"/>
                      <a:pt x="4205" y="3146"/>
                    </a:cubicBezTo>
                    <a:cubicBezTo>
                      <a:pt x="4195" y="3146"/>
                      <a:pt x="4195" y="3146"/>
                      <a:pt x="4195" y="3146"/>
                    </a:cubicBezTo>
                    <a:cubicBezTo>
                      <a:pt x="4069" y="3210"/>
                      <a:pt x="3974" y="3262"/>
                      <a:pt x="3891" y="3304"/>
                    </a:cubicBezTo>
                    <a:lnTo>
                      <a:pt x="3880" y="3304"/>
                    </a:lnTo>
                    <a:cubicBezTo>
                      <a:pt x="3796" y="3345"/>
                      <a:pt x="3734" y="3366"/>
                      <a:pt x="3723" y="3377"/>
                    </a:cubicBezTo>
                    <a:lnTo>
                      <a:pt x="3723" y="3377"/>
                    </a:lnTo>
                    <a:cubicBezTo>
                      <a:pt x="3712" y="3387"/>
                      <a:pt x="3712" y="3387"/>
                      <a:pt x="3702" y="3387"/>
                    </a:cubicBezTo>
                    <a:lnTo>
                      <a:pt x="3670" y="3397"/>
                    </a:lnTo>
                    <a:cubicBezTo>
                      <a:pt x="3670" y="3387"/>
                      <a:pt x="3670" y="3387"/>
                      <a:pt x="3670" y="3387"/>
                    </a:cubicBezTo>
                    <a:cubicBezTo>
                      <a:pt x="3618" y="3419"/>
                      <a:pt x="3566" y="3419"/>
                      <a:pt x="3503" y="3419"/>
                    </a:cubicBezTo>
                    <a:cubicBezTo>
                      <a:pt x="3471" y="3493"/>
                      <a:pt x="3419" y="3555"/>
                      <a:pt x="3367" y="3597"/>
                    </a:cubicBezTo>
                    <a:cubicBezTo>
                      <a:pt x="3283" y="3671"/>
                      <a:pt x="3188" y="3723"/>
                      <a:pt x="3072" y="3755"/>
                    </a:cubicBezTo>
                    <a:cubicBezTo>
                      <a:pt x="3031" y="3765"/>
                      <a:pt x="2999" y="3776"/>
                      <a:pt x="2957" y="3776"/>
                    </a:cubicBezTo>
                    <a:lnTo>
                      <a:pt x="2947" y="3776"/>
                    </a:lnTo>
                    <a:cubicBezTo>
                      <a:pt x="2433" y="3838"/>
                      <a:pt x="2433" y="3838"/>
                      <a:pt x="2433" y="3838"/>
                    </a:cubicBezTo>
                    <a:cubicBezTo>
                      <a:pt x="2433" y="3838"/>
                      <a:pt x="2433" y="3838"/>
                      <a:pt x="2423" y="3838"/>
                    </a:cubicBezTo>
                    <a:cubicBezTo>
                      <a:pt x="2265" y="3859"/>
                      <a:pt x="2118" y="3828"/>
                      <a:pt x="1982" y="3745"/>
                    </a:cubicBezTo>
                    <a:cubicBezTo>
                      <a:pt x="1845" y="3661"/>
                      <a:pt x="1720" y="3503"/>
                      <a:pt x="1698" y="3304"/>
                    </a:cubicBezTo>
                    <a:lnTo>
                      <a:pt x="1698" y="3293"/>
                    </a:lnTo>
                    <a:cubicBezTo>
                      <a:pt x="1678" y="2874"/>
                      <a:pt x="1678" y="2874"/>
                      <a:pt x="1678" y="2874"/>
                    </a:cubicBezTo>
                    <a:cubicBezTo>
                      <a:pt x="1657" y="2674"/>
                      <a:pt x="1761" y="2517"/>
                      <a:pt x="1877" y="2412"/>
                    </a:cubicBezTo>
                    <a:cubicBezTo>
                      <a:pt x="1993" y="2307"/>
                      <a:pt x="2129" y="2244"/>
                      <a:pt x="2297" y="2223"/>
                    </a:cubicBezTo>
                    <a:cubicBezTo>
                      <a:pt x="2297" y="2223"/>
                      <a:pt x="2297" y="2223"/>
                      <a:pt x="2307" y="2223"/>
                    </a:cubicBezTo>
                    <a:cubicBezTo>
                      <a:pt x="2832" y="2181"/>
                      <a:pt x="2832" y="2181"/>
                      <a:pt x="2832" y="2181"/>
                    </a:cubicBezTo>
                    <a:lnTo>
                      <a:pt x="2832" y="2181"/>
                    </a:lnTo>
                    <a:cubicBezTo>
                      <a:pt x="2999" y="2160"/>
                      <a:pt x="3146" y="2203"/>
                      <a:pt x="3283" y="2287"/>
                    </a:cubicBezTo>
                    <a:cubicBezTo>
                      <a:pt x="3293" y="2297"/>
                      <a:pt x="3314" y="2318"/>
                      <a:pt x="3324" y="2328"/>
                    </a:cubicBezTo>
                    <a:cubicBezTo>
                      <a:pt x="3324" y="2318"/>
                      <a:pt x="3324" y="2318"/>
                      <a:pt x="3324" y="2318"/>
                    </a:cubicBezTo>
                    <a:cubicBezTo>
                      <a:pt x="3324" y="2318"/>
                      <a:pt x="4006" y="2045"/>
                      <a:pt x="4446" y="1563"/>
                    </a:cubicBezTo>
                    <a:cubicBezTo>
                      <a:pt x="4551" y="1458"/>
                      <a:pt x="4635" y="1353"/>
                      <a:pt x="4709" y="1269"/>
                    </a:cubicBezTo>
                    <a:cubicBezTo>
                      <a:pt x="4079" y="1269"/>
                      <a:pt x="4079" y="1269"/>
                      <a:pt x="4079" y="1269"/>
                    </a:cubicBezTo>
                    <a:lnTo>
                      <a:pt x="4079" y="829"/>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7" name="Freeform 25"/>
              <p:cNvSpPr>
                <a:spLocks noChangeArrowheads="1"/>
              </p:cNvSpPr>
              <p:nvPr/>
            </p:nvSpPr>
            <p:spPr bwMode="auto">
              <a:xfrm>
                <a:off x="11580916" y="8689516"/>
                <a:ext cx="909311" cy="1404023"/>
              </a:xfrm>
              <a:custGeom>
                <a:avLst/>
                <a:gdLst>
                  <a:gd name="T0" fmla="*/ 1594 w 2224"/>
                  <a:gd name="T1" fmla="*/ 0 h 3431"/>
                  <a:gd name="T2" fmla="*/ 1594 w 2224"/>
                  <a:gd name="T3" fmla="*/ 0 h 3431"/>
                  <a:gd name="T4" fmla="*/ 325 w 2224"/>
                  <a:gd name="T5" fmla="*/ 0 h 3431"/>
                  <a:gd name="T6" fmla="*/ 157 w 2224"/>
                  <a:gd name="T7" fmla="*/ 252 h 3431"/>
                  <a:gd name="T8" fmla="*/ 587 w 2224"/>
                  <a:gd name="T9" fmla="*/ 1521 h 3431"/>
                  <a:gd name="T10" fmla="*/ 314 w 2224"/>
                  <a:gd name="T11" fmla="*/ 2192 h 3431"/>
                  <a:gd name="T12" fmla="*/ 860 w 2224"/>
                  <a:gd name="T13" fmla="*/ 2192 h 3431"/>
                  <a:gd name="T14" fmla="*/ 860 w 2224"/>
                  <a:gd name="T15" fmla="*/ 2580 h 3431"/>
                  <a:gd name="T16" fmla="*/ 860 w 2224"/>
                  <a:gd name="T17" fmla="*/ 2590 h 3431"/>
                  <a:gd name="T18" fmla="*/ 713 w 2224"/>
                  <a:gd name="T19" fmla="*/ 2842 h 3431"/>
                  <a:gd name="T20" fmla="*/ 618 w 2224"/>
                  <a:gd name="T21" fmla="*/ 3062 h 3431"/>
                  <a:gd name="T22" fmla="*/ 692 w 2224"/>
                  <a:gd name="T23" fmla="*/ 3315 h 3431"/>
                  <a:gd name="T24" fmla="*/ 975 w 2224"/>
                  <a:gd name="T25" fmla="*/ 3419 h 3431"/>
                  <a:gd name="T26" fmla="*/ 1258 w 2224"/>
                  <a:gd name="T27" fmla="*/ 3315 h 3431"/>
                  <a:gd name="T28" fmla="*/ 1332 w 2224"/>
                  <a:gd name="T29" fmla="*/ 3062 h 3431"/>
                  <a:gd name="T30" fmla="*/ 1248 w 2224"/>
                  <a:gd name="T31" fmla="*/ 2842 h 3431"/>
                  <a:gd name="T32" fmla="*/ 1121 w 2224"/>
                  <a:gd name="T33" fmla="*/ 2590 h 3431"/>
                  <a:gd name="T34" fmla="*/ 1121 w 2224"/>
                  <a:gd name="T35" fmla="*/ 2192 h 3431"/>
                  <a:gd name="T36" fmla="*/ 1751 w 2224"/>
                  <a:gd name="T37" fmla="*/ 2192 h 3431"/>
                  <a:gd name="T38" fmla="*/ 1783 w 2224"/>
                  <a:gd name="T39" fmla="*/ 1279 h 3431"/>
                  <a:gd name="T40" fmla="*/ 2139 w 2224"/>
                  <a:gd name="T41" fmla="*/ 263 h 3431"/>
                  <a:gd name="T42" fmla="*/ 1594 w 2224"/>
                  <a:gd name="T43" fmla="*/ 0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4" h="3431">
                    <a:moveTo>
                      <a:pt x="1594" y="0"/>
                    </a:moveTo>
                    <a:lnTo>
                      <a:pt x="1594" y="0"/>
                    </a:lnTo>
                    <a:cubicBezTo>
                      <a:pt x="325" y="0"/>
                      <a:pt x="325" y="0"/>
                      <a:pt x="325" y="0"/>
                    </a:cubicBezTo>
                    <a:cubicBezTo>
                      <a:pt x="251" y="63"/>
                      <a:pt x="198" y="147"/>
                      <a:pt x="157" y="252"/>
                    </a:cubicBezTo>
                    <a:cubicBezTo>
                      <a:pt x="0" y="671"/>
                      <a:pt x="545" y="1080"/>
                      <a:pt x="587" y="1521"/>
                    </a:cubicBezTo>
                    <a:cubicBezTo>
                      <a:pt x="503" y="1773"/>
                      <a:pt x="409" y="1982"/>
                      <a:pt x="314" y="2192"/>
                    </a:cubicBezTo>
                    <a:cubicBezTo>
                      <a:pt x="860" y="2192"/>
                      <a:pt x="860" y="2192"/>
                      <a:pt x="860" y="2192"/>
                    </a:cubicBezTo>
                    <a:cubicBezTo>
                      <a:pt x="860" y="2580"/>
                      <a:pt x="860" y="2580"/>
                      <a:pt x="860" y="2580"/>
                    </a:cubicBezTo>
                    <a:lnTo>
                      <a:pt x="860" y="2590"/>
                    </a:lnTo>
                    <a:cubicBezTo>
                      <a:pt x="849" y="2706"/>
                      <a:pt x="765" y="2780"/>
                      <a:pt x="713" y="2842"/>
                    </a:cubicBezTo>
                    <a:cubicBezTo>
                      <a:pt x="660" y="2916"/>
                      <a:pt x="618" y="2979"/>
                      <a:pt x="618" y="3062"/>
                    </a:cubicBezTo>
                    <a:cubicBezTo>
                      <a:pt x="618" y="3157"/>
                      <a:pt x="639" y="3251"/>
                      <a:pt x="692" y="3315"/>
                    </a:cubicBezTo>
                    <a:cubicBezTo>
                      <a:pt x="744" y="3377"/>
                      <a:pt x="828" y="3419"/>
                      <a:pt x="975" y="3419"/>
                    </a:cubicBezTo>
                    <a:cubicBezTo>
                      <a:pt x="1121" y="3430"/>
                      <a:pt x="1205" y="3377"/>
                      <a:pt x="1258" y="3315"/>
                    </a:cubicBezTo>
                    <a:cubicBezTo>
                      <a:pt x="1300" y="3251"/>
                      <a:pt x="1332" y="3157"/>
                      <a:pt x="1332" y="3062"/>
                    </a:cubicBezTo>
                    <a:cubicBezTo>
                      <a:pt x="1332" y="2979"/>
                      <a:pt x="1289" y="2916"/>
                      <a:pt x="1248" y="2842"/>
                    </a:cubicBezTo>
                    <a:cubicBezTo>
                      <a:pt x="1195" y="2780"/>
                      <a:pt x="1121" y="2706"/>
                      <a:pt x="1121" y="2590"/>
                    </a:cubicBezTo>
                    <a:cubicBezTo>
                      <a:pt x="1121" y="2192"/>
                      <a:pt x="1121" y="2192"/>
                      <a:pt x="1121" y="2192"/>
                    </a:cubicBezTo>
                    <a:cubicBezTo>
                      <a:pt x="1751" y="2192"/>
                      <a:pt x="1751" y="2192"/>
                      <a:pt x="1751" y="2192"/>
                    </a:cubicBezTo>
                    <a:cubicBezTo>
                      <a:pt x="1751" y="1909"/>
                      <a:pt x="1762" y="1615"/>
                      <a:pt x="1783" y="1279"/>
                    </a:cubicBezTo>
                    <a:cubicBezTo>
                      <a:pt x="1877" y="818"/>
                      <a:pt x="2223" y="598"/>
                      <a:pt x="2139" y="263"/>
                    </a:cubicBezTo>
                    <a:cubicBezTo>
                      <a:pt x="2066" y="11"/>
                      <a:pt x="1814" y="73"/>
                      <a:pt x="1594"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8" name="Freeform 26"/>
              <p:cNvSpPr>
                <a:spLocks noChangeArrowheads="1"/>
              </p:cNvSpPr>
              <p:nvPr/>
            </p:nvSpPr>
            <p:spPr bwMode="auto">
              <a:xfrm>
                <a:off x="12701316" y="7023816"/>
                <a:ext cx="923744" cy="750738"/>
              </a:xfrm>
              <a:custGeom>
                <a:avLst/>
                <a:gdLst>
                  <a:gd name="T0" fmla="*/ 1395 w 2256"/>
                  <a:gd name="T1" fmla="*/ 546 h 1836"/>
                  <a:gd name="T2" fmla="*/ 1395 w 2256"/>
                  <a:gd name="T3" fmla="*/ 546 h 1836"/>
                  <a:gd name="T4" fmla="*/ 136 w 2256"/>
                  <a:gd name="T5" fmla="*/ 1395 h 1836"/>
                  <a:gd name="T6" fmla="*/ 21 w 2256"/>
                  <a:gd name="T7" fmla="*/ 1657 h 1836"/>
                  <a:gd name="T8" fmla="*/ 230 w 2256"/>
                  <a:gd name="T9" fmla="*/ 1793 h 1836"/>
                  <a:gd name="T10" fmla="*/ 1604 w 2256"/>
                  <a:gd name="T11" fmla="*/ 860 h 1836"/>
                  <a:gd name="T12" fmla="*/ 2255 w 2256"/>
                  <a:gd name="T13" fmla="*/ 0 h 1836"/>
                  <a:gd name="T14" fmla="*/ 1888 w 2256"/>
                  <a:gd name="T15" fmla="*/ 0 h 1836"/>
                  <a:gd name="T16" fmla="*/ 1395 w 2256"/>
                  <a:gd name="T17" fmla="*/ 546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6" h="1836">
                    <a:moveTo>
                      <a:pt x="1395" y="546"/>
                    </a:moveTo>
                    <a:lnTo>
                      <a:pt x="1395" y="546"/>
                    </a:lnTo>
                    <a:cubicBezTo>
                      <a:pt x="881" y="1112"/>
                      <a:pt x="136" y="1395"/>
                      <a:pt x="136" y="1395"/>
                    </a:cubicBezTo>
                    <a:cubicBezTo>
                      <a:pt x="53" y="1416"/>
                      <a:pt x="0" y="1541"/>
                      <a:pt x="21" y="1657"/>
                    </a:cubicBezTo>
                    <a:cubicBezTo>
                      <a:pt x="42" y="1762"/>
                      <a:pt x="157" y="1835"/>
                      <a:pt x="230" y="1793"/>
                    </a:cubicBezTo>
                    <a:cubicBezTo>
                      <a:pt x="230" y="1793"/>
                      <a:pt x="1017" y="1500"/>
                      <a:pt x="1604" y="860"/>
                    </a:cubicBezTo>
                    <a:cubicBezTo>
                      <a:pt x="1919" y="524"/>
                      <a:pt x="2129" y="220"/>
                      <a:pt x="2255" y="0"/>
                    </a:cubicBezTo>
                    <a:cubicBezTo>
                      <a:pt x="1888" y="0"/>
                      <a:pt x="1888" y="0"/>
                      <a:pt x="1888" y="0"/>
                    </a:cubicBezTo>
                    <a:cubicBezTo>
                      <a:pt x="1762" y="147"/>
                      <a:pt x="1604" y="325"/>
                      <a:pt x="1395" y="546"/>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9" name="Freeform 27"/>
              <p:cNvSpPr>
                <a:spLocks noChangeArrowheads="1"/>
              </p:cNvSpPr>
              <p:nvPr/>
            </p:nvSpPr>
            <p:spPr bwMode="auto">
              <a:xfrm>
                <a:off x="12174494" y="7539949"/>
                <a:ext cx="488935" cy="400634"/>
              </a:xfrm>
              <a:custGeom>
                <a:avLst/>
                <a:gdLst>
                  <a:gd name="T0" fmla="*/ 871 w 1196"/>
                  <a:gd name="T1" fmla="*/ 11 h 977"/>
                  <a:gd name="T2" fmla="*/ 871 w 1196"/>
                  <a:gd name="T3" fmla="*/ 11 h 977"/>
                  <a:gd name="T4" fmla="*/ 849 w 1196"/>
                  <a:gd name="T5" fmla="*/ 11 h 977"/>
                  <a:gd name="T6" fmla="*/ 304 w 1196"/>
                  <a:gd name="T7" fmla="*/ 53 h 977"/>
                  <a:gd name="T8" fmla="*/ 10 w 1196"/>
                  <a:gd name="T9" fmla="*/ 326 h 977"/>
                  <a:gd name="T10" fmla="*/ 42 w 1196"/>
                  <a:gd name="T11" fmla="*/ 756 h 977"/>
                  <a:gd name="T12" fmla="*/ 367 w 1196"/>
                  <a:gd name="T13" fmla="*/ 954 h 977"/>
                  <a:gd name="T14" fmla="*/ 891 w 1196"/>
                  <a:gd name="T15" fmla="*/ 892 h 977"/>
                  <a:gd name="T16" fmla="*/ 1195 w 1196"/>
                  <a:gd name="T17" fmla="*/ 619 h 977"/>
                  <a:gd name="T18" fmla="*/ 1164 w 1196"/>
                  <a:gd name="T19" fmla="*/ 211 h 977"/>
                  <a:gd name="T20" fmla="*/ 871 w 1196"/>
                  <a:gd name="T21" fmla="*/ 11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6" h="977">
                    <a:moveTo>
                      <a:pt x="871" y="11"/>
                    </a:moveTo>
                    <a:lnTo>
                      <a:pt x="871" y="11"/>
                    </a:lnTo>
                    <a:cubicBezTo>
                      <a:pt x="871" y="11"/>
                      <a:pt x="860" y="11"/>
                      <a:pt x="849" y="11"/>
                    </a:cubicBezTo>
                    <a:cubicBezTo>
                      <a:pt x="304" y="53"/>
                      <a:pt x="304" y="53"/>
                      <a:pt x="304" y="53"/>
                    </a:cubicBezTo>
                    <a:cubicBezTo>
                      <a:pt x="147" y="74"/>
                      <a:pt x="0" y="200"/>
                      <a:pt x="10" y="326"/>
                    </a:cubicBezTo>
                    <a:cubicBezTo>
                      <a:pt x="42" y="756"/>
                      <a:pt x="42" y="756"/>
                      <a:pt x="42" y="756"/>
                    </a:cubicBezTo>
                    <a:cubicBezTo>
                      <a:pt x="53" y="882"/>
                      <a:pt x="209" y="976"/>
                      <a:pt x="367" y="954"/>
                    </a:cubicBezTo>
                    <a:cubicBezTo>
                      <a:pt x="891" y="892"/>
                      <a:pt x="891" y="892"/>
                      <a:pt x="891" y="892"/>
                    </a:cubicBezTo>
                    <a:cubicBezTo>
                      <a:pt x="1059" y="882"/>
                      <a:pt x="1195" y="745"/>
                      <a:pt x="1195" y="619"/>
                    </a:cubicBezTo>
                    <a:cubicBezTo>
                      <a:pt x="1164" y="211"/>
                      <a:pt x="1164" y="211"/>
                      <a:pt x="1164" y="211"/>
                    </a:cubicBezTo>
                    <a:cubicBezTo>
                      <a:pt x="1154" y="95"/>
                      <a:pt x="1027" y="0"/>
                      <a:pt x="871" y="11"/>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0" name="Freeform 28"/>
              <p:cNvSpPr>
                <a:spLocks noChangeArrowheads="1"/>
              </p:cNvSpPr>
              <p:nvPr/>
            </p:nvSpPr>
            <p:spPr bwMode="auto">
              <a:xfrm>
                <a:off x="12710338" y="8187821"/>
                <a:ext cx="992303" cy="1404023"/>
              </a:xfrm>
              <a:custGeom>
                <a:avLst/>
                <a:gdLst>
                  <a:gd name="T0" fmla="*/ 1049 w 2424"/>
                  <a:gd name="T1" fmla="*/ 0 h 3430"/>
                  <a:gd name="T2" fmla="*/ 1049 w 2424"/>
                  <a:gd name="T3" fmla="*/ 0 h 3430"/>
                  <a:gd name="T4" fmla="*/ 0 w 2424"/>
                  <a:gd name="T5" fmla="*/ 3419 h 3430"/>
                  <a:gd name="T6" fmla="*/ 1059 w 2424"/>
                  <a:gd name="T7" fmla="*/ 3419 h 3430"/>
                  <a:gd name="T8" fmla="*/ 1059 w 2424"/>
                  <a:gd name="T9" fmla="*/ 3314 h 3430"/>
                  <a:gd name="T10" fmla="*/ 986 w 2424"/>
                  <a:gd name="T11" fmla="*/ 3188 h 3430"/>
                  <a:gd name="T12" fmla="*/ 860 w 2424"/>
                  <a:gd name="T13" fmla="*/ 2842 h 3430"/>
                  <a:gd name="T14" fmla="*/ 986 w 2424"/>
                  <a:gd name="T15" fmla="*/ 2444 h 3430"/>
                  <a:gd name="T16" fmla="*/ 1447 w 2424"/>
                  <a:gd name="T17" fmla="*/ 2255 h 3430"/>
                  <a:gd name="T18" fmla="*/ 1898 w 2424"/>
                  <a:gd name="T19" fmla="*/ 2444 h 3430"/>
                  <a:gd name="T20" fmla="*/ 2024 w 2424"/>
                  <a:gd name="T21" fmla="*/ 2842 h 3430"/>
                  <a:gd name="T22" fmla="*/ 1888 w 2424"/>
                  <a:gd name="T23" fmla="*/ 3199 h 3430"/>
                  <a:gd name="T24" fmla="*/ 1793 w 2424"/>
                  <a:gd name="T25" fmla="*/ 3335 h 3430"/>
                  <a:gd name="T26" fmla="*/ 1793 w 2424"/>
                  <a:gd name="T27" fmla="*/ 3419 h 3430"/>
                  <a:gd name="T28" fmla="*/ 2391 w 2424"/>
                  <a:gd name="T29" fmla="*/ 3419 h 3430"/>
                  <a:gd name="T30" fmla="*/ 2423 w 2424"/>
                  <a:gd name="T31" fmla="*/ 3429 h 3430"/>
                  <a:gd name="T32" fmla="*/ 2423 w 2424"/>
                  <a:gd name="T33" fmla="*/ 1101 h 3430"/>
                  <a:gd name="T34" fmla="*/ 1049 w 2424"/>
                  <a:gd name="T35"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4" h="3430">
                    <a:moveTo>
                      <a:pt x="1049" y="0"/>
                    </a:moveTo>
                    <a:lnTo>
                      <a:pt x="1049" y="0"/>
                    </a:lnTo>
                    <a:cubicBezTo>
                      <a:pt x="828" y="1269"/>
                      <a:pt x="409" y="2307"/>
                      <a:pt x="0" y="3419"/>
                    </a:cubicBezTo>
                    <a:cubicBezTo>
                      <a:pt x="1059" y="3419"/>
                      <a:pt x="1059" y="3419"/>
                      <a:pt x="1059" y="3419"/>
                    </a:cubicBezTo>
                    <a:cubicBezTo>
                      <a:pt x="1059" y="3314"/>
                      <a:pt x="1059" y="3314"/>
                      <a:pt x="1059" y="3314"/>
                    </a:cubicBezTo>
                    <a:cubicBezTo>
                      <a:pt x="1059" y="3293"/>
                      <a:pt x="1049" y="3283"/>
                      <a:pt x="986" y="3188"/>
                    </a:cubicBezTo>
                    <a:cubicBezTo>
                      <a:pt x="934" y="3115"/>
                      <a:pt x="860" y="3000"/>
                      <a:pt x="860" y="2842"/>
                    </a:cubicBezTo>
                    <a:cubicBezTo>
                      <a:pt x="860" y="2706"/>
                      <a:pt x="881" y="2569"/>
                      <a:pt x="986" y="2444"/>
                    </a:cubicBezTo>
                    <a:cubicBezTo>
                      <a:pt x="1070" y="2329"/>
                      <a:pt x="1248" y="2245"/>
                      <a:pt x="1447" y="2255"/>
                    </a:cubicBezTo>
                    <a:cubicBezTo>
                      <a:pt x="1636" y="2255"/>
                      <a:pt x="1814" y="2329"/>
                      <a:pt x="1898" y="2444"/>
                    </a:cubicBezTo>
                    <a:cubicBezTo>
                      <a:pt x="2003" y="2559"/>
                      <a:pt x="2024" y="2706"/>
                      <a:pt x="2024" y="2842"/>
                    </a:cubicBezTo>
                    <a:cubicBezTo>
                      <a:pt x="2024" y="3000"/>
                      <a:pt x="1940" y="3125"/>
                      <a:pt x="1888" y="3199"/>
                    </a:cubicBezTo>
                    <a:cubicBezTo>
                      <a:pt x="1814" y="3293"/>
                      <a:pt x="1793" y="3314"/>
                      <a:pt x="1793" y="3335"/>
                    </a:cubicBezTo>
                    <a:cubicBezTo>
                      <a:pt x="1793" y="3419"/>
                      <a:pt x="1793" y="3419"/>
                      <a:pt x="1793" y="3419"/>
                    </a:cubicBezTo>
                    <a:cubicBezTo>
                      <a:pt x="2391" y="3419"/>
                      <a:pt x="2391" y="3419"/>
                      <a:pt x="2391" y="3419"/>
                    </a:cubicBezTo>
                    <a:cubicBezTo>
                      <a:pt x="2402" y="3419"/>
                      <a:pt x="2412" y="3419"/>
                      <a:pt x="2423" y="3429"/>
                    </a:cubicBezTo>
                    <a:cubicBezTo>
                      <a:pt x="2423" y="1101"/>
                      <a:pt x="2423" y="1101"/>
                      <a:pt x="2423" y="1101"/>
                    </a:cubicBezTo>
                    <a:cubicBezTo>
                      <a:pt x="1741" y="671"/>
                      <a:pt x="1174" y="283"/>
                      <a:pt x="1049"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1" name="Freeform 29"/>
              <p:cNvSpPr>
                <a:spLocks noChangeArrowheads="1"/>
              </p:cNvSpPr>
              <p:nvPr/>
            </p:nvSpPr>
            <p:spPr bwMode="auto">
              <a:xfrm>
                <a:off x="9392437" y="8393551"/>
                <a:ext cx="1845684" cy="1709010"/>
              </a:xfrm>
              <a:custGeom>
                <a:avLst/>
                <a:gdLst>
                  <a:gd name="T0" fmla="*/ 0 w 4511"/>
                  <a:gd name="T1" fmla="*/ 2915 h 4175"/>
                  <a:gd name="T2" fmla="*/ 0 w 4511"/>
                  <a:gd name="T3" fmla="*/ 2915 h 4175"/>
                  <a:gd name="T4" fmla="*/ 2999 w 4511"/>
                  <a:gd name="T5" fmla="*/ 2915 h 4175"/>
                  <a:gd name="T6" fmla="*/ 2999 w 4511"/>
                  <a:gd name="T7" fmla="*/ 3324 h 4175"/>
                  <a:gd name="T8" fmla="*/ 2999 w 4511"/>
                  <a:gd name="T9" fmla="*/ 3335 h 4175"/>
                  <a:gd name="T10" fmla="*/ 2852 w 4511"/>
                  <a:gd name="T11" fmla="*/ 3597 h 4175"/>
                  <a:gd name="T12" fmla="*/ 2759 w 4511"/>
                  <a:gd name="T13" fmla="*/ 3806 h 4175"/>
                  <a:gd name="T14" fmla="*/ 2832 w 4511"/>
                  <a:gd name="T15" fmla="*/ 4058 h 4175"/>
                  <a:gd name="T16" fmla="*/ 3115 w 4511"/>
                  <a:gd name="T17" fmla="*/ 4163 h 4175"/>
                  <a:gd name="T18" fmla="*/ 3398 w 4511"/>
                  <a:gd name="T19" fmla="*/ 4058 h 4175"/>
                  <a:gd name="T20" fmla="*/ 3471 w 4511"/>
                  <a:gd name="T21" fmla="*/ 3806 h 4175"/>
                  <a:gd name="T22" fmla="*/ 3387 w 4511"/>
                  <a:gd name="T23" fmla="*/ 3597 h 4175"/>
                  <a:gd name="T24" fmla="*/ 3262 w 4511"/>
                  <a:gd name="T25" fmla="*/ 3335 h 4175"/>
                  <a:gd name="T26" fmla="*/ 3262 w 4511"/>
                  <a:gd name="T27" fmla="*/ 2915 h 4175"/>
                  <a:gd name="T28" fmla="*/ 4447 w 4511"/>
                  <a:gd name="T29" fmla="*/ 2915 h 4175"/>
                  <a:gd name="T30" fmla="*/ 4437 w 4511"/>
                  <a:gd name="T31" fmla="*/ 0 h 4175"/>
                  <a:gd name="T32" fmla="*/ 0 w 4511"/>
                  <a:gd name="T33" fmla="*/ 2915 h 4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11" h="4175">
                    <a:moveTo>
                      <a:pt x="0" y="2915"/>
                    </a:moveTo>
                    <a:lnTo>
                      <a:pt x="0" y="2915"/>
                    </a:lnTo>
                    <a:cubicBezTo>
                      <a:pt x="2999" y="2915"/>
                      <a:pt x="2999" y="2915"/>
                      <a:pt x="2999" y="2915"/>
                    </a:cubicBezTo>
                    <a:cubicBezTo>
                      <a:pt x="2999" y="3324"/>
                      <a:pt x="2999" y="3324"/>
                      <a:pt x="2999" y="3324"/>
                    </a:cubicBezTo>
                    <a:cubicBezTo>
                      <a:pt x="2999" y="3335"/>
                      <a:pt x="2999" y="3335"/>
                      <a:pt x="2999" y="3335"/>
                    </a:cubicBezTo>
                    <a:cubicBezTo>
                      <a:pt x="2989" y="3450"/>
                      <a:pt x="2905" y="3523"/>
                      <a:pt x="2852" y="3597"/>
                    </a:cubicBezTo>
                    <a:cubicBezTo>
                      <a:pt x="2800" y="3659"/>
                      <a:pt x="2759" y="3722"/>
                      <a:pt x="2759" y="3806"/>
                    </a:cubicBezTo>
                    <a:cubicBezTo>
                      <a:pt x="2759" y="3911"/>
                      <a:pt x="2780" y="3995"/>
                      <a:pt x="2832" y="4058"/>
                    </a:cubicBezTo>
                    <a:cubicBezTo>
                      <a:pt x="2884" y="4122"/>
                      <a:pt x="2968" y="4163"/>
                      <a:pt x="3115" y="4163"/>
                    </a:cubicBezTo>
                    <a:cubicBezTo>
                      <a:pt x="3262" y="4174"/>
                      <a:pt x="3346" y="4132"/>
                      <a:pt x="3398" y="4058"/>
                    </a:cubicBezTo>
                    <a:cubicBezTo>
                      <a:pt x="3440" y="3995"/>
                      <a:pt x="3471" y="3901"/>
                      <a:pt x="3471" y="3806"/>
                    </a:cubicBezTo>
                    <a:cubicBezTo>
                      <a:pt x="3471" y="3722"/>
                      <a:pt x="3430" y="3659"/>
                      <a:pt x="3387" y="3597"/>
                    </a:cubicBezTo>
                    <a:cubicBezTo>
                      <a:pt x="3335" y="3523"/>
                      <a:pt x="3262" y="3450"/>
                      <a:pt x="3262" y="3335"/>
                    </a:cubicBezTo>
                    <a:cubicBezTo>
                      <a:pt x="3262" y="2915"/>
                      <a:pt x="3262" y="2915"/>
                      <a:pt x="3262" y="2915"/>
                    </a:cubicBezTo>
                    <a:cubicBezTo>
                      <a:pt x="4447" y="2915"/>
                      <a:pt x="4447" y="2915"/>
                      <a:pt x="4447" y="2915"/>
                    </a:cubicBezTo>
                    <a:cubicBezTo>
                      <a:pt x="4468" y="2013"/>
                      <a:pt x="4510" y="1079"/>
                      <a:pt x="4437" y="0"/>
                    </a:cubicBezTo>
                    <a:cubicBezTo>
                      <a:pt x="3262" y="628"/>
                      <a:pt x="577" y="1719"/>
                      <a:pt x="0" y="2915"/>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2" name="Freeform 30"/>
              <p:cNvSpPr>
                <a:spLocks noChangeArrowheads="1"/>
              </p:cNvSpPr>
              <p:nvPr/>
            </p:nvSpPr>
            <p:spPr bwMode="auto">
              <a:xfrm>
                <a:off x="13818109" y="8711171"/>
                <a:ext cx="1322469" cy="2485013"/>
              </a:xfrm>
              <a:custGeom>
                <a:avLst/>
                <a:gdLst>
                  <a:gd name="T0" fmla="*/ 3230 w 3231"/>
                  <a:gd name="T1" fmla="*/ 4867 h 6074"/>
                  <a:gd name="T2" fmla="*/ 3230 w 3231"/>
                  <a:gd name="T3" fmla="*/ 4867 h 6074"/>
                  <a:gd name="T4" fmla="*/ 2821 w 3231"/>
                  <a:gd name="T5" fmla="*/ 2371 h 6074"/>
                  <a:gd name="T6" fmla="*/ 0 w 3231"/>
                  <a:gd name="T7" fmla="*/ 0 h 6074"/>
                  <a:gd name="T8" fmla="*/ 0 w 3231"/>
                  <a:gd name="T9" fmla="*/ 3347 h 6074"/>
                  <a:gd name="T10" fmla="*/ 125 w 3231"/>
                  <a:gd name="T11" fmla="*/ 3347 h 6074"/>
                  <a:gd name="T12" fmla="*/ 241 w 3231"/>
                  <a:gd name="T13" fmla="*/ 3273 h 6074"/>
                  <a:gd name="T14" fmla="*/ 587 w 3231"/>
                  <a:gd name="T15" fmla="*/ 3147 h 6074"/>
                  <a:gd name="T16" fmla="*/ 996 w 3231"/>
                  <a:gd name="T17" fmla="*/ 3273 h 6074"/>
                  <a:gd name="T18" fmla="*/ 1184 w 3231"/>
                  <a:gd name="T19" fmla="*/ 3734 h 6074"/>
                  <a:gd name="T20" fmla="*/ 985 w 3231"/>
                  <a:gd name="T21" fmla="*/ 4196 h 6074"/>
                  <a:gd name="T22" fmla="*/ 587 w 3231"/>
                  <a:gd name="T23" fmla="*/ 4321 h 6074"/>
                  <a:gd name="T24" fmla="*/ 230 w 3231"/>
                  <a:gd name="T25" fmla="*/ 4174 h 6074"/>
                  <a:gd name="T26" fmla="*/ 94 w 3231"/>
                  <a:gd name="T27" fmla="*/ 4080 h 6074"/>
                  <a:gd name="T28" fmla="*/ 0 w 3231"/>
                  <a:gd name="T29" fmla="*/ 4080 h 6074"/>
                  <a:gd name="T30" fmla="*/ 0 w 3231"/>
                  <a:gd name="T31" fmla="*/ 4867 h 6074"/>
                  <a:gd name="T32" fmla="*/ 1458 w 3231"/>
                  <a:gd name="T33" fmla="*/ 4867 h 6074"/>
                  <a:gd name="T34" fmla="*/ 1458 w 3231"/>
                  <a:gd name="T35" fmla="*/ 5224 h 6074"/>
                  <a:gd name="T36" fmla="*/ 1458 w 3231"/>
                  <a:gd name="T37" fmla="*/ 5234 h 6074"/>
                  <a:gd name="T38" fmla="*/ 1321 w 3231"/>
                  <a:gd name="T39" fmla="*/ 5496 h 6074"/>
                  <a:gd name="T40" fmla="*/ 1227 w 3231"/>
                  <a:gd name="T41" fmla="*/ 5706 h 6074"/>
                  <a:gd name="T42" fmla="*/ 1300 w 3231"/>
                  <a:gd name="T43" fmla="*/ 5958 h 6074"/>
                  <a:gd name="T44" fmla="*/ 1583 w 3231"/>
                  <a:gd name="T45" fmla="*/ 6073 h 6074"/>
                  <a:gd name="T46" fmla="*/ 1856 w 3231"/>
                  <a:gd name="T47" fmla="*/ 5968 h 6074"/>
                  <a:gd name="T48" fmla="*/ 1930 w 3231"/>
                  <a:gd name="T49" fmla="*/ 5706 h 6074"/>
                  <a:gd name="T50" fmla="*/ 1846 w 3231"/>
                  <a:gd name="T51" fmla="*/ 5496 h 6074"/>
                  <a:gd name="T52" fmla="*/ 1730 w 3231"/>
                  <a:gd name="T53" fmla="*/ 5244 h 6074"/>
                  <a:gd name="T54" fmla="*/ 1730 w 3231"/>
                  <a:gd name="T55" fmla="*/ 4867 h 6074"/>
                  <a:gd name="T56" fmla="*/ 3230 w 3231"/>
                  <a:gd name="T57" fmla="*/ 4867 h 6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1" h="6074">
                    <a:moveTo>
                      <a:pt x="3230" y="4867"/>
                    </a:moveTo>
                    <a:lnTo>
                      <a:pt x="3230" y="4867"/>
                    </a:lnTo>
                    <a:cubicBezTo>
                      <a:pt x="2821" y="2371"/>
                      <a:pt x="2821" y="2371"/>
                      <a:pt x="2821" y="2371"/>
                    </a:cubicBezTo>
                    <a:cubicBezTo>
                      <a:pt x="2705" y="1657"/>
                      <a:pt x="1227" y="766"/>
                      <a:pt x="0" y="0"/>
                    </a:cubicBezTo>
                    <a:cubicBezTo>
                      <a:pt x="0" y="3347"/>
                      <a:pt x="0" y="3347"/>
                      <a:pt x="0" y="3347"/>
                    </a:cubicBezTo>
                    <a:cubicBezTo>
                      <a:pt x="125" y="3347"/>
                      <a:pt x="125" y="3347"/>
                      <a:pt x="125" y="3347"/>
                    </a:cubicBezTo>
                    <a:cubicBezTo>
                      <a:pt x="146" y="3347"/>
                      <a:pt x="146" y="3347"/>
                      <a:pt x="241" y="3273"/>
                    </a:cubicBezTo>
                    <a:cubicBezTo>
                      <a:pt x="325" y="3220"/>
                      <a:pt x="440" y="3147"/>
                      <a:pt x="587" y="3147"/>
                    </a:cubicBezTo>
                    <a:cubicBezTo>
                      <a:pt x="723" y="3147"/>
                      <a:pt x="870" y="3167"/>
                      <a:pt x="996" y="3273"/>
                    </a:cubicBezTo>
                    <a:cubicBezTo>
                      <a:pt x="1100" y="3357"/>
                      <a:pt x="1184" y="3535"/>
                      <a:pt x="1184" y="3734"/>
                    </a:cubicBezTo>
                    <a:cubicBezTo>
                      <a:pt x="1184" y="3934"/>
                      <a:pt x="1100" y="4101"/>
                      <a:pt x="985" y="4196"/>
                    </a:cubicBezTo>
                    <a:cubicBezTo>
                      <a:pt x="870" y="4290"/>
                      <a:pt x="723" y="4321"/>
                      <a:pt x="587" y="4321"/>
                    </a:cubicBezTo>
                    <a:cubicBezTo>
                      <a:pt x="440" y="4321"/>
                      <a:pt x="314" y="4237"/>
                      <a:pt x="230" y="4174"/>
                    </a:cubicBezTo>
                    <a:cubicBezTo>
                      <a:pt x="146" y="4101"/>
                      <a:pt x="125" y="4080"/>
                      <a:pt x="94" y="4080"/>
                    </a:cubicBezTo>
                    <a:cubicBezTo>
                      <a:pt x="0" y="4080"/>
                      <a:pt x="0" y="4080"/>
                      <a:pt x="0" y="4080"/>
                    </a:cubicBezTo>
                    <a:cubicBezTo>
                      <a:pt x="0" y="4867"/>
                      <a:pt x="0" y="4867"/>
                      <a:pt x="0" y="4867"/>
                    </a:cubicBezTo>
                    <a:cubicBezTo>
                      <a:pt x="1458" y="4867"/>
                      <a:pt x="1458" y="4867"/>
                      <a:pt x="1458" y="4867"/>
                    </a:cubicBezTo>
                    <a:cubicBezTo>
                      <a:pt x="1458" y="5224"/>
                      <a:pt x="1458" y="5224"/>
                      <a:pt x="1458" y="5224"/>
                    </a:cubicBezTo>
                    <a:cubicBezTo>
                      <a:pt x="1458" y="5234"/>
                      <a:pt x="1458" y="5234"/>
                      <a:pt x="1458" y="5234"/>
                    </a:cubicBezTo>
                    <a:cubicBezTo>
                      <a:pt x="1447" y="5349"/>
                      <a:pt x="1374" y="5423"/>
                      <a:pt x="1321" y="5496"/>
                    </a:cubicBezTo>
                    <a:cubicBezTo>
                      <a:pt x="1258" y="5559"/>
                      <a:pt x="1227" y="5622"/>
                      <a:pt x="1227" y="5706"/>
                    </a:cubicBezTo>
                    <a:cubicBezTo>
                      <a:pt x="1227" y="5811"/>
                      <a:pt x="1247" y="5895"/>
                      <a:pt x="1300" y="5958"/>
                    </a:cubicBezTo>
                    <a:cubicBezTo>
                      <a:pt x="1352" y="6020"/>
                      <a:pt x="1426" y="6062"/>
                      <a:pt x="1583" y="6073"/>
                    </a:cubicBezTo>
                    <a:cubicBezTo>
                      <a:pt x="1730" y="6073"/>
                      <a:pt x="1803" y="6031"/>
                      <a:pt x="1856" y="5968"/>
                    </a:cubicBezTo>
                    <a:cubicBezTo>
                      <a:pt x="1908" y="5895"/>
                      <a:pt x="1930" y="5800"/>
                      <a:pt x="1930" y="5706"/>
                    </a:cubicBezTo>
                    <a:cubicBezTo>
                      <a:pt x="1930" y="5622"/>
                      <a:pt x="1898" y="5559"/>
                      <a:pt x="1846" y="5496"/>
                    </a:cubicBezTo>
                    <a:cubicBezTo>
                      <a:pt x="1803" y="5423"/>
                      <a:pt x="1730" y="5360"/>
                      <a:pt x="1730" y="5244"/>
                    </a:cubicBezTo>
                    <a:cubicBezTo>
                      <a:pt x="1730" y="4867"/>
                      <a:pt x="1730" y="4867"/>
                      <a:pt x="1730" y="4867"/>
                    </a:cubicBezTo>
                    <a:lnTo>
                      <a:pt x="3230" y="4867"/>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3" name="Freeform 31"/>
              <p:cNvSpPr>
                <a:spLocks noChangeArrowheads="1"/>
              </p:cNvSpPr>
              <p:nvPr/>
            </p:nvSpPr>
            <p:spPr bwMode="auto">
              <a:xfrm>
                <a:off x="12387388" y="9200233"/>
                <a:ext cx="1820425" cy="1503280"/>
              </a:xfrm>
              <a:custGeom>
                <a:avLst/>
                <a:gdLst>
                  <a:gd name="T0" fmla="*/ 4342 w 4448"/>
                  <a:gd name="T1" fmla="*/ 2255 h 3672"/>
                  <a:gd name="T2" fmla="*/ 4342 w 4448"/>
                  <a:gd name="T3" fmla="*/ 2255 h 3672"/>
                  <a:gd name="T4" fmla="*/ 4080 w 4448"/>
                  <a:gd name="T5" fmla="*/ 2182 h 3672"/>
                  <a:gd name="T6" fmla="*/ 3870 w 4448"/>
                  <a:gd name="T7" fmla="*/ 2265 h 3672"/>
                  <a:gd name="T8" fmla="*/ 3618 w 4448"/>
                  <a:gd name="T9" fmla="*/ 2391 h 3672"/>
                  <a:gd name="T10" fmla="*/ 3210 w 4448"/>
                  <a:gd name="T11" fmla="*/ 2391 h 3672"/>
                  <a:gd name="T12" fmla="*/ 3210 w 4448"/>
                  <a:gd name="T13" fmla="*/ 1216 h 3672"/>
                  <a:gd name="T14" fmla="*/ 3178 w 4448"/>
                  <a:gd name="T15" fmla="*/ 1228 h 3672"/>
                  <a:gd name="T16" fmla="*/ 2349 w 4448"/>
                  <a:gd name="T17" fmla="*/ 1228 h 3672"/>
                  <a:gd name="T18" fmla="*/ 2349 w 4448"/>
                  <a:gd name="T19" fmla="*/ 849 h 3672"/>
                  <a:gd name="T20" fmla="*/ 2349 w 4448"/>
                  <a:gd name="T21" fmla="*/ 839 h 3672"/>
                  <a:gd name="T22" fmla="*/ 2486 w 4448"/>
                  <a:gd name="T23" fmla="*/ 587 h 3672"/>
                  <a:gd name="T24" fmla="*/ 2580 w 4448"/>
                  <a:gd name="T25" fmla="*/ 367 h 3672"/>
                  <a:gd name="T26" fmla="*/ 2507 w 4448"/>
                  <a:gd name="T27" fmla="*/ 115 h 3672"/>
                  <a:gd name="T28" fmla="*/ 2224 w 4448"/>
                  <a:gd name="T29" fmla="*/ 10 h 3672"/>
                  <a:gd name="T30" fmla="*/ 1951 w 4448"/>
                  <a:gd name="T31" fmla="*/ 115 h 3672"/>
                  <a:gd name="T32" fmla="*/ 1877 w 4448"/>
                  <a:gd name="T33" fmla="*/ 367 h 3672"/>
                  <a:gd name="T34" fmla="*/ 1961 w 4448"/>
                  <a:gd name="T35" fmla="*/ 577 h 3672"/>
                  <a:gd name="T36" fmla="*/ 2077 w 4448"/>
                  <a:gd name="T37" fmla="*/ 839 h 3672"/>
                  <a:gd name="T38" fmla="*/ 2077 w 4448"/>
                  <a:gd name="T39" fmla="*/ 1228 h 3672"/>
                  <a:gd name="T40" fmla="*/ 692 w 4448"/>
                  <a:gd name="T41" fmla="*/ 1228 h 3672"/>
                  <a:gd name="T42" fmla="*/ 0 w 4448"/>
                  <a:gd name="T43" fmla="*/ 3671 h 3672"/>
                  <a:gd name="T44" fmla="*/ 1395 w 4448"/>
                  <a:gd name="T45" fmla="*/ 3671 h 3672"/>
                  <a:gd name="T46" fmla="*/ 1395 w 4448"/>
                  <a:gd name="T47" fmla="*/ 3556 h 3672"/>
                  <a:gd name="T48" fmla="*/ 1322 w 4448"/>
                  <a:gd name="T49" fmla="*/ 3440 h 3672"/>
                  <a:gd name="T50" fmla="*/ 1186 w 4448"/>
                  <a:gd name="T51" fmla="*/ 3094 h 3672"/>
                  <a:gd name="T52" fmla="*/ 1311 w 4448"/>
                  <a:gd name="T53" fmla="*/ 2695 h 3672"/>
                  <a:gd name="T54" fmla="*/ 1783 w 4448"/>
                  <a:gd name="T55" fmla="*/ 2496 h 3672"/>
                  <a:gd name="T56" fmla="*/ 2234 w 4448"/>
                  <a:gd name="T57" fmla="*/ 2695 h 3672"/>
                  <a:gd name="T58" fmla="*/ 2360 w 4448"/>
                  <a:gd name="T59" fmla="*/ 3094 h 3672"/>
                  <a:gd name="T60" fmla="*/ 2213 w 4448"/>
                  <a:gd name="T61" fmla="*/ 3451 h 3672"/>
                  <a:gd name="T62" fmla="*/ 2129 w 4448"/>
                  <a:gd name="T63" fmla="*/ 3587 h 3672"/>
                  <a:gd name="T64" fmla="*/ 2129 w 4448"/>
                  <a:gd name="T65" fmla="*/ 3671 h 3672"/>
                  <a:gd name="T66" fmla="*/ 3210 w 4448"/>
                  <a:gd name="T67" fmla="*/ 3671 h 3672"/>
                  <a:gd name="T68" fmla="*/ 3210 w 4448"/>
                  <a:gd name="T69" fmla="*/ 2654 h 3672"/>
                  <a:gd name="T70" fmla="*/ 3608 w 4448"/>
                  <a:gd name="T71" fmla="*/ 2654 h 3672"/>
                  <a:gd name="T72" fmla="*/ 3618 w 4448"/>
                  <a:gd name="T73" fmla="*/ 2654 h 3672"/>
                  <a:gd name="T74" fmla="*/ 3870 w 4448"/>
                  <a:gd name="T75" fmla="*/ 2800 h 3672"/>
                  <a:gd name="T76" fmla="*/ 4080 w 4448"/>
                  <a:gd name="T77" fmla="*/ 2884 h 3672"/>
                  <a:gd name="T78" fmla="*/ 4342 w 4448"/>
                  <a:gd name="T79" fmla="*/ 2810 h 3672"/>
                  <a:gd name="T80" fmla="*/ 4447 w 4448"/>
                  <a:gd name="T81" fmla="*/ 2538 h 3672"/>
                  <a:gd name="T82" fmla="*/ 4342 w 4448"/>
                  <a:gd name="T83" fmla="*/ 2255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8" h="3672">
                    <a:moveTo>
                      <a:pt x="4342" y="2255"/>
                    </a:moveTo>
                    <a:lnTo>
                      <a:pt x="4342" y="2255"/>
                    </a:lnTo>
                    <a:cubicBezTo>
                      <a:pt x="4279" y="2203"/>
                      <a:pt x="4185" y="2182"/>
                      <a:pt x="4080" y="2182"/>
                    </a:cubicBezTo>
                    <a:cubicBezTo>
                      <a:pt x="4006" y="2182"/>
                      <a:pt x="3944" y="2223"/>
                      <a:pt x="3870" y="2265"/>
                    </a:cubicBezTo>
                    <a:cubicBezTo>
                      <a:pt x="3807" y="2318"/>
                      <a:pt x="3734" y="2391"/>
                      <a:pt x="3618" y="2391"/>
                    </a:cubicBezTo>
                    <a:cubicBezTo>
                      <a:pt x="3210" y="2391"/>
                      <a:pt x="3210" y="2391"/>
                      <a:pt x="3210" y="2391"/>
                    </a:cubicBezTo>
                    <a:cubicBezTo>
                      <a:pt x="3210" y="1216"/>
                      <a:pt x="3210" y="1216"/>
                      <a:pt x="3210" y="1216"/>
                    </a:cubicBezTo>
                    <a:cubicBezTo>
                      <a:pt x="3199" y="1216"/>
                      <a:pt x="3189" y="1228"/>
                      <a:pt x="3178" y="1228"/>
                    </a:cubicBezTo>
                    <a:cubicBezTo>
                      <a:pt x="2349" y="1228"/>
                      <a:pt x="2349" y="1228"/>
                      <a:pt x="2349" y="1228"/>
                    </a:cubicBezTo>
                    <a:cubicBezTo>
                      <a:pt x="2349" y="849"/>
                      <a:pt x="2349" y="849"/>
                      <a:pt x="2349" y="849"/>
                    </a:cubicBezTo>
                    <a:lnTo>
                      <a:pt x="2349" y="839"/>
                    </a:lnTo>
                    <a:cubicBezTo>
                      <a:pt x="2360" y="724"/>
                      <a:pt x="2433" y="650"/>
                      <a:pt x="2486" y="587"/>
                    </a:cubicBezTo>
                    <a:cubicBezTo>
                      <a:pt x="2548" y="514"/>
                      <a:pt x="2580" y="451"/>
                      <a:pt x="2580" y="367"/>
                    </a:cubicBezTo>
                    <a:cubicBezTo>
                      <a:pt x="2580" y="273"/>
                      <a:pt x="2560" y="178"/>
                      <a:pt x="2507" y="115"/>
                    </a:cubicBezTo>
                    <a:cubicBezTo>
                      <a:pt x="2454" y="53"/>
                      <a:pt x="2380" y="10"/>
                      <a:pt x="2224" y="10"/>
                    </a:cubicBezTo>
                    <a:cubicBezTo>
                      <a:pt x="2077" y="0"/>
                      <a:pt x="2003" y="53"/>
                      <a:pt x="1951" y="115"/>
                    </a:cubicBezTo>
                    <a:cubicBezTo>
                      <a:pt x="1898" y="178"/>
                      <a:pt x="1877" y="273"/>
                      <a:pt x="1877" y="367"/>
                    </a:cubicBezTo>
                    <a:cubicBezTo>
                      <a:pt x="1877" y="451"/>
                      <a:pt x="1909" y="514"/>
                      <a:pt x="1961" y="577"/>
                    </a:cubicBezTo>
                    <a:cubicBezTo>
                      <a:pt x="2014" y="650"/>
                      <a:pt x="2077" y="724"/>
                      <a:pt x="2077" y="839"/>
                    </a:cubicBezTo>
                    <a:cubicBezTo>
                      <a:pt x="2077" y="1228"/>
                      <a:pt x="2077" y="1228"/>
                      <a:pt x="2077" y="1228"/>
                    </a:cubicBezTo>
                    <a:cubicBezTo>
                      <a:pt x="692" y="1228"/>
                      <a:pt x="692" y="1228"/>
                      <a:pt x="692" y="1228"/>
                    </a:cubicBezTo>
                    <a:cubicBezTo>
                      <a:pt x="420" y="1971"/>
                      <a:pt x="179" y="2758"/>
                      <a:pt x="0" y="3671"/>
                    </a:cubicBezTo>
                    <a:cubicBezTo>
                      <a:pt x="1395" y="3671"/>
                      <a:pt x="1395" y="3671"/>
                      <a:pt x="1395" y="3671"/>
                    </a:cubicBezTo>
                    <a:cubicBezTo>
                      <a:pt x="1395" y="3556"/>
                      <a:pt x="1395" y="3556"/>
                      <a:pt x="1395" y="3556"/>
                    </a:cubicBezTo>
                    <a:cubicBezTo>
                      <a:pt x="1395" y="3545"/>
                      <a:pt x="1385" y="3535"/>
                      <a:pt x="1322" y="3440"/>
                    </a:cubicBezTo>
                    <a:cubicBezTo>
                      <a:pt x="1259" y="3367"/>
                      <a:pt x="1186" y="3241"/>
                      <a:pt x="1186" y="3094"/>
                    </a:cubicBezTo>
                    <a:cubicBezTo>
                      <a:pt x="1186" y="2957"/>
                      <a:pt x="1217" y="2810"/>
                      <a:pt x="1311" y="2695"/>
                    </a:cubicBezTo>
                    <a:cubicBezTo>
                      <a:pt x="1406" y="2580"/>
                      <a:pt x="1584" y="2496"/>
                      <a:pt x="1783" y="2496"/>
                    </a:cubicBezTo>
                    <a:cubicBezTo>
                      <a:pt x="1972" y="2506"/>
                      <a:pt x="2140" y="2580"/>
                      <a:pt x="2234" y="2695"/>
                    </a:cubicBezTo>
                    <a:cubicBezTo>
                      <a:pt x="2328" y="2810"/>
                      <a:pt x="2360" y="2957"/>
                      <a:pt x="2360" y="3094"/>
                    </a:cubicBezTo>
                    <a:cubicBezTo>
                      <a:pt x="2360" y="3251"/>
                      <a:pt x="2276" y="3377"/>
                      <a:pt x="2213" y="3451"/>
                    </a:cubicBezTo>
                    <a:cubicBezTo>
                      <a:pt x="2150" y="3545"/>
                      <a:pt x="2129" y="3566"/>
                      <a:pt x="2129" y="3587"/>
                    </a:cubicBezTo>
                    <a:cubicBezTo>
                      <a:pt x="2129" y="3671"/>
                      <a:pt x="2129" y="3671"/>
                      <a:pt x="2129" y="3671"/>
                    </a:cubicBezTo>
                    <a:cubicBezTo>
                      <a:pt x="3210" y="3671"/>
                      <a:pt x="3210" y="3671"/>
                      <a:pt x="3210" y="3671"/>
                    </a:cubicBezTo>
                    <a:cubicBezTo>
                      <a:pt x="3210" y="2654"/>
                      <a:pt x="3210" y="2654"/>
                      <a:pt x="3210" y="2654"/>
                    </a:cubicBezTo>
                    <a:cubicBezTo>
                      <a:pt x="3608" y="2654"/>
                      <a:pt x="3608" y="2654"/>
                      <a:pt x="3608" y="2654"/>
                    </a:cubicBezTo>
                    <a:cubicBezTo>
                      <a:pt x="3608" y="2654"/>
                      <a:pt x="3608" y="2654"/>
                      <a:pt x="3618" y="2654"/>
                    </a:cubicBezTo>
                    <a:cubicBezTo>
                      <a:pt x="3734" y="2664"/>
                      <a:pt x="3797" y="2738"/>
                      <a:pt x="3870" y="2800"/>
                    </a:cubicBezTo>
                    <a:cubicBezTo>
                      <a:pt x="3944" y="2853"/>
                      <a:pt x="3996" y="2884"/>
                      <a:pt x="4080" y="2884"/>
                    </a:cubicBezTo>
                    <a:cubicBezTo>
                      <a:pt x="4185" y="2884"/>
                      <a:pt x="4279" y="2863"/>
                      <a:pt x="4342" y="2810"/>
                    </a:cubicBezTo>
                    <a:cubicBezTo>
                      <a:pt x="4394" y="2769"/>
                      <a:pt x="4447" y="2685"/>
                      <a:pt x="4447" y="2538"/>
                    </a:cubicBezTo>
                    <a:cubicBezTo>
                      <a:pt x="4447" y="2381"/>
                      <a:pt x="4405" y="2307"/>
                      <a:pt x="4342" y="2255"/>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4" name="Freeform 32"/>
              <p:cNvSpPr>
                <a:spLocks noChangeArrowheads="1"/>
              </p:cNvSpPr>
              <p:nvPr/>
            </p:nvSpPr>
            <p:spPr bwMode="auto">
              <a:xfrm>
                <a:off x="9233668" y="9701928"/>
                <a:ext cx="2029711" cy="999780"/>
              </a:xfrm>
              <a:custGeom>
                <a:avLst/>
                <a:gdLst>
                  <a:gd name="T0" fmla="*/ 4825 w 4962"/>
                  <a:gd name="T1" fmla="*/ 0 h 2444"/>
                  <a:gd name="T2" fmla="*/ 4825 w 4962"/>
                  <a:gd name="T3" fmla="*/ 0 h 2444"/>
                  <a:gd name="T4" fmla="*/ 3880 w 4962"/>
                  <a:gd name="T5" fmla="*/ 0 h 2444"/>
                  <a:gd name="T6" fmla="*/ 3880 w 4962"/>
                  <a:gd name="T7" fmla="*/ 146 h 2444"/>
                  <a:gd name="T8" fmla="*/ 3964 w 4962"/>
                  <a:gd name="T9" fmla="*/ 261 h 2444"/>
                  <a:gd name="T10" fmla="*/ 4090 w 4962"/>
                  <a:gd name="T11" fmla="*/ 607 h 2444"/>
                  <a:gd name="T12" fmla="*/ 3964 w 4962"/>
                  <a:gd name="T13" fmla="*/ 1006 h 2444"/>
                  <a:gd name="T14" fmla="*/ 3503 w 4962"/>
                  <a:gd name="T15" fmla="*/ 1205 h 2444"/>
                  <a:gd name="T16" fmla="*/ 3041 w 4962"/>
                  <a:gd name="T17" fmla="*/ 1006 h 2444"/>
                  <a:gd name="T18" fmla="*/ 2916 w 4962"/>
                  <a:gd name="T19" fmla="*/ 607 h 2444"/>
                  <a:gd name="T20" fmla="*/ 3063 w 4962"/>
                  <a:gd name="T21" fmla="*/ 251 h 2444"/>
                  <a:gd name="T22" fmla="*/ 3157 w 4962"/>
                  <a:gd name="T23" fmla="*/ 114 h 2444"/>
                  <a:gd name="T24" fmla="*/ 3157 w 4962"/>
                  <a:gd name="T25" fmla="*/ 0 h 2444"/>
                  <a:gd name="T26" fmla="*/ 304 w 4962"/>
                  <a:gd name="T27" fmla="*/ 0 h 2444"/>
                  <a:gd name="T28" fmla="*/ 294 w 4962"/>
                  <a:gd name="T29" fmla="*/ 62 h 2444"/>
                  <a:gd name="T30" fmla="*/ 0 w 4962"/>
                  <a:gd name="T31" fmla="*/ 2443 h 2444"/>
                  <a:gd name="T32" fmla="*/ 1311 w 4962"/>
                  <a:gd name="T33" fmla="*/ 2443 h 2444"/>
                  <a:gd name="T34" fmla="*/ 1311 w 4962"/>
                  <a:gd name="T35" fmla="*/ 2359 h 2444"/>
                  <a:gd name="T36" fmla="*/ 1227 w 4962"/>
                  <a:gd name="T37" fmla="*/ 2223 h 2444"/>
                  <a:gd name="T38" fmla="*/ 1080 w 4962"/>
                  <a:gd name="T39" fmla="*/ 1866 h 2444"/>
                  <a:gd name="T40" fmla="*/ 1207 w 4962"/>
                  <a:gd name="T41" fmla="*/ 1467 h 2444"/>
                  <a:gd name="T42" fmla="*/ 1657 w 4962"/>
                  <a:gd name="T43" fmla="*/ 1268 h 2444"/>
                  <a:gd name="T44" fmla="*/ 2129 w 4962"/>
                  <a:gd name="T45" fmla="*/ 1467 h 2444"/>
                  <a:gd name="T46" fmla="*/ 2245 w 4962"/>
                  <a:gd name="T47" fmla="*/ 1866 h 2444"/>
                  <a:gd name="T48" fmla="*/ 2118 w 4962"/>
                  <a:gd name="T49" fmla="*/ 2212 h 2444"/>
                  <a:gd name="T50" fmla="*/ 2045 w 4962"/>
                  <a:gd name="T51" fmla="*/ 2328 h 2444"/>
                  <a:gd name="T52" fmla="*/ 2045 w 4962"/>
                  <a:gd name="T53" fmla="*/ 2443 h 2444"/>
                  <a:gd name="T54" fmla="*/ 4961 w 4962"/>
                  <a:gd name="T55" fmla="*/ 2443 h 2444"/>
                  <a:gd name="T56" fmla="*/ 4825 w 4962"/>
                  <a:gd name="T5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62" h="2444">
                    <a:moveTo>
                      <a:pt x="4825" y="0"/>
                    </a:moveTo>
                    <a:lnTo>
                      <a:pt x="4825" y="0"/>
                    </a:lnTo>
                    <a:cubicBezTo>
                      <a:pt x="3880" y="0"/>
                      <a:pt x="3880" y="0"/>
                      <a:pt x="3880" y="0"/>
                    </a:cubicBezTo>
                    <a:cubicBezTo>
                      <a:pt x="3880" y="146"/>
                      <a:pt x="3880" y="146"/>
                      <a:pt x="3880" y="146"/>
                    </a:cubicBezTo>
                    <a:cubicBezTo>
                      <a:pt x="3880" y="156"/>
                      <a:pt x="3891" y="167"/>
                      <a:pt x="3964" y="261"/>
                    </a:cubicBezTo>
                    <a:cubicBezTo>
                      <a:pt x="4017" y="335"/>
                      <a:pt x="4090" y="460"/>
                      <a:pt x="4090" y="607"/>
                    </a:cubicBezTo>
                    <a:cubicBezTo>
                      <a:pt x="4090" y="743"/>
                      <a:pt x="4058" y="880"/>
                      <a:pt x="3964" y="1006"/>
                    </a:cubicBezTo>
                    <a:cubicBezTo>
                      <a:pt x="3870" y="1121"/>
                      <a:pt x="3691" y="1205"/>
                      <a:pt x="3503" y="1205"/>
                    </a:cubicBezTo>
                    <a:cubicBezTo>
                      <a:pt x="3303" y="1194"/>
                      <a:pt x="3136" y="1121"/>
                      <a:pt x="3041" y="1006"/>
                    </a:cubicBezTo>
                    <a:cubicBezTo>
                      <a:pt x="2947" y="891"/>
                      <a:pt x="2916" y="743"/>
                      <a:pt x="2916" y="607"/>
                    </a:cubicBezTo>
                    <a:cubicBezTo>
                      <a:pt x="2916" y="450"/>
                      <a:pt x="3000" y="324"/>
                      <a:pt x="3063" y="251"/>
                    </a:cubicBezTo>
                    <a:cubicBezTo>
                      <a:pt x="3136" y="156"/>
                      <a:pt x="3147" y="136"/>
                      <a:pt x="3157" y="114"/>
                    </a:cubicBezTo>
                    <a:cubicBezTo>
                      <a:pt x="3157" y="0"/>
                      <a:pt x="3157" y="0"/>
                      <a:pt x="3157" y="0"/>
                    </a:cubicBezTo>
                    <a:cubicBezTo>
                      <a:pt x="304" y="0"/>
                      <a:pt x="304" y="0"/>
                      <a:pt x="304" y="0"/>
                    </a:cubicBezTo>
                    <a:cubicBezTo>
                      <a:pt x="294" y="20"/>
                      <a:pt x="294" y="41"/>
                      <a:pt x="294" y="62"/>
                    </a:cubicBezTo>
                    <a:cubicBezTo>
                      <a:pt x="0" y="2443"/>
                      <a:pt x="0" y="2443"/>
                      <a:pt x="0" y="2443"/>
                    </a:cubicBezTo>
                    <a:cubicBezTo>
                      <a:pt x="1311" y="2443"/>
                      <a:pt x="1311" y="2443"/>
                      <a:pt x="1311" y="2443"/>
                    </a:cubicBezTo>
                    <a:cubicBezTo>
                      <a:pt x="1311" y="2359"/>
                      <a:pt x="1311" y="2359"/>
                      <a:pt x="1311" y="2359"/>
                    </a:cubicBezTo>
                    <a:cubicBezTo>
                      <a:pt x="1311" y="2338"/>
                      <a:pt x="1291" y="2317"/>
                      <a:pt x="1227" y="2223"/>
                    </a:cubicBezTo>
                    <a:cubicBezTo>
                      <a:pt x="1164" y="2149"/>
                      <a:pt x="1080" y="2023"/>
                      <a:pt x="1080" y="1866"/>
                    </a:cubicBezTo>
                    <a:cubicBezTo>
                      <a:pt x="1080" y="1729"/>
                      <a:pt x="1111" y="1582"/>
                      <a:pt x="1207" y="1467"/>
                    </a:cubicBezTo>
                    <a:cubicBezTo>
                      <a:pt x="1301" y="1352"/>
                      <a:pt x="1468" y="1278"/>
                      <a:pt x="1657" y="1268"/>
                    </a:cubicBezTo>
                    <a:cubicBezTo>
                      <a:pt x="1856" y="1268"/>
                      <a:pt x="2034" y="1352"/>
                      <a:pt x="2129" y="1467"/>
                    </a:cubicBezTo>
                    <a:cubicBezTo>
                      <a:pt x="2224" y="1582"/>
                      <a:pt x="2245" y="1729"/>
                      <a:pt x="2245" y="1866"/>
                    </a:cubicBezTo>
                    <a:cubicBezTo>
                      <a:pt x="2245" y="2013"/>
                      <a:pt x="2181" y="2139"/>
                      <a:pt x="2118" y="2212"/>
                    </a:cubicBezTo>
                    <a:cubicBezTo>
                      <a:pt x="2056" y="2307"/>
                      <a:pt x="2045" y="2317"/>
                      <a:pt x="2045" y="2328"/>
                    </a:cubicBezTo>
                    <a:cubicBezTo>
                      <a:pt x="2045" y="2443"/>
                      <a:pt x="2045" y="2443"/>
                      <a:pt x="2045" y="2443"/>
                    </a:cubicBezTo>
                    <a:cubicBezTo>
                      <a:pt x="4961" y="2443"/>
                      <a:pt x="4961" y="2443"/>
                      <a:pt x="4961" y="2443"/>
                    </a:cubicBezTo>
                    <a:cubicBezTo>
                      <a:pt x="4814" y="1582"/>
                      <a:pt x="4803" y="796"/>
                      <a:pt x="4825" y="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5" name="Freeform 33"/>
              <p:cNvSpPr>
                <a:spLocks noChangeArrowheads="1"/>
              </p:cNvSpPr>
              <p:nvPr/>
            </p:nvSpPr>
            <p:spPr bwMode="auto">
              <a:xfrm>
                <a:off x="11312092" y="9701928"/>
                <a:ext cx="1055450" cy="1523131"/>
              </a:xfrm>
              <a:custGeom>
                <a:avLst/>
                <a:gdLst>
                  <a:gd name="T0" fmla="*/ 2580 w 2581"/>
                  <a:gd name="T1" fmla="*/ 2443 h 3723"/>
                  <a:gd name="T2" fmla="*/ 2580 w 2581"/>
                  <a:gd name="T3" fmla="*/ 2443 h 3723"/>
                  <a:gd name="T4" fmla="*/ 2423 w 2581"/>
                  <a:gd name="T5" fmla="*/ 0 h 3723"/>
                  <a:gd name="T6" fmla="*/ 2013 w 2581"/>
                  <a:gd name="T7" fmla="*/ 0 h 3723"/>
                  <a:gd name="T8" fmla="*/ 2013 w 2581"/>
                  <a:gd name="T9" fmla="*/ 114 h 3723"/>
                  <a:gd name="T10" fmla="*/ 2087 w 2581"/>
                  <a:gd name="T11" fmla="*/ 240 h 3723"/>
                  <a:gd name="T12" fmla="*/ 2223 w 2581"/>
                  <a:gd name="T13" fmla="*/ 586 h 3723"/>
                  <a:gd name="T14" fmla="*/ 2097 w 2581"/>
                  <a:gd name="T15" fmla="*/ 985 h 3723"/>
                  <a:gd name="T16" fmla="*/ 1636 w 2581"/>
                  <a:gd name="T17" fmla="*/ 1174 h 3723"/>
                  <a:gd name="T18" fmla="*/ 1175 w 2581"/>
                  <a:gd name="T19" fmla="*/ 985 h 3723"/>
                  <a:gd name="T20" fmla="*/ 1049 w 2581"/>
                  <a:gd name="T21" fmla="*/ 586 h 3723"/>
                  <a:gd name="T22" fmla="*/ 1195 w 2581"/>
                  <a:gd name="T23" fmla="*/ 230 h 3723"/>
                  <a:gd name="T24" fmla="*/ 1290 w 2581"/>
                  <a:gd name="T25" fmla="*/ 93 h 3723"/>
                  <a:gd name="T26" fmla="*/ 1290 w 2581"/>
                  <a:gd name="T27" fmla="*/ 0 h 3723"/>
                  <a:gd name="T28" fmla="*/ 849 w 2581"/>
                  <a:gd name="T29" fmla="*/ 0 h 3723"/>
                  <a:gd name="T30" fmla="*/ 0 w 2581"/>
                  <a:gd name="T31" fmla="*/ 2443 h 3723"/>
                  <a:gd name="T32" fmla="*/ 1154 w 2581"/>
                  <a:gd name="T33" fmla="*/ 2443 h 3723"/>
                  <a:gd name="T34" fmla="*/ 1154 w 2581"/>
                  <a:gd name="T35" fmla="*/ 2872 h 3723"/>
                  <a:gd name="T36" fmla="*/ 1154 w 2581"/>
                  <a:gd name="T37" fmla="*/ 2883 h 3723"/>
                  <a:gd name="T38" fmla="*/ 1007 w 2581"/>
                  <a:gd name="T39" fmla="*/ 3146 h 3723"/>
                  <a:gd name="T40" fmla="*/ 912 w 2581"/>
                  <a:gd name="T41" fmla="*/ 3355 h 3723"/>
                  <a:gd name="T42" fmla="*/ 986 w 2581"/>
                  <a:gd name="T43" fmla="*/ 3607 h 3723"/>
                  <a:gd name="T44" fmla="*/ 1269 w 2581"/>
                  <a:gd name="T45" fmla="*/ 3711 h 3723"/>
                  <a:gd name="T46" fmla="*/ 1542 w 2581"/>
                  <a:gd name="T47" fmla="*/ 3607 h 3723"/>
                  <a:gd name="T48" fmla="*/ 1615 w 2581"/>
                  <a:gd name="T49" fmla="*/ 3355 h 3723"/>
                  <a:gd name="T50" fmla="*/ 1531 w 2581"/>
                  <a:gd name="T51" fmla="*/ 3146 h 3723"/>
                  <a:gd name="T52" fmla="*/ 1416 w 2581"/>
                  <a:gd name="T53" fmla="*/ 2893 h 3723"/>
                  <a:gd name="T54" fmla="*/ 1416 w 2581"/>
                  <a:gd name="T55" fmla="*/ 2443 h 3723"/>
                  <a:gd name="T56" fmla="*/ 2580 w 2581"/>
                  <a:gd name="T57" fmla="*/ 2443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1" h="3723">
                    <a:moveTo>
                      <a:pt x="2580" y="2443"/>
                    </a:moveTo>
                    <a:lnTo>
                      <a:pt x="2580" y="2443"/>
                    </a:lnTo>
                    <a:cubicBezTo>
                      <a:pt x="2528" y="1541"/>
                      <a:pt x="2444" y="839"/>
                      <a:pt x="2423" y="0"/>
                    </a:cubicBezTo>
                    <a:cubicBezTo>
                      <a:pt x="2013" y="0"/>
                      <a:pt x="2013" y="0"/>
                      <a:pt x="2013" y="0"/>
                    </a:cubicBezTo>
                    <a:cubicBezTo>
                      <a:pt x="2013" y="114"/>
                      <a:pt x="2013" y="114"/>
                      <a:pt x="2013" y="114"/>
                    </a:cubicBezTo>
                    <a:cubicBezTo>
                      <a:pt x="2013" y="136"/>
                      <a:pt x="2024" y="146"/>
                      <a:pt x="2087" y="240"/>
                    </a:cubicBezTo>
                    <a:cubicBezTo>
                      <a:pt x="2150" y="314"/>
                      <a:pt x="2223" y="429"/>
                      <a:pt x="2223" y="586"/>
                    </a:cubicBezTo>
                    <a:cubicBezTo>
                      <a:pt x="2223" y="723"/>
                      <a:pt x="2192" y="859"/>
                      <a:pt x="2097" y="985"/>
                    </a:cubicBezTo>
                    <a:cubicBezTo>
                      <a:pt x="2003" y="1100"/>
                      <a:pt x="1825" y="1184"/>
                      <a:pt x="1636" y="1174"/>
                    </a:cubicBezTo>
                    <a:cubicBezTo>
                      <a:pt x="1437" y="1174"/>
                      <a:pt x="1269" y="1100"/>
                      <a:pt x="1175" y="985"/>
                    </a:cubicBezTo>
                    <a:cubicBezTo>
                      <a:pt x="1080" y="859"/>
                      <a:pt x="1049" y="723"/>
                      <a:pt x="1049" y="586"/>
                    </a:cubicBezTo>
                    <a:cubicBezTo>
                      <a:pt x="1049" y="429"/>
                      <a:pt x="1133" y="304"/>
                      <a:pt x="1195" y="230"/>
                    </a:cubicBezTo>
                    <a:cubicBezTo>
                      <a:pt x="1269" y="136"/>
                      <a:pt x="1279" y="114"/>
                      <a:pt x="1290" y="93"/>
                    </a:cubicBezTo>
                    <a:cubicBezTo>
                      <a:pt x="1290" y="0"/>
                      <a:pt x="1290" y="0"/>
                      <a:pt x="1290" y="0"/>
                    </a:cubicBezTo>
                    <a:cubicBezTo>
                      <a:pt x="849" y="0"/>
                      <a:pt x="849" y="0"/>
                      <a:pt x="849" y="0"/>
                    </a:cubicBezTo>
                    <a:cubicBezTo>
                      <a:pt x="608" y="534"/>
                      <a:pt x="336" y="1163"/>
                      <a:pt x="0" y="2443"/>
                    </a:cubicBezTo>
                    <a:cubicBezTo>
                      <a:pt x="1154" y="2443"/>
                      <a:pt x="1154" y="2443"/>
                      <a:pt x="1154" y="2443"/>
                    </a:cubicBezTo>
                    <a:cubicBezTo>
                      <a:pt x="1154" y="2872"/>
                      <a:pt x="1154" y="2872"/>
                      <a:pt x="1154" y="2872"/>
                    </a:cubicBezTo>
                    <a:lnTo>
                      <a:pt x="1154" y="2883"/>
                    </a:lnTo>
                    <a:cubicBezTo>
                      <a:pt x="1133" y="2999"/>
                      <a:pt x="1059" y="3072"/>
                      <a:pt x="1007" y="3146"/>
                    </a:cubicBezTo>
                    <a:cubicBezTo>
                      <a:pt x="955" y="3208"/>
                      <a:pt x="912" y="3271"/>
                      <a:pt x="912" y="3355"/>
                    </a:cubicBezTo>
                    <a:cubicBezTo>
                      <a:pt x="912" y="3460"/>
                      <a:pt x="933" y="3544"/>
                      <a:pt x="986" y="3607"/>
                    </a:cubicBezTo>
                    <a:cubicBezTo>
                      <a:pt x="1039" y="3670"/>
                      <a:pt x="1111" y="3711"/>
                      <a:pt x="1269" y="3711"/>
                    </a:cubicBezTo>
                    <a:cubicBezTo>
                      <a:pt x="1416" y="3722"/>
                      <a:pt x="1489" y="3670"/>
                      <a:pt x="1542" y="3607"/>
                    </a:cubicBezTo>
                    <a:cubicBezTo>
                      <a:pt x="1594" y="3544"/>
                      <a:pt x="1615" y="3450"/>
                      <a:pt x="1615" y="3355"/>
                    </a:cubicBezTo>
                    <a:cubicBezTo>
                      <a:pt x="1615" y="3271"/>
                      <a:pt x="1584" y="3208"/>
                      <a:pt x="1531" y="3146"/>
                    </a:cubicBezTo>
                    <a:cubicBezTo>
                      <a:pt x="1489" y="3072"/>
                      <a:pt x="1416" y="2999"/>
                      <a:pt x="1416" y="2893"/>
                    </a:cubicBezTo>
                    <a:cubicBezTo>
                      <a:pt x="1416" y="2443"/>
                      <a:pt x="1416" y="2443"/>
                      <a:pt x="1416" y="2443"/>
                    </a:cubicBezTo>
                    <a:lnTo>
                      <a:pt x="2580" y="2443"/>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6" name="Freeform 34"/>
              <p:cNvSpPr>
                <a:spLocks noChangeArrowheads="1"/>
              </p:cNvSpPr>
              <p:nvPr/>
            </p:nvSpPr>
            <p:spPr bwMode="auto">
              <a:xfrm>
                <a:off x="9152481" y="10315512"/>
                <a:ext cx="2073011" cy="1434703"/>
              </a:xfrm>
              <a:custGeom>
                <a:avLst/>
                <a:gdLst>
                  <a:gd name="T0" fmla="*/ 2013 w 5066"/>
                  <a:gd name="T1" fmla="*/ 830 h 3505"/>
                  <a:gd name="T2" fmla="*/ 2013 w 5066"/>
                  <a:gd name="T3" fmla="*/ 830 h 3505"/>
                  <a:gd name="T4" fmla="*/ 2129 w 5066"/>
                  <a:gd name="T5" fmla="*/ 578 h 3505"/>
                  <a:gd name="T6" fmla="*/ 2213 w 5066"/>
                  <a:gd name="T7" fmla="*/ 368 h 3505"/>
                  <a:gd name="T8" fmla="*/ 2139 w 5066"/>
                  <a:gd name="T9" fmla="*/ 116 h 3505"/>
                  <a:gd name="T10" fmla="*/ 1867 w 5066"/>
                  <a:gd name="T11" fmla="*/ 0 h 3505"/>
                  <a:gd name="T12" fmla="*/ 1583 w 5066"/>
                  <a:gd name="T13" fmla="*/ 116 h 3505"/>
                  <a:gd name="T14" fmla="*/ 1510 w 5066"/>
                  <a:gd name="T15" fmla="*/ 368 h 3505"/>
                  <a:gd name="T16" fmla="*/ 1604 w 5066"/>
                  <a:gd name="T17" fmla="*/ 578 h 3505"/>
                  <a:gd name="T18" fmla="*/ 1741 w 5066"/>
                  <a:gd name="T19" fmla="*/ 840 h 3505"/>
                  <a:gd name="T20" fmla="*/ 1741 w 5066"/>
                  <a:gd name="T21" fmla="*/ 850 h 3505"/>
                  <a:gd name="T22" fmla="*/ 1741 w 5066"/>
                  <a:gd name="T23" fmla="*/ 1228 h 3505"/>
                  <a:gd name="T24" fmla="*/ 168 w 5066"/>
                  <a:gd name="T25" fmla="*/ 1228 h 3505"/>
                  <a:gd name="T26" fmla="*/ 157 w 5066"/>
                  <a:gd name="T27" fmla="*/ 1291 h 3505"/>
                  <a:gd name="T28" fmla="*/ 3240 w 5066"/>
                  <a:gd name="T29" fmla="*/ 3504 h 3505"/>
                  <a:gd name="T30" fmla="*/ 5065 w 5066"/>
                  <a:gd name="T31" fmla="*/ 3504 h 3505"/>
                  <a:gd name="T32" fmla="*/ 5065 w 5066"/>
                  <a:gd name="T33" fmla="*/ 2717 h 3505"/>
                  <a:gd name="T34" fmla="*/ 4897 w 5066"/>
                  <a:gd name="T35" fmla="*/ 2717 h 3505"/>
                  <a:gd name="T36" fmla="*/ 4761 w 5066"/>
                  <a:gd name="T37" fmla="*/ 2811 h 3505"/>
                  <a:gd name="T38" fmla="*/ 4405 w 5066"/>
                  <a:gd name="T39" fmla="*/ 2948 h 3505"/>
                  <a:gd name="T40" fmla="*/ 4006 w 5066"/>
                  <a:gd name="T41" fmla="*/ 2822 h 3505"/>
                  <a:gd name="T42" fmla="*/ 3807 w 5066"/>
                  <a:gd name="T43" fmla="*/ 2371 h 3505"/>
                  <a:gd name="T44" fmla="*/ 4006 w 5066"/>
                  <a:gd name="T45" fmla="*/ 1909 h 3505"/>
                  <a:gd name="T46" fmla="*/ 4405 w 5066"/>
                  <a:gd name="T47" fmla="*/ 1784 h 3505"/>
                  <a:gd name="T48" fmla="*/ 4750 w 5066"/>
                  <a:gd name="T49" fmla="*/ 1909 h 3505"/>
                  <a:gd name="T50" fmla="*/ 4866 w 5066"/>
                  <a:gd name="T51" fmla="*/ 1983 h 3505"/>
                  <a:gd name="T52" fmla="*/ 5065 w 5066"/>
                  <a:gd name="T53" fmla="*/ 1983 h 3505"/>
                  <a:gd name="T54" fmla="*/ 5065 w 5066"/>
                  <a:gd name="T55" fmla="*/ 1228 h 3505"/>
                  <a:gd name="T56" fmla="*/ 2013 w 5066"/>
                  <a:gd name="T57" fmla="*/ 1228 h 3505"/>
                  <a:gd name="T58" fmla="*/ 2013 w 5066"/>
                  <a:gd name="T59" fmla="*/ 830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6" h="3505">
                    <a:moveTo>
                      <a:pt x="2013" y="830"/>
                    </a:moveTo>
                    <a:lnTo>
                      <a:pt x="2013" y="830"/>
                    </a:lnTo>
                    <a:cubicBezTo>
                      <a:pt x="2013" y="725"/>
                      <a:pt x="2087" y="651"/>
                      <a:pt x="2129" y="578"/>
                    </a:cubicBezTo>
                    <a:cubicBezTo>
                      <a:pt x="2181" y="515"/>
                      <a:pt x="2213" y="451"/>
                      <a:pt x="2213" y="368"/>
                    </a:cubicBezTo>
                    <a:cubicBezTo>
                      <a:pt x="2213" y="274"/>
                      <a:pt x="2192" y="179"/>
                      <a:pt x="2139" y="116"/>
                    </a:cubicBezTo>
                    <a:cubicBezTo>
                      <a:pt x="2087" y="43"/>
                      <a:pt x="2013" y="0"/>
                      <a:pt x="1867" y="0"/>
                    </a:cubicBezTo>
                    <a:cubicBezTo>
                      <a:pt x="1709" y="12"/>
                      <a:pt x="1636" y="53"/>
                      <a:pt x="1583" y="116"/>
                    </a:cubicBezTo>
                    <a:cubicBezTo>
                      <a:pt x="1531" y="179"/>
                      <a:pt x="1510" y="263"/>
                      <a:pt x="1510" y="368"/>
                    </a:cubicBezTo>
                    <a:cubicBezTo>
                      <a:pt x="1510" y="451"/>
                      <a:pt x="1542" y="515"/>
                      <a:pt x="1604" y="578"/>
                    </a:cubicBezTo>
                    <a:cubicBezTo>
                      <a:pt x="1657" y="651"/>
                      <a:pt x="1730" y="725"/>
                      <a:pt x="1741" y="840"/>
                    </a:cubicBezTo>
                    <a:cubicBezTo>
                      <a:pt x="1741" y="840"/>
                      <a:pt x="1741" y="840"/>
                      <a:pt x="1741" y="850"/>
                    </a:cubicBezTo>
                    <a:cubicBezTo>
                      <a:pt x="1741" y="1228"/>
                      <a:pt x="1741" y="1228"/>
                      <a:pt x="1741" y="1228"/>
                    </a:cubicBezTo>
                    <a:cubicBezTo>
                      <a:pt x="168" y="1228"/>
                      <a:pt x="168" y="1228"/>
                      <a:pt x="168" y="1228"/>
                    </a:cubicBezTo>
                    <a:cubicBezTo>
                      <a:pt x="157" y="1291"/>
                      <a:pt x="157" y="1291"/>
                      <a:pt x="157" y="1291"/>
                    </a:cubicBezTo>
                    <a:cubicBezTo>
                      <a:pt x="0" y="2791"/>
                      <a:pt x="1814" y="3504"/>
                      <a:pt x="3240" y="3504"/>
                    </a:cubicBezTo>
                    <a:cubicBezTo>
                      <a:pt x="5065" y="3504"/>
                      <a:pt x="5065" y="3504"/>
                      <a:pt x="5065" y="3504"/>
                    </a:cubicBezTo>
                    <a:cubicBezTo>
                      <a:pt x="5065" y="2717"/>
                      <a:pt x="5065" y="2717"/>
                      <a:pt x="5065" y="2717"/>
                    </a:cubicBezTo>
                    <a:cubicBezTo>
                      <a:pt x="4897" y="2717"/>
                      <a:pt x="4897" y="2717"/>
                      <a:pt x="4897" y="2717"/>
                    </a:cubicBezTo>
                    <a:cubicBezTo>
                      <a:pt x="4866" y="2717"/>
                      <a:pt x="4856" y="2738"/>
                      <a:pt x="4761" y="2811"/>
                    </a:cubicBezTo>
                    <a:cubicBezTo>
                      <a:pt x="4688" y="2875"/>
                      <a:pt x="4562" y="2948"/>
                      <a:pt x="4405" y="2948"/>
                    </a:cubicBezTo>
                    <a:cubicBezTo>
                      <a:pt x="4268" y="2948"/>
                      <a:pt x="4121" y="2927"/>
                      <a:pt x="4006" y="2822"/>
                    </a:cubicBezTo>
                    <a:cubicBezTo>
                      <a:pt x="3890" y="2738"/>
                      <a:pt x="3818" y="2560"/>
                      <a:pt x="3807" y="2371"/>
                    </a:cubicBezTo>
                    <a:cubicBezTo>
                      <a:pt x="3807" y="2172"/>
                      <a:pt x="3890" y="1993"/>
                      <a:pt x="4006" y="1909"/>
                    </a:cubicBezTo>
                    <a:cubicBezTo>
                      <a:pt x="4121" y="1805"/>
                      <a:pt x="4268" y="1784"/>
                      <a:pt x="4405" y="1784"/>
                    </a:cubicBezTo>
                    <a:cubicBezTo>
                      <a:pt x="4552" y="1784"/>
                      <a:pt x="4677" y="1857"/>
                      <a:pt x="4750" y="1909"/>
                    </a:cubicBezTo>
                    <a:cubicBezTo>
                      <a:pt x="4845" y="1973"/>
                      <a:pt x="4856" y="1983"/>
                      <a:pt x="4866" y="1983"/>
                    </a:cubicBezTo>
                    <a:cubicBezTo>
                      <a:pt x="5065" y="1983"/>
                      <a:pt x="5065" y="1983"/>
                      <a:pt x="5065" y="1983"/>
                    </a:cubicBezTo>
                    <a:cubicBezTo>
                      <a:pt x="5065" y="1228"/>
                      <a:pt x="5065" y="1228"/>
                      <a:pt x="5065" y="1228"/>
                    </a:cubicBezTo>
                    <a:cubicBezTo>
                      <a:pt x="2013" y="1228"/>
                      <a:pt x="2013" y="1228"/>
                      <a:pt x="2013" y="1228"/>
                    </a:cubicBezTo>
                    <a:lnTo>
                      <a:pt x="2013" y="830"/>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7" name="Freeform 35"/>
              <p:cNvSpPr>
                <a:spLocks noChangeArrowheads="1"/>
              </p:cNvSpPr>
              <p:nvPr/>
            </p:nvSpPr>
            <p:spPr bwMode="auto">
              <a:xfrm>
                <a:off x="10805116" y="10819011"/>
                <a:ext cx="2047752" cy="931203"/>
              </a:xfrm>
              <a:custGeom>
                <a:avLst/>
                <a:gdLst>
                  <a:gd name="T0" fmla="*/ 4887 w 5003"/>
                  <a:gd name="T1" fmla="*/ 860 h 2277"/>
                  <a:gd name="T2" fmla="*/ 4887 w 5003"/>
                  <a:gd name="T3" fmla="*/ 860 h 2277"/>
                  <a:gd name="T4" fmla="*/ 4635 w 5003"/>
                  <a:gd name="T5" fmla="*/ 786 h 2277"/>
                  <a:gd name="T6" fmla="*/ 4425 w 5003"/>
                  <a:gd name="T7" fmla="*/ 870 h 2277"/>
                  <a:gd name="T8" fmla="*/ 4163 w 5003"/>
                  <a:gd name="T9" fmla="*/ 985 h 2277"/>
                  <a:gd name="T10" fmla="*/ 3691 w 5003"/>
                  <a:gd name="T11" fmla="*/ 985 h 2277"/>
                  <a:gd name="T12" fmla="*/ 3691 w 5003"/>
                  <a:gd name="T13" fmla="*/ 0 h 2277"/>
                  <a:gd name="T14" fmla="*/ 2883 w 5003"/>
                  <a:gd name="T15" fmla="*/ 0 h 2277"/>
                  <a:gd name="T16" fmla="*/ 2883 w 5003"/>
                  <a:gd name="T17" fmla="*/ 167 h 2277"/>
                  <a:gd name="T18" fmla="*/ 2957 w 5003"/>
                  <a:gd name="T19" fmla="*/ 283 h 2277"/>
                  <a:gd name="T20" fmla="*/ 3082 w 5003"/>
                  <a:gd name="T21" fmla="*/ 629 h 2277"/>
                  <a:gd name="T22" fmla="*/ 2967 w 5003"/>
                  <a:gd name="T23" fmla="*/ 1028 h 2277"/>
                  <a:gd name="T24" fmla="*/ 2495 w 5003"/>
                  <a:gd name="T25" fmla="*/ 1227 h 2277"/>
                  <a:gd name="T26" fmla="*/ 2044 w 5003"/>
                  <a:gd name="T27" fmla="*/ 1028 h 2277"/>
                  <a:gd name="T28" fmla="*/ 1919 w 5003"/>
                  <a:gd name="T29" fmla="*/ 629 h 2277"/>
                  <a:gd name="T30" fmla="*/ 2065 w 5003"/>
                  <a:gd name="T31" fmla="*/ 273 h 2277"/>
                  <a:gd name="T32" fmla="*/ 2149 w 5003"/>
                  <a:gd name="T33" fmla="*/ 136 h 2277"/>
                  <a:gd name="T34" fmla="*/ 2149 w 5003"/>
                  <a:gd name="T35" fmla="*/ 0 h 2277"/>
                  <a:gd name="T36" fmla="*/ 1310 w 5003"/>
                  <a:gd name="T37" fmla="*/ 0 h 2277"/>
                  <a:gd name="T38" fmla="*/ 1310 w 5003"/>
                  <a:gd name="T39" fmla="*/ 985 h 2277"/>
                  <a:gd name="T40" fmla="*/ 828 w 5003"/>
                  <a:gd name="T41" fmla="*/ 985 h 2277"/>
                  <a:gd name="T42" fmla="*/ 576 w 5003"/>
                  <a:gd name="T43" fmla="*/ 870 h 2277"/>
                  <a:gd name="T44" fmla="*/ 367 w 5003"/>
                  <a:gd name="T45" fmla="*/ 786 h 2277"/>
                  <a:gd name="T46" fmla="*/ 104 w 5003"/>
                  <a:gd name="T47" fmla="*/ 860 h 2277"/>
                  <a:gd name="T48" fmla="*/ 0 w 5003"/>
                  <a:gd name="T49" fmla="*/ 1132 h 2277"/>
                  <a:gd name="T50" fmla="*/ 115 w 5003"/>
                  <a:gd name="T51" fmla="*/ 1416 h 2277"/>
                  <a:gd name="T52" fmla="*/ 367 w 5003"/>
                  <a:gd name="T53" fmla="*/ 1489 h 2277"/>
                  <a:gd name="T54" fmla="*/ 576 w 5003"/>
                  <a:gd name="T55" fmla="*/ 1395 h 2277"/>
                  <a:gd name="T56" fmla="*/ 838 w 5003"/>
                  <a:gd name="T57" fmla="*/ 1259 h 2277"/>
                  <a:gd name="T58" fmla="*/ 849 w 5003"/>
                  <a:gd name="T59" fmla="*/ 1259 h 2277"/>
                  <a:gd name="T60" fmla="*/ 1310 w 5003"/>
                  <a:gd name="T61" fmla="*/ 1259 h 2277"/>
                  <a:gd name="T62" fmla="*/ 1310 w 5003"/>
                  <a:gd name="T63" fmla="*/ 2276 h 2277"/>
                  <a:gd name="T64" fmla="*/ 3691 w 5003"/>
                  <a:gd name="T65" fmla="*/ 2276 h 2277"/>
                  <a:gd name="T66" fmla="*/ 3691 w 5003"/>
                  <a:gd name="T67" fmla="*/ 1259 h 2277"/>
                  <a:gd name="T68" fmla="*/ 4153 w 5003"/>
                  <a:gd name="T69" fmla="*/ 1259 h 2277"/>
                  <a:gd name="T70" fmla="*/ 4163 w 5003"/>
                  <a:gd name="T71" fmla="*/ 1259 h 2277"/>
                  <a:gd name="T72" fmla="*/ 4415 w 5003"/>
                  <a:gd name="T73" fmla="*/ 1395 h 2277"/>
                  <a:gd name="T74" fmla="*/ 4635 w 5003"/>
                  <a:gd name="T75" fmla="*/ 1489 h 2277"/>
                  <a:gd name="T76" fmla="*/ 4887 w 5003"/>
                  <a:gd name="T77" fmla="*/ 1416 h 2277"/>
                  <a:gd name="T78" fmla="*/ 4991 w 5003"/>
                  <a:gd name="T79" fmla="*/ 1132 h 2277"/>
                  <a:gd name="T80" fmla="*/ 4887 w 5003"/>
                  <a:gd name="T81" fmla="*/ 86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3" h="2277">
                    <a:moveTo>
                      <a:pt x="4887" y="860"/>
                    </a:moveTo>
                    <a:lnTo>
                      <a:pt x="4887" y="860"/>
                    </a:lnTo>
                    <a:cubicBezTo>
                      <a:pt x="4824" y="808"/>
                      <a:pt x="4729" y="786"/>
                      <a:pt x="4635" y="786"/>
                    </a:cubicBezTo>
                    <a:cubicBezTo>
                      <a:pt x="4551" y="786"/>
                      <a:pt x="4488" y="818"/>
                      <a:pt x="4425" y="870"/>
                    </a:cubicBezTo>
                    <a:cubicBezTo>
                      <a:pt x="4352" y="923"/>
                      <a:pt x="4278" y="985"/>
                      <a:pt x="4163" y="985"/>
                    </a:cubicBezTo>
                    <a:cubicBezTo>
                      <a:pt x="3691" y="985"/>
                      <a:pt x="3691" y="985"/>
                      <a:pt x="3691" y="985"/>
                    </a:cubicBezTo>
                    <a:cubicBezTo>
                      <a:pt x="3691" y="0"/>
                      <a:pt x="3691" y="0"/>
                      <a:pt x="3691" y="0"/>
                    </a:cubicBezTo>
                    <a:cubicBezTo>
                      <a:pt x="2883" y="0"/>
                      <a:pt x="2883" y="0"/>
                      <a:pt x="2883" y="0"/>
                    </a:cubicBezTo>
                    <a:cubicBezTo>
                      <a:pt x="2883" y="167"/>
                      <a:pt x="2883" y="167"/>
                      <a:pt x="2883" y="167"/>
                    </a:cubicBezTo>
                    <a:cubicBezTo>
                      <a:pt x="2883" y="178"/>
                      <a:pt x="2894" y="189"/>
                      <a:pt x="2957" y="283"/>
                    </a:cubicBezTo>
                    <a:cubicBezTo>
                      <a:pt x="3019" y="357"/>
                      <a:pt x="3082" y="482"/>
                      <a:pt x="3082" y="629"/>
                    </a:cubicBezTo>
                    <a:cubicBezTo>
                      <a:pt x="3082" y="765"/>
                      <a:pt x="3062" y="902"/>
                      <a:pt x="2967" y="1028"/>
                    </a:cubicBezTo>
                    <a:cubicBezTo>
                      <a:pt x="2873" y="1143"/>
                      <a:pt x="2695" y="1227"/>
                      <a:pt x="2495" y="1227"/>
                    </a:cubicBezTo>
                    <a:cubicBezTo>
                      <a:pt x="2307" y="1216"/>
                      <a:pt x="2139" y="1143"/>
                      <a:pt x="2044" y="1028"/>
                    </a:cubicBezTo>
                    <a:cubicBezTo>
                      <a:pt x="1950" y="912"/>
                      <a:pt x="1919" y="765"/>
                      <a:pt x="1919" y="629"/>
                    </a:cubicBezTo>
                    <a:cubicBezTo>
                      <a:pt x="1919" y="472"/>
                      <a:pt x="2003" y="346"/>
                      <a:pt x="2065" y="273"/>
                    </a:cubicBezTo>
                    <a:cubicBezTo>
                      <a:pt x="2128" y="178"/>
                      <a:pt x="2149" y="157"/>
                      <a:pt x="2149" y="136"/>
                    </a:cubicBezTo>
                    <a:cubicBezTo>
                      <a:pt x="2149" y="0"/>
                      <a:pt x="2149" y="0"/>
                      <a:pt x="2149" y="0"/>
                    </a:cubicBezTo>
                    <a:cubicBezTo>
                      <a:pt x="1310" y="0"/>
                      <a:pt x="1310" y="0"/>
                      <a:pt x="1310" y="0"/>
                    </a:cubicBezTo>
                    <a:cubicBezTo>
                      <a:pt x="1310" y="985"/>
                      <a:pt x="1310" y="985"/>
                      <a:pt x="1310" y="985"/>
                    </a:cubicBezTo>
                    <a:cubicBezTo>
                      <a:pt x="828" y="985"/>
                      <a:pt x="828" y="985"/>
                      <a:pt x="828" y="985"/>
                    </a:cubicBezTo>
                    <a:cubicBezTo>
                      <a:pt x="712" y="985"/>
                      <a:pt x="650" y="923"/>
                      <a:pt x="576" y="870"/>
                    </a:cubicBezTo>
                    <a:cubicBezTo>
                      <a:pt x="514" y="818"/>
                      <a:pt x="451" y="786"/>
                      <a:pt x="367" y="786"/>
                    </a:cubicBezTo>
                    <a:cubicBezTo>
                      <a:pt x="262" y="786"/>
                      <a:pt x="178" y="808"/>
                      <a:pt x="104" y="860"/>
                    </a:cubicBezTo>
                    <a:cubicBezTo>
                      <a:pt x="41" y="912"/>
                      <a:pt x="0" y="985"/>
                      <a:pt x="0" y="1132"/>
                    </a:cubicBezTo>
                    <a:cubicBezTo>
                      <a:pt x="0" y="1290"/>
                      <a:pt x="52" y="1364"/>
                      <a:pt x="115" y="1416"/>
                    </a:cubicBezTo>
                    <a:cubicBezTo>
                      <a:pt x="178" y="1468"/>
                      <a:pt x="262" y="1489"/>
                      <a:pt x="367" y="1489"/>
                    </a:cubicBezTo>
                    <a:cubicBezTo>
                      <a:pt x="451" y="1489"/>
                      <a:pt x="514" y="1457"/>
                      <a:pt x="576" y="1395"/>
                    </a:cubicBezTo>
                    <a:cubicBezTo>
                      <a:pt x="650" y="1343"/>
                      <a:pt x="712" y="1269"/>
                      <a:pt x="838" y="1259"/>
                    </a:cubicBezTo>
                    <a:cubicBezTo>
                      <a:pt x="838" y="1259"/>
                      <a:pt x="838" y="1259"/>
                      <a:pt x="849" y="1259"/>
                    </a:cubicBezTo>
                    <a:cubicBezTo>
                      <a:pt x="1310" y="1259"/>
                      <a:pt x="1310" y="1259"/>
                      <a:pt x="1310" y="1259"/>
                    </a:cubicBezTo>
                    <a:cubicBezTo>
                      <a:pt x="1310" y="2276"/>
                      <a:pt x="1310" y="2276"/>
                      <a:pt x="1310" y="2276"/>
                    </a:cubicBezTo>
                    <a:cubicBezTo>
                      <a:pt x="3691" y="2276"/>
                      <a:pt x="3691" y="2276"/>
                      <a:pt x="3691" y="2276"/>
                    </a:cubicBezTo>
                    <a:cubicBezTo>
                      <a:pt x="3691" y="1259"/>
                      <a:pt x="3691" y="1259"/>
                      <a:pt x="3691" y="1259"/>
                    </a:cubicBezTo>
                    <a:cubicBezTo>
                      <a:pt x="4153" y="1259"/>
                      <a:pt x="4153" y="1259"/>
                      <a:pt x="4153" y="1259"/>
                    </a:cubicBezTo>
                    <a:lnTo>
                      <a:pt x="4163" y="1259"/>
                    </a:lnTo>
                    <a:cubicBezTo>
                      <a:pt x="4278" y="1269"/>
                      <a:pt x="4352" y="1343"/>
                      <a:pt x="4415" y="1395"/>
                    </a:cubicBezTo>
                    <a:cubicBezTo>
                      <a:pt x="4488" y="1457"/>
                      <a:pt x="4551" y="1489"/>
                      <a:pt x="4635" y="1489"/>
                    </a:cubicBezTo>
                    <a:cubicBezTo>
                      <a:pt x="4729" y="1489"/>
                      <a:pt x="4824" y="1468"/>
                      <a:pt x="4887" y="1416"/>
                    </a:cubicBezTo>
                    <a:cubicBezTo>
                      <a:pt x="4949" y="1364"/>
                      <a:pt x="4991" y="1290"/>
                      <a:pt x="4991" y="1132"/>
                    </a:cubicBezTo>
                    <a:cubicBezTo>
                      <a:pt x="5002" y="985"/>
                      <a:pt x="4949" y="912"/>
                      <a:pt x="4887" y="86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8" name="Freeform 36"/>
              <p:cNvSpPr>
                <a:spLocks noChangeArrowheads="1"/>
              </p:cNvSpPr>
              <p:nvPr/>
            </p:nvSpPr>
            <p:spPr bwMode="auto">
              <a:xfrm>
                <a:off x="12430689" y="10315512"/>
                <a:ext cx="2832574" cy="1434703"/>
              </a:xfrm>
              <a:custGeom>
                <a:avLst/>
                <a:gdLst>
                  <a:gd name="T0" fmla="*/ 6670 w 6923"/>
                  <a:gd name="T1" fmla="*/ 1228 h 3505"/>
                  <a:gd name="T2" fmla="*/ 6670 w 6923"/>
                  <a:gd name="T3" fmla="*/ 1228 h 3505"/>
                  <a:gd name="T4" fmla="*/ 5349 w 6923"/>
                  <a:gd name="T5" fmla="*/ 1228 h 3505"/>
                  <a:gd name="T6" fmla="*/ 5349 w 6923"/>
                  <a:gd name="T7" fmla="*/ 1322 h 3505"/>
                  <a:gd name="T8" fmla="*/ 5422 w 6923"/>
                  <a:gd name="T9" fmla="*/ 1438 h 3505"/>
                  <a:gd name="T10" fmla="*/ 5548 w 6923"/>
                  <a:gd name="T11" fmla="*/ 1784 h 3505"/>
                  <a:gd name="T12" fmla="*/ 5422 w 6923"/>
                  <a:gd name="T13" fmla="*/ 2182 h 3505"/>
                  <a:gd name="T14" fmla="*/ 4960 w 6923"/>
                  <a:gd name="T15" fmla="*/ 2381 h 3505"/>
                  <a:gd name="T16" fmla="*/ 4510 w 6923"/>
                  <a:gd name="T17" fmla="*/ 2182 h 3505"/>
                  <a:gd name="T18" fmla="*/ 4384 w 6923"/>
                  <a:gd name="T19" fmla="*/ 1784 h 3505"/>
                  <a:gd name="T20" fmla="*/ 4520 w 6923"/>
                  <a:gd name="T21" fmla="*/ 1427 h 3505"/>
                  <a:gd name="T22" fmla="*/ 4615 w 6923"/>
                  <a:gd name="T23" fmla="*/ 1291 h 3505"/>
                  <a:gd name="T24" fmla="*/ 4615 w 6923"/>
                  <a:gd name="T25" fmla="*/ 1228 h 3505"/>
                  <a:gd name="T26" fmla="*/ 3272 w 6923"/>
                  <a:gd name="T27" fmla="*/ 1228 h 3505"/>
                  <a:gd name="T28" fmla="*/ 3220 w 6923"/>
                  <a:gd name="T29" fmla="*/ 1228 h 3505"/>
                  <a:gd name="T30" fmla="*/ 1783 w 6923"/>
                  <a:gd name="T31" fmla="*/ 1228 h 3505"/>
                  <a:gd name="T32" fmla="*/ 1783 w 6923"/>
                  <a:gd name="T33" fmla="*/ 850 h 3505"/>
                  <a:gd name="T34" fmla="*/ 1783 w 6923"/>
                  <a:gd name="T35" fmla="*/ 840 h 3505"/>
                  <a:gd name="T36" fmla="*/ 1930 w 6923"/>
                  <a:gd name="T37" fmla="*/ 578 h 3505"/>
                  <a:gd name="T38" fmla="*/ 2024 w 6923"/>
                  <a:gd name="T39" fmla="*/ 368 h 3505"/>
                  <a:gd name="T40" fmla="*/ 1951 w 6923"/>
                  <a:gd name="T41" fmla="*/ 116 h 3505"/>
                  <a:gd name="T42" fmla="*/ 1668 w 6923"/>
                  <a:gd name="T43" fmla="*/ 0 h 3505"/>
                  <a:gd name="T44" fmla="*/ 1395 w 6923"/>
                  <a:gd name="T45" fmla="*/ 116 h 3505"/>
                  <a:gd name="T46" fmla="*/ 1321 w 6923"/>
                  <a:gd name="T47" fmla="*/ 368 h 3505"/>
                  <a:gd name="T48" fmla="*/ 1405 w 6923"/>
                  <a:gd name="T49" fmla="*/ 578 h 3505"/>
                  <a:gd name="T50" fmla="*/ 1520 w 6923"/>
                  <a:gd name="T51" fmla="*/ 830 h 3505"/>
                  <a:gd name="T52" fmla="*/ 1520 w 6923"/>
                  <a:gd name="T53" fmla="*/ 1228 h 3505"/>
                  <a:gd name="T54" fmla="*/ 0 w 6923"/>
                  <a:gd name="T55" fmla="*/ 1228 h 3505"/>
                  <a:gd name="T56" fmla="*/ 0 w 6923"/>
                  <a:gd name="T57" fmla="*/ 1983 h 3505"/>
                  <a:gd name="T58" fmla="*/ 199 w 6923"/>
                  <a:gd name="T59" fmla="*/ 1983 h 3505"/>
                  <a:gd name="T60" fmla="*/ 315 w 6923"/>
                  <a:gd name="T61" fmla="*/ 1909 h 3505"/>
                  <a:gd name="T62" fmla="*/ 661 w 6923"/>
                  <a:gd name="T63" fmla="*/ 1784 h 3505"/>
                  <a:gd name="T64" fmla="*/ 1059 w 6923"/>
                  <a:gd name="T65" fmla="*/ 1909 h 3505"/>
                  <a:gd name="T66" fmla="*/ 1249 w 6923"/>
                  <a:gd name="T67" fmla="*/ 2371 h 3505"/>
                  <a:gd name="T68" fmla="*/ 1059 w 6923"/>
                  <a:gd name="T69" fmla="*/ 2822 h 3505"/>
                  <a:gd name="T70" fmla="*/ 661 w 6923"/>
                  <a:gd name="T71" fmla="*/ 2948 h 3505"/>
                  <a:gd name="T72" fmla="*/ 304 w 6923"/>
                  <a:gd name="T73" fmla="*/ 2811 h 3505"/>
                  <a:gd name="T74" fmla="*/ 168 w 6923"/>
                  <a:gd name="T75" fmla="*/ 2717 h 3505"/>
                  <a:gd name="T76" fmla="*/ 0 w 6923"/>
                  <a:gd name="T77" fmla="*/ 2717 h 3505"/>
                  <a:gd name="T78" fmla="*/ 0 w 6923"/>
                  <a:gd name="T79" fmla="*/ 3504 h 3505"/>
                  <a:gd name="T80" fmla="*/ 3587 w 6923"/>
                  <a:gd name="T81" fmla="*/ 3504 h 3505"/>
                  <a:gd name="T82" fmla="*/ 6670 w 6923"/>
                  <a:gd name="T83" fmla="*/ 1291 h 3505"/>
                  <a:gd name="T84" fmla="*/ 6670 w 6923"/>
                  <a:gd name="T85" fmla="*/ 1228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23" h="3505">
                    <a:moveTo>
                      <a:pt x="6670" y="1228"/>
                    </a:moveTo>
                    <a:lnTo>
                      <a:pt x="6670" y="1228"/>
                    </a:lnTo>
                    <a:cubicBezTo>
                      <a:pt x="5349" y="1228"/>
                      <a:pt x="5349" y="1228"/>
                      <a:pt x="5349" y="1228"/>
                    </a:cubicBezTo>
                    <a:cubicBezTo>
                      <a:pt x="5349" y="1322"/>
                      <a:pt x="5349" y="1322"/>
                      <a:pt x="5349" y="1322"/>
                    </a:cubicBezTo>
                    <a:cubicBezTo>
                      <a:pt x="5349" y="1333"/>
                      <a:pt x="5359" y="1343"/>
                      <a:pt x="5422" y="1438"/>
                    </a:cubicBezTo>
                    <a:cubicBezTo>
                      <a:pt x="5474" y="1511"/>
                      <a:pt x="5548" y="1637"/>
                      <a:pt x="5548" y="1784"/>
                    </a:cubicBezTo>
                    <a:cubicBezTo>
                      <a:pt x="5548" y="1920"/>
                      <a:pt x="5527" y="2067"/>
                      <a:pt x="5422" y="2182"/>
                    </a:cubicBezTo>
                    <a:cubicBezTo>
                      <a:pt x="5338" y="2297"/>
                      <a:pt x="5160" y="2381"/>
                      <a:pt x="4960" y="2381"/>
                    </a:cubicBezTo>
                    <a:cubicBezTo>
                      <a:pt x="4772" y="2371"/>
                      <a:pt x="4594" y="2297"/>
                      <a:pt x="4510" y="2182"/>
                    </a:cubicBezTo>
                    <a:cubicBezTo>
                      <a:pt x="4405" y="2067"/>
                      <a:pt x="4384" y="1920"/>
                      <a:pt x="4384" y="1784"/>
                    </a:cubicBezTo>
                    <a:cubicBezTo>
                      <a:pt x="4384" y="1626"/>
                      <a:pt x="4468" y="1511"/>
                      <a:pt x="4520" y="1427"/>
                    </a:cubicBezTo>
                    <a:cubicBezTo>
                      <a:pt x="4594" y="1333"/>
                      <a:pt x="4615" y="1322"/>
                      <a:pt x="4615" y="1291"/>
                    </a:cubicBezTo>
                    <a:cubicBezTo>
                      <a:pt x="4615" y="1228"/>
                      <a:pt x="4615" y="1228"/>
                      <a:pt x="4615" y="1228"/>
                    </a:cubicBezTo>
                    <a:cubicBezTo>
                      <a:pt x="3272" y="1228"/>
                      <a:pt x="3272" y="1228"/>
                      <a:pt x="3272" y="1228"/>
                    </a:cubicBezTo>
                    <a:cubicBezTo>
                      <a:pt x="3262" y="1228"/>
                      <a:pt x="3241" y="1228"/>
                      <a:pt x="3220" y="1228"/>
                    </a:cubicBezTo>
                    <a:cubicBezTo>
                      <a:pt x="1783" y="1228"/>
                      <a:pt x="1783" y="1228"/>
                      <a:pt x="1783" y="1228"/>
                    </a:cubicBezTo>
                    <a:cubicBezTo>
                      <a:pt x="1783" y="850"/>
                      <a:pt x="1783" y="850"/>
                      <a:pt x="1783" y="850"/>
                    </a:cubicBezTo>
                    <a:cubicBezTo>
                      <a:pt x="1783" y="840"/>
                      <a:pt x="1783" y="840"/>
                      <a:pt x="1783" y="840"/>
                    </a:cubicBezTo>
                    <a:cubicBezTo>
                      <a:pt x="1804" y="725"/>
                      <a:pt x="1877" y="651"/>
                      <a:pt x="1930" y="578"/>
                    </a:cubicBezTo>
                    <a:cubicBezTo>
                      <a:pt x="1982" y="515"/>
                      <a:pt x="2024" y="451"/>
                      <a:pt x="2024" y="368"/>
                    </a:cubicBezTo>
                    <a:cubicBezTo>
                      <a:pt x="2024" y="263"/>
                      <a:pt x="2003" y="179"/>
                      <a:pt x="1951" y="116"/>
                    </a:cubicBezTo>
                    <a:cubicBezTo>
                      <a:pt x="1898" y="53"/>
                      <a:pt x="1814" y="12"/>
                      <a:pt x="1668" y="0"/>
                    </a:cubicBezTo>
                    <a:cubicBezTo>
                      <a:pt x="1520" y="0"/>
                      <a:pt x="1448" y="43"/>
                      <a:pt x="1395" y="116"/>
                    </a:cubicBezTo>
                    <a:cubicBezTo>
                      <a:pt x="1342" y="179"/>
                      <a:pt x="1321" y="274"/>
                      <a:pt x="1321" y="368"/>
                    </a:cubicBezTo>
                    <a:cubicBezTo>
                      <a:pt x="1321" y="451"/>
                      <a:pt x="1353" y="515"/>
                      <a:pt x="1405" y="578"/>
                    </a:cubicBezTo>
                    <a:cubicBezTo>
                      <a:pt x="1448" y="651"/>
                      <a:pt x="1520" y="714"/>
                      <a:pt x="1520" y="830"/>
                    </a:cubicBezTo>
                    <a:cubicBezTo>
                      <a:pt x="1520" y="1228"/>
                      <a:pt x="1520" y="1228"/>
                      <a:pt x="1520" y="1228"/>
                    </a:cubicBezTo>
                    <a:cubicBezTo>
                      <a:pt x="0" y="1228"/>
                      <a:pt x="0" y="1228"/>
                      <a:pt x="0" y="1228"/>
                    </a:cubicBezTo>
                    <a:cubicBezTo>
                      <a:pt x="0" y="1983"/>
                      <a:pt x="0" y="1983"/>
                      <a:pt x="0" y="1983"/>
                    </a:cubicBezTo>
                    <a:cubicBezTo>
                      <a:pt x="199" y="1983"/>
                      <a:pt x="199" y="1983"/>
                      <a:pt x="199" y="1983"/>
                    </a:cubicBezTo>
                    <a:cubicBezTo>
                      <a:pt x="210" y="1983"/>
                      <a:pt x="220" y="1973"/>
                      <a:pt x="315" y="1909"/>
                    </a:cubicBezTo>
                    <a:cubicBezTo>
                      <a:pt x="388" y="1857"/>
                      <a:pt x="503" y="1784"/>
                      <a:pt x="661" y="1784"/>
                    </a:cubicBezTo>
                    <a:cubicBezTo>
                      <a:pt x="797" y="1784"/>
                      <a:pt x="933" y="1805"/>
                      <a:pt x="1059" y="1909"/>
                    </a:cubicBezTo>
                    <a:cubicBezTo>
                      <a:pt x="1175" y="1993"/>
                      <a:pt x="1259" y="2172"/>
                      <a:pt x="1249" y="2371"/>
                    </a:cubicBezTo>
                    <a:cubicBezTo>
                      <a:pt x="1249" y="2560"/>
                      <a:pt x="1175" y="2738"/>
                      <a:pt x="1059" y="2822"/>
                    </a:cubicBezTo>
                    <a:cubicBezTo>
                      <a:pt x="944" y="2927"/>
                      <a:pt x="797" y="2948"/>
                      <a:pt x="661" y="2948"/>
                    </a:cubicBezTo>
                    <a:cubicBezTo>
                      <a:pt x="503" y="2948"/>
                      <a:pt x="378" y="2875"/>
                      <a:pt x="304" y="2811"/>
                    </a:cubicBezTo>
                    <a:cubicBezTo>
                      <a:pt x="210" y="2738"/>
                      <a:pt x="189" y="2717"/>
                      <a:pt x="168" y="2717"/>
                    </a:cubicBezTo>
                    <a:cubicBezTo>
                      <a:pt x="0" y="2717"/>
                      <a:pt x="0" y="2717"/>
                      <a:pt x="0" y="2717"/>
                    </a:cubicBezTo>
                    <a:cubicBezTo>
                      <a:pt x="0" y="3504"/>
                      <a:pt x="0" y="3504"/>
                      <a:pt x="0" y="3504"/>
                    </a:cubicBezTo>
                    <a:cubicBezTo>
                      <a:pt x="3587" y="3504"/>
                      <a:pt x="3587" y="3504"/>
                      <a:pt x="3587" y="3504"/>
                    </a:cubicBezTo>
                    <a:cubicBezTo>
                      <a:pt x="5023" y="3504"/>
                      <a:pt x="6922" y="2780"/>
                      <a:pt x="6670" y="1291"/>
                    </a:cubicBezTo>
                    <a:lnTo>
                      <a:pt x="6670" y="1228"/>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grpSp>
        <p:pic>
          <p:nvPicPr>
            <p:cNvPr id="4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1637" y="4051634"/>
              <a:ext cx="822636" cy="30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9" name="组合 68"/>
          <p:cNvGrpSpPr/>
          <p:nvPr/>
        </p:nvGrpSpPr>
        <p:grpSpPr>
          <a:xfrm>
            <a:off x="429254" y="108503"/>
            <a:ext cx="2028566" cy="574774"/>
            <a:chOff x="1532579" y="4944999"/>
            <a:chExt cx="2028566" cy="574774"/>
          </a:xfrm>
        </p:grpSpPr>
        <p:grpSp>
          <p:nvGrpSpPr>
            <p:cNvPr id="70" name="组合 69"/>
            <p:cNvGrpSpPr/>
            <p:nvPr/>
          </p:nvGrpSpPr>
          <p:grpSpPr>
            <a:xfrm>
              <a:off x="1532579" y="4944999"/>
              <a:ext cx="632950" cy="574774"/>
              <a:chOff x="7901895" y="5529263"/>
              <a:chExt cx="431801" cy="392113"/>
            </a:xfrm>
          </p:grpSpPr>
          <p:sp>
            <p:nvSpPr>
              <p:cNvPr id="72" name="Freeform 162"/>
              <p:cNvSpPr>
                <a:spLocks/>
              </p:cNvSpPr>
              <p:nvPr/>
            </p:nvSpPr>
            <p:spPr bwMode="auto">
              <a:xfrm>
                <a:off x="7901895" y="5826126"/>
                <a:ext cx="288925" cy="95250"/>
              </a:xfrm>
              <a:custGeom>
                <a:avLst/>
                <a:gdLst>
                  <a:gd name="T0" fmla="*/ 53 w 77"/>
                  <a:gd name="T1" fmla="*/ 0 h 25"/>
                  <a:gd name="T2" fmla="*/ 45 w 77"/>
                  <a:gd name="T3" fmla="*/ 20 h 25"/>
                  <a:gd name="T4" fmla="*/ 44 w 77"/>
                  <a:gd name="T5" fmla="*/ 20 h 25"/>
                  <a:gd name="T6" fmla="*/ 42 w 77"/>
                  <a:gd name="T7" fmla="*/ 12 h 25"/>
                  <a:gd name="T8" fmla="*/ 43 w 77"/>
                  <a:gd name="T9" fmla="*/ 8 h 25"/>
                  <a:gd name="T10" fmla="*/ 44 w 77"/>
                  <a:gd name="T11" fmla="*/ 7 h 25"/>
                  <a:gd name="T12" fmla="*/ 44 w 77"/>
                  <a:gd name="T13" fmla="*/ 3 h 25"/>
                  <a:gd name="T14" fmla="*/ 40 w 77"/>
                  <a:gd name="T15" fmla="*/ 1 h 25"/>
                  <a:gd name="T16" fmla="*/ 40 w 77"/>
                  <a:gd name="T17" fmla="*/ 1 h 25"/>
                  <a:gd name="T18" fmla="*/ 36 w 77"/>
                  <a:gd name="T19" fmla="*/ 1 h 25"/>
                  <a:gd name="T20" fmla="*/ 36 w 77"/>
                  <a:gd name="T21" fmla="*/ 1 h 25"/>
                  <a:gd name="T22" fmla="*/ 33 w 77"/>
                  <a:gd name="T23" fmla="*/ 3 h 25"/>
                  <a:gd name="T24" fmla="*/ 33 w 77"/>
                  <a:gd name="T25" fmla="*/ 7 h 25"/>
                  <a:gd name="T26" fmla="*/ 34 w 77"/>
                  <a:gd name="T27" fmla="*/ 8 h 25"/>
                  <a:gd name="T28" fmla="*/ 35 w 77"/>
                  <a:gd name="T29" fmla="*/ 12 h 25"/>
                  <a:gd name="T30" fmla="*/ 33 w 77"/>
                  <a:gd name="T31" fmla="*/ 20 h 25"/>
                  <a:gd name="T32" fmla="*/ 31 w 77"/>
                  <a:gd name="T33" fmla="*/ 20 h 25"/>
                  <a:gd name="T34" fmla="*/ 24 w 77"/>
                  <a:gd name="T35" fmla="*/ 0 h 25"/>
                  <a:gd name="T36" fmla="*/ 0 w 77"/>
                  <a:gd name="T37" fmla="*/ 25 h 25"/>
                  <a:gd name="T38" fmla="*/ 77 w 77"/>
                  <a:gd name="T39" fmla="*/ 25 h 25"/>
                  <a:gd name="T40" fmla="*/ 53 w 77"/>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25">
                    <a:moveTo>
                      <a:pt x="53" y="0"/>
                    </a:moveTo>
                    <a:cubicBezTo>
                      <a:pt x="45" y="20"/>
                      <a:pt x="45" y="20"/>
                      <a:pt x="45" y="20"/>
                    </a:cubicBezTo>
                    <a:cubicBezTo>
                      <a:pt x="45" y="22"/>
                      <a:pt x="44" y="22"/>
                      <a:pt x="44" y="20"/>
                    </a:cubicBezTo>
                    <a:cubicBezTo>
                      <a:pt x="42" y="12"/>
                      <a:pt x="42" y="12"/>
                      <a:pt x="42" y="12"/>
                    </a:cubicBezTo>
                    <a:cubicBezTo>
                      <a:pt x="42" y="11"/>
                      <a:pt x="42" y="9"/>
                      <a:pt x="43" y="8"/>
                    </a:cubicBezTo>
                    <a:cubicBezTo>
                      <a:pt x="44" y="7"/>
                      <a:pt x="44" y="7"/>
                      <a:pt x="44" y="7"/>
                    </a:cubicBezTo>
                    <a:cubicBezTo>
                      <a:pt x="44" y="6"/>
                      <a:pt x="45" y="4"/>
                      <a:pt x="44" y="3"/>
                    </a:cubicBezTo>
                    <a:cubicBezTo>
                      <a:pt x="43" y="2"/>
                      <a:pt x="42" y="1"/>
                      <a:pt x="40" y="1"/>
                    </a:cubicBezTo>
                    <a:cubicBezTo>
                      <a:pt x="40" y="1"/>
                      <a:pt x="40" y="1"/>
                      <a:pt x="40" y="1"/>
                    </a:cubicBezTo>
                    <a:cubicBezTo>
                      <a:pt x="39" y="0"/>
                      <a:pt x="37" y="0"/>
                      <a:pt x="36" y="1"/>
                    </a:cubicBezTo>
                    <a:cubicBezTo>
                      <a:pt x="36" y="1"/>
                      <a:pt x="36" y="1"/>
                      <a:pt x="36" y="1"/>
                    </a:cubicBezTo>
                    <a:cubicBezTo>
                      <a:pt x="35" y="1"/>
                      <a:pt x="33" y="2"/>
                      <a:pt x="33" y="3"/>
                    </a:cubicBezTo>
                    <a:cubicBezTo>
                      <a:pt x="32" y="4"/>
                      <a:pt x="32" y="6"/>
                      <a:pt x="33" y="7"/>
                    </a:cubicBezTo>
                    <a:cubicBezTo>
                      <a:pt x="34" y="8"/>
                      <a:pt x="34" y="8"/>
                      <a:pt x="34" y="8"/>
                    </a:cubicBezTo>
                    <a:cubicBezTo>
                      <a:pt x="35" y="9"/>
                      <a:pt x="35" y="11"/>
                      <a:pt x="35" y="12"/>
                    </a:cubicBezTo>
                    <a:cubicBezTo>
                      <a:pt x="33" y="20"/>
                      <a:pt x="33" y="20"/>
                      <a:pt x="33" y="20"/>
                    </a:cubicBezTo>
                    <a:cubicBezTo>
                      <a:pt x="32" y="22"/>
                      <a:pt x="32" y="22"/>
                      <a:pt x="31" y="20"/>
                    </a:cubicBezTo>
                    <a:cubicBezTo>
                      <a:pt x="24" y="0"/>
                      <a:pt x="24" y="0"/>
                      <a:pt x="24" y="0"/>
                    </a:cubicBezTo>
                    <a:cubicBezTo>
                      <a:pt x="11" y="4"/>
                      <a:pt x="4" y="14"/>
                      <a:pt x="0" y="25"/>
                    </a:cubicBezTo>
                    <a:cubicBezTo>
                      <a:pt x="77" y="25"/>
                      <a:pt x="77" y="25"/>
                      <a:pt x="77" y="25"/>
                    </a:cubicBezTo>
                    <a:cubicBezTo>
                      <a:pt x="73" y="14"/>
                      <a:pt x="65" y="4"/>
                      <a:pt x="53" y="0"/>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73" name="Freeform 163"/>
              <p:cNvSpPr>
                <a:spLocks noEditPoints="1"/>
              </p:cNvSpPr>
              <p:nvPr/>
            </p:nvSpPr>
            <p:spPr bwMode="auto">
              <a:xfrm>
                <a:off x="7920945" y="5529263"/>
                <a:ext cx="252413" cy="285750"/>
              </a:xfrm>
              <a:custGeom>
                <a:avLst/>
                <a:gdLst>
                  <a:gd name="T0" fmla="*/ 34 w 67"/>
                  <a:gd name="T1" fmla="*/ 0 h 76"/>
                  <a:gd name="T2" fmla="*/ 5 w 67"/>
                  <a:gd name="T3" fmla="*/ 30 h 76"/>
                  <a:gd name="T4" fmla="*/ 0 w 67"/>
                  <a:gd name="T5" fmla="*/ 38 h 76"/>
                  <a:gd name="T6" fmla="*/ 5 w 67"/>
                  <a:gd name="T7" fmla="*/ 46 h 76"/>
                  <a:gd name="T8" fmla="*/ 34 w 67"/>
                  <a:gd name="T9" fmla="*/ 76 h 76"/>
                  <a:gd name="T10" fmla="*/ 61 w 67"/>
                  <a:gd name="T11" fmla="*/ 58 h 76"/>
                  <a:gd name="T12" fmla="*/ 59 w 67"/>
                  <a:gd name="T13" fmla="*/ 16 h 76"/>
                  <a:gd name="T14" fmla="*/ 34 w 67"/>
                  <a:gd name="T15" fmla="*/ 0 h 76"/>
                  <a:gd name="T16" fmla="*/ 58 w 67"/>
                  <a:gd name="T17" fmla="*/ 57 h 76"/>
                  <a:gd name="T18" fmla="*/ 34 w 67"/>
                  <a:gd name="T19" fmla="*/ 72 h 76"/>
                  <a:gd name="T20" fmla="*/ 8 w 67"/>
                  <a:gd name="T21" fmla="*/ 45 h 76"/>
                  <a:gd name="T22" fmla="*/ 8 w 67"/>
                  <a:gd name="T23" fmla="*/ 43 h 76"/>
                  <a:gd name="T24" fmla="*/ 7 w 67"/>
                  <a:gd name="T25" fmla="*/ 43 h 76"/>
                  <a:gd name="T26" fmla="*/ 4 w 67"/>
                  <a:gd name="T27" fmla="*/ 38 h 76"/>
                  <a:gd name="T28" fmla="*/ 7 w 67"/>
                  <a:gd name="T29" fmla="*/ 33 h 76"/>
                  <a:gd name="T30" fmla="*/ 8 w 67"/>
                  <a:gd name="T31" fmla="*/ 32 h 76"/>
                  <a:gd name="T32" fmla="*/ 8 w 67"/>
                  <a:gd name="T33" fmla="*/ 32 h 76"/>
                  <a:gd name="T34" fmla="*/ 27 w 67"/>
                  <a:gd name="T35" fmla="*/ 16 h 76"/>
                  <a:gd name="T36" fmla="*/ 57 w 67"/>
                  <a:gd name="T37" fmla="*/ 20 h 76"/>
                  <a:gd name="T38" fmla="*/ 58 w 67"/>
                  <a:gd name="T39"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76">
                    <a:moveTo>
                      <a:pt x="34" y="0"/>
                    </a:moveTo>
                    <a:cubicBezTo>
                      <a:pt x="23" y="0"/>
                      <a:pt x="7" y="9"/>
                      <a:pt x="5" y="30"/>
                    </a:cubicBezTo>
                    <a:cubicBezTo>
                      <a:pt x="3" y="31"/>
                      <a:pt x="0" y="34"/>
                      <a:pt x="0" y="38"/>
                    </a:cubicBezTo>
                    <a:cubicBezTo>
                      <a:pt x="0" y="42"/>
                      <a:pt x="3" y="45"/>
                      <a:pt x="5" y="46"/>
                    </a:cubicBezTo>
                    <a:cubicBezTo>
                      <a:pt x="6" y="60"/>
                      <a:pt x="21" y="76"/>
                      <a:pt x="34" y="76"/>
                    </a:cubicBezTo>
                    <a:cubicBezTo>
                      <a:pt x="43" y="76"/>
                      <a:pt x="54" y="74"/>
                      <a:pt x="61" y="58"/>
                    </a:cubicBezTo>
                    <a:cubicBezTo>
                      <a:pt x="67" y="44"/>
                      <a:pt x="64" y="27"/>
                      <a:pt x="59" y="16"/>
                    </a:cubicBezTo>
                    <a:cubicBezTo>
                      <a:pt x="54" y="5"/>
                      <a:pt x="46" y="0"/>
                      <a:pt x="34" y="0"/>
                    </a:cubicBezTo>
                    <a:close/>
                    <a:moveTo>
                      <a:pt x="58" y="57"/>
                    </a:moveTo>
                    <a:cubicBezTo>
                      <a:pt x="52" y="70"/>
                      <a:pt x="42" y="72"/>
                      <a:pt x="34" y="72"/>
                    </a:cubicBezTo>
                    <a:cubicBezTo>
                      <a:pt x="23" y="72"/>
                      <a:pt x="9" y="57"/>
                      <a:pt x="8" y="45"/>
                    </a:cubicBezTo>
                    <a:cubicBezTo>
                      <a:pt x="8" y="44"/>
                      <a:pt x="8" y="43"/>
                      <a:pt x="8" y="43"/>
                    </a:cubicBezTo>
                    <a:cubicBezTo>
                      <a:pt x="7" y="43"/>
                      <a:pt x="7" y="43"/>
                      <a:pt x="7" y="43"/>
                    </a:cubicBezTo>
                    <a:cubicBezTo>
                      <a:pt x="6" y="42"/>
                      <a:pt x="4" y="40"/>
                      <a:pt x="4" y="38"/>
                    </a:cubicBezTo>
                    <a:cubicBezTo>
                      <a:pt x="4" y="35"/>
                      <a:pt x="6" y="33"/>
                      <a:pt x="7" y="33"/>
                    </a:cubicBezTo>
                    <a:cubicBezTo>
                      <a:pt x="7" y="33"/>
                      <a:pt x="7" y="33"/>
                      <a:pt x="8" y="32"/>
                    </a:cubicBezTo>
                    <a:cubicBezTo>
                      <a:pt x="8" y="32"/>
                      <a:pt x="8" y="32"/>
                      <a:pt x="8" y="32"/>
                    </a:cubicBezTo>
                    <a:cubicBezTo>
                      <a:pt x="14" y="32"/>
                      <a:pt x="23" y="31"/>
                      <a:pt x="27" y="16"/>
                    </a:cubicBezTo>
                    <a:cubicBezTo>
                      <a:pt x="31" y="26"/>
                      <a:pt x="46" y="10"/>
                      <a:pt x="57" y="20"/>
                    </a:cubicBezTo>
                    <a:cubicBezTo>
                      <a:pt x="61" y="31"/>
                      <a:pt x="63" y="45"/>
                      <a:pt x="58" y="57"/>
                    </a:cubicBezTo>
                    <a:close/>
                  </a:path>
                </a:pathLst>
              </a:custGeom>
              <a:ln/>
              <a:extLst/>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74" name="Freeform 164"/>
              <p:cNvSpPr>
                <a:spLocks/>
              </p:cNvSpPr>
              <p:nvPr/>
            </p:nvSpPr>
            <p:spPr bwMode="auto">
              <a:xfrm>
                <a:off x="8220983" y="5665788"/>
                <a:ext cx="65088" cy="171450"/>
              </a:xfrm>
              <a:custGeom>
                <a:avLst/>
                <a:gdLst>
                  <a:gd name="T0" fmla="*/ 1 w 17"/>
                  <a:gd name="T1" fmla="*/ 45 h 46"/>
                  <a:gd name="T2" fmla="*/ 6 w 17"/>
                  <a:gd name="T3" fmla="*/ 44 h 46"/>
                  <a:gd name="T4" fmla="*/ 15 w 17"/>
                  <a:gd name="T5" fmla="*/ 23 h 46"/>
                  <a:gd name="T6" fmla="*/ 16 w 17"/>
                  <a:gd name="T7" fmla="*/ 3 h 46"/>
                  <a:gd name="T8" fmla="*/ 12 w 17"/>
                  <a:gd name="T9" fmla="*/ 0 h 46"/>
                  <a:gd name="T10" fmla="*/ 9 w 17"/>
                  <a:gd name="T11" fmla="*/ 4 h 46"/>
                  <a:gd name="T12" fmla="*/ 9 w 17"/>
                  <a:gd name="T13" fmla="*/ 22 h 46"/>
                  <a:gd name="T14" fmla="*/ 1 w 17"/>
                  <a:gd name="T15" fmla="*/ 40 h 46"/>
                  <a:gd name="T16" fmla="*/ 1 w 17"/>
                  <a:gd name="T17" fmla="*/ 44 h 46"/>
                  <a:gd name="T18" fmla="*/ 1 w 17"/>
                  <a:gd name="T1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46">
                    <a:moveTo>
                      <a:pt x="1" y="45"/>
                    </a:moveTo>
                    <a:cubicBezTo>
                      <a:pt x="3" y="46"/>
                      <a:pt x="5" y="46"/>
                      <a:pt x="6" y="44"/>
                    </a:cubicBezTo>
                    <a:cubicBezTo>
                      <a:pt x="10" y="39"/>
                      <a:pt x="13" y="31"/>
                      <a:pt x="15" y="23"/>
                    </a:cubicBezTo>
                    <a:cubicBezTo>
                      <a:pt x="17" y="16"/>
                      <a:pt x="17" y="9"/>
                      <a:pt x="16" y="3"/>
                    </a:cubicBezTo>
                    <a:cubicBezTo>
                      <a:pt x="16" y="1"/>
                      <a:pt x="14" y="0"/>
                      <a:pt x="12" y="0"/>
                    </a:cubicBezTo>
                    <a:cubicBezTo>
                      <a:pt x="10" y="0"/>
                      <a:pt x="9" y="2"/>
                      <a:pt x="9" y="4"/>
                    </a:cubicBezTo>
                    <a:cubicBezTo>
                      <a:pt x="10" y="9"/>
                      <a:pt x="10" y="16"/>
                      <a:pt x="9" y="22"/>
                    </a:cubicBezTo>
                    <a:cubicBezTo>
                      <a:pt x="7" y="29"/>
                      <a:pt x="4" y="35"/>
                      <a:pt x="1" y="40"/>
                    </a:cubicBezTo>
                    <a:cubicBezTo>
                      <a:pt x="0" y="41"/>
                      <a:pt x="0" y="43"/>
                      <a:pt x="1" y="44"/>
                    </a:cubicBezTo>
                    <a:cubicBezTo>
                      <a:pt x="1" y="44"/>
                      <a:pt x="1" y="45"/>
                      <a:pt x="1" y="45"/>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75" name="Freeform 165"/>
              <p:cNvSpPr>
                <a:spLocks/>
              </p:cNvSpPr>
              <p:nvPr/>
            </p:nvSpPr>
            <p:spPr bwMode="auto">
              <a:xfrm>
                <a:off x="8259083" y="5649913"/>
                <a:ext cx="74613" cy="225425"/>
              </a:xfrm>
              <a:custGeom>
                <a:avLst/>
                <a:gdLst>
                  <a:gd name="T0" fmla="*/ 15 w 20"/>
                  <a:gd name="T1" fmla="*/ 0 h 60"/>
                  <a:gd name="T2" fmla="*/ 13 w 20"/>
                  <a:gd name="T3" fmla="*/ 4 h 60"/>
                  <a:gd name="T4" fmla="*/ 11 w 20"/>
                  <a:gd name="T5" fmla="*/ 29 h 60"/>
                  <a:gd name="T6" fmla="*/ 1 w 20"/>
                  <a:gd name="T7" fmla="*/ 54 h 60"/>
                  <a:gd name="T8" fmla="*/ 0 w 20"/>
                  <a:gd name="T9" fmla="*/ 58 h 60"/>
                  <a:gd name="T10" fmla="*/ 1 w 20"/>
                  <a:gd name="T11" fmla="*/ 59 h 60"/>
                  <a:gd name="T12" fmla="*/ 6 w 20"/>
                  <a:gd name="T13" fmla="*/ 58 h 60"/>
                  <a:gd name="T14" fmla="*/ 18 w 20"/>
                  <a:gd name="T15" fmla="*/ 30 h 60"/>
                  <a:gd name="T16" fmla="*/ 19 w 20"/>
                  <a:gd name="T17" fmla="*/ 3 h 60"/>
                  <a:gd name="T18" fmla="*/ 15 w 20"/>
                  <a:gd name="T1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60">
                    <a:moveTo>
                      <a:pt x="15" y="0"/>
                    </a:moveTo>
                    <a:cubicBezTo>
                      <a:pt x="14" y="1"/>
                      <a:pt x="12" y="2"/>
                      <a:pt x="13" y="4"/>
                    </a:cubicBezTo>
                    <a:cubicBezTo>
                      <a:pt x="14" y="12"/>
                      <a:pt x="13" y="20"/>
                      <a:pt x="11" y="29"/>
                    </a:cubicBezTo>
                    <a:cubicBezTo>
                      <a:pt x="9" y="38"/>
                      <a:pt x="5" y="47"/>
                      <a:pt x="1" y="54"/>
                    </a:cubicBezTo>
                    <a:cubicBezTo>
                      <a:pt x="0" y="55"/>
                      <a:pt x="0" y="56"/>
                      <a:pt x="0" y="58"/>
                    </a:cubicBezTo>
                    <a:cubicBezTo>
                      <a:pt x="1" y="58"/>
                      <a:pt x="1" y="58"/>
                      <a:pt x="1" y="59"/>
                    </a:cubicBezTo>
                    <a:cubicBezTo>
                      <a:pt x="3" y="60"/>
                      <a:pt x="5" y="59"/>
                      <a:pt x="6" y="58"/>
                    </a:cubicBezTo>
                    <a:cubicBezTo>
                      <a:pt x="11" y="50"/>
                      <a:pt x="15" y="41"/>
                      <a:pt x="18" y="30"/>
                    </a:cubicBezTo>
                    <a:cubicBezTo>
                      <a:pt x="20" y="21"/>
                      <a:pt x="20" y="12"/>
                      <a:pt x="19" y="3"/>
                    </a:cubicBezTo>
                    <a:cubicBezTo>
                      <a:pt x="19" y="1"/>
                      <a:pt x="17" y="0"/>
                      <a:pt x="15" y="0"/>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76" name="Freeform 166"/>
              <p:cNvSpPr>
                <a:spLocks/>
              </p:cNvSpPr>
              <p:nvPr/>
            </p:nvSpPr>
            <p:spPr bwMode="auto">
              <a:xfrm>
                <a:off x="8184470" y="5676901"/>
                <a:ext cx="52388" cy="123825"/>
              </a:xfrm>
              <a:custGeom>
                <a:avLst/>
                <a:gdLst>
                  <a:gd name="T0" fmla="*/ 6 w 14"/>
                  <a:gd name="T1" fmla="*/ 32 h 33"/>
                  <a:gd name="T2" fmla="*/ 13 w 14"/>
                  <a:gd name="T3" fmla="*/ 18 h 33"/>
                  <a:gd name="T4" fmla="*/ 13 w 14"/>
                  <a:gd name="T5" fmla="*/ 3 h 33"/>
                  <a:gd name="T6" fmla="*/ 9 w 14"/>
                  <a:gd name="T7" fmla="*/ 1 h 33"/>
                  <a:gd name="T8" fmla="*/ 6 w 14"/>
                  <a:gd name="T9" fmla="*/ 5 h 33"/>
                  <a:gd name="T10" fmla="*/ 6 w 14"/>
                  <a:gd name="T11" fmla="*/ 16 h 33"/>
                  <a:gd name="T12" fmla="*/ 1 w 14"/>
                  <a:gd name="T13" fmla="*/ 27 h 33"/>
                  <a:gd name="T14" fmla="*/ 1 w 14"/>
                  <a:gd name="T15" fmla="*/ 31 h 33"/>
                  <a:gd name="T16" fmla="*/ 1 w 14"/>
                  <a:gd name="T17" fmla="*/ 32 h 33"/>
                  <a:gd name="T18" fmla="*/ 6 w 14"/>
                  <a:gd name="T19"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3">
                    <a:moveTo>
                      <a:pt x="6" y="32"/>
                    </a:moveTo>
                    <a:cubicBezTo>
                      <a:pt x="9" y="28"/>
                      <a:pt x="12" y="23"/>
                      <a:pt x="13" y="18"/>
                    </a:cubicBezTo>
                    <a:cubicBezTo>
                      <a:pt x="14" y="13"/>
                      <a:pt x="14" y="7"/>
                      <a:pt x="13" y="3"/>
                    </a:cubicBezTo>
                    <a:cubicBezTo>
                      <a:pt x="12" y="1"/>
                      <a:pt x="11" y="0"/>
                      <a:pt x="9" y="1"/>
                    </a:cubicBezTo>
                    <a:cubicBezTo>
                      <a:pt x="7" y="1"/>
                      <a:pt x="6" y="3"/>
                      <a:pt x="6" y="5"/>
                    </a:cubicBezTo>
                    <a:cubicBezTo>
                      <a:pt x="7" y="8"/>
                      <a:pt x="7" y="12"/>
                      <a:pt x="6" y="16"/>
                    </a:cubicBezTo>
                    <a:cubicBezTo>
                      <a:pt x="5" y="21"/>
                      <a:pt x="4" y="25"/>
                      <a:pt x="1" y="27"/>
                    </a:cubicBezTo>
                    <a:cubicBezTo>
                      <a:pt x="0" y="29"/>
                      <a:pt x="0" y="30"/>
                      <a:pt x="1" y="31"/>
                    </a:cubicBezTo>
                    <a:cubicBezTo>
                      <a:pt x="1" y="32"/>
                      <a:pt x="1" y="32"/>
                      <a:pt x="1" y="32"/>
                    </a:cubicBezTo>
                    <a:cubicBezTo>
                      <a:pt x="3" y="33"/>
                      <a:pt x="5" y="33"/>
                      <a:pt x="6" y="32"/>
                    </a:cubicBezTo>
                    <a:close/>
                  </a:path>
                </a:pathLst>
              </a:cu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grpSp>
        <p:sp>
          <p:nvSpPr>
            <p:cNvPr id="71" name="文本框 18"/>
            <p:cNvSpPr txBox="1"/>
            <p:nvPr/>
          </p:nvSpPr>
          <p:spPr>
            <a:xfrm>
              <a:off x="2350557" y="5091655"/>
              <a:ext cx="121058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声纹识别</a:t>
              </a:r>
              <a:endParaRPr kumimoji="1" lang="zh-CN" altLang="en-US" sz="2000" b="1" dirty="0">
                <a:latin typeface="微软雅黑"/>
                <a:ea typeface="微软雅黑"/>
                <a:cs typeface="微软雅黑"/>
              </a:endParaRPr>
            </a:p>
          </p:txBody>
        </p:sp>
      </p:grpSp>
    </p:spTree>
    <p:extLst>
      <p:ext uri="{BB962C8B-B14F-4D97-AF65-F5344CB8AC3E}">
        <p14:creationId xmlns:p14="http://schemas.microsoft.com/office/powerpoint/2010/main" val="256601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6"/>
                                        </p:tgtEl>
                                        <p:attrNameLst>
                                          <p:attrName>style.visibility</p:attrName>
                                        </p:attrNameLst>
                                      </p:cBhvr>
                                      <p:to>
                                        <p:strVal val="visible"/>
                                      </p:to>
                                    </p:set>
                                  </p:childTnLst>
                                </p:cTn>
                              </p:par>
                            </p:childTnLst>
                          </p:cTn>
                        </p:par>
                        <p:par>
                          <p:cTn id="10" fill="hold">
                            <p:stCondLst>
                              <p:cond delay="0"/>
                            </p:stCondLst>
                            <p:childTnLst>
                              <p:par>
                                <p:cTn id="11" presetID="10" presetClass="entr" presetSubtype="0" fill="hold" grpId="0" nodeType="afterEffect">
                                  <p:stCondLst>
                                    <p:cond delay="0"/>
                                  </p:stCondLst>
                                  <p:childTnLst>
                                    <p:set>
                                      <p:cBhvr>
                                        <p:cTn id="12" dur="1" fill="hold">
                                          <p:stCondLst>
                                            <p:cond delay="0"/>
                                          </p:stCondLst>
                                        </p:cTn>
                                        <p:tgtEl>
                                          <p:spTgt spid="304"/>
                                        </p:tgtEl>
                                        <p:attrNameLst>
                                          <p:attrName>style.visibility</p:attrName>
                                        </p:attrNameLst>
                                      </p:cBhvr>
                                      <p:to>
                                        <p:strVal val="visible"/>
                                      </p:to>
                                    </p:set>
                                    <p:animEffect transition="in" filter="fade">
                                      <p:cBhvr>
                                        <p:cTn id="13" dur="500"/>
                                        <p:tgtEl>
                                          <p:spTgt spid="30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07"/>
                                        </p:tgtEl>
                                        <p:attrNameLst>
                                          <p:attrName>style.visibility</p:attrName>
                                        </p:attrNameLst>
                                      </p:cBhvr>
                                      <p:to>
                                        <p:strVal val="visible"/>
                                      </p:to>
                                    </p:set>
                                    <p:animEffect transition="in" filter="fade">
                                      <p:cBhvr>
                                        <p:cTn id="17" dur="5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304" grpId="0" animBg="1"/>
      <p:bldP spid="30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2050869" y="2390502"/>
            <a:ext cx="1293222" cy="836023"/>
          </a:xfrm>
          <a:prstGeom prst="roundRect">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zh-CN" altLang="en-US" sz="1200">
              <a:latin typeface="微软雅黑" pitchFamily="34" charset="-122"/>
              <a:ea typeface="微软雅黑" pitchFamily="34" charset="-122"/>
            </a:endParaRPr>
          </a:p>
        </p:txBody>
      </p:sp>
      <p:sp>
        <p:nvSpPr>
          <p:cNvPr id="13" name="Freeform 7"/>
          <p:cNvSpPr>
            <a:spLocks noEditPoints="1"/>
          </p:cNvSpPr>
          <p:nvPr/>
        </p:nvSpPr>
        <p:spPr bwMode="auto">
          <a:xfrm>
            <a:off x="2384199" y="2481942"/>
            <a:ext cx="517525" cy="574424"/>
          </a:xfrm>
          <a:custGeom>
            <a:avLst/>
            <a:gdLst>
              <a:gd name="T0" fmla="*/ 138 w 138"/>
              <a:gd name="T1" fmla="*/ 6 h 170"/>
              <a:gd name="T2" fmla="*/ 131 w 138"/>
              <a:gd name="T3" fmla="*/ 0 h 170"/>
              <a:gd name="T4" fmla="*/ 124 w 138"/>
              <a:gd name="T5" fmla="*/ 6 h 170"/>
              <a:gd name="T6" fmla="*/ 124 w 138"/>
              <a:gd name="T7" fmla="*/ 163 h 170"/>
              <a:gd name="T8" fmla="*/ 131 w 138"/>
              <a:gd name="T9" fmla="*/ 170 h 170"/>
              <a:gd name="T10" fmla="*/ 138 w 138"/>
              <a:gd name="T11" fmla="*/ 163 h 170"/>
              <a:gd name="T12" fmla="*/ 138 w 138"/>
              <a:gd name="T13" fmla="*/ 6 h 170"/>
              <a:gd name="T14" fmla="*/ 8 w 138"/>
              <a:gd name="T15" fmla="*/ 72 h 170"/>
              <a:gd name="T16" fmla="*/ 4 w 138"/>
              <a:gd name="T17" fmla="*/ 68 h 170"/>
              <a:gd name="T18" fmla="*/ 0 w 138"/>
              <a:gd name="T19" fmla="*/ 72 h 170"/>
              <a:gd name="T20" fmla="*/ 0 w 138"/>
              <a:gd name="T21" fmla="*/ 98 h 170"/>
              <a:gd name="T22" fmla="*/ 4 w 138"/>
              <a:gd name="T23" fmla="*/ 102 h 170"/>
              <a:gd name="T24" fmla="*/ 8 w 138"/>
              <a:gd name="T25" fmla="*/ 98 h 170"/>
              <a:gd name="T26" fmla="*/ 8 w 138"/>
              <a:gd name="T27" fmla="*/ 72 h 170"/>
              <a:gd name="T28" fmla="*/ 38 w 138"/>
              <a:gd name="T29" fmla="*/ 55 h 170"/>
              <a:gd name="T30" fmla="*/ 34 w 138"/>
              <a:gd name="T31" fmla="*/ 51 h 170"/>
              <a:gd name="T32" fmla="*/ 29 w 138"/>
              <a:gd name="T33" fmla="*/ 55 h 170"/>
              <a:gd name="T34" fmla="*/ 29 w 138"/>
              <a:gd name="T35" fmla="*/ 114 h 170"/>
              <a:gd name="T36" fmla="*/ 34 w 138"/>
              <a:gd name="T37" fmla="*/ 119 h 170"/>
              <a:gd name="T38" fmla="*/ 38 w 138"/>
              <a:gd name="T39" fmla="*/ 114 h 170"/>
              <a:gd name="T40" fmla="*/ 38 w 138"/>
              <a:gd name="T41" fmla="*/ 55 h 170"/>
              <a:gd name="T42" fmla="*/ 70 w 138"/>
              <a:gd name="T43" fmla="*/ 39 h 170"/>
              <a:gd name="T44" fmla="*/ 64 w 138"/>
              <a:gd name="T45" fmla="*/ 34 h 170"/>
              <a:gd name="T46" fmla="*/ 59 w 138"/>
              <a:gd name="T47" fmla="*/ 39 h 170"/>
              <a:gd name="T48" fmla="*/ 59 w 138"/>
              <a:gd name="T49" fmla="*/ 131 h 170"/>
              <a:gd name="T50" fmla="*/ 64 w 138"/>
              <a:gd name="T51" fmla="*/ 136 h 170"/>
              <a:gd name="T52" fmla="*/ 70 w 138"/>
              <a:gd name="T53" fmla="*/ 131 h 170"/>
              <a:gd name="T54" fmla="*/ 70 w 138"/>
              <a:gd name="T55" fmla="*/ 39 h 170"/>
              <a:gd name="T56" fmla="*/ 103 w 138"/>
              <a:gd name="T57" fmla="*/ 22 h 170"/>
              <a:gd name="T58" fmla="*/ 97 w 138"/>
              <a:gd name="T59" fmla="*/ 17 h 170"/>
              <a:gd name="T60" fmla="*/ 91 w 138"/>
              <a:gd name="T61" fmla="*/ 22 h 170"/>
              <a:gd name="T62" fmla="*/ 91 w 138"/>
              <a:gd name="T63" fmla="*/ 147 h 170"/>
              <a:gd name="T64" fmla="*/ 97 w 138"/>
              <a:gd name="T65" fmla="*/ 153 h 170"/>
              <a:gd name="T66" fmla="*/ 103 w 138"/>
              <a:gd name="T67" fmla="*/ 147 h 170"/>
              <a:gd name="T68" fmla="*/ 103 w 138"/>
              <a:gd name="T69" fmla="*/ 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 h="170">
                <a:moveTo>
                  <a:pt x="138" y="6"/>
                </a:moveTo>
                <a:cubicBezTo>
                  <a:pt x="138" y="3"/>
                  <a:pt x="135" y="0"/>
                  <a:pt x="131" y="0"/>
                </a:cubicBezTo>
                <a:cubicBezTo>
                  <a:pt x="127" y="0"/>
                  <a:pt x="124" y="3"/>
                  <a:pt x="124" y="6"/>
                </a:cubicBezTo>
                <a:cubicBezTo>
                  <a:pt x="124" y="163"/>
                  <a:pt x="124" y="163"/>
                  <a:pt x="124" y="163"/>
                </a:cubicBezTo>
                <a:cubicBezTo>
                  <a:pt x="124" y="167"/>
                  <a:pt x="127" y="170"/>
                  <a:pt x="131" y="170"/>
                </a:cubicBezTo>
                <a:cubicBezTo>
                  <a:pt x="135" y="170"/>
                  <a:pt x="138" y="167"/>
                  <a:pt x="138" y="163"/>
                </a:cubicBezTo>
                <a:cubicBezTo>
                  <a:pt x="138" y="6"/>
                  <a:pt x="138" y="6"/>
                  <a:pt x="138" y="6"/>
                </a:cubicBezTo>
                <a:close/>
                <a:moveTo>
                  <a:pt x="8" y="72"/>
                </a:moveTo>
                <a:cubicBezTo>
                  <a:pt x="8" y="69"/>
                  <a:pt x="6" y="68"/>
                  <a:pt x="4" y="68"/>
                </a:cubicBezTo>
                <a:cubicBezTo>
                  <a:pt x="2" y="68"/>
                  <a:pt x="0" y="69"/>
                  <a:pt x="0" y="72"/>
                </a:cubicBezTo>
                <a:cubicBezTo>
                  <a:pt x="0" y="98"/>
                  <a:pt x="0" y="98"/>
                  <a:pt x="0" y="98"/>
                </a:cubicBezTo>
                <a:cubicBezTo>
                  <a:pt x="0" y="100"/>
                  <a:pt x="2" y="102"/>
                  <a:pt x="4" y="102"/>
                </a:cubicBezTo>
                <a:cubicBezTo>
                  <a:pt x="6" y="102"/>
                  <a:pt x="8" y="100"/>
                  <a:pt x="8" y="98"/>
                </a:cubicBezTo>
                <a:cubicBezTo>
                  <a:pt x="8" y="72"/>
                  <a:pt x="8" y="72"/>
                  <a:pt x="8" y="72"/>
                </a:cubicBezTo>
                <a:close/>
                <a:moveTo>
                  <a:pt x="38" y="55"/>
                </a:moveTo>
                <a:cubicBezTo>
                  <a:pt x="38" y="53"/>
                  <a:pt x="36" y="51"/>
                  <a:pt x="34" y="51"/>
                </a:cubicBezTo>
                <a:cubicBezTo>
                  <a:pt x="31" y="51"/>
                  <a:pt x="29" y="53"/>
                  <a:pt x="29" y="55"/>
                </a:cubicBezTo>
                <a:cubicBezTo>
                  <a:pt x="29" y="114"/>
                  <a:pt x="29" y="114"/>
                  <a:pt x="29" y="114"/>
                </a:cubicBezTo>
                <a:cubicBezTo>
                  <a:pt x="29" y="117"/>
                  <a:pt x="31" y="119"/>
                  <a:pt x="34" y="119"/>
                </a:cubicBezTo>
                <a:cubicBezTo>
                  <a:pt x="36" y="119"/>
                  <a:pt x="38" y="117"/>
                  <a:pt x="38" y="114"/>
                </a:cubicBezTo>
                <a:cubicBezTo>
                  <a:pt x="38" y="55"/>
                  <a:pt x="38" y="55"/>
                  <a:pt x="38" y="55"/>
                </a:cubicBezTo>
                <a:close/>
                <a:moveTo>
                  <a:pt x="70" y="39"/>
                </a:moveTo>
                <a:cubicBezTo>
                  <a:pt x="70" y="36"/>
                  <a:pt x="67" y="34"/>
                  <a:pt x="64" y="34"/>
                </a:cubicBezTo>
                <a:cubicBezTo>
                  <a:pt x="62" y="34"/>
                  <a:pt x="59" y="36"/>
                  <a:pt x="59" y="39"/>
                </a:cubicBezTo>
                <a:cubicBezTo>
                  <a:pt x="59" y="131"/>
                  <a:pt x="59" y="131"/>
                  <a:pt x="59" y="131"/>
                </a:cubicBezTo>
                <a:cubicBezTo>
                  <a:pt x="59" y="134"/>
                  <a:pt x="62" y="136"/>
                  <a:pt x="64" y="136"/>
                </a:cubicBezTo>
                <a:cubicBezTo>
                  <a:pt x="67" y="136"/>
                  <a:pt x="70" y="134"/>
                  <a:pt x="70" y="131"/>
                </a:cubicBezTo>
                <a:cubicBezTo>
                  <a:pt x="70" y="39"/>
                  <a:pt x="70" y="39"/>
                  <a:pt x="70" y="39"/>
                </a:cubicBezTo>
                <a:close/>
                <a:moveTo>
                  <a:pt x="103" y="22"/>
                </a:moveTo>
                <a:cubicBezTo>
                  <a:pt x="103" y="19"/>
                  <a:pt x="100" y="17"/>
                  <a:pt x="97" y="17"/>
                </a:cubicBezTo>
                <a:cubicBezTo>
                  <a:pt x="94" y="17"/>
                  <a:pt x="91" y="19"/>
                  <a:pt x="91" y="22"/>
                </a:cubicBezTo>
                <a:cubicBezTo>
                  <a:pt x="91" y="147"/>
                  <a:pt x="91" y="147"/>
                  <a:pt x="91" y="147"/>
                </a:cubicBezTo>
                <a:cubicBezTo>
                  <a:pt x="91" y="150"/>
                  <a:pt x="94" y="153"/>
                  <a:pt x="97" y="153"/>
                </a:cubicBezTo>
                <a:cubicBezTo>
                  <a:pt x="100" y="153"/>
                  <a:pt x="103" y="150"/>
                  <a:pt x="103" y="147"/>
                </a:cubicBezTo>
                <a:cubicBezTo>
                  <a:pt x="103" y="22"/>
                  <a:pt x="103" y="22"/>
                  <a:pt x="103" y="22"/>
                </a:cubicBezTo>
                <a:close/>
              </a:path>
            </a:pathLst>
          </a:custGeom>
          <a:solidFill>
            <a:schemeClr val="bg1"/>
          </a:solidFill>
          <a:ln>
            <a:noFill/>
          </a:ln>
          <a:scene3d>
            <a:camera prst="perspectiveAbove"/>
            <a:lightRig rig="threePt" dir="t"/>
          </a:scene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15" name="直接箭头连接符 14"/>
          <p:cNvCxnSpPr>
            <a:stCxn id="12" idx="3"/>
          </p:cNvCxnSpPr>
          <p:nvPr/>
        </p:nvCxnSpPr>
        <p:spPr>
          <a:xfrm flipV="1">
            <a:off x="3344091" y="2783978"/>
            <a:ext cx="849086" cy="24536"/>
          </a:xfrm>
          <a:prstGeom prst="straightConnector1">
            <a:avLst/>
          </a:prstGeom>
          <a:ln>
            <a:tailEnd type="arrow"/>
          </a:ln>
          <a:scene3d>
            <a:camera prst="perspectiveAbove"/>
            <a:lightRig rig="threePt" dir="t"/>
          </a:scene3d>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4127863" y="2442754"/>
            <a:ext cx="1227908" cy="692332"/>
          </a:xfrm>
          <a:prstGeom prst="roundRect">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zh-CN" altLang="en-US" sz="1200">
              <a:latin typeface="微软雅黑" pitchFamily="34" charset="-122"/>
              <a:ea typeface="微软雅黑" pitchFamily="34" charset="-122"/>
            </a:endParaRPr>
          </a:p>
        </p:txBody>
      </p:sp>
      <p:sp>
        <p:nvSpPr>
          <p:cNvPr id="17" name="TextBox 16"/>
          <p:cNvSpPr txBox="1"/>
          <p:nvPr/>
        </p:nvSpPr>
        <p:spPr>
          <a:xfrm>
            <a:off x="4153988" y="2625634"/>
            <a:ext cx="1188720" cy="369332"/>
          </a:xfrm>
          <a:prstGeom prst="rect">
            <a:avLst/>
          </a:prstGeom>
          <a:noFill/>
          <a:scene3d>
            <a:camera prst="perspectiveAbove"/>
            <a:lightRig rig="threePt" dir="t"/>
          </a:scene3d>
        </p:spPr>
        <p:txBody>
          <a:bodyPr wrap="square" rtlCol="0">
            <a:spAutoFit/>
          </a:bodyPr>
          <a:lstStyle/>
          <a:p>
            <a:r>
              <a:rPr lang="zh-CN" altLang="en-US" b="1" dirty="0" smtClean="0">
                <a:solidFill>
                  <a:schemeClr val="bg1"/>
                </a:solidFill>
                <a:latin typeface="+mj-ea"/>
                <a:ea typeface="+mj-ea"/>
              </a:rPr>
              <a:t>语音分离</a:t>
            </a:r>
            <a:endParaRPr lang="zh-CN" altLang="en-US" b="1" dirty="0">
              <a:solidFill>
                <a:schemeClr val="bg1"/>
              </a:solidFill>
              <a:latin typeface="+mj-ea"/>
              <a:ea typeface="+mj-ea"/>
            </a:endParaRPr>
          </a:p>
        </p:txBody>
      </p:sp>
      <p:cxnSp>
        <p:nvCxnSpPr>
          <p:cNvPr id="19" name="肘形连接符 18"/>
          <p:cNvCxnSpPr>
            <a:stCxn id="17" idx="3"/>
          </p:cNvCxnSpPr>
          <p:nvPr/>
        </p:nvCxnSpPr>
        <p:spPr>
          <a:xfrm flipV="1">
            <a:off x="5342708" y="2090058"/>
            <a:ext cx="2690949" cy="720242"/>
          </a:xfrm>
          <a:prstGeom prst="bentConnector3">
            <a:avLst>
              <a:gd name="adj1" fmla="val 50000"/>
            </a:avLst>
          </a:prstGeom>
          <a:ln>
            <a:tailEnd type="arrow"/>
          </a:ln>
          <a:scene3d>
            <a:camera prst="perspectiveAbove"/>
            <a:lightRig rig="threePt" dir="t"/>
          </a:scene3d>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7" idx="3"/>
          </p:cNvCxnSpPr>
          <p:nvPr/>
        </p:nvCxnSpPr>
        <p:spPr>
          <a:xfrm>
            <a:off x="5342708" y="2810300"/>
            <a:ext cx="2704012" cy="886489"/>
          </a:xfrm>
          <a:prstGeom prst="bentConnector3">
            <a:avLst>
              <a:gd name="adj1" fmla="val 50000"/>
            </a:avLst>
          </a:prstGeom>
          <a:ln>
            <a:tailEnd type="arrow"/>
          </a:ln>
          <a:scene3d>
            <a:camera prst="perspectiveAbove"/>
            <a:lightRig rig="threePt" dir="t"/>
          </a:scene3d>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8059783" y="1854926"/>
            <a:ext cx="1384663" cy="627017"/>
          </a:xfrm>
          <a:prstGeom prst="roundRect">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zh-CN" altLang="en-US" sz="1200">
              <a:latin typeface="微软雅黑" pitchFamily="34" charset="-122"/>
              <a:ea typeface="微软雅黑" pitchFamily="34" charset="-122"/>
            </a:endParaRPr>
          </a:p>
        </p:txBody>
      </p:sp>
      <p:sp>
        <p:nvSpPr>
          <p:cNvPr id="23" name="圆角矩形 22"/>
          <p:cNvSpPr/>
          <p:nvPr/>
        </p:nvSpPr>
        <p:spPr>
          <a:xfrm>
            <a:off x="8029303" y="3378926"/>
            <a:ext cx="1384663" cy="627017"/>
          </a:xfrm>
          <a:prstGeom prst="roundRect">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zh-CN" altLang="en-US" sz="1200">
              <a:latin typeface="微软雅黑" pitchFamily="34" charset="-122"/>
              <a:ea typeface="微软雅黑" pitchFamily="34" charset="-122"/>
            </a:endParaRPr>
          </a:p>
        </p:txBody>
      </p:sp>
      <p:pic>
        <p:nvPicPr>
          <p:cNvPr id="3076" name="Picture 4" descr="C:\Users\Administrator\Desktop\QQ截图20170808191549.png"/>
          <p:cNvPicPr>
            <a:picLocks noChangeAspect="1" noChangeArrowheads="1"/>
          </p:cNvPicPr>
          <p:nvPr/>
        </p:nvPicPr>
        <p:blipFill>
          <a:blip r:embed="rId2"/>
          <a:srcRect/>
          <a:stretch>
            <a:fillRect/>
          </a:stretch>
        </p:blipFill>
        <p:spPr bwMode="auto">
          <a:xfrm>
            <a:off x="6682332" y="1059861"/>
            <a:ext cx="1152525" cy="923925"/>
          </a:xfrm>
          <a:prstGeom prst="rect">
            <a:avLst/>
          </a:prstGeom>
          <a:ln>
            <a:noFill/>
          </a:ln>
          <a:effectLst>
            <a:softEdge rad="112500"/>
          </a:effectLst>
          <a:scene3d>
            <a:camera prst="perspectiveAbove"/>
            <a:lightRig rig="threePt" dir="t"/>
          </a:scene3d>
        </p:spPr>
      </p:pic>
      <p:sp>
        <p:nvSpPr>
          <p:cNvPr id="25" name="TextBox 24"/>
          <p:cNvSpPr txBox="1"/>
          <p:nvPr/>
        </p:nvSpPr>
        <p:spPr>
          <a:xfrm>
            <a:off x="6766560" y="2155371"/>
            <a:ext cx="1097280" cy="369332"/>
          </a:xfrm>
          <a:prstGeom prst="rect">
            <a:avLst/>
          </a:prstGeom>
          <a:noFill/>
          <a:scene3d>
            <a:camera prst="perspectiveAbove"/>
            <a:lightRig rig="threePt" dir="t"/>
          </a:scene3d>
        </p:spPr>
        <p:txBody>
          <a:bodyPr wrap="square" rtlCol="0">
            <a:spAutoFit/>
          </a:bodyPr>
          <a:lstStyle/>
          <a:p>
            <a:r>
              <a:rPr lang="zh-CN" altLang="en-US" dirty="0" smtClean="0">
                <a:latin typeface="+mj-ea"/>
                <a:ea typeface="+mj-ea"/>
              </a:rPr>
              <a:t>市民</a:t>
            </a:r>
            <a:endParaRPr lang="zh-CN" altLang="en-US" dirty="0">
              <a:latin typeface="+mj-ea"/>
              <a:ea typeface="+mj-ea"/>
            </a:endParaRPr>
          </a:p>
        </p:txBody>
      </p:sp>
      <p:sp>
        <p:nvSpPr>
          <p:cNvPr id="26" name="TextBox 25"/>
          <p:cNvSpPr txBox="1"/>
          <p:nvPr/>
        </p:nvSpPr>
        <p:spPr>
          <a:xfrm>
            <a:off x="8186057" y="1968137"/>
            <a:ext cx="1188720" cy="369332"/>
          </a:xfrm>
          <a:prstGeom prst="rect">
            <a:avLst/>
          </a:prstGeom>
          <a:noFill/>
          <a:scene3d>
            <a:camera prst="perspectiveAbove"/>
            <a:lightRig rig="threePt" dir="t"/>
          </a:scene3d>
        </p:spPr>
        <p:txBody>
          <a:bodyPr wrap="square" rtlCol="0">
            <a:spAutoFit/>
          </a:bodyPr>
          <a:lstStyle/>
          <a:p>
            <a:r>
              <a:rPr lang="zh-CN" altLang="en-US" b="1" dirty="0" smtClean="0">
                <a:solidFill>
                  <a:schemeClr val="bg1"/>
                </a:solidFill>
                <a:latin typeface="+mj-ea"/>
                <a:ea typeface="+mj-ea"/>
              </a:rPr>
              <a:t>话术建议</a:t>
            </a:r>
            <a:endParaRPr lang="zh-CN" altLang="en-US" b="1" dirty="0">
              <a:solidFill>
                <a:schemeClr val="bg1"/>
              </a:solidFill>
              <a:latin typeface="+mj-ea"/>
              <a:ea typeface="+mj-ea"/>
            </a:endParaRPr>
          </a:p>
        </p:txBody>
      </p:sp>
      <p:sp>
        <p:nvSpPr>
          <p:cNvPr id="27" name="TextBox 26"/>
          <p:cNvSpPr txBox="1"/>
          <p:nvPr/>
        </p:nvSpPr>
        <p:spPr>
          <a:xfrm>
            <a:off x="8129451" y="3505200"/>
            <a:ext cx="1188720" cy="369332"/>
          </a:xfrm>
          <a:prstGeom prst="rect">
            <a:avLst/>
          </a:prstGeom>
          <a:noFill/>
          <a:scene3d>
            <a:camera prst="perspectiveAbove"/>
            <a:lightRig rig="threePt" dir="t"/>
          </a:scene3d>
        </p:spPr>
        <p:txBody>
          <a:bodyPr wrap="square" rtlCol="0">
            <a:spAutoFit/>
          </a:bodyPr>
          <a:lstStyle/>
          <a:p>
            <a:r>
              <a:rPr lang="zh-CN" altLang="en-US" b="1" dirty="0" smtClean="0">
                <a:solidFill>
                  <a:schemeClr val="bg1"/>
                </a:solidFill>
                <a:latin typeface="+mj-ea"/>
                <a:ea typeface="+mj-ea"/>
              </a:rPr>
              <a:t>全量质检</a:t>
            </a:r>
            <a:endParaRPr lang="zh-CN" altLang="en-US" b="1" dirty="0">
              <a:solidFill>
                <a:schemeClr val="bg1"/>
              </a:solidFill>
              <a:latin typeface="+mj-ea"/>
              <a:ea typeface="+mj-ea"/>
            </a:endParaRPr>
          </a:p>
        </p:txBody>
      </p:sp>
      <p:pic>
        <p:nvPicPr>
          <p:cNvPr id="3077" name="Picture 5" descr="C:\Users\Administrator\Desktop\QQ截图20170808192541.png"/>
          <p:cNvPicPr>
            <a:picLocks noChangeAspect="1" noChangeArrowheads="1"/>
          </p:cNvPicPr>
          <p:nvPr/>
        </p:nvPicPr>
        <p:blipFill>
          <a:blip r:embed="rId3"/>
          <a:srcRect/>
          <a:stretch>
            <a:fillRect/>
          </a:stretch>
        </p:blipFill>
        <p:spPr bwMode="auto">
          <a:xfrm>
            <a:off x="6914608" y="2807517"/>
            <a:ext cx="792478" cy="877206"/>
          </a:xfrm>
          <a:prstGeom prst="rect">
            <a:avLst/>
          </a:prstGeom>
          <a:ln>
            <a:noFill/>
          </a:ln>
          <a:effectLst>
            <a:softEdge rad="112500"/>
          </a:effectLst>
          <a:scene3d>
            <a:camera prst="perspectiveAbove"/>
            <a:lightRig rig="threePt" dir="t"/>
          </a:scene3d>
        </p:spPr>
      </p:pic>
      <p:sp>
        <p:nvSpPr>
          <p:cNvPr id="29" name="TextBox 28"/>
          <p:cNvSpPr txBox="1"/>
          <p:nvPr/>
        </p:nvSpPr>
        <p:spPr>
          <a:xfrm>
            <a:off x="6805743" y="3796937"/>
            <a:ext cx="1097280" cy="369332"/>
          </a:xfrm>
          <a:prstGeom prst="rect">
            <a:avLst/>
          </a:prstGeom>
          <a:noFill/>
          <a:scene3d>
            <a:camera prst="perspectiveAbove"/>
            <a:lightRig rig="threePt" dir="t"/>
          </a:scene3d>
        </p:spPr>
        <p:txBody>
          <a:bodyPr wrap="square" rtlCol="0">
            <a:spAutoFit/>
          </a:bodyPr>
          <a:lstStyle/>
          <a:p>
            <a:r>
              <a:rPr lang="zh-CN" altLang="en-US" dirty="0" smtClean="0">
                <a:latin typeface="+mj-ea"/>
                <a:ea typeface="+mj-ea"/>
              </a:rPr>
              <a:t>客服</a:t>
            </a:r>
            <a:endParaRPr lang="zh-CN" altLang="en-US" dirty="0">
              <a:latin typeface="+mj-ea"/>
              <a:ea typeface="+mj-ea"/>
            </a:endParaRPr>
          </a:p>
        </p:txBody>
      </p:sp>
      <p:sp>
        <p:nvSpPr>
          <p:cNvPr id="31" name="TextBox 30"/>
          <p:cNvSpPr txBox="1"/>
          <p:nvPr/>
        </p:nvSpPr>
        <p:spPr>
          <a:xfrm>
            <a:off x="9435735" y="4595094"/>
            <a:ext cx="2586446" cy="1323439"/>
          </a:xfrm>
          <a:prstGeom prst="rect">
            <a:avLst/>
          </a:prstGeom>
          <a:noFill/>
        </p:spPr>
        <p:txBody>
          <a:bodyPr wrap="square" rtlCol="0">
            <a:spAutoFit/>
          </a:bodyPr>
          <a:lstStyle/>
          <a:p>
            <a:r>
              <a:rPr lang="zh-CN" altLang="en-US" sz="1600" dirty="0" smtClean="0">
                <a:latin typeface="+mj-ea"/>
                <a:ea typeface="+mj-ea"/>
              </a:rPr>
              <a:t>剥离的市民录音可以进行声纹库建立更新，也可以进行语音转文本后存入数据库们进行之后的大数据分析。</a:t>
            </a:r>
            <a:endParaRPr lang="zh-CN" altLang="en-US" sz="1600" dirty="0">
              <a:latin typeface="+mj-ea"/>
              <a:ea typeface="+mj-ea"/>
            </a:endParaRPr>
          </a:p>
        </p:txBody>
      </p:sp>
      <p:sp>
        <p:nvSpPr>
          <p:cNvPr id="41" name="Round Diagonal Corner Rectangle 52"/>
          <p:cNvSpPr/>
          <p:nvPr/>
        </p:nvSpPr>
        <p:spPr>
          <a:xfrm rot="5400000">
            <a:off x="599683" y="4387072"/>
            <a:ext cx="707808" cy="1123405"/>
          </a:xfrm>
          <a:prstGeom prst="round2DiagRect">
            <a:avLst>
              <a:gd name="adj1" fmla="val 18841"/>
              <a:gd name="adj2" fmla="val 0"/>
            </a:avLst>
          </a:prstGeom>
          <a:ln/>
        </p:spPr>
        <p:style>
          <a:lnRef idx="0">
            <a:schemeClr val="accent2"/>
          </a:lnRef>
          <a:fillRef idx="3">
            <a:schemeClr val="accent2"/>
          </a:fillRef>
          <a:effectRef idx="3">
            <a:schemeClr val="accent2"/>
          </a:effectRef>
          <a:fontRef idx="minor">
            <a:schemeClr val="lt1"/>
          </a:fontRef>
        </p:style>
        <p:txBody>
          <a:bodyPr lIns="92156" tIns="46078" rIns="92156" bIns="46078" rtlCol="0" anchor="ctr"/>
          <a:lstStyle/>
          <a:p>
            <a:pPr algn="ctr"/>
            <a:endParaRPr lang="bg-BG" sz="1400" dirty="0">
              <a:latin typeface="微软雅黑" pitchFamily="34" charset="-122"/>
              <a:ea typeface="微软雅黑" pitchFamily="34" charset="-122"/>
            </a:endParaRPr>
          </a:p>
        </p:txBody>
      </p:sp>
      <p:sp>
        <p:nvSpPr>
          <p:cNvPr id="42" name="TextBox 41"/>
          <p:cNvSpPr txBox="1"/>
          <p:nvPr/>
        </p:nvSpPr>
        <p:spPr>
          <a:xfrm>
            <a:off x="365757" y="4723146"/>
            <a:ext cx="1254034" cy="400110"/>
          </a:xfrm>
          <a:prstGeom prst="rect">
            <a:avLst/>
          </a:prstGeom>
          <a:noFill/>
        </p:spPr>
        <p:txBody>
          <a:bodyPr wrap="square" rtlCol="0">
            <a:spAutoFit/>
          </a:bodyPr>
          <a:lstStyle/>
          <a:p>
            <a:r>
              <a:rPr lang="zh-CN" altLang="en-US" sz="2000" b="1" dirty="0" smtClean="0">
                <a:solidFill>
                  <a:schemeClr val="bg1"/>
                </a:solidFill>
                <a:latin typeface="+mj-ea"/>
                <a:ea typeface="+mj-ea"/>
                <a:cs typeface="Ebrima" pitchFamily="2" charset="0"/>
              </a:rPr>
              <a:t>话术建议</a:t>
            </a:r>
            <a:endParaRPr lang="zh-CN" altLang="en-US" sz="2000" b="1" dirty="0">
              <a:solidFill>
                <a:schemeClr val="bg1"/>
              </a:solidFill>
              <a:latin typeface="+mj-ea"/>
              <a:ea typeface="+mj-ea"/>
              <a:cs typeface="Ebrima" pitchFamily="2" charset="0"/>
            </a:endParaRPr>
          </a:p>
        </p:txBody>
      </p:sp>
      <p:sp>
        <p:nvSpPr>
          <p:cNvPr id="43" name="矩形 42"/>
          <p:cNvSpPr/>
          <p:nvPr/>
        </p:nvSpPr>
        <p:spPr>
          <a:xfrm>
            <a:off x="1571895" y="4508751"/>
            <a:ext cx="2346959" cy="1815882"/>
          </a:xfrm>
          <a:prstGeom prst="rect">
            <a:avLst/>
          </a:prstGeom>
        </p:spPr>
        <p:txBody>
          <a:bodyPr wrap="square">
            <a:spAutoFit/>
          </a:bodyPr>
          <a:lstStyle/>
          <a:p>
            <a:r>
              <a:rPr lang="zh-CN" altLang="en-US" sz="1600" dirty="0" smtClean="0">
                <a:latin typeface="+mj-ea"/>
                <a:ea typeface="+mj-ea"/>
              </a:rPr>
              <a:t>市民通话中可将语音实施抓取，语音转文本，并进行关键字抽取，分析关心问题及情绪情况，从而提供客服人员话术建议及咨询问题答案。</a:t>
            </a:r>
          </a:p>
        </p:txBody>
      </p:sp>
      <p:sp>
        <p:nvSpPr>
          <p:cNvPr id="44" name="Round Diagonal Corner Rectangle 45"/>
          <p:cNvSpPr/>
          <p:nvPr/>
        </p:nvSpPr>
        <p:spPr>
          <a:xfrm rot="16200000">
            <a:off x="4449248" y="4357809"/>
            <a:ext cx="715758" cy="1254038"/>
          </a:xfrm>
          <a:prstGeom prst="round2DiagRect">
            <a:avLst>
              <a:gd name="adj1" fmla="val 18841"/>
              <a:gd name="adj2" fmla="val 0"/>
            </a:avLst>
          </a:prstGeom>
          <a:ln/>
        </p:spPr>
        <p:style>
          <a:lnRef idx="0">
            <a:schemeClr val="accent4"/>
          </a:lnRef>
          <a:fillRef idx="3">
            <a:schemeClr val="accent4"/>
          </a:fillRef>
          <a:effectRef idx="3">
            <a:schemeClr val="accent4"/>
          </a:effectRef>
          <a:fontRef idx="minor">
            <a:schemeClr val="lt1"/>
          </a:fontRef>
        </p:style>
        <p:txBody>
          <a:bodyPr lIns="92156" tIns="46078" rIns="92156" bIns="46078" rtlCol="0" anchor="ctr"/>
          <a:lstStyle/>
          <a:p>
            <a:pPr algn="ctr"/>
            <a:endParaRPr lang="bg-BG" sz="1400" dirty="0">
              <a:latin typeface="微软雅黑" pitchFamily="34" charset="-122"/>
              <a:ea typeface="微软雅黑" pitchFamily="34" charset="-122"/>
            </a:endParaRPr>
          </a:p>
        </p:txBody>
      </p:sp>
      <p:sp>
        <p:nvSpPr>
          <p:cNvPr id="45" name="TextBox 44"/>
          <p:cNvSpPr txBox="1"/>
          <p:nvPr/>
        </p:nvSpPr>
        <p:spPr>
          <a:xfrm>
            <a:off x="4149627" y="4731854"/>
            <a:ext cx="1254034" cy="400110"/>
          </a:xfrm>
          <a:prstGeom prst="rect">
            <a:avLst/>
          </a:prstGeom>
          <a:noFill/>
        </p:spPr>
        <p:txBody>
          <a:bodyPr wrap="square" rtlCol="0">
            <a:spAutoFit/>
          </a:bodyPr>
          <a:lstStyle/>
          <a:p>
            <a:r>
              <a:rPr lang="zh-CN" altLang="en-US" sz="2000" b="1" dirty="0" smtClean="0">
                <a:solidFill>
                  <a:schemeClr val="bg1"/>
                </a:solidFill>
                <a:latin typeface="+mj-ea"/>
                <a:ea typeface="+mj-ea"/>
                <a:cs typeface="Ebrima" pitchFamily="2" charset="0"/>
              </a:rPr>
              <a:t>全量质检</a:t>
            </a:r>
            <a:endParaRPr lang="zh-CN" altLang="en-US" sz="2000" b="1" dirty="0">
              <a:solidFill>
                <a:schemeClr val="bg1"/>
              </a:solidFill>
              <a:latin typeface="+mj-ea"/>
              <a:ea typeface="+mj-ea"/>
              <a:cs typeface="Ebrima" pitchFamily="2" charset="0"/>
            </a:endParaRPr>
          </a:p>
        </p:txBody>
      </p:sp>
      <p:sp>
        <p:nvSpPr>
          <p:cNvPr id="46" name="矩形 45"/>
          <p:cNvSpPr/>
          <p:nvPr/>
        </p:nvSpPr>
        <p:spPr>
          <a:xfrm>
            <a:off x="5621377" y="4534877"/>
            <a:ext cx="2281646" cy="1569660"/>
          </a:xfrm>
          <a:prstGeom prst="rect">
            <a:avLst/>
          </a:prstGeom>
        </p:spPr>
        <p:txBody>
          <a:bodyPr wrap="square">
            <a:spAutoFit/>
          </a:bodyPr>
          <a:lstStyle/>
          <a:p>
            <a:r>
              <a:rPr lang="zh-CN" altLang="en-US" sz="1600" dirty="0" smtClean="0">
                <a:latin typeface="+mj-ea"/>
                <a:ea typeface="+mj-ea"/>
              </a:rPr>
              <a:t>通过对已有录音进行客服人员及市民人员语音剥离，对客服人员语音进行全量质检，从而更好的运营管理，提升服务质量；</a:t>
            </a:r>
          </a:p>
        </p:txBody>
      </p:sp>
      <p:sp>
        <p:nvSpPr>
          <p:cNvPr id="47" name="Round Diagonal Corner Rectangle 45"/>
          <p:cNvSpPr/>
          <p:nvPr/>
        </p:nvSpPr>
        <p:spPr>
          <a:xfrm rot="16200000">
            <a:off x="8389881" y="4314266"/>
            <a:ext cx="715758" cy="1254038"/>
          </a:xfrm>
          <a:prstGeom prst="round2DiagRect">
            <a:avLst>
              <a:gd name="adj1" fmla="val 18841"/>
              <a:gd name="adj2" fmla="val 0"/>
            </a:avLst>
          </a:prstGeom>
          <a:ln/>
        </p:spPr>
        <p:style>
          <a:lnRef idx="0">
            <a:schemeClr val="accent6"/>
          </a:lnRef>
          <a:fillRef idx="3">
            <a:schemeClr val="accent6"/>
          </a:fillRef>
          <a:effectRef idx="3">
            <a:schemeClr val="accent6"/>
          </a:effectRef>
          <a:fontRef idx="minor">
            <a:schemeClr val="lt1"/>
          </a:fontRef>
        </p:style>
        <p:txBody>
          <a:bodyPr lIns="92156" tIns="46078" rIns="92156" bIns="46078" rtlCol="0" anchor="ctr"/>
          <a:lstStyle/>
          <a:p>
            <a:pPr algn="ctr"/>
            <a:endParaRPr lang="bg-BG" sz="1400" dirty="0">
              <a:latin typeface="微软雅黑" pitchFamily="34" charset="-122"/>
              <a:ea typeface="微软雅黑" pitchFamily="34" charset="-122"/>
            </a:endParaRPr>
          </a:p>
        </p:txBody>
      </p:sp>
      <p:sp>
        <p:nvSpPr>
          <p:cNvPr id="54" name="TextBox 53"/>
          <p:cNvSpPr txBox="1"/>
          <p:nvPr/>
        </p:nvSpPr>
        <p:spPr>
          <a:xfrm>
            <a:off x="8090260" y="4688311"/>
            <a:ext cx="1254034" cy="400110"/>
          </a:xfrm>
          <a:prstGeom prst="rect">
            <a:avLst/>
          </a:prstGeom>
          <a:noFill/>
        </p:spPr>
        <p:txBody>
          <a:bodyPr wrap="square" rtlCol="0">
            <a:spAutoFit/>
          </a:bodyPr>
          <a:lstStyle/>
          <a:p>
            <a:r>
              <a:rPr lang="zh-CN" altLang="en-US" sz="2000" b="1" dirty="0" smtClean="0">
                <a:solidFill>
                  <a:schemeClr val="bg1"/>
                </a:solidFill>
                <a:latin typeface="+mj-ea"/>
                <a:ea typeface="+mj-ea"/>
                <a:cs typeface="Ebrima" pitchFamily="2" charset="0"/>
              </a:rPr>
              <a:t>大数据</a:t>
            </a:r>
            <a:endParaRPr lang="zh-CN" altLang="en-US" sz="2000" b="1" dirty="0">
              <a:solidFill>
                <a:schemeClr val="bg1"/>
              </a:solidFill>
              <a:latin typeface="+mj-ea"/>
              <a:ea typeface="+mj-ea"/>
              <a:cs typeface="Ebrima" pitchFamily="2" charset="0"/>
            </a:endParaRPr>
          </a:p>
        </p:txBody>
      </p:sp>
      <p:grpSp>
        <p:nvGrpSpPr>
          <p:cNvPr id="38" name="组合 37"/>
          <p:cNvGrpSpPr/>
          <p:nvPr/>
        </p:nvGrpSpPr>
        <p:grpSpPr>
          <a:xfrm>
            <a:off x="5921110" y="2249587"/>
            <a:ext cx="845450" cy="1093317"/>
            <a:chOff x="3834370" y="3159421"/>
            <a:chExt cx="945944" cy="1223273"/>
          </a:xfrm>
        </p:grpSpPr>
        <p:sp>
          <p:nvSpPr>
            <p:cNvPr id="39" name="矩形 38"/>
            <p:cNvSpPr/>
            <p:nvPr/>
          </p:nvSpPr>
          <p:spPr>
            <a:xfrm>
              <a:off x="3882735" y="3183566"/>
              <a:ext cx="897579" cy="119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3834370" y="3159421"/>
              <a:ext cx="756461" cy="307777"/>
            </a:xfrm>
            <a:prstGeom prst="rect">
              <a:avLst/>
            </a:prstGeom>
            <a:noFill/>
          </p:spPr>
          <p:txBody>
            <a:bodyPr wrap="square" rtlCol="0">
              <a:spAutoFit/>
            </a:bodyPr>
            <a:lstStyle/>
            <a:p>
              <a:r>
                <a:rPr lang="en-US" altLang="zh-CN" sz="1400" b="1" dirty="0" smtClean="0">
                  <a:solidFill>
                    <a:schemeClr val="bg1"/>
                  </a:solidFill>
                  <a:latin typeface="Ebrima" pitchFamily="2" charset="0"/>
                  <a:ea typeface="Ebrima" pitchFamily="2" charset="0"/>
                  <a:cs typeface="Ebrima" pitchFamily="2" charset="0"/>
                </a:rPr>
                <a:t>AI</a:t>
              </a:r>
              <a:endParaRPr lang="zh-CN" altLang="en-US" sz="1400" b="1" dirty="0">
                <a:solidFill>
                  <a:schemeClr val="bg1"/>
                </a:solidFill>
                <a:latin typeface="Ebrima" pitchFamily="2" charset="0"/>
                <a:cs typeface="Ebrima" pitchFamily="2" charset="0"/>
              </a:endParaRPr>
            </a:p>
          </p:txBody>
        </p:sp>
        <p:grpSp>
          <p:nvGrpSpPr>
            <p:cNvPr id="48" name="Group 2"/>
            <p:cNvGrpSpPr/>
            <p:nvPr/>
          </p:nvGrpSpPr>
          <p:grpSpPr>
            <a:xfrm>
              <a:off x="3956976" y="3234133"/>
              <a:ext cx="766900" cy="782229"/>
              <a:chOff x="9152481" y="4161629"/>
              <a:chExt cx="6110782" cy="7588586"/>
            </a:xfrm>
          </p:grpSpPr>
          <p:sp>
            <p:nvSpPr>
              <p:cNvPr id="50" name="Freeform 17"/>
              <p:cNvSpPr>
                <a:spLocks noChangeArrowheads="1"/>
              </p:cNvSpPr>
              <p:nvPr/>
            </p:nvSpPr>
            <p:spPr bwMode="auto">
              <a:xfrm>
                <a:off x="10998164" y="4161629"/>
                <a:ext cx="2745973" cy="1313791"/>
              </a:xfrm>
              <a:custGeom>
                <a:avLst/>
                <a:gdLst>
                  <a:gd name="T0" fmla="*/ 3314 w 6713"/>
                  <a:gd name="T1" fmla="*/ 10 h 3210"/>
                  <a:gd name="T2" fmla="*/ 3314 w 6713"/>
                  <a:gd name="T3" fmla="*/ 10 h 3210"/>
                  <a:gd name="T4" fmla="*/ 3220 w 6713"/>
                  <a:gd name="T5" fmla="*/ 0 h 3210"/>
                  <a:gd name="T6" fmla="*/ 3136 w 6713"/>
                  <a:gd name="T7" fmla="*/ 10 h 3210"/>
                  <a:gd name="T8" fmla="*/ 0 w 6713"/>
                  <a:gd name="T9" fmla="*/ 3209 h 3210"/>
                  <a:gd name="T10" fmla="*/ 472 w 6713"/>
                  <a:gd name="T11" fmla="*/ 3209 h 3210"/>
                  <a:gd name="T12" fmla="*/ 3314 w 6713"/>
                  <a:gd name="T13" fmla="*/ 629 h 3210"/>
                  <a:gd name="T14" fmla="*/ 6209 w 6713"/>
                  <a:gd name="T15" fmla="*/ 3209 h 3210"/>
                  <a:gd name="T16" fmla="*/ 6712 w 6713"/>
                  <a:gd name="T17" fmla="*/ 3209 h 3210"/>
                  <a:gd name="T18" fmla="*/ 3314 w 6713"/>
                  <a:gd name="T19" fmla="*/ 1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3" h="3210">
                    <a:moveTo>
                      <a:pt x="3314" y="10"/>
                    </a:moveTo>
                    <a:lnTo>
                      <a:pt x="3314" y="10"/>
                    </a:lnTo>
                    <a:cubicBezTo>
                      <a:pt x="3283" y="0"/>
                      <a:pt x="3251" y="0"/>
                      <a:pt x="3220" y="0"/>
                    </a:cubicBezTo>
                    <a:cubicBezTo>
                      <a:pt x="3189" y="0"/>
                      <a:pt x="3167" y="0"/>
                      <a:pt x="3136" y="10"/>
                    </a:cubicBezTo>
                    <a:cubicBezTo>
                      <a:pt x="1416" y="52"/>
                      <a:pt x="220" y="1489"/>
                      <a:pt x="0" y="3209"/>
                    </a:cubicBezTo>
                    <a:cubicBezTo>
                      <a:pt x="472" y="3209"/>
                      <a:pt x="472" y="3209"/>
                      <a:pt x="472" y="3209"/>
                    </a:cubicBezTo>
                    <a:cubicBezTo>
                      <a:pt x="651" y="1930"/>
                      <a:pt x="1783" y="629"/>
                      <a:pt x="3314" y="629"/>
                    </a:cubicBezTo>
                    <a:cubicBezTo>
                      <a:pt x="4888" y="629"/>
                      <a:pt x="5790" y="1961"/>
                      <a:pt x="6209" y="3209"/>
                    </a:cubicBezTo>
                    <a:cubicBezTo>
                      <a:pt x="6712" y="3209"/>
                      <a:pt x="6712" y="3209"/>
                      <a:pt x="6712" y="3209"/>
                    </a:cubicBezTo>
                    <a:cubicBezTo>
                      <a:pt x="6261" y="1604"/>
                      <a:pt x="5066" y="52"/>
                      <a:pt x="3314" y="1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1" name="Freeform 18"/>
              <p:cNvSpPr>
                <a:spLocks noChangeArrowheads="1"/>
              </p:cNvSpPr>
              <p:nvPr/>
            </p:nvSpPr>
            <p:spPr bwMode="auto">
              <a:xfrm>
                <a:off x="12298983" y="4564068"/>
                <a:ext cx="1086121" cy="1422070"/>
              </a:xfrm>
              <a:custGeom>
                <a:avLst/>
                <a:gdLst>
                  <a:gd name="T0" fmla="*/ 2653 w 2654"/>
                  <a:gd name="T1" fmla="*/ 2224 h 3473"/>
                  <a:gd name="T2" fmla="*/ 2653 w 2654"/>
                  <a:gd name="T3" fmla="*/ 2224 h 3473"/>
                  <a:gd name="T4" fmla="*/ 1804 w 2654"/>
                  <a:gd name="T5" fmla="*/ 766 h 3473"/>
                  <a:gd name="T6" fmla="*/ 136 w 2654"/>
                  <a:gd name="T7" fmla="*/ 0 h 3473"/>
                  <a:gd name="T8" fmla="*/ 63 w 2654"/>
                  <a:gd name="T9" fmla="*/ 0 h 3473"/>
                  <a:gd name="T10" fmla="*/ 0 w 2654"/>
                  <a:gd name="T11" fmla="*/ 0 h 3473"/>
                  <a:gd name="T12" fmla="*/ 0 w 2654"/>
                  <a:gd name="T13" fmla="*/ 746 h 3473"/>
                  <a:gd name="T14" fmla="*/ 105 w 2654"/>
                  <a:gd name="T15" fmla="*/ 746 h 3473"/>
                  <a:gd name="T16" fmla="*/ 220 w 2654"/>
                  <a:gd name="T17" fmla="*/ 672 h 3473"/>
                  <a:gd name="T18" fmla="*/ 577 w 2654"/>
                  <a:gd name="T19" fmla="*/ 546 h 3473"/>
                  <a:gd name="T20" fmla="*/ 975 w 2654"/>
                  <a:gd name="T21" fmla="*/ 672 h 3473"/>
                  <a:gd name="T22" fmla="*/ 1164 w 2654"/>
                  <a:gd name="T23" fmla="*/ 1134 h 3473"/>
                  <a:gd name="T24" fmla="*/ 975 w 2654"/>
                  <a:gd name="T25" fmla="*/ 1595 h 3473"/>
                  <a:gd name="T26" fmla="*/ 577 w 2654"/>
                  <a:gd name="T27" fmla="*/ 1721 h 3473"/>
                  <a:gd name="T28" fmla="*/ 220 w 2654"/>
                  <a:gd name="T29" fmla="*/ 1574 h 3473"/>
                  <a:gd name="T30" fmla="*/ 84 w 2654"/>
                  <a:gd name="T31" fmla="*/ 1480 h 3473"/>
                  <a:gd name="T32" fmla="*/ 0 w 2654"/>
                  <a:gd name="T33" fmla="*/ 1480 h 3473"/>
                  <a:gd name="T34" fmla="*/ 0 w 2654"/>
                  <a:gd name="T35" fmla="*/ 2224 h 3473"/>
                  <a:gd name="T36" fmla="*/ 1479 w 2654"/>
                  <a:gd name="T37" fmla="*/ 2224 h 3473"/>
                  <a:gd name="T38" fmla="*/ 1479 w 2654"/>
                  <a:gd name="T39" fmla="*/ 2623 h 3473"/>
                  <a:gd name="T40" fmla="*/ 1479 w 2654"/>
                  <a:gd name="T41" fmla="*/ 2633 h 3473"/>
                  <a:gd name="T42" fmla="*/ 1342 w 2654"/>
                  <a:gd name="T43" fmla="*/ 2895 h 3473"/>
                  <a:gd name="T44" fmla="*/ 1248 w 2654"/>
                  <a:gd name="T45" fmla="*/ 3105 h 3473"/>
                  <a:gd name="T46" fmla="*/ 1322 w 2654"/>
                  <a:gd name="T47" fmla="*/ 3357 h 3473"/>
                  <a:gd name="T48" fmla="*/ 1605 w 2654"/>
                  <a:gd name="T49" fmla="*/ 3472 h 3473"/>
                  <a:gd name="T50" fmla="*/ 1877 w 2654"/>
                  <a:gd name="T51" fmla="*/ 3367 h 3473"/>
                  <a:gd name="T52" fmla="*/ 1951 w 2654"/>
                  <a:gd name="T53" fmla="*/ 3105 h 3473"/>
                  <a:gd name="T54" fmla="*/ 1867 w 2654"/>
                  <a:gd name="T55" fmla="*/ 2895 h 3473"/>
                  <a:gd name="T56" fmla="*/ 1751 w 2654"/>
                  <a:gd name="T57" fmla="*/ 2643 h 3473"/>
                  <a:gd name="T58" fmla="*/ 1751 w 2654"/>
                  <a:gd name="T59" fmla="*/ 2224 h 3473"/>
                  <a:gd name="T60" fmla="*/ 2653 w 2654"/>
                  <a:gd name="T61" fmla="*/ 2224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54" h="3473">
                    <a:moveTo>
                      <a:pt x="2653" y="2224"/>
                    </a:moveTo>
                    <a:lnTo>
                      <a:pt x="2653" y="2224"/>
                    </a:lnTo>
                    <a:cubicBezTo>
                      <a:pt x="2454" y="1700"/>
                      <a:pt x="2181" y="1165"/>
                      <a:pt x="1804" y="766"/>
                    </a:cubicBezTo>
                    <a:cubicBezTo>
                      <a:pt x="1374" y="305"/>
                      <a:pt x="850" y="0"/>
                      <a:pt x="136" y="0"/>
                    </a:cubicBezTo>
                    <a:cubicBezTo>
                      <a:pt x="116" y="0"/>
                      <a:pt x="84" y="0"/>
                      <a:pt x="63" y="0"/>
                    </a:cubicBezTo>
                    <a:cubicBezTo>
                      <a:pt x="42" y="0"/>
                      <a:pt x="21" y="0"/>
                      <a:pt x="0" y="0"/>
                    </a:cubicBezTo>
                    <a:cubicBezTo>
                      <a:pt x="0" y="746"/>
                      <a:pt x="0" y="746"/>
                      <a:pt x="0" y="746"/>
                    </a:cubicBezTo>
                    <a:cubicBezTo>
                      <a:pt x="105" y="746"/>
                      <a:pt x="105" y="746"/>
                      <a:pt x="105" y="746"/>
                    </a:cubicBezTo>
                    <a:cubicBezTo>
                      <a:pt x="126" y="746"/>
                      <a:pt x="136" y="746"/>
                      <a:pt x="220" y="672"/>
                    </a:cubicBezTo>
                    <a:cubicBezTo>
                      <a:pt x="304" y="619"/>
                      <a:pt x="420" y="546"/>
                      <a:pt x="577" y="546"/>
                    </a:cubicBezTo>
                    <a:cubicBezTo>
                      <a:pt x="703" y="546"/>
                      <a:pt x="850" y="567"/>
                      <a:pt x="975" y="672"/>
                    </a:cubicBezTo>
                    <a:cubicBezTo>
                      <a:pt x="1091" y="756"/>
                      <a:pt x="1175" y="934"/>
                      <a:pt x="1164" y="1134"/>
                    </a:cubicBezTo>
                    <a:cubicBezTo>
                      <a:pt x="1164" y="1333"/>
                      <a:pt x="1080" y="1501"/>
                      <a:pt x="975" y="1595"/>
                    </a:cubicBezTo>
                    <a:cubicBezTo>
                      <a:pt x="850" y="1689"/>
                      <a:pt x="713" y="1721"/>
                      <a:pt x="577" y="1721"/>
                    </a:cubicBezTo>
                    <a:cubicBezTo>
                      <a:pt x="420" y="1721"/>
                      <a:pt x="293" y="1637"/>
                      <a:pt x="220" y="1574"/>
                    </a:cubicBezTo>
                    <a:cubicBezTo>
                      <a:pt x="126" y="1501"/>
                      <a:pt x="105" y="1480"/>
                      <a:pt x="84" y="1480"/>
                    </a:cubicBezTo>
                    <a:cubicBezTo>
                      <a:pt x="0" y="1480"/>
                      <a:pt x="0" y="1480"/>
                      <a:pt x="0" y="1480"/>
                    </a:cubicBezTo>
                    <a:cubicBezTo>
                      <a:pt x="0" y="2224"/>
                      <a:pt x="0" y="2224"/>
                      <a:pt x="0" y="2224"/>
                    </a:cubicBezTo>
                    <a:cubicBezTo>
                      <a:pt x="1479" y="2224"/>
                      <a:pt x="1479" y="2224"/>
                      <a:pt x="1479" y="2224"/>
                    </a:cubicBezTo>
                    <a:cubicBezTo>
                      <a:pt x="1479" y="2623"/>
                      <a:pt x="1479" y="2623"/>
                      <a:pt x="1479" y="2623"/>
                    </a:cubicBezTo>
                    <a:cubicBezTo>
                      <a:pt x="1490" y="2633"/>
                      <a:pt x="1490" y="2633"/>
                      <a:pt x="1479" y="2633"/>
                    </a:cubicBezTo>
                    <a:cubicBezTo>
                      <a:pt x="1468" y="2759"/>
                      <a:pt x="1395" y="2822"/>
                      <a:pt x="1342" y="2895"/>
                    </a:cubicBezTo>
                    <a:cubicBezTo>
                      <a:pt x="1290" y="2959"/>
                      <a:pt x="1248" y="3021"/>
                      <a:pt x="1248" y="3105"/>
                    </a:cubicBezTo>
                    <a:cubicBezTo>
                      <a:pt x="1248" y="3210"/>
                      <a:pt x="1269" y="3294"/>
                      <a:pt x="1322" y="3357"/>
                    </a:cubicBezTo>
                    <a:cubicBezTo>
                      <a:pt x="1374" y="3420"/>
                      <a:pt x="1447" y="3462"/>
                      <a:pt x="1605" y="3472"/>
                    </a:cubicBezTo>
                    <a:cubicBezTo>
                      <a:pt x="1751" y="3472"/>
                      <a:pt x="1825" y="3430"/>
                      <a:pt x="1877" y="3367"/>
                    </a:cubicBezTo>
                    <a:cubicBezTo>
                      <a:pt x="1929" y="3294"/>
                      <a:pt x="1951" y="3210"/>
                      <a:pt x="1951" y="3105"/>
                    </a:cubicBezTo>
                    <a:cubicBezTo>
                      <a:pt x="1951" y="3021"/>
                      <a:pt x="1919" y="2959"/>
                      <a:pt x="1867" y="2895"/>
                    </a:cubicBezTo>
                    <a:cubicBezTo>
                      <a:pt x="1825" y="2832"/>
                      <a:pt x="1751" y="2759"/>
                      <a:pt x="1751" y="2643"/>
                    </a:cubicBezTo>
                    <a:cubicBezTo>
                      <a:pt x="1751" y="2224"/>
                      <a:pt x="1751" y="2224"/>
                      <a:pt x="1751" y="2224"/>
                    </a:cubicBezTo>
                    <a:lnTo>
                      <a:pt x="2653" y="2224"/>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2" name="Freeform 19"/>
              <p:cNvSpPr>
                <a:spLocks noChangeArrowheads="1"/>
              </p:cNvSpPr>
              <p:nvPr/>
            </p:nvSpPr>
            <p:spPr bwMode="auto">
              <a:xfrm>
                <a:off x="11340960" y="4582115"/>
                <a:ext cx="1338707" cy="1404023"/>
              </a:xfrm>
              <a:custGeom>
                <a:avLst/>
                <a:gdLst>
                  <a:gd name="T0" fmla="*/ 3167 w 3274"/>
                  <a:gd name="T1" fmla="*/ 807 h 3430"/>
                  <a:gd name="T2" fmla="*/ 3167 w 3274"/>
                  <a:gd name="T3" fmla="*/ 807 h 3430"/>
                  <a:gd name="T4" fmla="*/ 2916 w 3274"/>
                  <a:gd name="T5" fmla="*/ 734 h 3430"/>
                  <a:gd name="T6" fmla="*/ 2695 w 3274"/>
                  <a:gd name="T7" fmla="*/ 818 h 3430"/>
                  <a:gd name="T8" fmla="*/ 2444 w 3274"/>
                  <a:gd name="T9" fmla="*/ 943 h 3430"/>
                  <a:gd name="T10" fmla="*/ 2067 w 3274"/>
                  <a:gd name="T11" fmla="*/ 943 h 3430"/>
                  <a:gd name="T12" fmla="*/ 2067 w 3274"/>
                  <a:gd name="T13" fmla="*/ 0 h 3430"/>
                  <a:gd name="T14" fmla="*/ 0 w 3274"/>
                  <a:gd name="T15" fmla="*/ 2181 h 3430"/>
                  <a:gd name="T16" fmla="*/ 913 w 3274"/>
                  <a:gd name="T17" fmla="*/ 2181 h 3430"/>
                  <a:gd name="T18" fmla="*/ 913 w 3274"/>
                  <a:gd name="T19" fmla="*/ 2580 h 3430"/>
                  <a:gd name="T20" fmla="*/ 913 w 3274"/>
                  <a:gd name="T21" fmla="*/ 2590 h 3430"/>
                  <a:gd name="T22" fmla="*/ 776 w 3274"/>
                  <a:gd name="T23" fmla="*/ 2852 h 3430"/>
                  <a:gd name="T24" fmla="*/ 682 w 3274"/>
                  <a:gd name="T25" fmla="*/ 3062 h 3430"/>
                  <a:gd name="T26" fmla="*/ 755 w 3274"/>
                  <a:gd name="T27" fmla="*/ 3314 h 3430"/>
                  <a:gd name="T28" fmla="*/ 1038 w 3274"/>
                  <a:gd name="T29" fmla="*/ 3429 h 3430"/>
                  <a:gd name="T30" fmla="*/ 1311 w 3274"/>
                  <a:gd name="T31" fmla="*/ 3324 h 3430"/>
                  <a:gd name="T32" fmla="*/ 1385 w 3274"/>
                  <a:gd name="T33" fmla="*/ 3062 h 3430"/>
                  <a:gd name="T34" fmla="*/ 1301 w 3274"/>
                  <a:gd name="T35" fmla="*/ 2852 h 3430"/>
                  <a:gd name="T36" fmla="*/ 1185 w 3274"/>
                  <a:gd name="T37" fmla="*/ 2600 h 3430"/>
                  <a:gd name="T38" fmla="*/ 1185 w 3274"/>
                  <a:gd name="T39" fmla="*/ 2181 h 3430"/>
                  <a:gd name="T40" fmla="*/ 2067 w 3274"/>
                  <a:gd name="T41" fmla="*/ 2181 h 3430"/>
                  <a:gd name="T42" fmla="*/ 2067 w 3274"/>
                  <a:gd name="T43" fmla="*/ 1206 h 3430"/>
                  <a:gd name="T44" fmla="*/ 2434 w 3274"/>
                  <a:gd name="T45" fmla="*/ 1206 h 3430"/>
                  <a:gd name="T46" fmla="*/ 2444 w 3274"/>
                  <a:gd name="T47" fmla="*/ 1206 h 3430"/>
                  <a:gd name="T48" fmla="*/ 2695 w 3274"/>
                  <a:gd name="T49" fmla="*/ 1353 h 3430"/>
                  <a:gd name="T50" fmla="*/ 2916 w 3274"/>
                  <a:gd name="T51" fmla="*/ 1447 h 3430"/>
                  <a:gd name="T52" fmla="*/ 3167 w 3274"/>
                  <a:gd name="T53" fmla="*/ 1374 h 3430"/>
                  <a:gd name="T54" fmla="*/ 3273 w 3274"/>
                  <a:gd name="T55" fmla="*/ 1091 h 3430"/>
                  <a:gd name="T56" fmla="*/ 3167 w 3274"/>
                  <a:gd name="T57" fmla="*/ 807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4" h="3430">
                    <a:moveTo>
                      <a:pt x="3167" y="807"/>
                    </a:moveTo>
                    <a:lnTo>
                      <a:pt x="3167" y="807"/>
                    </a:lnTo>
                    <a:cubicBezTo>
                      <a:pt x="3105" y="755"/>
                      <a:pt x="3010" y="734"/>
                      <a:pt x="2916" y="734"/>
                    </a:cubicBezTo>
                    <a:cubicBezTo>
                      <a:pt x="2832" y="734"/>
                      <a:pt x="2769" y="776"/>
                      <a:pt x="2695" y="818"/>
                    </a:cubicBezTo>
                    <a:cubicBezTo>
                      <a:pt x="2632" y="870"/>
                      <a:pt x="2559" y="943"/>
                      <a:pt x="2444" y="943"/>
                    </a:cubicBezTo>
                    <a:cubicBezTo>
                      <a:pt x="2067" y="943"/>
                      <a:pt x="2067" y="943"/>
                      <a:pt x="2067" y="943"/>
                    </a:cubicBezTo>
                    <a:cubicBezTo>
                      <a:pt x="2067" y="0"/>
                      <a:pt x="2067" y="0"/>
                      <a:pt x="2067" y="0"/>
                    </a:cubicBezTo>
                    <a:cubicBezTo>
                      <a:pt x="976" y="209"/>
                      <a:pt x="168" y="1216"/>
                      <a:pt x="0" y="2181"/>
                    </a:cubicBezTo>
                    <a:cubicBezTo>
                      <a:pt x="913" y="2181"/>
                      <a:pt x="913" y="2181"/>
                      <a:pt x="913" y="2181"/>
                    </a:cubicBezTo>
                    <a:cubicBezTo>
                      <a:pt x="913" y="2580"/>
                      <a:pt x="913" y="2580"/>
                      <a:pt x="913" y="2580"/>
                    </a:cubicBezTo>
                    <a:cubicBezTo>
                      <a:pt x="913" y="2590"/>
                      <a:pt x="913" y="2590"/>
                      <a:pt x="913" y="2590"/>
                    </a:cubicBezTo>
                    <a:cubicBezTo>
                      <a:pt x="902" y="2716"/>
                      <a:pt x="829" y="2779"/>
                      <a:pt x="776" y="2852"/>
                    </a:cubicBezTo>
                    <a:cubicBezTo>
                      <a:pt x="714" y="2916"/>
                      <a:pt x="682" y="2978"/>
                      <a:pt x="682" y="3062"/>
                    </a:cubicBezTo>
                    <a:cubicBezTo>
                      <a:pt x="682" y="3167"/>
                      <a:pt x="703" y="3251"/>
                      <a:pt x="755" y="3314"/>
                    </a:cubicBezTo>
                    <a:cubicBezTo>
                      <a:pt x="808" y="3377"/>
                      <a:pt x="882" y="3419"/>
                      <a:pt x="1038" y="3429"/>
                    </a:cubicBezTo>
                    <a:cubicBezTo>
                      <a:pt x="1185" y="3429"/>
                      <a:pt x="1259" y="3387"/>
                      <a:pt x="1311" y="3324"/>
                    </a:cubicBezTo>
                    <a:cubicBezTo>
                      <a:pt x="1364" y="3251"/>
                      <a:pt x="1385" y="3167"/>
                      <a:pt x="1385" y="3062"/>
                    </a:cubicBezTo>
                    <a:cubicBezTo>
                      <a:pt x="1385" y="2978"/>
                      <a:pt x="1353" y="2916"/>
                      <a:pt x="1301" y="2852"/>
                    </a:cubicBezTo>
                    <a:cubicBezTo>
                      <a:pt x="1248" y="2789"/>
                      <a:pt x="1185" y="2716"/>
                      <a:pt x="1185" y="2600"/>
                    </a:cubicBezTo>
                    <a:cubicBezTo>
                      <a:pt x="1185" y="2181"/>
                      <a:pt x="1185" y="2181"/>
                      <a:pt x="1185" y="2181"/>
                    </a:cubicBezTo>
                    <a:cubicBezTo>
                      <a:pt x="2067" y="2181"/>
                      <a:pt x="2067" y="2181"/>
                      <a:pt x="2067" y="2181"/>
                    </a:cubicBezTo>
                    <a:cubicBezTo>
                      <a:pt x="2067" y="1206"/>
                      <a:pt x="2067" y="1206"/>
                      <a:pt x="2067" y="1206"/>
                    </a:cubicBezTo>
                    <a:cubicBezTo>
                      <a:pt x="2434" y="1206"/>
                      <a:pt x="2434" y="1206"/>
                      <a:pt x="2434" y="1206"/>
                    </a:cubicBezTo>
                    <a:cubicBezTo>
                      <a:pt x="2434" y="1206"/>
                      <a:pt x="2434" y="1206"/>
                      <a:pt x="2444" y="1206"/>
                    </a:cubicBezTo>
                    <a:cubicBezTo>
                      <a:pt x="2559" y="1216"/>
                      <a:pt x="2632" y="1300"/>
                      <a:pt x="2695" y="1353"/>
                    </a:cubicBezTo>
                    <a:cubicBezTo>
                      <a:pt x="2769" y="1405"/>
                      <a:pt x="2832" y="1447"/>
                      <a:pt x="2916" y="1447"/>
                    </a:cubicBezTo>
                    <a:cubicBezTo>
                      <a:pt x="3010" y="1447"/>
                      <a:pt x="3105" y="1415"/>
                      <a:pt x="3167" y="1374"/>
                    </a:cubicBezTo>
                    <a:cubicBezTo>
                      <a:pt x="3230" y="1321"/>
                      <a:pt x="3273" y="1238"/>
                      <a:pt x="3273" y="1091"/>
                    </a:cubicBezTo>
                    <a:cubicBezTo>
                      <a:pt x="3273" y="943"/>
                      <a:pt x="3230" y="859"/>
                      <a:pt x="3167" y="807"/>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3" name="Freeform 20"/>
              <p:cNvSpPr>
                <a:spLocks noChangeArrowheads="1"/>
              </p:cNvSpPr>
              <p:nvPr/>
            </p:nvSpPr>
            <p:spPr bwMode="auto">
              <a:xfrm>
                <a:off x="10581397" y="5587309"/>
                <a:ext cx="600794" cy="1326424"/>
              </a:xfrm>
              <a:custGeom>
                <a:avLst/>
                <a:gdLst>
                  <a:gd name="T0" fmla="*/ 21 w 1469"/>
                  <a:gd name="T1" fmla="*/ 1562 h 3242"/>
                  <a:gd name="T2" fmla="*/ 21 w 1469"/>
                  <a:gd name="T3" fmla="*/ 1562 h 3242"/>
                  <a:gd name="T4" fmla="*/ 944 w 1469"/>
                  <a:gd name="T5" fmla="*/ 3241 h 3242"/>
                  <a:gd name="T6" fmla="*/ 1468 w 1469"/>
                  <a:gd name="T7" fmla="*/ 3241 h 3242"/>
                  <a:gd name="T8" fmla="*/ 1468 w 1469"/>
                  <a:gd name="T9" fmla="*/ 42 h 3242"/>
                  <a:gd name="T10" fmla="*/ 1468 w 1469"/>
                  <a:gd name="T11" fmla="*/ 0 h 3242"/>
                  <a:gd name="T12" fmla="*/ 881 w 1469"/>
                  <a:gd name="T13" fmla="*/ 0 h 3242"/>
                  <a:gd name="T14" fmla="*/ 21 w 1469"/>
                  <a:gd name="T15" fmla="*/ 1562 h 3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9" h="3242">
                    <a:moveTo>
                      <a:pt x="21" y="1562"/>
                    </a:moveTo>
                    <a:lnTo>
                      <a:pt x="21" y="1562"/>
                    </a:lnTo>
                    <a:cubicBezTo>
                      <a:pt x="53" y="2842"/>
                      <a:pt x="409" y="3157"/>
                      <a:pt x="944" y="3241"/>
                    </a:cubicBezTo>
                    <a:cubicBezTo>
                      <a:pt x="1468" y="3241"/>
                      <a:pt x="1468" y="3241"/>
                      <a:pt x="1468" y="3241"/>
                    </a:cubicBezTo>
                    <a:cubicBezTo>
                      <a:pt x="1468" y="42"/>
                      <a:pt x="1468" y="42"/>
                      <a:pt x="1468" y="42"/>
                    </a:cubicBezTo>
                    <a:cubicBezTo>
                      <a:pt x="1468" y="31"/>
                      <a:pt x="1468" y="21"/>
                      <a:pt x="1468" y="0"/>
                    </a:cubicBezTo>
                    <a:cubicBezTo>
                      <a:pt x="881" y="0"/>
                      <a:pt x="881" y="0"/>
                      <a:pt x="881" y="0"/>
                    </a:cubicBezTo>
                    <a:cubicBezTo>
                      <a:pt x="367" y="272"/>
                      <a:pt x="0" y="870"/>
                      <a:pt x="21" y="1562"/>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5" name="Freeform 21"/>
              <p:cNvSpPr>
                <a:spLocks noChangeArrowheads="1"/>
              </p:cNvSpPr>
              <p:nvPr/>
            </p:nvSpPr>
            <p:spPr bwMode="auto">
              <a:xfrm>
                <a:off x="11328331" y="5587309"/>
                <a:ext cx="1114988" cy="1815485"/>
              </a:xfrm>
              <a:custGeom>
                <a:avLst/>
                <a:gdLst>
                  <a:gd name="T0" fmla="*/ 1447 w 2727"/>
                  <a:gd name="T1" fmla="*/ 146 h 4437"/>
                  <a:gd name="T2" fmla="*/ 1447 w 2727"/>
                  <a:gd name="T3" fmla="*/ 146 h 4437"/>
                  <a:gd name="T4" fmla="*/ 1520 w 2727"/>
                  <a:gd name="T5" fmla="*/ 262 h 4437"/>
                  <a:gd name="T6" fmla="*/ 1647 w 2727"/>
                  <a:gd name="T7" fmla="*/ 608 h 4437"/>
                  <a:gd name="T8" fmla="*/ 1520 w 2727"/>
                  <a:gd name="T9" fmla="*/ 1007 h 4437"/>
                  <a:gd name="T10" fmla="*/ 1059 w 2727"/>
                  <a:gd name="T11" fmla="*/ 1206 h 4437"/>
                  <a:gd name="T12" fmla="*/ 608 w 2727"/>
                  <a:gd name="T13" fmla="*/ 1007 h 4437"/>
                  <a:gd name="T14" fmla="*/ 482 w 2727"/>
                  <a:gd name="T15" fmla="*/ 608 h 4437"/>
                  <a:gd name="T16" fmla="*/ 619 w 2727"/>
                  <a:gd name="T17" fmla="*/ 251 h 4437"/>
                  <a:gd name="T18" fmla="*/ 713 w 2727"/>
                  <a:gd name="T19" fmla="*/ 115 h 4437"/>
                  <a:gd name="T20" fmla="*/ 713 w 2727"/>
                  <a:gd name="T21" fmla="*/ 0 h 4437"/>
                  <a:gd name="T22" fmla="*/ 0 w 2727"/>
                  <a:gd name="T23" fmla="*/ 0 h 4437"/>
                  <a:gd name="T24" fmla="*/ 0 w 2727"/>
                  <a:gd name="T25" fmla="*/ 42 h 4437"/>
                  <a:gd name="T26" fmla="*/ 0 w 2727"/>
                  <a:gd name="T27" fmla="*/ 52 h 4437"/>
                  <a:gd name="T28" fmla="*/ 0 w 2727"/>
                  <a:gd name="T29" fmla="*/ 1604 h 4437"/>
                  <a:gd name="T30" fmla="*/ 0 w 2727"/>
                  <a:gd name="T31" fmla="*/ 3241 h 4437"/>
                  <a:gd name="T32" fmla="*/ 1133 w 2727"/>
                  <a:gd name="T33" fmla="*/ 3241 h 4437"/>
                  <a:gd name="T34" fmla="*/ 1133 w 2727"/>
                  <a:gd name="T35" fmla="*/ 3586 h 4437"/>
                  <a:gd name="T36" fmla="*/ 1133 w 2727"/>
                  <a:gd name="T37" fmla="*/ 3597 h 4437"/>
                  <a:gd name="T38" fmla="*/ 985 w 2727"/>
                  <a:gd name="T39" fmla="*/ 3859 h 4437"/>
                  <a:gd name="T40" fmla="*/ 891 w 2727"/>
                  <a:gd name="T41" fmla="*/ 4069 h 4437"/>
                  <a:gd name="T42" fmla="*/ 965 w 2727"/>
                  <a:gd name="T43" fmla="*/ 4320 h 4437"/>
                  <a:gd name="T44" fmla="*/ 1248 w 2727"/>
                  <a:gd name="T45" fmla="*/ 4436 h 4437"/>
                  <a:gd name="T46" fmla="*/ 1531 w 2727"/>
                  <a:gd name="T47" fmla="*/ 4331 h 4437"/>
                  <a:gd name="T48" fmla="*/ 1604 w 2727"/>
                  <a:gd name="T49" fmla="*/ 4069 h 4437"/>
                  <a:gd name="T50" fmla="*/ 1520 w 2727"/>
                  <a:gd name="T51" fmla="*/ 3859 h 4437"/>
                  <a:gd name="T52" fmla="*/ 1395 w 2727"/>
                  <a:gd name="T53" fmla="*/ 3608 h 4437"/>
                  <a:gd name="T54" fmla="*/ 1395 w 2727"/>
                  <a:gd name="T55" fmla="*/ 3241 h 4437"/>
                  <a:gd name="T56" fmla="*/ 2726 w 2727"/>
                  <a:gd name="T57" fmla="*/ 3241 h 4437"/>
                  <a:gd name="T58" fmla="*/ 2726 w 2727"/>
                  <a:gd name="T59" fmla="*/ 1971 h 4437"/>
                  <a:gd name="T60" fmla="*/ 2663 w 2727"/>
                  <a:gd name="T61" fmla="*/ 1971 h 4437"/>
                  <a:gd name="T62" fmla="*/ 2527 w 2727"/>
                  <a:gd name="T63" fmla="*/ 2066 h 4437"/>
                  <a:gd name="T64" fmla="*/ 2171 w 2727"/>
                  <a:gd name="T65" fmla="*/ 2202 h 4437"/>
                  <a:gd name="T66" fmla="*/ 1772 w 2727"/>
                  <a:gd name="T67" fmla="*/ 2076 h 4437"/>
                  <a:gd name="T68" fmla="*/ 1573 w 2727"/>
                  <a:gd name="T69" fmla="*/ 1625 h 4437"/>
                  <a:gd name="T70" fmla="*/ 1772 w 2727"/>
                  <a:gd name="T71" fmla="*/ 1153 h 4437"/>
                  <a:gd name="T72" fmla="*/ 2171 w 2727"/>
                  <a:gd name="T73" fmla="*/ 1038 h 4437"/>
                  <a:gd name="T74" fmla="*/ 2517 w 2727"/>
                  <a:gd name="T75" fmla="*/ 1164 h 4437"/>
                  <a:gd name="T76" fmla="*/ 2632 w 2727"/>
                  <a:gd name="T77" fmla="*/ 1237 h 4437"/>
                  <a:gd name="T78" fmla="*/ 2726 w 2727"/>
                  <a:gd name="T79" fmla="*/ 1237 h 4437"/>
                  <a:gd name="T80" fmla="*/ 2726 w 2727"/>
                  <a:gd name="T81" fmla="*/ 0 h 4437"/>
                  <a:gd name="T82" fmla="*/ 1447 w 2727"/>
                  <a:gd name="T83" fmla="*/ 0 h 4437"/>
                  <a:gd name="T84" fmla="*/ 1447 w 2727"/>
                  <a:gd name="T85" fmla="*/ 146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7" h="4437">
                    <a:moveTo>
                      <a:pt x="1447" y="146"/>
                    </a:moveTo>
                    <a:lnTo>
                      <a:pt x="1447" y="146"/>
                    </a:lnTo>
                    <a:cubicBezTo>
                      <a:pt x="1447" y="167"/>
                      <a:pt x="1458" y="167"/>
                      <a:pt x="1520" y="262"/>
                    </a:cubicBezTo>
                    <a:cubicBezTo>
                      <a:pt x="1573" y="335"/>
                      <a:pt x="1647" y="462"/>
                      <a:pt x="1647" y="608"/>
                    </a:cubicBezTo>
                    <a:cubicBezTo>
                      <a:pt x="1647" y="745"/>
                      <a:pt x="1626" y="891"/>
                      <a:pt x="1520" y="1007"/>
                    </a:cubicBezTo>
                    <a:cubicBezTo>
                      <a:pt x="1436" y="1121"/>
                      <a:pt x="1258" y="1206"/>
                      <a:pt x="1059" y="1206"/>
                    </a:cubicBezTo>
                    <a:cubicBezTo>
                      <a:pt x="860" y="1195"/>
                      <a:pt x="692" y="1121"/>
                      <a:pt x="608" y="1007"/>
                    </a:cubicBezTo>
                    <a:cubicBezTo>
                      <a:pt x="503" y="891"/>
                      <a:pt x="482" y="745"/>
                      <a:pt x="482" y="608"/>
                    </a:cubicBezTo>
                    <a:cubicBezTo>
                      <a:pt x="482" y="451"/>
                      <a:pt x="556" y="335"/>
                      <a:pt x="619" y="251"/>
                    </a:cubicBezTo>
                    <a:cubicBezTo>
                      <a:pt x="692" y="157"/>
                      <a:pt x="713" y="146"/>
                      <a:pt x="713" y="115"/>
                    </a:cubicBezTo>
                    <a:cubicBezTo>
                      <a:pt x="713" y="0"/>
                      <a:pt x="713" y="0"/>
                      <a:pt x="713" y="0"/>
                    </a:cubicBezTo>
                    <a:cubicBezTo>
                      <a:pt x="0" y="0"/>
                      <a:pt x="0" y="0"/>
                      <a:pt x="0" y="0"/>
                    </a:cubicBezTo>
                    <a:cubicBezTo>
                      <a:pt x="0" y="21"/>
                      <a:pt x="0" y="31"/>
                      <a:pt x="0" y="42"/>
                    </a:cubicBezTo>
                    <a:cubicBezTo>
                      <a:pt x="0" y="52"/>
                      <a:pt x="0" y="52"/>
                      <a:pt x="0" y="52"/>
                    </a:cubicBezTo>
                    <a:cubicBezTo>
                      <a:pt x="0" y="1604"/>
                      <a:pt x="0" y="1604"/>
                      <a:pt x="0" y="1604"/>
                    </a:cubicBezTo>
                    <a:cubicBezTo>
                      <a:pt x="0" y="3241"/>
                      <a:pt x="0" y="3241"/>
                      <a:pt x="0" y="3241"/>
                    </a:cubicBezTo>
                    <a:cubicBezTo>
                      <a:pt x="1133" y="3241"/>
                      <a:pt x="1133" y="3241"/>
                      <a:pt x="1133" y="3241"/>
                    </a:cubicBezTo>
                    <a:cubicBezTo>
                      <a:pt x="1133" y="3586"/>
                      <a:pt x="1133" y="3586"/>
                      <a:pt x="1133" y="3586"/>
                    </a:cubicBezTo>
                    <a:cubicBezTo>
                      <a:pt x="1133" y="3597"/>
                      <a:pt x="1133" y="3597"/>
                      <a:pt x="1133" y="3597"/>
                    </a:cubicBezTo>
                    <a:cubicBezTo>
                      <a:pt x="1122" y="3712"/>
                      <a:pt x="1038" y="3785"/>
                      <a:pt x="985" y="3859"/>
                    </a:cubicBezTo>
                    <a:cubicBezTo>
                      <a:pt x="933" y="3922"/>
                      <a:pt x="891" y="3985"/>
                      <a:pt x="891" y="4069"/>
                    </a:cubicBezTo>
                    <a:cubicBezTo>
                      <a:pt x="891" y="4174"/>
                      <a:pt x="913" y="4257"/>
                      <a:pt x="965" y="4320"/>
                    </a:cubicBezTo>
                    <a:cubicBezTo>
                      <a:pt x="1017" y="4383"/>
                      <a:pt x="1101" y="4425"/>
                      <a:pt x="1248" y="4436"/>
                    </a:cubicBezTo>
                    <a:cubicBezTo>
                      <a:pt x="1395" y="4436"/>
                      <a:pt x="1479" y="4394"/>
                      <a:pt x="1531" y="4331"/>
                    </a:cubicBezTo>
                    <a:cubicBezTo>
                      <a:pt x="1573" y="4268"/>
                      <a:pt x="1604" y="4174"/>
                      <a:pt x="1604" y="4069"/>
                    </a:cubicBezTo>
                    <a:cubicBezTo>
                      <a:pt x="1604" y="3985"/>
                      <a:pt x="1563" y="3932"/>
                      <a:pt x="1520" y="3859"/>
                    </a:cubicBezTo>
                    <a:cubicBezTo>
                      <a:pt x="1468" y="3796"/>
                      <a:pt x="1395" y="3723"/>
                      <a:pt x="1395" y="3608"/>
                    </a:cubicBezTo>
                    <a:cubicBezTo>
                      <a:pt x="1395" y="3241"/>
                      <a:pt x="1395" y="3241"/>
                      <a:pt x="1395" y="3241"/>
                    </a:cubicBezTo>
                    <a:cubicBezTo>
                      <a:pt x="2726" y="3241"/>
                      <a:pt x="2726" y="3241"/>
                      <a:pt x="2726" y="3241"/>
                    </a:cubicBezTo>
                    <a:cubicBezTo>
                      <a:pt x="2726" y="1971"/>
                      <a:pt x="2726" y="1971"/>
                      <a:pt x="2726" y="1971"/>
                    </a:cubicBezTo>
                    <a:cubicBezTo>
                      <a:pt x="2663" y="1971"/>
                      <a:pt x="2663" y="1971"/>
                      <a:pt x="2663" y="1971"/>
                    </a:cubicBezTo>
                    <a:cubicBezTo>
                      <a:pt x="2642" y="1971"/>
                      <a:pt x="2622" y="1992"/>
                      <a:pt x="2527" y="2066"/>
                    </a:cubicBezTo>
                    <a:cubicBezTo>
                      <a:pt x="2454" y="2118"/>
                      <a:pt x="2328" y="2202"/>
                      <a:pt x="2171" y="2202"/>
                    </a:cubicBezTo>
                    <a:cubicBezTo>
                      <a:pt x="2035" y="2202"/>
                      <a:pt x="1887" y="2181"/>
                      <a:pt x="1772" y="2076"/>
                    </a:cubicBezTo>
                    <a:cubicBezTo>
                      <a:pt x="1657" y="1982"/>
                      <a:pt x="1584" y="1814"/>
                      <a:pt x="1573" y="1625"/>
                    </a:cubicBezTo>
                    <a:cubicBezTo>
                      <a:pt x="1573" y="1426"/>
                      <a:pt x="1657" y="1248"/>
                      <a:pt x="1772" y="1153"/>
                    </a:cubicBezTo>
                    <a:cubicBezTo>
                      <a:pt x="1898" y="1059"/>
                      <a:pt x="2035" y="1038"/>
                      <a:pt x="2171" y="1038"/>
                    </a:cubicBezTo>
                    <a:cubicBezTo>
                      <a:pt x="2318" y="1038"/>
                      <a:pt x="2443" y="1111"/>
                      <a:pt x="2517" y="1164"/>
                    </a:cubicBezTo>
                    <a:cubicBezTo>
                      <a:pt x="2611" y="1227"/>
                      <a:pt x="2622" y="1237"/>
                      <a:pt x="2632" y="1237"/>
                    </a:cubicBezTo>
                    <a:cubicBezTo>
                      <a:pt x="2726" y="1237"/>
                      <a:pt x="2726" y="1237"/>
                      <a:pt x="2726" y="1237"/>
                    </a:cubicBezTo>
                    <a:cubicBezTo>
                      <a:pt x="2726" y="0"/>
                      <a:pt x="2726" y="0"/>
                      <a:pt x="2726" y="0"/>
                    </a:cubicBezTo>
                    <a:cubicBezTo>
                      <a:pt x="1447" y="0"/>
                      <a:pt x="1447" y="0"/>
                      <a:pt x="1447" y="0"/>
                    </a:cubicBezTo>
                    <a:lnTo>
                      <a:pt x="1447"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6" name="Freeform 22"/>
              <p:cNvSpPr>
                <a:spLocks noChangeArrowheads="1"/>
              </p:cNvSpPr>
              <p:nvPr/>
            </p:nvSpPr>
            <p:spPr bwMode="auto">
              <a:xfrm>
                <a:off x="12066242" y="5587309"/>
                <a:ext cx="1344120" cy="1326424"/>
              </a:xfrm>
              <a:custGeom>
                <a:avLst/>
                <a:gdLst>
                  <a:gd name="T0" fmla="*/ 2549 w 3284"/>
                  <a:gd name="T1" fmla="*/ 146 h 3242"/>
                  <a:gd name="T2" fmla="*/ 2549 w 3284"/>
                  <a:gd name="T3" fmla="*/ 146 h 3242"/>
                  <a:gd name="T4" fmla="*/ 2623 w 3284"/>
                  <a:gd name="T5" fmla="*/ 262 h 3242"/>
                  <a:gd name="T6" fmla="*/ 2748 w 3284"/>
                  <a:gd name="T7" fmla="*/ 608 h 3242"/>
                  <a:gd name="T8" fmla="*/ 2633 w 3284"/>
                  <a:gd name="T9" fmla="*/ 1007 h 3242"/>
                  <a:gd name="T10" fmla="*/ 2161 w 3284"/>
                  <a:gd name="T11" fmla="*/ 1206 h 3242"/>
                  <a:gd name="T12" fmla="*/ 1710 w 3284"/>
                  <a:gd name="T13" fmla="*/ 1007 h 3242"/>
                  <a:gd name="T14" fmla="*/ 1585 w 3284"/>
                  <a:gd name="T15" fmla="*/ 608 h 3242"/>
                  <a:gd name="T16" fmla="*/ 1731 w 3284"/>
                  <a:gd name="T17" fmla="*/ 251 h 3242"/>
                  <a:gd name="T18" fmla="*/ 1815 w 3284"/>
                  <a:gd name="T19" fmla="*/ 115 h 3242"/>
                  <a:gd name="T20" fmla="*/ 1815 w 3284"/>
                  <a:gd name="T21" fmla="*/ 0 h 3242"/>
                  <a:gd name="T22" fmla="*/ 1207 w 3284"/>
                  <a:gd name="T23" fmla="*/ 0 h 3242"/>
                  <a:gd name="T24" fmla="*/ 1207 w 3284"/>
                  <a:gd name="T25" fmla="*/ 1468 h 3242"/>
                  <a:gd name="T26" fmla="*/ 829 w 3284"/>
                  <a:gd name="T27" fmla="*/ 1468 h 3242"/>
                  <a:gd name="T28" fmla="*/ 578 w 3284"/>
                  <a:gd name="T29" fmla="*/ 1352 h 3242"/>
                  <a:gd name="T30" fmla="*/ 368 w 3284"/>
                  <a:gd name="T31" fmla="*/ 1268 h 3242"/>
                  <a:gd name="T32" fmla="*/ 116 w 3284"/>
                  <a:gd name="T33" fmla="*/ 1342 h 3242"/>
                  <a:gd name="T34" fmla="*/ 0 w 3284"/>
                  <a:gd name="T35" fmla="*/ 1615 h 3242"/>
                  <a:gd name="T36" fmla="*/ 116 w 3284"/>
                  <a:gd name="T37" fmla="*/ 1898 h 3242"/>
                  <a:gd name="T38" fmla="*/ 368 w 3284"/>
                  <a:gd name="T39" fmla="*/ 1971 h 3242"/>
                  <a:gd name="T40" fmla="*/ 578 w 3284"/>
                  <a:gd name="T41" fmla="*/ 1877 h 3242"/>
                  <a:gd name="T42" fmla="*/ 839 w 3284"/>
                  <a:gd name="T43" fmla="*/ 1740 h 3242"/>
                  <a:gd name="T44" fmla="*/ 850 w 3284"/>
                  <a:gd name="T45" fmla="*/ 1740 h 3242"/>
                  <a:gd name="T46" fmla="*/ 1207 w 3284"/>
                  <a:gd name="T47" fmla="*/ 1740 h 3242"/>
                  <a:gd name="T48" fmla="*/ 1207 w 3284"/>
                  <a:gd name="T49" fmla="*/ 3241 h 3242"/>
                  <a:gd name="T50" fmla="*/ 1815 w 3284"/>
                  <a:gd name="T51" fmla="*/ 3241 h 3242"/>
                  <a:gd name="T52" fmla="*/ 1815 w 3284"/>
                  <a:gd name="T53" fmla="*/ 3104 h 3242"/>
                  <a:gd name="T54" fmla="*/ 1731 w 3284"/>
                  <a:gd name="T55" fmla="*/ 2968 h 3242"/>
                  <a:gd name="T56" fmla="*/ 1585 w 3284"/>
                  <a:gd name="T57" fmla="*/ 2611 h 3242"/>
                  <a:gd name="T58" fmla="*/ 1710 w 3284"/>
                  <a:gd name="T59" fmla="*/ 2202 h 3242"/>
                  <a:gd name="T60" fmla="*/ 2161 w 3284"/>
                  <a:gd name="T61" fmla="*/ 2013 h 3242"/>
                  <a:gd name="T62" fmla="*/ 2633 w 3284"/>
                  <a:gd name="T63" fmla="*/ 2202 h 3242"/>
                  <a:gd name="T64" fmla="*/ 2748 w 3284"/>
                  <a:gd name="T65" fmla="*/ 2611 h 3242"/>
                  <a:gd name="T66" fmla="*/ 2623 w 3284"/>
                  <a:gd name="T67" fmla="*/ 2957 h 3242"/>
                  <a:gd name="T68" fmla="*/ 2549 w 3284"/>
                  <a:gd name="T69" fmla="*/ 3073 h 3242"/>
                  <a:gd name="T70" fmla="*/ 2549 w 3284"/>
                  <a:gd name="T71" fmla="*/ 3241 h 3242"/>
                  <a:gd name="T72" fmla="*/ 3179 w 3284"/>
                  <a:gd name="T73" fmla="*/ 3241 h 3242"/>
                  <a:gd name="T74" fmla="*/ 3283 w 3284"/>
                  <a:gd name="T75" fmla="*/ 3073 h 3242"/>
                  <a:gd name="T76" fmla="*/ 3283 w 3284"/>
                  <a:gd name="T77" fmla="*/ 1363 h 3242"/>
                  <a:gd name="T78" fmla="*/ 3283 w 3284"/>
                  <a:gd name="T79" fmla="*/ 0 h 3242"/>
                  <a:gd name="T80" fmla="*/ 2549 w 3284"/>
                  <a:gd name="T81" fmla="*/ 0 h 3242"/>
                  <a:gd name="T82" fmla="*/ 2549 w 3284"/>
                  <a:gd name="T83" fmla="*/ 146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4" h="3242">
                    <a:moveTo>
                      <a:pt x="2549" y="146"/>
                    </a:moveTo>
                    <a:lnTo>
                      <a:pt x="2549" y="146"/>
                    </a:lnTo>
                    <a:cubicBezTo>
                      <a:pt x="2549" y="167"/>
                      <a:pt x="2560" y="167"/>
                      <a:pt x="2623" y="262"/>
                    </a:cubicBezTo>
                    <a:cubicBezTo>
                      <a:pt x="2685" y="335"/>
                      <a:pt x="2748" y="462"/>
                      <a:pt x="2748" y="608"/>
                    </a:cubicBezTo>
                    <a:cubicBezTo>
                      <a:pt x="2748" y="745"/>
                      <a:pt x="2728" y="891"/>
                      <a:pt x="2633" y="1007"/>
                    </a:cubicBezTo>
                    <a:cubicBezTo>
                      <a:pt x="2539" y="1121"/>
                      <a:pt x="2360" y="1206"/>
                      <a:pt x="2161" y="1206"/>
                    </a:cubicBezTo>
                    <a:cubicBezTo>
                      <a:pt x="1973" y="1195"/>
                      <a:pt x="1805" y="1121"/>
                      <a:pt x="1710" y="1007"/>
                    </a:cubicBezTo>
                    <a:cubicBezTo>
                      <a:pt x="1616" y="891"/>
                      <a:pt x="1585" y="745"/>
                      <a:pt x="1585" y="608"/>
                    </a:cubicBezTo>
                    <a:cubicBezTo>
                      <a:pt x="1585" y="451"/>
                      <a:pt x="1668" y="335"/>
                      <a:pt x="1731" y="251"/>
                    </a:cubicBezTo>
                    <a:cubicBezTo>
                      <a:pt x="1794" y="157"/>
                      <a:pt x="1815" y="146"/>
                      <a:pt x="1815" y="115"/>
                    </a:cubicBezTo>
                    <a:cubicBezTo>
                      <a:pt x="1815" y="0"/>
                      <a:pt x="1815" y="0"/>
                      <a:pt x="1815" y="0"/>
                    </a:cubicBezTo>
                    <a:cubicBezTo>
                      <a:pt x="1207" y="0"/>
                      <a:pt x="1207" y="0"/>
                      <a:pt x="1207" y="0"/>
                    </a:cubicBezTo>
                    <a:cubicBezTo>
                      <a:pt x="1207" y="1468"/>
                      <a:pt x="1207" y="1468"/>
                      <a:pt x="1207" y="1468"/>
                    </a:cubicBezTo>
                    <a:cubicBezTo>
                      <a:pt x="829" y="1468"/>
                      <a:pt x="829" y="1468"/>
                      <a:pt x="829" y="1468"/>
                    </a:cubicBezTo>
                    <a:cubicBezTo>
                      <a:pt x="714" y="1468"/>
                      <a:pt x="651" y="1405"/>
                      <a:pt x="578" y="1352"/>
                    </a:cubicBezTo>
                    <a:cubicBezTo>
                      <a:pt x="515" y="1300"/>
                      <a:pt x="452" y="1268"/>
                      <a:pt x="368" y="1268"/>
                    </a:cubicBezTo>
                    <a:cubicBezTo>
                      <a:pt x="273" y="1268"/>
                      <a:pt x="179" y="1290"/>
                      <a:pt x="116" y="1342"/>
                    </a:cubicBezTo>
                    <a:cubicBezTo>
                      <a:pt x="43" y="1395"/>
                      <a:pt x="0" y="1468"/>
                      <a:pt x="0" y="1615"/>
                    </a:cubicBezTo>
                    <a:cubicBezTo>
                      <a:pt x="11" y="1772"/>
                      <a:pt x="53" y="1846"/>
                      <a:pt x="116" y="1898"/>
                    </a:cubicBezTo>
                    <a:cubicBezTo>
                      <a:pt x="179" y="1951"/>
                      <a:pt x="263" y="1971"/>
                      <a:pt x="368" y="1971"/>
                    </a:cubicBezTo>
                    <a:cubicBezTo>
                      <a:pt x="452" y="1971"/>
                      <a:pt x="515" y="1940"/>
                      <a:pt x="578" y="1877"/>
                    </a:cubicBezTo>
                    <a:cubicBezTo>
                      <a:pt x="651" y="1824"/>
                      <a:pt x="724" y="1751"/>
                      <a:pt x="839" y="1740"/>
                    </a:cubicBezTo>
                    <a:cubicBezTo>
                      <a:pt x="839" y="1740"/>
                      <a:pt x="839" y="1740"/>
                      <a:pt x="850" y="1740"/>
                    </a:cubicBezTo>
                    <a:cubicBezTo>
                      <a:pt x="1207" y="1740"/>
                      <a:pt x="1207" y="1740"/>
                      <a:pt x="1207" y="1740"/>
                    </a:cubicBezTo>
                    <a:cubicBezTo>
                      <a:pt x="1207" y="3241"/>
                      <a:pt x="1207" y="3241"/>
                      <a:pt x="1207" y="3241"/>
                    </a:cubicBezTo>
                    <a:cubicBezTo>
                      <a:pt x="1815" y="3241"/>
                      <a:pt x="1815" y="3241"/>
                      <a:pt x="1815" y="3241"/>
                    </a:cubicBezTo>
                    <a:cubicBezTo>
                      <a:pt x="1815" y="3104"/>
                      <a:pt x="1815" y="3104"/>
                      <a:pt x="1815" y="3104"/>
                    </a:cubicBezTo>
                    <a:cubicBezTo>
                      <a:pt x="1815" y="3073"/>
                      <a:pt x="1794" y="3052"/>
                      <a:pt x="1731" y="2968"/>
                    </a:cubicBezTo>
                    <a:cubicBezTo>
                      <a:pt x="1668" y="2884"/>
                      <a:pt x="1585" y="2758"/>
                      <a:pt x="1585" y="2611"/>
                    </a:cubicBezTo>
                    <a:cubicBezTo>
                      <a:pt x="1585" y="2475"/>
                      <a:pt x="1616" y="2328"/>
                      <a:pt x="1710" y="2202"/>
                    </a:cubicBezTo>
                    <a:cubicBezTo>
                      <a:pt x="1805" y="2097"/>
                      <a:pt x="1973" y="2013"/>
                      <a:pt x="2161" y="2013"/>
                    </a:cubicBezTo>
                    <a:cubicBezTo>
                      <a:pt x="2360" y="2013"/>
                      <a:pt x="2539" y="2097"/>
                      <a:pt x="2633" y="2202"/>
                    </a:cubicBezTo>
                    <a:cubicBezTo>
                      <a:pt x="2728" y="2328"/>
                      <a:pt x="2748" y="2475"/>
                      <a:pt x="2748" y="2611"/>
                    </a:cubicBezTo>
                    <a:cubicBezTo>
                      <a:pt x="2748" y="2758"/>
                      <a:pt x="2685" y="2874"/>
                      <a:pt x="2623" y="2957"/>
                    </a:cubicBezTo>
                    <a:cubicBezTo>
                      <a:pt x="2560" y="3041"/>
                      <a:pt x="2549" y="3052"/>
                      <a:pt x="2549" y="3073"/>
                    </a:cubicBezTo>
                    <a:cubicBezTo>
                      <a:pt x="2549" y="3241"/>
                      <a:pt x="2549" y="3241"/>
                      <a:pt x="2549" y="3241"/>
                    </a:cubicBezTo>
                    <a:cubicBezTo>
                      <a:pt x="3179" y="3241"/>
                      <a:pt x="3179" y="3241"/>
                      <a:pt x="3179" y="3241"/>
                    </a:cubicBezTo>
                    <a:cubicBezTo>
                      <a:pt x="3231" y="3167"/>
                      <a:pt x="3273" y="3114"/>
                      <a:pt x="3283" y="3073"/>
                    </a:cubicBezTo>
                    <a:cubicBezTo>
                      <a:pt x="3283" y="1363"/>
                      <a:pt x="3283" y="1363"/>
                      <a:pt x="3283" y="1363"/>
                    </a:cubicBezTo>
                    <a:cubicBezTo>
                      <a:pt x="3283" y="0"/>
                      <a:pt x="3283" y="0"/>
                      <a:pt x="3283" y="0"/>
                    </a:cubicBezTo>
                    <a:cubicBezTo>
                      <a:pt x="2549" y="0"/>
                      <a:pt x="2549" y="0"/>
                      <a:pt x="2549" y="0"/>
                    </a:cubicBezTo>
                    <a:lnTo>
                      <a:pt x="2549"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7" name="Freeform 23"/>
              <p:cNvSpPr>
                <a:spLocks noChangeArrowheads="1"/>
              </p:cNvSpPr>
              <p:nvPr/>
            </p:nvSpPr>
            <p:spPr bwMode="auto">
              <a:xfrm>
                <a:off x="13545676" y="5587309"/>
                <a:ext cx="600795" cy="1326424"/>
              </a:xfrm>
              <a:custGeom>
                <a:avLst/>
                <a:gdLst>
                  <a:gd name="T0" fmla="*/ 599 w 1470"/>
                  <a:gd name="T1" fmla="*/ 0 h 3242"/>
                  <a:gd name="T2" fmla="*/ 599 w 1470"/>
                  <a:gd name="T3" fmla="*/ 0 h 3242"/>
                  <a:gd name="T4" fmla="*/ 32 w 1470"/>
                  <a:gd name="T5" fmla="*/ 0 h 3242"/>
                  <a:gd name="T6" fmla="*/ 32 w 1470"/>
                  <a:gd name="T7" fmla="*/ 3177 h 3242"/>
                  <a:gd name="T8" fmla="*/ 0 w 1470"/>
                  <a:gd name="T9" fmla="*/ 3241 h 3242"/>
                  <a:gd name="T10" fmla="*/ 347 w 1470"/>
                  <a:gd name="T11" fmla="*/ 3241 h 3242"/>
                  <a:gd name="T12" fmla="*/ 358 w 1470"/>
                  <a:gd name="T13" fmla="*/ 3220 h 3242"/>
                  <a:gd name="T14" fmla="*/ 1469 w 1470"/>
                  <a:gd name="T15" fmla="*/ 1562 h 3242"/>
                  <a:gd name="T16" fmla="*/ 599 w 1470"/>
                  <a:gd name="T17" fmla="*/ 0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0" h="3242">
                    <a:moveTo>
                      <a:pt x="599" y="0"/>
                    </a:moveTo>
                    <a:lnTo>
                      <a:pt x="599" y="0"/>
                    </a:lnTo>
                    <a:cubicBezTo>
                      <a:pt x="32" y="0"/>
                      <a:pt x="32" y="0"/>
                      <a:pt x="32" y="0"/>
                    </a:cubicBezTo>
                    <a:cubicBezTo>
                      <a:pt x="32" y="3177"/>
                      <a:pt x="32" y="3177"/>
                      <a:pt x="32" y="3177"/>
                    </a:cubicBezTo>
                    <a:cubicBezTo>
                      <a:pt x="22" y="3198"/>
                      <a:pt x="11" y="3220"/>
                      <a:pt x="0" y="3241"/>
                    </a:cubicBezTo>
                    <a:cubicBezTo>
                      <a:pt x="347" y="3241"/>
                      <a:pt x="347" y="3241"/>
                      <a:pt x="347" y="3241"/>
                    </a:cubicBezTo>
                    <a:cubicBezTo>
                      <a:pt x="347" y="3230"/>
                      <a:pt x="358" y="3220"/>
                      <a:pt x="358" y="3220"/>
                    </a:cubicBezTo>
                    <a:cubicBezTo>
                      <a:pt x="997" y="3030"/>
                      <a:pt x="1469" y="3052"/>
                      <a:pt x="1469" y="1562"/>
                    </a:cubicBezTo>
                    <a:cubicBezTo>
                      <a:pt x="1469" y="870"/>
                      <a:pt x="1113" y="272"/>
                      <a:pt x="599" y="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9" name="Freeform 24"/>
              <p:cNvSpPr>
                <a:spLocks noChangeArrowheads="1"/>
              </p:cNvSpPr>
              <p:nvPr/>
            </p:nvSpPr>
            <p:spPr bwMode="auto">
              <a:xfrm>
                <a:off x="11346372" y="6504075"/>
                <a:ext cx="1926872" cy="2069943"/>
              </a:xfrm>
              <a:custGeom>
                <a:avLst/>
                <a:gdLst>
                  <a:gd name="T0" fmla="*/ 4079 w 4710"/>
                  <a:gd name="T1" fmla="*/ 829 h 5056"/>
                  <a:gd name="T2" fmla="*/ 4079 w 4710"/>
                  <a:gd name="T3" fmla="*/ 829 h 5056"/>
                  <a:gd name="T4" fmla="*/ 4195 w 4710"/>
                  <a:gd name="T5" fmla="*/ 577 h 5056"/>
                  <a:gd name="T6" fmla="*/ 4279 w 4710"/>
                  <a:gd name="T7" fmla="*/ 357 h 5056"/>
                  <a:gd name="T8" fmla="*/ 4205 w 4710"/>
                  <a:gd name="T9" fmla="*/ 105 h 5056"/>
                  <a:gd name="T10" fmla="*/ 3933 w 4710"/>
                  <a:gd name="T11" fmla="*/ 0 h 5056"/>
                  <a:gd name="T12" fmla="*/ 3650 w 4710"/>
                  <a:gd name="T13" fmla="*/ 105 h 5056"/>
                  <a:gd name="T14" fmla="*/ 3576 w 4710"/>
                  <a:gd name="T15" fmla="*/ 357 h 5056"/>
                  <a:gd name="T16" fmla="*/ 3670 w 4710"/>
                  <a:gd name="T17" fmla="*/ 577 h 5056"/>
                  <a:gd name="T18" fmla="*/ 3807 w 4710"/>
                  <a:gd name="T19" fmla="*/ 829 h 5056"/>
                  <a:gd name="T20" fmla="*/ 3807 w 4710"/>
                  <a:gd name="T21" fmla="*/ 839 h 5056"/>
                  <a:gd name="T22" fmla="*/ 3807 w 4710"/>
                  <a:gd name="T23" fmla="*/ 1269 h 5056"/>
                  <a:gd name="T24" fmla="*/ 1584 w 4710"/>
                  <a:gd name="T25" fmla="*/ 1269 h 5056"/>
                  <a:gd name="T26" fmla="*/ 1584 w 4710"/>
                  <a:gd name="T27" fmla="*/ 1364 h 5056"/>
                  <a:gd name="T28" fmla="*/ 1657 w 4710"/>
                  <a:gd name="T29" fmla="*/ 1479 h 5056"/>
                  <a:gd name="T30" fmla="*/ 1793 w 4710"/>
                  <a:gd name="T31" fmla="*/ 1825 h 5056"/>
                  <a:gd name="T32" fmla="*/ 1667 w 4710"/>
                  <a:gd name="T33" fmla="*/ 2223 h 5056"/>
                  <a:gd name="T34" fmla="*/ 1206 w 4710"/>
                  <a:gd name="T35" fmla="*/ 2423 h 5056"/>
                  <a:gd name="T36" fmla="*/ 744 w 4710"/>
                  <a:gd name="T37" fmla="*/ 2223 h 5056"/>
                  <a:gd name="T38" fmla="*/ 619 w 4710"/>
                  <a:gd name="T39" fmla="*/ 1825 h 5056"/>
                  <a:gd name="T40" fmla="*/ 765 w 4710"/>
                  <a:gd name="T41" fmla="*/ 1468 h 5056"/>
                  <a:gd name="T42" fmla="*/ 859 w 4710"/>
                  <a:gd name="T43" fmla="*/ 1332 h 5056"/>
                  <a:gd name="T44" fmla="*/ 859 w 4710"/>
                  <a:gd name="T45" fmla="*/ 1269 h 5056"/>
                  <a:gd name="T46" fmla="*/ 0 w 4710"/>
                  <a:gd name="T47" fmla="*/ 1269 h 5056"/>
                  <a:gd name="T48" fmla="*/ 200 w 4710"/>
                  <a:gd name="T49" fmla="*/ 3555 h 5056"/>
                  <a:gd name="T50" fmla="*/ 1562 w 4710"/>
                  <a:gd name="T51" fmla="*/ 5055 h 5056"/>
                  <a:gd name="T52" fmla="*/ 2317 w 4710"/>
                  <a:gd name="T53" fmla="*/ 5055 h 5056"/>
                  <a:gd name="T54" fmla="*/ 4269 w 4710"/>
                  <a:gd name="T55" fmla="*/ 3545 h 5056"/>
                  <a:gd name="T56" fmla="*/ 4205 w 4710"/>
                  <a:gd name="T57" fmla="*/ 3146 h 5056"/>
                  <a:gd name="T58" fmla="*/ 4195 w 4710"/>
                  <a:gd name="T59" fmla="*/ 3146 h 5056"/>
                  <a:gd name="T60" fmla="*/ 3891 w 4710"/>
                  <a:gd name="T61" fmla="*/ 3304 h 5056"/>
                  <a:gd name="T62" fmla="*/ 3880 w 4710"/>
                  <a:gd name="T63" fmla="*/ 3304 h 5056"/>
                  <a:gd name="T64" fmla="*/ 3723 w 4710"/>
                  <a:gd name="T65" fmla="*/ 3377 h 5056"/>
                  <a:gd name="T66" fmla="*/ 3723 w 4710"/>
                  <a:gd name="T67" fmla="*/ 3377 h 5056"/>
                  <a:gd name="T68" fmla="*/ 3702 w 4710"/>
                  <a:gd name="T69" fmla="*/ 3387 h 5056"/>
                  <a:gd name="T70" fmla="*/ 3670 w 4710"/>
                  <a:gd name="T71" fmla="*/ 3397 h 5056"/>
                  <a:gd name="T72" fmla="*/ 3670 w 4710"/>
                  <a:gd name="T73" fmla="*/ 3387 h 5056"/>
                  <a:gd name="T74" fmla="*/ 3503 w 4710"/>
                  <a:gd name="T75" fmla="*/ 3419 h 5056"/>
                  <a:gd name="T76" fmla="*/ 3367 w 4710"/>
                  <a:gd name="T77" fmla="*/ 3597 h 5056"/>
                  <a:gd name="T78" fmla="*/ 3072 w 4710"/>
                  <a:gd name="T79" fmla="*/ 3755 h 5056"/>
                  <a:gd name="T80" fmla="*/ 2957 w 4710"/>
                  <a:gd name="T81" fmla="*/ 3776 h 5056"/>
                  <a:gd name="T82" fmla="*/ 2947 w 4710"/>
                  <a:gd name="T83" fmla="*/ 3776 h 5056"/>
                  <a:gd name="T84" fmla="*/ 2433 w 4710"/>
                  <a:gd name="T85" fmla="*/ 3838 h 5056"/>
                  <a:gd name="T86" fmla="*/ 2423 w 4710"/>
                  <a:gd name="T87" fmla="*/ 3838 h 5056"/>
                  <a:gd name="T88" fmla="*/ 1982 w 4710"/>
                  <a:gd name="T89" fmla="*/ 3745 h 5056"/>
                  <a:gd name="T90" fmla="*/ 1698 w 4710"/>
                  <a:gd name="T91" fmla="*/ 3304 h 5056"/>
                  <a:gd name="T92" fmla="*/ 1698 w 4710"/>
                  <a:gd name="T93" fmla="*/ 3293 h 5056"/>
                  <a:gd name="T94" fmla="*/ 1678 w 4710"/>
                  <a:gd name="T95" fmla="*/ 2874 h 5056"/>
                  <a:gd name="T96" fmla="*/ 1877 w 4710"/>
                  <a:gd name="T97" fmla="*/ 2412 h 5056"/>
                  <a:gd name="T98" fmla="*/ 2297 w 4710"/>
                  <a:gd name="T99" fmla="*/ 2223 h 5056"/>
                  <a:gd name="T100" fmla="*/ 2307 w 4710"/>
                  <a:gd name="T101" fmla="*/ 2223 h 5056"/>
                  <a:gd name="T102" fmla="*/ 2832 w 4710"/>
                  <a:gd name="T103" fmla="*/ 2181 h 5056"/>
                  <a:gd name="T104" fmla="*/ 2832 w 4710"/>
                  <a:gd name="T105" fmla="*/ 2181 h 5056"/>
                  <a:gd name="T106" fmla="*/ 3283 w 4710"/>
                  <a:gd name="T107" fmla="*/ 2287 h 5056"/>
                  <a:gd name="T108" fmla="*/ 3324 w 4710"/>
                  <a:gd name="T109" fmla="*/ 2328 h 5056"/>
                  <a:gd name="T110" fmla="*/ 3324 w 4710"/>
                  <a:gd name="T111" fmla="*/ 2318 h 5056"/>
                  <a:gd name="T112" fmla="*/ 4446 w 4710"/>
                  <a:gd name="T113" fmla="*/ 1563 h 5056"/>
                  <a:gd name="T114" fmla="*/ 4709 w 4710"/>
                  <a:gd name="T115" fmla="*/ 1269 h 5056"/>
                  <a:gd name="T116" fmla="*/ 4079 w 4710"/>
                  <a:gd name="T117" fmla="*/ 1269 h 5056"/>
                  <a:gd name="T118" fmla="*/ 4079 w 4710"/>
                  <a:gd name="T119" fmla="*/ 829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10" h="5056">
                    <a:moveTo>
                      <a:pt x="4079" y="829"/>
                    </a:moveTo>
                    <a:lnTo>
                      <a:pt x="4079" y="829"/>
                    </a:lnTo>
                    <a:cubicBezTo>
                      <a:pt x="4079" y="713"/>
                      <a:pt x="4153" y="640"/>
                      <a:pt x="4195" y="577"/>
                    </a:cubicBezTo>
                    <a:cubicBezTo>
                      <a:pt x="4247" y="503"/>
                      <a:pt x="4279" y="441"/>
                      <a:pt x="4279" y="357"/>
                    </a:cubicBezTo>
                    <a:cubicBezTo>
                      <a:pt x="4279" y="262"/>
                      <a:pt x="4257" y="168"/>
                      <a:pt x="4205" y="105"/>
                    </a:cubicBezTo>
                    <a:cubicBezTo>
                      <a:pt x="4153" y="42"/>
                      <a:pt x="4079" y="0"/>
                      <a:pt x="3933" y="0"/>
                    </a:cubicBezTo>
                    <a:cubicBezTo>
                      <a:pt x="3775" y="0"/>
                      <a:pt x="3702" y="52"/>
                      <a:pt x="3650" y="105"/>
                    </a:cubicBezTo>
                    <a:cubicBezTo>
                      <a:pt x="3597" y="168"/>
                      <a:pt x="3576" y="262"/>
                      <a:pt x="3576" y="357"/>
                    </a:cubicBezTo>
                    <a:cubicBezTo>
                      <a:pt x="3576" y="451"/>
                      <a:pt x="3618" y="503"/>
                      <a:pt x="3670" y="577"/>
                    </a:cubicBezTo>
                    <a:cubicBezTo>
                      <a:pt x="3723" y="640"/>
                      <a:pt x="3796" y="713"/>
                      <a:pt x="3807" y="829"/>
                    </a:cubicBezTo>
                    <a:cubicBezTo>
                      <a:pt x="3818" y="839"/>
                      <a:pt x="3818" y="839"/>
                      <a:pt x="3807" y="839"/>
                    </a:cubicBezTo>
                    <a:cubicBezTo>
                      <a:pt x="3807" y="1269"/>
                      <a:pt x="3807" y="1269"/>
                      <a:pt x="3807" y="1269"/>
                    </a:cubicBezTo>
                    <a:cubicBezTo>
                      <a:pt x="1584" y="1269"/>
                      <a:pt x="1584" y="1269"/>
                      <a:pt x="1584" y="1269"/>
                    </a:cubicBezTo>
                    <a:cubicBezTo>
                      <a:pt x="1584" y="1364"/>
                      <a:pt x="1584" y="1364"/>
                      <a:pt x="1584" y="1364"/>
                    </a:cubicBezTo>
                    <a:cubicBezTo>
                      <a:pt x="1584" y="1385"/>
                      <a:pt x="1594" y="1385"/>
                      <a:pt x="1657" y="1479"/>
                    </a:cubicBezTo>
                    <a:cubicBezTo>
                      <a:pt x="1720" y="1552"/>
                      <a:pt x="1793" y="1678"/>
                      <a:pt x="1793" y="1825"/>
                    </a:cubicBezTo>
                    <a:cubicBezTo>
                      <a:pt x="1793" y="1961"/>
                      <a:pt x="1761" y="2108"/>
                      <a:pt x="1667" y="2223"/>
                    </a:cubicBezTo>
                    <a:cubicBezTo>
                      <a:pt x="1573" y="2339"/>
                      <a:pt x="1394" y="2423"/>
                      <a:pt x="1206" y="2423"/>
                    </a:cubicBezTo>
                    <a:cubicBezTo>
                      <a:pt x="1007" y="2412"/>
                      <a:pt x="839" y="2339"/>
                      <a:pt x="744" y="2223"/>
                    </a:cubicBezTo>
                    <a:cubicBezTo>
                      <a:pt x="650" y="2108"/>
                      <a:pt x="619" y="1961"/>
                      <a:pt x="619" y="1825"/>
                    </a:cubicBezTo>
                    <a:cubicBezTo>
                      <a:pt x="619" y="1668"/>
                      <a:pt x="703" y="1552"/>
                      <a:pt x="765" y="1468"/>
                    </a:cubicBezTo>
                    <a:cubicBezTo>
                      <a:pt x="839" y="1374"/>
                      <a:pt x="849" y="1364"/>
                      <a:pt x="859" y="1332"/>
                    </a:cubicBezTo>
                    <a:cubicBezTo>
                      <a:pt x="859" y="1269"/>
                      <a:pt x="859" y="1269"/>
                      <a:pt x="859" y="1269"/>
                    </a:cubicBezTo>
                    <a:cubicBezTo>
                      <a:pt x="0" y="1269"/>
                      <a:pt x="0" y="1269"/>
                      <a:pt x="0" y="1269"/>
                    </a:cubicBezTo>
                    <a:cubicBezTo>
                      <a:pt x="200" y="1972"/>
                      <a:pt x="420" y="2360"/>
                      <a:pt x="200" y="3555"/>
                    </a:cubicBezTo>
                    <a:cubicBezTo>
                      <a:pt x="1237" y="4572"/>
                      <a:pt x="1143" y="4814"/>
                      <a:pt x="1562" y="5055"/>
                    </a:cubicBezTo>
                    <a:cubicBezTo>
                      <a:pt x="2317" y="5055"/>
                      <a:pt x="2317" y="5055"/>
                      <a:pt x="2317" y="5055"/>
                    </a:cubicBezTo>
                    <a:cubicBezTo>
                      <a:pt x="2863" y="4730"/>
                      <a:pt x="3586" y="4164"/>
                      <a:pt x="4269" y="3545"/>
                    </a:cubicBezTo>
                    <a:cubicBezTo>
                      <a:pt x="4216" y="3409"/>
                      <a:pt x="4205" y="3272"/>
                      <a:pt x="4205" y="3146"/>
                    </a:cubicBezTo>
                    <a:cubicBezTo>
                      <a:pt x="4195" y="3146"/>
                      <a:pt x="4195" y="3146"/>
                      <a:pt x="4195" y="3146"/>
                    </a:cubicBezTo>
                    <a:cubicBezTo>
                      <a:pt x="4069" y="3210"/>
                      <a:pt x="3974" y="3262"/>
                      <a:pt x="3891" y="3304"/>
                    </a:cubicBezTo>
                    <a:lnTo>
                      <a:pt x="3880" y="3304"/>
                    </a:lnTo>
                    <a:cubicBezTo>
                      <a:pt x="3796" y="3345"/>
                      <a:pt x="3734" y="3366"/>
                      <a:pt x="3723" y="3377"/>
                    </a:cubicBezTo>
                    <a:lnTo>
                      <a:pt x="3723" y="3377"/>
                    </a:lnTo>
                    <a:cubicBezTo>
                      <a:pt x="3712" y="3387"/>
                      <a:pt x="3712" y="3387"/>
                      <a:pt x="3702" y="3387"/>
                    </a:cubicBezTo>
                    <a:lnTo>
                      <a:pt x="3670" y="3397"/>
                    </a:lnTo>
                    <a:cubicBezTo>
                      <a:pt x="3670" y="3387"/>
                      <a:pt x="3670" y="3387"/>
                      <a:pt x="3670" y="3387"/>
                    </a:cubicBezTo>
                    <a:cubicBezTo>
                      <a:pt x="3618" y="3419"/>
                      <a:pt x="3566" y="3419"/>
                      <a:pt x="3503" y="3419"/>
                    </a:cubicBezTo>
                    <a:cubicBezTo>
                      <a:pt x="3471" y="3493"/>
                      <a:pt x="3419" y="3555"/>
                      <a:pt x="3367" y="3597"/>
                    </a:cubicBezTo>
                    <a:cubicBezTo>
                      <a:pt x="3283" y="3671"/>
                      <a:pt x="3188" y="3723"/>
                      <a:pt x="3072" y="3755"/>
                    </a:cubicBezTo>
                    <a:cubicBezTo>
                      <a:pt x="3031" y="3765"/>
                      <a:pt x="2999" y="3776"/>
                      <a:pt x="2957" y="3776"/>
                    </a:cubicBezTo>
                    <a:lnTo>
                      <a:pt x="2947" y="3776"/>
                    </a:lnTo>
                    <a:cubicBezTo>
                      <a:pt x="2433" y="3838"/>
                      <a:pt x="2433" y="3838"/>
                      <a:pt x="2433" y="3838"/>
                    </a:cubicBezTo>
                    <a:cubicBezTo>
                      <a:pt x="2433" y="3838"/>
                      <a:pt x="2433" y="3838"/>
                      <a:pt x="2423" y="3838"/>
                    </a:cubicBezTo>
                    <a:cubicBezTo>
                      <a:pt x="2265" y="3859"/>
                      <a:pt x="2118" y="3828"/>
                      <a:pt x="1982" y="3745"/>
                    </a:cubicBezTo>
                    <a:cubicBezTo>
                      <a:pt x="1845" y="3661"/>
                      <a:pt x="1720" y="3503"/>
                      <a:pt x="1698" y="3304"/>
                    </a:cubicBezTo>
                    <a:lnTo>
                      <a:pt x="1698" y="3293"/>
                    </a:lnTo>
                    <a:cubicBezTo>
                      <a:pt x="1678" y="2874"/>
                      <a:pt x="1678" y="2874"/>
                      <a:pt x="1678" y="2874"/>
                    </a:cubicBezTo>
                    <a:cubicBezTo>
                      <a:pt x="1657" y="2674"/>
                      <a:pt x="1761" y="2517"/>
                      <a:pt x="1877" y="2412"/>
                    </a:cubicBezTo>
                    <a:cubicBezTo>
                      <a:pt x="1993" y="2307"/>
                      <a:pt x="2129" y="2244"/>
                      <a:pt x="2297" y="2223"/>
                    </a:cubicBezTo>
                    <a:cubicBezTo>
                      <a:pt x="2297" y="2223"/>
                      <a:pt x="2297" y="2223"/>
                      <a:pt x="2307" y="2223"/>
                    </a:cubicBezTo>
                    <a:cubicBezTo>
                      <a:pt x="2832" y="2181"/>
                      <a:pt x="2832" y="2181"/>
                      <a:pt x="2832" y="2181"/>
                    </a:cubicBezTo>
                    <a:lnTo>
                      <a:pt x="2832" y="2181"/>
                    </a:lnTo>
                    <a:cubicBezTo>
                      <a:pt x="2999" y="2160"/>
                      <a:pt x="3146" y="2203"/>
                      <a:pt x="3283" y="2287"/>
                    </a:cubicBezTo>
                    <a:cubicBezTo>
                      <a:pt x="3293" y="2297"/>
                      <a:pt x="3314" y="2318"/>
                      <a:pt x="3324" y="2328"/>
                    </a:cubicBezTo>
                    <a:cubicBezTo>
                      <a:pt x="3324" y="2318"/>
                      <a:pt x="3324" y="2318"/>
                      <a:pt x="3324" y="2318"/>
                    </a:cubicBezTo>
                    <a:cubicBezTo>
                      <a:pt x="3324" y="2318"/>
                      <a:pt x="4006" y="2045"/>
                      <a:pt x="4446" y="1563"/>
                    </a:cubicBezTo>
                    <a:cubicBezTo>
                      <a:pt x="4551" y="1458"/>
                      <a:pt x="4635" y="1353"/>
                      <a:pt x="4709" y="1269"/>
                    </a:cubicBezTo>
                    <a:cubicBezTo>
                      <a:pt x="4079" y="1269"/>
                      <a:pt x="4079" y="1269"/>
                      <a:pt x="4079" y="1269"/>
                    </a:cubicBezTo>
                    <a:lnTo>
                      <a:pt x="4079" y="829"/>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0" name="Freeform 25"/>
              <p:cNvSpPr>
                <a:spLocks noChangeArrowheads="1"/>
              </p:cNvSpPr>
              <p:nvPr/>
            </p:nvSpPr>
            <p:spPr bwMode="auto">
              <a:xfrm>
                <a:off x="11580916" y="8689516"/>
                <a:ext cx="909311" cy="1404023"/>
              </a:xfrm>
              <a:custGeom>
                <a:avLst/>
                <a:gdLst>
                  <a:gd name="T0" fmla="*/ 1594 w 2224"/>
                  <a:gd name="T1" fmla="*/ 0 h 3431"/>
                  <a:gd name="T2" fmla="*/ 1594 w 2224"/>
                  <a:gd name="T3" fmla="*/ 0 h 3431"/>
                  <a:gd name="T4" fmla="*/ 325 w 2224"/>
                  <a:gd name="T5" fmla="*/ 0 h 3431"/>
                  <a:gd name="T6" fmla="*/ 157 w 2224"/>
                  <a:gd name="T7" fmla="*/ 252 h 3431"/>
                  <a:gd name="T8" fmla="*/ 587 w 2224"/>
                  <a:gd name="T9" fmla="*/ 1521 h 3431"/>
                  <a:gd name="T10" fmla="*/ 314 w 2224"/>
                  <a:gd name="T11" fmla="*/ 2192 h 3431"/>
                  <a:gd name="T12" fmla="*/ 860 w 2224"/>
                  <a:gd name="T13" fmla="*/ 2192 h 3431"/>
                  <a:gd name="T14" fmla="*/ 860 w 2224"/>
                  <a:gd name="T15" fmla="*/ 2580 h 3431"/>
                  <a:gd name="T16" fmla="*/ 860 w 2224"/>
                  <a:gd name="T17" fmla="*/ 2590 h 3431"/>
                  <a:gd name="T18" fmla="*/ 713 w 2224"/>
                  <a:gd name="T19" fmla="*/ 2842 h 3431"/>
                  <a:gd name="T20" fmla="*/ 618 w 2224"/>
                  <a:gd name="T21" fmla="*/ 3062 h 3431"/>
                  <a:gd name="T22" fmla="*/ 692 w 2224"/>
                  <a:gd name="T23" fmla="*/ 3315 h 3431"/>
                  <a:gd name="T24" fmla="*/ 975 w 2224"/>
                  <a:gd name="T25" fmla="*/ 3419 h 3431"/>
                  <a:gd name="T26" fmla="*/ 1258 w 2224"/>
                  <a:gd name="T27" fmla="*/ 3315 h 3431"/>
                  <a:gd name="T28" fmla="*/ 1332 w 2224"/>
                  <a:gd name="T29" fmla="*/ 3062 h 3431"/>
                  <a:gd name="T30" fmla="*/ 1248 w 2224"/>
                  <a:gd name="T31" fmla="*/ 2842 h 3431"/>
                  <a:gd name="T32" fmla="*/ 1121 w 2224"/>
                  <a:gd name="T33" fmla="*/ 2590 h 3431"/>
                  <a:gd name="T34" fmla="*/ 1121 w 2224"/>
                  <a:gd name="T35" fmla="*/ 2192 h 3431"/>
                  <a:gd name="T36" fmla="*/ 1751 w 2224"/>
                  <a:gd name="T37" fmla="*/ 2192 h 3431"/>
                  <a:gd name="T38" fmla="*/ 1783 w 2224"/>
                  <a:gd name="T39" fmla="*/ 1279 h 3431"/>
                  <a:gd name="T40" fmla="*/ 2139 w 2224"/>
                  <a:gd name="T41" fmla="*/ 263 h 3431"/>
                  <a:gd name="T42" fmla="*/ 1594 w 2224"/>
                  <a:gd name="T43" fmla="*/ 0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4" h="3431">
                    <a:moveTo>
                      <a:pt x="1594" y="0"/>
                    </a:moveTo>
                    <a:lnTo>
                      <a:pt x="1594" y="0"/>
                    </a:lnTo>
                    <a:cubicBezTo>
                      <a:pt x="325" y="0"/>
                      <a:pt x="325" y="0"/>
                      <a:pt x="325" y="0"/>
                    </a:cubicBezTo>
                    <a:cubicBezTo>
                      <a:pt x="251" y="63"/>
                      <a:pt x="198" y="147"/>
                      <a:pt x="157" y="252"/>
                    </a:cubicBezTo>
                    <a:cubicBezTo>
                      <a:pt x="0" y="671"/>
                      <a:pt x="545" y="1080"/>
                      <a:pt x="587" y="1521"/>
                    </a:cubicBezTo>
                    <a:cubicBezTo>
                      <a:pt x="503" y="1773"/>
                      <a:pt x="409" y="1982"/>
                      <a:pt x="314" y="2192"/>
                    </a:cubicBezTo>
                    <a:cubicBezTo>
                      <a:pt x="860" y="2192"/>
                      <a:pt x="860" y="2192"/>
                      <a:pt x="860" y="2192"/>
                    </a:cubicBezTo>
                    <a:cubicBezTo>
                      <a:pt x="860" y="2580"/>
                      <a:pt x="860" y="2580"/>
                      <a:pt x="860" y="2580"/>
                    </a:cubicBezTo>
                    <a:lnTo>
                      <a:pt x="860" y="2590"/>
                    </a:lnTo>
                    <a:cubicBezTo>
                      <a:pt x="849" y="2706"/>
                      <a:pt x="765" y="2780"/>
                      <a:pt x="713" y="2842"/>
                    </a:cubicBezTo>
                    <a:cubicBezTo>
                      <a:pt x="660" y="2916"/>
                      <a:pt x="618" y="2979"/>
                      <a:pt x="618" y="3062"/>
                    </a:cubicBezTo>
                    <a:cubicBezTo>
                      <a:pt x="618" y="3157"/>
                      <a:pt x="639" y="3251"/>
                      <a:pt x="692" y="3315"/>
                    </a:cubicBezTo>
                    <a:cubicBezTo>
                      <a:pt x="744" y="3377"/>
                      <a:pt x="828" y="3419"/>
                      <a:pt x="975" y="3419"/>
                    </a:cubicBezTo>
                    <a:cubicBezTo>
                      <a:pt x="1121" y="3430"/>
                      <a:pt x="1205" y="3377"/>
                      <a:pt x="1258" y="3315"/>
                    </a:cubicBezTo>
                    <a:cubicBezTo>
                      <a:pt x="1300" y="3251"/>
                      <a:pt x="1332" y="3157"/>
                      <a:pt x="1332" y="3062"/>
                    </a:cubicBezTo>
                    <a:cubicBezTo>
                      <a:pt x="1332" y="2979"/>
                      <a:pt x="1289" y="2916"/>
                      <a:pt x="1248" y="2842"/>
                    </a:cubicBezTo>
                    <a:cubicBezTo>
                      <a:pt x="1195" y="2780"/>
                      <a:pt x="1121" y="2706"/>
                      <a:pt x="1121" y="2590"/>
                    </a:cubicBezTo>
                    <a:cubicBezTo>
                      <a:pt x="1121" y="2192"/>
                      <a:pt x="1121" y="2192"/>
                      <a:pt x="1121" y="2192"/>
                    </a:cubicBezTo>
                    <a:cubicBezTo>
                      <a:pt x="1751" y="2192"/>
                      <a:pt x="1751" y="2192"/>
                      <a:pt x="1751" y="2192"/>
                    </a:cubicBezTo>
                    <a:cubicBezTo>
                      <a:pt x="1751" y="1909"/>
                      <a:pt x="1762" y="1615"/>
                      <a:pt x="1783" y="1279"/>
                    </a:cubicBezTo>
                    <a:cubicBezTo>
                      <a:pt x="1877" y="818"/>
                      <a:pt x="2223" y="598"/>
                      <a:pt x="2139" y="263"/>
                    </a:cubicBezTo>
                    <a:cubicBezTo>
                      <a:pt x="2066" y="11"/>
                      <a:pt x="1814" y="73"/>
                      <a:pt x="1594"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1" name="Freeform 26"/>
              <p:cNvSpPr>
                <a:spLocks noChangeArrowheads="1"/>
              </p:cNvSpPr>
              <p:nvPr/>
            </p:nvSpPr>
            <p:spPr bwMode="auto">
              <a:xfrm>
                <a:off x="12701316" y="7023816"/>
                <a:ext cx="923744" cy="750738"/>
              </a:xfrm>
              <a:custGeom>
                <a:avLst/>
                <a:gdLst>
                  <a:gd name="T0" fmla="*/ 1395 w 2256"/>
                  <a:gd name="T1" fmla="*/ 546 h 1836"/>
                  <a:gd name="T2" fmla="*/ 1395 w 2256"/>
                  <a:gd name="T3" fmla="*/ 546 h 1836"/>
                  <a:gd name="T4" fmla="*/ 136 w 2256"/>
                  <a:gd name="T5" fmla="*/ 1395 h 1836"/>
                  <a:gd name="T6" fmla="*/ 21 w 2256"/>
                  <a:gd name="T7" fmla="*/ 1657 h 1836"/>
                  <a:gd name="T8" fmla="*/ 230 w 2256"/>
                  <a:gd name="T9" fmla="*/ 1793 h 1836"/>
                  <a:gd name="T10" fmla="*/ 1604 w 2256"/>
                  <a:gd name="T11" fmla="*/ 860 h 1836"/>
                  <a:gd name="T12" fmla="*/ 2255 w 2256"/>
                  <a:gd name="T13" fmla="*/ 0 h 1836"/>
                  <a:gd name="T14" fmla="*/ 1888 w 2256"/>
                  <a:gd name="T15" fmla="*/ 0 h 1836"/>
                  <a:gd name="T16" fmla="*/ 1395 w 2256"/>
                  <a:gd name="T17" fmla="*/ 546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6" h="1836">
                    <a:moveTo>
                      <a:pt x="1395" y="546"/>
                    </a:moveTo>
                    <a:lnTo>
                      <a:pt x="1395" y="546"/>
                    </a:lnTo>
                    <a:cubicBezTo>
                      <a:pt x="881" y="1112"/>
                      <a:pt x="136" y="1395"/>
                      <a:pt x="136" y="1395"/>
                    </a:cubicBezTo>
                    <a:cubicBezTo>
                      <a:pt x="53" y="1416"/>
                      <a:pt x="0" y="1541"/>
                      <a:pt x="21" y="1657"/>
                    </a:cubicBezTo>
                    <a:cubicBezTo>
                      <a:pt x="42" y="1762"/>
                      <a:pt x="157" y="1835"/>
                      <a:pt x="230" y="1793"/>
                    </a:cubicBezTo>
                    <a:cubicBezTo>
                      <a:pt x="230" y="1793"/>
                      <a:pt x="1017" y="1500"/>
                      <a:pt x="1604" y="860"/>
                    </a:cubicBezTo>
                    <a:cubicBezTo>
                      <a:pt x="1919" y="524"/>
                      <a:pt x="2129" y="220"/>
                      <a:pt x="2255" y="0"/>
                    </a:cubicBezTo>
                    <a:cubicBezTo>
                      <a:pt x="1888" y="0"/>
                      <a:pt x="1888" y="0"/>
                      <a:pt x="1888" y="0"/>
                    </a:cubicBezTo>
                    <a:cubicBezTo>
                      <a:pt x="1762" y="147"/>
                      <a:pt x="1604" y="325"/>
                      <a:pt x="1395" y="546"/>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2" name="Freeform 27"/>
              <p:cNvSpPr>
                <a:spLocks noChangeArrowheads="1"/>
              </p:cNvSpPr>
              <p:nvPr/>
            </p:nvSpPr>
            <p:spPr bwMode="auto">
              <a:xfrm>
                <a:off x="12174494" y="7539949"/>
                <a:ext cx="488935" cy="400634"/>
              </a:xfrm>
              <a:custGeom>
                <a:avLst/>
                <a:gdLst>
                  <a:gd name="T0" fmla="*/ 871 w 1196"/>
                  <a:gd name="T1" fmla="*/ 11 h 977"/>
                  <a:gd name="T2" fmla="*/ 871 w 1196"/>
                  <a:gd name="T3" fmla="*/ 11 h 977"/>
                  <a:gd name="T4" fmla="*/ 849 w 1196"/>
                  <a:gd name="T5" fmla="*/ 11 h 977"/>
                  <a:gd name="T6" fmla="*/ 304 w 1196"/>
                  <a:gd name="T7" fmla="*/ 53 h 977"/>
                  <a:gd name="T8" fmla="*/ 10 w 1196"/>
                  <a:gd name="T9" fmla="*/ 326 h 977"/>
                  <a:gd name="T10" fmla="*/ 42 w 1196"/>
                  <a:gd name="T11" fmla="*/ 756 h 977"/>
                  <a:gd name="T12" fmla="*/ 367 w 1196"/>
                  <a:gd name="T13" fmla="*/ 954 h 977"/>
                  <a:gd name="T14" fmla="*/ 891 w 1196"/>
                  <a:gd name="T15" fmla="*/ 892 h 977"/>
                  <a:gd name="T16" fmla="*/ 1195 w 1196"/>
                  <a:gd name="T17" fmla="*/ 619 h 977"/>
                  <a:gd name="T18" fmla="*/ 1164 w 1196"/>
                  <a:gd name="T19" fmla="*/ 211 h 977"/>
                  <a:gd name="T20" fmla="*/ 871 w 1196"/>
                  <a:gd name="T21" fmla="*/ 11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6" h="977">
                    <a:moveTo>
                      <a:pt x="871" y="11"/>
                    </a:moveTo>
                    <a:lnTo>
                      <a:pt x="871" y="11"/>
                    </a:lnTo>
                    <a:cubicBezTo>
                      <a:pt x="871" y="11"/>
                      <a:pt x="860" y="11"/>
                      <a:pt x="849" y="11"/>
                    </a:cubicBezTo>
                    <a:cubicBezTo>
                      <a:pt x="304" y="53"/>
                      <a:pt x="304" y="53"/>
                      <a:pt x="304" y="53"/>
                    </a:cubicBezTo>
                    <a:cubicBezTo>
                      <a:pt x="147" y="74"/>
                      <a:pt x="0" y="200"/>
                      <a:pt x="10" y="326"/>
                    </a:cubicBezTo>
                    <a:cubicBezTo>
                      <a:pt x="42" y="756"/>
                      <a:pt x="42" y="756"/>
                      <a:pt x="42" y="756"/>
                    </a:cubicBezTo>
                    <a:cubicBezTo>
                      <a:pt x="53" y="882"/>
                      <a:pt x="209" y="976"/>
                      <a:pt x="367" y="954"/>
                    </a:cubicBezTo>
                    <a:cubicBezTo>
                      <a:pt x="891" y="892"/>
                      <a:pt x="891" y="892"/>
                      <a:pt x="891" y="892"/>
                    </a:cubicBezTo>
                    <a:cubicBezTo>
                      <a:pt x="1059" y="882"/>
                      <a:pt x="1195" y="745"/>
                      <a:pt x="1195" y="619"/>
                    </a:cubicBezTo>
                    <a:cubicBezTo>
                      <a:pt x="1164" y="211"/>
                      <a:pt x="1164" y="211"/>
                      <a:pt x="1164" y="211"/>
                    </a:cubicBezTo>
                    <a:cubicBezTo>
                      <a:pt x="1154" y="95"/>
                      <a:pt x="1027" y="0"/>
                      <a:pt x="871" y="11"/>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3" name="Freeform 28"/>
              <p:cNvSpPr>
                <a:spLocks noChangeArrowheads="1"/>
              </p:cNvSpPr>
              <p:nvPr/>
            </p:nvSpPr>
            <p:spPr bwMode="auto">
              <a:xfrm>
                <a:off x="12710338" y="8187821"/>
                <a:ext cx="992303" cy="1404023"/>
              </a:xfrm>
              <a:custGeom>
                <a:avLst/>
                <a:gdLst>
                  <a:gd name="T0" fmla="*/ 1049 w 2424"/>
                  <a:gd name="T1" fmla="*/ 0 h 3430"/>
                  <a:gd name="T2" fmla="*/ 1049 w 2424"/>
                  <a:gd name="T3" fmla="*/ 0 h 3430"/>
                  <a:gd name="T4" fmla="*/ 0 w 2424"/>
                  <a:gd name="T5" fmla="*/ 3419 h 3430"/>
                  <a:gd name="T6" fmla="*/ 1059 w 2424"/>
                  <a:gd name="T7" fmla="*/ 3419 h 3430"/>
                  <a:gd name="T8" fmla="*/ 1059 w 2424"/>
                  <a:gd name="T9" fmla="*/ 3314 h 3430"/>
                  <a:gd name="T10" fmla="*/ 986 w 2424"/>
                  <a:gd name="T11" fmla="*/ 3188 h 3430"/>
                  <a:gd name="T12" fmla="*/ 860 w 2424"/>
                  <a:gd name="T13" fmla="*/ 2842 h 3430"/>
                  <a:gd name="T14" fmla="*/ 986 w 2424"/>
                  <a:gd name="T15" fmla="*/ 2444 h 3430"/>
                  <a:gd name="T16" fmla="*/ 1447 w 2424"/>
                  <a:gd name="T17" fmla="*/ 2255 h 3430"/>
                  <a:gd name="T18" fmla="*/ 1898 w 2424"/>
                  <a:gd name="T19" fmla="*/ 2444 h 3430"/>
                  <a:gd name="T20" fmla="*/ 2024 w 2424"/>
                  <a:gd name="T21" fmla="*/ 2842 h 3430"/>
                  <a:gd name="T22" fmla="*/ 1888 w 2424"/>
                  <a:gd name="T23" fmla="*/ 3199 h 3430"/>
                  <a:gd name="T24" fmla="*/ 1793 w 2424"/>
                  <a:gd name="T25" fmla="*/ 3335 h 3430"/>
                  <a:gd name="T26" fmla="*/ 1793 w 2424"/>
                  <a:gd name="T27" fmla="*/ 3419 h 3430"/>
                  <a:gd name="T28" fmla="*/ 2391 w 2424"/>
                  <a:gd name="T29" fmla="*/ 3419 h 3430"/>
                  <a:gd name="T30" fmla="*/ 2423 w 2424"/>
                  <a:gd name="T31" fmla="*/ 3429 h 3430"/>
                  <a:gd name="T32" fmla="*/ 2423 w 2424"/>
                  <a:gd name="T33" fmla="*/ 1101 h 3430"/>
                  <a:gd name="T34" fmla="*/ 1049 w 2424"/>
                  <a:gd name="T35"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4" h="3430">
                    <a:moveTo>
                      <a:pt x="1049" y="0"/>
                    </a:moveTo>
                    <a:lnTo>
                      <a:pt x="1049" y="0"/>
                    </a:lnTo>
                    <a:cubicBezTo>
                      <a:pt x="828" y="1269"/>
                      <a:pt x="409" y="2307"/>
                      <a:pt x="0" y="3419"/>
                    </a:cubicBezTo>
                    <a:cubicBezTo>
                      <a:pt x="1059" y="3419"/>
                      <a:pt x="1059" y="3419"/>
                      <a:pt x="1059" y="3419"/>
                    </a:cubicBezTo>
                    <a:cubicBezTo>
                      <a:pt x="1059" y="3314"/>
                      <a:pt x="1059" y="3314"/>
                      <a:pt x="1059" y="3314"/>
                    </a:cubicBezTo>
                    <a:cubicBezTo>
                      <a:pt x="1059" y="3293"/>
                      <a:pt x="1049" y="3283"/>
                      <a:pt x="986" y="3188"/>
                    </a:cubicBezTo>
                    <a:cubicBezTo>
                      <a:pt x="934" y="3115"/>
                      <a:pt x="860" y="3000"/>
                      <a:pt x="860" y="2842"/>
                    </a:cubicBezTo>
                    <a:cubicBezTo>
                      <a:pt x="860" y="2706"/>
                      <a:pt x="881" y="2569"/>
                      <a:pt x="986" y="2444"/>
                    </a:cubicBezTo>
                    <a:cubicBezTo>
                      <a:pt x="1070" y="2329"/>
                      <a:pt x="1248" y="2245"/>
                      <a:pt x="1447" y="2255"/>
                    </a:cubicBezTo>
                    <a:cubicBezTo>
                      <a:pt x="1636" y="2255"/>
                      <a:pt x="1814" y="2329"/>
                      <a:pt x="1898" y="2444"/>
                    </a:cubicBezTo>
                    <a:cubicBezTo>
                      <a:pt x="2003" y="2559"/>
                      <a:pt x="2024" y="2706"/>
                      <a:pt x="2024" y="2842"/>
                    </a:cubicBezTo>
                    <a:cubicBezTo>
                      <a:pt x="2024" y="3000"/>
                      <a:pt x="1940" y="3125"/>
                      <a:pt x="1888" y="3199"/>
                    </a:cubicBezTo>
                    <a:cubicBezTo>
                      <a:pt x="1814" y="3293"/>
                      <a:pt x="1793" y="3314"/>
                      <a:pt x="1793" y="3335"/>
                    </a:cubicBezTo>
                    <a:cubicBezTo>
                      <a:pt x="1793" y="3419"/>
                      <a:pt x="1793" y="3419"/>
                      <a:pt x="1793" y="3419"/>
                    </a:cubicBezTo>
                    <a:cubicBezTo>
                      <a:pt x="2391" y="3419"/>
                      <a:pt x="2391" y="3419"/>
                      <a:pt x="2391" y="3419"/>
                    </a:cubicBezTo>
                    <a:cubicBezTo>
                      <a:pt x="2402" y="3419"/>
                      <a:pt x="2412" y="3419"/>
                      <a:pt x="2423" y="3429"/>
                    </a:cubicBezTo>
                    <a:cubicBezTo>
                      <a:pt x="2423" y="1101"/>
                      <a:pt x="2423" y="1101"/>
                      <a:pt x="2423" y="1101"/>
                    </a:cubicBezTo>
                    <a:cubicBezTo>
                      <a:pt x="1741" y="671"/>
                      <a:pt x="1174" y="283"/>
                      <a:pt x="1049"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4" name="Freeform 29"/>
              <p:cNvSpPr>
                <a:spLocks noChangeArrowheads="1"/>
              </p:cNvSpPr>
              <p:nvPr/>
            </p:nvSpPr>
            <p:spPr bwMode="auto">
              <a:xfrm>
                <a:off x="9392437" y="8393551"/>
                <a:ext cx="1845684" cy="1709010"/>
              </a:xfrm>
              <a:custGeom>
                <a:avLst/>
                <a:gdLst>
                  <a:gd name="T0" fmla="*/ 0 w 4511"/>
                  <a:gd name="T1" fmla="*/ 2915 h 4175"/>
                  <a:gd name="T2" fmla="*/ 0 w 4511"/>
                  <a:gd name="T3" fmla="*/ 2915 h 4175"/>
                  <a:gd name="T4" fmla="*/ 2999 w 4511"/>
                  <a:gd name="T5" fmla="*/ 2915 h 4175"/>
                  <a:gd name="T6" fmla="*/ 2999 w 4511"/>
                  <a:gd name="T7" fmla="*/ 3324 h 4175"/>
                  <a:gd name="T8" fmla="*/ 2999 w 4511"/>
                  <a:gd name="T9" fmla="*/ 3335 h 4175"/>
                  <a:gd name="T10" fmla="*/ 2852 w 4511"/>
                  <a:gd name="T11" fmla="*/ 3597 h 4175"/>
                  <a:gd name="T12" fmla="*/ 2759 w 4511"/>
                  <a:gd name="T13" fmla="*/ 3806 h 4175"/>
                  <a:gd name="T14" fmla="*/ 2832 w 4511"/>
                  <a:gd name="T15" fmla="*/ 4058 h 4175"/>
                  <a:gd name="T16" fmla="*/ 3115 w 4511"/>
                  <a:gd name="T17" fmla="*/ 4163 h 4175"/>
                  <a:gd name="T18" fmla="*/ 3398 w 4511"/>
                  <a:gd name="T19" fmla="*/ 4058 h 4175"/>
                  <a:gd name="T20" fmla="*/ 3471 w 4511"/>
                  <a:gd name="T21" fmla="*/ 3806 h 4175"/>
                  <a:gd name="T22" fmla="*/ 3387 w 4511"/>
                  <a:gd name="T23" fmla="*/ 3597 h 4175"/>
                  <a:gd name="T24" fmla="*/ 3262 w 4511"/>
                  <a:gd name="T25" fmla="*/ 3335 h 4175"/>
                  <a:gd name="T26" fmla="*/ 3262 w 4511"/>
                  <a:gd name="T27" fmla="*/ 2915 h 4175"/>
                  <a:gd name="T28" fmla="*/ 4447 w 4511"/>
                  <a:gd name="T29" fmla="*/ 2915 h 4175"/>
                  <a:gd name="T30" fmla="*/ 4437 w 4511"/>
                  <a:gd name="T31" fmla="*/ 0 h 4175"/>
                  <a:gd name="T32" fmla="*/ 0 w 4511"/>
                  <a:gd name="T33" fmla="*/ 2915 h 4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11" h="4175">
                    <a:moveTo>
                      <a:pt x="0" y="2915"/>
                    </a:moveTo>
                    <a:lnTo>
                      <a:pt x="0" y="2915"/>
                    </a:lnTo>
                    <a:cubicBezTo>
                      <a:pt x="2999" y="2915"/>
                      <a:pt x="2999" y="2915"/>
                      <a:pt x="2999" y="2915"/>
                    </a:cubicBezTo>
                    <a:cubicBezTo>
                      <a:pt x="2999" y="3324"/>
                      <a:pt x="2999" y="3324"/>
                      <a:pt x="2999" y="3324"/>
                    </a:cubicBezTo>
                    <a:cubicBezTo>
                      <a:pt x="2999" y="3335"/>
                      <a:pt x="2999" y="3335"/>
                      <a:pt x="2999" y="3335"/>
                    </a:cubicBezTo>
                    <a:cubicBezTo>
                      <a:pt x="2989" y="3450"/>
                      <a:pt x="2905" y="3523"/>
                      <a:pt x="2852" y="3597"/>
                    </a:cubicBezTo>
                    <a:cubicBezTo>
                      <a:pt x="2800" y="3659"/>
                      <a:pt x="2759" y="3722"/>
                      <a:pt x="2759" y="3806"/>
                    </a:cubicBezTo>
                    <a:cubicBezTo>
                      <a:pt x="2759" y="3911"/>
                      <a:pt x="2780" y="3995"/>
                      <a:pt x="2832" y="4058"/>
                    </a:cubicBezTo>
                    <a:cubicBezTo>
                      <a:pt x="2884" y="4122"/>
                      <a:pt x="2968" y="4163"/>
                      <a:pt x="3115" y="4163"/>
                    </a:cubicBezTo>
                    <a:cubicBezTo>
                      <a:pt x="3262" y="4174"/>
                      <a:pt x="3346" y="4132"/>
                      <a:pt x="3398" y="4058"/>
                    </a:cubicBezTo>
                    <a:cubicBezTo>
                      <a:pt x="3440" y="3995"/>
                      <a:pt x="3471" y="3901"/>
                      <a:pt x="3471" y="3806"/>
                    </a:cubicBezTo>
                    <a:cubicBezTo>
                      <a:pt x="3471" y="3722"/>
                      <a:pt x="3430" y="3659"/>
                      <a:pt x="3387" y="3597"/>
                    </a:cubicBezTo>
                    <a:cubicBezTo>
                      <a:pt x="3335" y="3523"/>
                      <a:pt x="3262" y="3450"/>
                      <a:pt x="3262" y="3335"/>
                    </a:cubicBezTo>
                    <a:cubicBezTo>
                      <a:pt x="3262" y="2915"/>
                      <a:pt x="3262" y="2915"/>
                      <a:pt x="3262" y="2915"/>
                    </a:cubicBezTo>
                    <a:cubicBezTo>
                      <a:pt x="4447" y="2915"/>
                      <a:pt x="4447" y="2915"/>
                      <a:pt x="4447" y="2915"/>
                    </a:cubicBezTo>
                    <a:cubicBezTo>
                      <a:pt x="4468" y="2013"/>
                      <a:pt x="4510" y="1079"/>
                      <a:pt x="4437" y="0"/>
                    </a:cubicBezTo>
                    <a:cubicBezTo>
                      <a:pt x="3262" y="628"/>
                      <a:pt x="577" y="1719"/>
                      <a:pt x="0" y="2915"/>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5" name="Freeform 30"/>
              <p:cNvSpPr>
                <a:spLocks noChangeArrowheads="1"/>
              </p:cNvSpPr>
              <p:nvPr/>
            </p:nvSpPr>
            <p:spPr bwMode="auto">
              <a:xfrm>
                <a:off x="13818109" y="8711171"/>
                <a:ext cx="1322469" cy="2485013"/>
              </a:xfrm>
              <a:custGeom>
                <a:avLst/>
                <a:gdLst>
                  <a:gd name="T0" fmla="*/ 3230 w 3231"/>
                  <a:gd name="T1" fmla="*/ 4867 h 6074"/>
                  <a:gd name="T2" fmla="*/ 3230 w 3231"/>
                  <a:gd name="T3" fmla="*/ 4867 h 6074"/>
                  <a:gd name="T4" fmla="*/ 2821 w 3231"/>
                  <a:gd name="T5" fmla="*/ 2371 h 6074"/>
                  <a:gd name="T6" fmla="*/ 0 w 3231"/>
                  <a:gd name="T7" fmla="*/ 0 h 6074"/>
                  <a:gd name="T8" fmla="*/ 0 w 3231"/>
                  <a:gd name="T9" fmla="*/ 3347 h 6074"/>
                  <a:gd name="T10" fmla="*/ 125 w 3231"/>
                  <a:gd name="T11" fmla="*/ 3347 h 6074"/>
                  <a:gd name="T12" fmla="*/ 241 w 3231"/>
                  <a:gd name="T13" fmla="*/ 3273 h 6074"/>
                  <a:gd name="T14" fmla="*/ 587 w 3231"/>
                  <a:gd name="T15" fmla="*/ 3147 h 6074"/>
                  <a:gd name="T16" fmla="*/ 996 w 3231"/>
                  <a:gd name="T17" fmla="*/ 3273 h 6074"/>
                  <a:gd name="T18" fmla="*/ 1184 w 3231"/>
                  <a:gd name="T19" fmla="*/ 3734 h 6074"/>
                  <a:gd name="T20" fmla="*/ 985 w 3231"/>
                  <a:gd name="T21" fmla="*/ 4196 h 6074"/>
                  <a:gd name="T22" fmla="*/ 587 w 3231"/>
                  <a:gd name="T23" fmla="*/ 4321 h 6074"/>
                  <a:gd name="T24" fmla="*/ 230 w 3231"/>
                  <a:gd name="T25" fmla="*/ 4174 h 6074"/>
                  <a:gd name="T26" fmla="*/ 94 w 3231"/>
                  <a:gd name="T27" fmla="*/ 4080 h 6074"/>
                  <a:gd name="T28" fmla="*/ 0 w 3231"/>
                  <a:gd name="T29" fmla="*/ 4080 h 6074"/>
                  <a:gd name="T30" fmla="*/ 0 w 3231"/>
                  <a:gd name="T31" fmla="*/ 4867 h 6074"/>
                  <a:gd name="T32" fmla="*/ 1458 w 3231"/>
                  <a:gd name="T33" fmla="*/ 4867 h 6074"/>
                  <a:gd name="T34" fmla="*/ 1458 w 3231"/>
                  <a:gd name="T35" fmla="*/ 5224 h 6074"/>
                  <a:gd name="T36" fmla="*/ 1458 w 3231"/>
                  <a:gd name="T37" fmla="*/ 5234 h 6074"/>
                  <a:gd name="T38" fmla="*/ 1321 w 3231"/>
                  <a:gd name="T39" fmla="*/ 5496 h 6074"/>
                  <a:gd name="T40" fmla="*/ 1227 w 3231"/>
                  <a:gd name="T41" fmla="*/ 5706 h 6074"/>
                  <a:gd name="T42" fmla="*/ 1300 w 3231"/>
                  <a:gd name="T43" fmla="*/ 5958 h 6074"/>
                  <a:gd name="T44" fmla="*/ 1583 w 3231"/>
                  <a:gd name="T45" fmla="*/ 6073 h 6074"/>
                  <a:gd name="T46" fmla="*/ 1856 w 3231"/>
                  <a:gd name="T47" fmla="*/ 5968 h 6074"/>
                  <a:gd name="T48" fmla="*/ 1930 w 3231"/>
                  <a:gd name="T49" fmla="*/ 5706 h 6074"/>
                  <a:gd name="T50" fmla="*/ 1846 w 3231"/>
                  <a:gd name="T51" fmla="*/ 5496 h 6074"/>
                  <a:gd name="T52" fmla="*/ 1730 w 3231"/>
                  <a:gd name="T53" fmla="*/ 5244 h 6074"/>
                  <a:gd name="T54" fmla="*/ 1730 w 3231"/>
                  <a:gd name="T55" fmla="*/ 4867 h 6074"/>
                  <a:gd name="T56" fmla="*/ 3230 w 3231"/>
                  <a:gd name="T57" fmla="*/ 4867 h 6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1" h="6074">
                    <a:moveTo>
                      <a:pt x="3230" y="4867"/>
                    </a:moveTo>
                    <a:lnTo>
                      <a:pt x="3230" y="4867"/>
                    </a:lnTo>
                    <a:cubicBezTo>
                      <a:pt x="2821" y="2371"/>
                      <a:pt x="2821" y="2371"/>
                      <a:pt x="2821" y="2371"/>
                    </a:cubicBezTo>
                    <a:cubicBezTo>
                      <a:pt x="2705" y="1657"/>
                      <a:pt x="1227" y="766"/>
                      <a:pt x="0" y="0"/>
                    </a:cubicBezTo>
                    <a:cubicBezTo>
                      <a:pt x="0" y="3347"/>
                      <a:pt x="0" y="3347"/>
                      <a:pt x="0" y="3347"/>
                    </a:cubicBezTo>
                    <a:cubicBezTo>
                      <a:pt x="125" y="3347"/>
                      <a:pt x="125" y="3347"/>
                      <a:pt x="125" y="3347"/>
                    </a:cubicBezTo>
                    <a:cubicBezTo>
                      <a:pt x="146" y="3347"/>
                      <a:pt x="146" y="3347"/>
                      <a:pt x="241" y="3273"/>
                    </a:cubicBezTo>
                    <a:cubicBezTo>
                      <a:pt x="325" y="3220"/>
                      <a:pt x="440" y="3147"/>
                      <a:pt x="587" y="3147"/>
                    </a:cubicBezTo>
                    <a:cubicBezTo>
                      <a:pt x="723" y="3147"/>
                      <a:pt x="870" y="3167"/>
                      <a:pt x="996" y="3273"/>
                    </a:cubicBezTo>
                    <a:cubicBezTo>
                      <a:pt x="1100" y="3357"/>
                      <a:pt x="1184" y="3535"/>
                      <a:pt x="1184" y="3734"/>
                    </a:cubicBezTo>
                    <a:cubicBezTo>
                      <a:pt x="1184" y="3934"/>
                      <a:pt x="1100" y="4101"/>
                      <a:pt x="985" y="4196"/>
                    </a:cubicBezTo>
                    <a:cubicBezTo>
                      <a:pt x="870" y="4290"/>
                      <a:pt x="723" y="4321"/>
                      <a:pt x="587" y="4321"/>
                    </a:cubicBezTo>
                    <a:cubicBezTo>
                      <a:pt x="440" y="4321"/>
                      <a:pt x="314" y="4237"/>
                      <a:pt x="230" y="4174"/>
                    </a:cubicBezTo>
                    <a:cubicBezTo>
                      <a:pt x="146" y="4101"/>
                      <a:pt x="125" y="4080"/>
                      <a:pt x="94" y="4080"/>
                    </a:cubicBezTo>
                    <a:cubicBezTo>
                      <a:pt x="0" y="4080"/>
                      <a:pt x="0" y="4080"/>
                      <a:pt x="0" y="4080"/>
                    </a:cubicBezTo>
                    <a:cubicBezTo>
                      <a:pt x="0" y="4867"/>
                      <a:pt x="0" y="4867"/>
                      <a:pt x="0" y="4867"/>
                    </a:cubicBezTo>
                    <a:cubicBezTo>
                      <a:pt x="1458" y="4867"/>
                      <a:pt x="1458" y="4867"/>
                      <a:pt x="1458" y="4867"/>
                    </a:cubicBezTo>
                    <a:cubicBezTo>
                      <a:pt x="1458" y="5224"/>
                      <a:pt x="1458" y="5224"/>
                      <a:pt x="1458" y="5224"/>
                    </a:cubicBezTo>
                    <a:cubicBezTo>
                      <a:pt x="1458" y="5234"/>
                      <a:pt x="1458" y="5234"/>
                      <a:pt x="1458" y="5234"/>
                    </a:cubicBezTo>
                    <a:cubicBezTo>
                      <a:pt x="1447" y="5349"/>
                      <a:pt x="1374" y="5423"/>
                      <a:pt x="1321" y="5496"/>
                    </a:cubicBezTo>
                    <a:cubicBezTo>
                      <a:pt x="1258" y="5559"/>
                      <a:pt x="1227" y="5622"/>
                      <a:pt x="1227" y="5706"/>
                    </a:cubicBezTo>
                    <a:cubicBezTo>
                      <a:pt x="1227" y="5811"/>
                      <a:pt x="1247" y="5895"/>
                      <a:pt x="1300" y="5958"/>
                    </a:cubicBezTo>
                    <a:cubicBezTo>
                      <a:pt x="1352" y="6020"/>
                      <a:pt x="1426" y="6062"/>
                      <a:pt x="1583" y="6073"/>
                    </a:cubicBezTo>
                    <a:cubicBezTo>
                      <a:pt x="1730" y="6073"/>
                      <a:pt x="1803" y="6031"/>
                      <a:pt x="1856" y="5968"/>
                    </a:cubicBezTo>
                    <a:cubicBezTo>
                      <a:pt x="1908" y="5895"/>
                      <a:pt x="1930" y="5800"/>
                      <a:pt x="1930" y="5706"/>
                    </a:cubicBezTo>
                    <a:cubicBezTo>
                      <a:pt x="1930" y="5622"/>
                      <a:pt x="1898" y="5559"/>
                      <a:pt x="1846" y="5496"/>
                    </a:cubicBezTo>
                    <a:cubicBezTo>
                      <a:pt x="1803" y="5423"/>
                      <a:pt x="1730" y="5360"/>
                      <a:pt x="1730" y="5244"/>
                    </a:cubicBezTo>
                    <a:cubicBezTo>
                      <a:pt x="1730" y="4867"/>
                      <a:pt x="1730" y="4867"/>
                      <a:pt x="1730" y="4867"/>
                    </a:cubicBezTo>
                    <a:lnTo>
                      <a:pt x="3230" y="4867"/>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6" name="Freeform 31"/>
              <p:cNvSpPr>
                <a:spLocks noChangeArrowheads="1"/>
              </p:cNvSpPr>
              <p:nvPr/>
            </p:nvSpPr>
            <p:spPr bwMode="auto">
              <a:xfrm>
                <a:off x="12387388" y="9200233"/>
                <a:ext cx="1820425" cy="1503280"/>
              </a:xfrm>
              <a:custGeom>
                <a:avLst/>
                <a:gdLst>
                  <a:gd name="T0" fmla="*/ 4342 w 4448"/>
                  <a:gd name="T1" fmla="*/ 2255 h 3672"/>
                  <a:gd name="T2" fmla="*/ 4342 w 4448"/>
                  <a:gd name="T3" fmla="*/ 2255 h 3672"/>
                  <a:gd name="T4" fmla="*/ 4080 w 4448"/>
                  <a:gd name="T5" fmla="*/ 2182 h 3672"/>
                  <a:gd name="T6" fmla="*/ 3870 w 4448"/>
                  <a:gd name="T7" fmla="*/ 2265 h 3672"/>
                  <a:gd name="T8" fmla="*/ 3618 w 4448"/>
                  <a:gd name="T9" fmla="*/ 2391 h 3672"/>
                  <a:gd name="T10" fmla="*/ 3210 w 4448"/>
                  <a:gd name="T11" fmla="*/ 2391 h 3672"/>
                  <a:gd name="T12" fmla="*/ 3210 w 4448"/>
                  <a:gd name="T13" fmla="*/ 1216 h 3672"/>
                  <a:gd name="T14" fmla="*/ 3178 w 4448"/>
                  <a:gd name="T15" fmla="*/ 1228 h 3672"/>
                  <a:gd name="T16" fmla="*/ 2349 w 4448"/>
                  <a:gd name="T17" fmla="*/ 1228 h 3672"/>
                  <a:gd name="T18" fmla="*/ 2349 w 4448"/>
                  <a:gd name="T19" fmla="*/ 849 h 3672"/>
                  <a:gd name="T20" fmla="*/ 2349 w 4448"/>
                  <a:gd name="T21" fmla="*/ 839 h 3672"/>
                  <a:gd name="T22" fmla="*/ 2486 w 4448"/>
                  <a:gd name="T23" fmla="*/ 587 h 3672"/>
                  <a:gd name="T24" fmla="*/ 2580 w 4448"/>
                  <a:gd name="T25" fmla="*/ 367 h 3672"/>
                  <a:gd name="T26" fmla="*/ 2507 w 4448"/>
                  <a:gd name="T27" fmla="*/ 115 h 3672"/>
                  <a:gd name="T28" fmla="*/ 2224 w 4448"/>
                  <a:gd name="T29" fmla="*/ 10 h 3672"/>
                  <a:gd name="T30" fmla="*/ 1951 w 4448"/>
                  <a:gd name="T31" fmla="*/ 115 h 3672"/>
                  <a:gd name="T32" fmla="*/ 1877 w 4448"/>
                  <a:gd name="T33" fmla="*/ 367 h 3672"/>
                  <a:gd name="T34" fmla="*/ 1961 w 4448"/>
                  <a:gd name="T35" fmla="*/ 577 h 3672"/>
                  <a:gd name="T36" fmla="*/ 2077 w 4448"/>
                  <a:gd name="T37" fmla="*/ 839 h 3672"/>
                  <a:gd name="T38" fmla="*/ 2077 w 4448"/>
                  <a:gd name="T39" fmla="*/ 1228 h 3672"/>
                  <a:gd name="T40" fmla="*/ 692 w 4448"/>
                  <a:gd name="T41" fmla="*/ 1228 h 3672"/>
                  <a:gd name="T42" fmla="*/ 0 w 4448"/>
                  <a:gd name="T43" fmla="*/ 3671 h 3672"/>
                  <a:gd name="T44" fmla="*/ 1395 w 4448"/>
                  <a:gd name="T45" fmla="*/ 3671 h 3672"/>
                  <a:gd name="T46" fmla="*/ 1395 w 4448"/>
                  <a:gd name="T47" fmla="*/ 3556 h 3672"/>
                  <a:gd name="T48" fmla="*/ 1322 w 4448"/>
                  <a:gd name="T49" fmla="*/ 3440 h 3672"/>
                  <a:gd name="T50" fmla="*/ 1186 w 4448"/>
                  <a:gd name="T51" fmla="*/ 3094 h 3672"/>
                  <a:gd name="T52" fmla="*/ 1311 w 4448"/>
                  <a:gd name="T53" fmla="*/ 2695 h 3672"/>
                  <a:gd name="T54" fmla="*/ 1783 w 4448"/>
                  <a:gd name="T55" fmla="*/ 2496 h 3672"/>
                  <a:gd name="T56" fmla="*/ 2234 w 4448"/>
                  <a:gd name="T57" fmla="*/ 2695 h 3672"/>
                  <a:gd name="T58" fmla="*/ 2360 w 4448"/>
                  <a:gd name="T59" fmla="*/ 3094 h 3672"/>
                  <a:gd name="T60" fmla="*/ 2213 w 4448"/>
                  <a:gd name="T61" fmla="*/ 3451 h 3672"/>
                  <a:gd name="T62" fmla="*/ 2129 w 4448"/>
                  <a:gd name="T63" fmla="*/ 3587 h 3672"/>
                  <a:gd name="T64" fmla="*/ 2129 w 4448"/>
                  <a:gd name="T65" fmla="*/ 3671 h 3672"/>
                  <a:gd name="T66" fmla="*/ 3210 w 4448"/>
                  <a:gd name="T67" fmla="*/ 3671 h 3672"/>
                  <a:gd name="T68" fmla="*/ 3210 w 4448"/>
                  <a:gd name="T69" fmla="*/ 2654 h 3672"/>
                  <a:gd name="T70" fmla="*/ 3608 w 4448"/>
                  <a:gd name="T71" fmla="*/ 2654 h 3672"/>
                  <a:gd name="T72" fmla="*/ 3618 w 4448"/>
                  <a:gd name="T73" fmla="*/ 2654 h 3672"/>
                  <a:gd name="T74" fmla="*/ 3870 w 4448"/>
                  <a:gd name="T75" fmla="*/ 2800 h 3672"/>
                  <a:gd name="T76" fmla="*/ 4080 w 4448"/>
                  <a:gd name="T77" fmla="*/ 2884 h 3672"/>
                  <a:gd name="T78" fmla="*/ 4342 w 4448"/>
                  <a:gd name="T79" fmla="*/ 2810 h 3672"/>
                  <a:gd name="T80" fmla="*/ 4447 w 4448"/>
                  <a:gd name="T81" fmla="*/ 2538 h 3672"/>
                  <a:gd name="T82" fmla="*/ 4342 w 4448"/>
                  <a:gd name="T83" fmla="*/ 2255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8" h="3672">
                    <a:moveTo>
                      <a:pt x="4342" y="2255"/>
                    </a:moveTo>
                    <a:lnTo>
                      <a:pt x="4342" y="2255"/>
                    </a:lnTo>
                    <a:cubicBezTo>
                      <a:pt x="4279" y="2203"/>
                      <a:pt x="4185" y="2182"/>
                      <a:pt x="4080" y="2182"/>
                    </a:cubicBezTo>
                    <a:cubicBezTo>
                      <a:pt x="4006" y="2182"/>
                      <a:pt x="3944" y="2223"/>
                      <a:pt x="3870" y="2265"/>
                    </a:cubicBezTo>
                    <a:cubicBezTo>
                      <a:pt x="3807" y="2318"/>
                      <a:pt x="3734" y="2391"/>
                      <a:pt x="3618" y="2391"/>
                    </a:cubicBezTo>
                    <a:cubicBezTo>
                      <a:pt x="3210" y="2391"/>
                      <a:pt x="3210" y="2391"/>
                      <a:pt x="3210" y="2391"/>
                    </a:cubicBezTo>
                    <a:cubicBezTo>
                      <a:pt x="3210" y="1216"/>
                      <a:pt x="3210" y="1216"/>
                      <a:pt x="3210" y="1216"/>
                    </a:cubicBezTo>
                    <a:cubicBezTo>
                      <a:pt x="3199" y="1216"/>
                      <a:pt x="3189" y="1228"/>
                      <a:pt x="3178" y="1228"/>
                    </a:cubicBezTo>
                    <a:cubicBezTo>
                      <a:pt x="2349" y="1228"/>
                      <a:pt x="2349" y="1228"/>
                      <a:pt x="2349" y="1228"/>
                    </a:cubicBezTo>
                    <a:cubicBezTo>
                      <a:pt x="2349" y="849"/>
                      <a:pt x="2349" y="849"/>
                      <a:pt x="2349" y="849"/>
                    </a:cubicBezTo>
                    <a:lnTo>
                      <a:pt x="2349" y="839"/>
                    </a:lnTo>
                    <a:cubicBezTo>
                      <a:pt x="2360" y="724"/>
                      <a:pt x="2433" y="650"/>
                      <a:pt x="2486" y="587"/>
                    </a:cubicBezTo>
                    <a:cubicBezTo>
                      <a:pt x="2548" y="514"/>
                      <a:pt x="2580" y="451"/>
                      <a:pt x="2580" y="367"/>
                    </a:cubicBezTo>
                    <a:cubicBezTo>
                      <a:pt x="2580" y="273"/>
                      <a:pt x="2560" y="178"/>
                      <a:pt x="2507" y="115"/>
                    </a:cubicBezTo>
                    <a:cubicBezTo>
                      <a:pt x="2454" y="53"/>
                      <a:pt x="2380" y="10"/>
                      <a:pt x="2224" y="10"/>
                    </a:cubicBezTo>
                    <a:cubicBezTo>
                      <a:pt x="2077" y="0"/>
                      <a:pt x="2003" y="53"/>
                      <a:pt x="1951" y="115"/>
                    </a:cubicBezTo>
                    <a:cubicBezTo>
                      <a:pt x="1898" y="178"/>
                      <a:pt x="1877" y="273"/>
                      <a:pt x="1877" y="367"/>
                    </a:cubicBezTo>
                    <a:cubicBezTo>
                      <a:pt x="1877" y="451"/>
                      <a:pt x="1909" y="514"/>
                      <a:pt x="1961" y="577"/>
                    </a:cubicBezTo>
                    <a:cubicBezTo>
                      <a:pt x="2014" y="650"/>
                      <a:pt x="2077" y="724"/>
                      <a:pt x="2077" y="839"/>
                    </a:cubicBezTo>
                    <a:cubicBezTo>
                      <a:pt x="2077" y="1228"/>
                      <a:pt x="2077" y="1228"/>
                      <a:pt x="2077" y="1228"/>
                    </a:cubicBezTo>
                    <a:cubicBezTo>
                      <a:pt x="692" y="1228"/>
                      <a:pt x="692" y="1228"/>
                      <a:pt x="692" y="1228"/>
                    </a:cubicBezTo>
                    <a:cubicBezTo>
                      <a:pt x="420" y="1971"/>
                      <a:pt x="179" y="2758"/>
                      <a:pt x="0" y="3671"/>
                    </a:cubicBezTo>
                    <a:cubicBezTo>
                      <a:pt x="1395" y="3671"/>
                      <a:pt x="1395" y="3671"/>
                      <a:pt x="1395" y="3671"/>
                    </a:cubicBezTo>
                    <a:cubicBezTo>
                      <a:pt x="1395" y="3556"/>
                      <a:pt x="1395" y="3556"/>
                      <a:pt x="1395" y="3556"/>
                    </a:cubicBezTo>
                    <a:cubicBezTo>
                      <a:pt x="1395" y="3545"/>
                      <a:pt x="1385" y="3535"/>
                      <a:pt x="1322" y="3440"/>
                    </a:cubicBezTo>
                    <a:cubicBezTo>
                      <a:pt x="1259" y="3367"/>
                      <a:pt x="1186" y="3241"/>
                      <a:pt x="1186" y="3094"/>
                    </a:cubicBezTo>
                    <a:cubicBezTo>
                      <a:pt x="1186" y="2957"/>
                      <a:pt x="1217" y="2810"/>
                      <a:pt x="1311" y="2695"/>
                    </a:cubicBezTo>
                    <a:cubicBezTo>
                      <a:pt x="1406" y="2580"/>
                      <a:pt x="1584" y="2496"/>
                      <a:pt x="1783" y="2496"/>
                    </a:cubicBezTo>
                    <a:cubicBezTo>
                      <a:pt x="1972" y="2506"/>
                      <a:pt x="2140" y="2580"/>
                      <a:pt x="2234" y="2695"/>
                    </a:cubicBezTo>
                    <a:cubicBezTo>
                      <a:pt x="2328" y="2810"/>
                      <a:pt x="2360" y="2957"/>
                      <a:pt x="2360" y="3094"/>
                    </a:cubicBezTo>
                    <a:cubicBezTo>
                      <a:pt x="2360" y="3251"/>
                      <a:pt x="2276" y="3377"/>
                      <a:pt x="2213" y="3451"/>
                    </a:cubicBezTo>
                    <a:cubicBezTo>
                      <a:pt x="2150" y="3545"/>
                      <a:pt x="2129" y="3566"/>
                      <a:pt x="2129" y="3587"/>
                    </a:cubicBezTo>
                    <a:cubicBezTo>
                      <a:pt x="2129" y="3671"/>
                      <a:pt x="2129" y="3671"/>
                      <a:pt x="2129" y="3671"/>
                    </a:cubicBezTo>
                    <a:cubicBezTo>
                      <a:pt x="3210" y="3671"/>
                      <a:pt x="3210" y="3671"/>
                      <a:pt x="3210" y="3671"/>
                    </a:cubicBezTo>
                    <a:cubicBezTo>
                      <a:pt x="3210" y="2654"/>
                      <a:pt x="3210" y="2654"/>
                      <a:pt x="3210" y="2654"/>
                    </a:cubicBezTo>
                    <a:cubicBezTo>
                      <a:pt x="3608" y="2654"/>
                      <a:pt x="3608" y="2654"/>
                      <a:pt x="3608" y="2654"/>
                    </a:cubicBezTo>
                    <a:cubicBezTo>
                      <a:pt x="3608" y="2654"/>
                      <a:pt x="3608" y="2654"/>
                      <a:pt x="3618" y="2654"/>
                    </a:cubicBezTo>
                    <a:cubicBezTo>
                      <a:pt x="3734" y="2664"/>
                      <a:pt x="3797" y="2738"/>
                      <a:pt x="3870" y="2800"/>
                    </a:cubicBezTo>
                    <a:cubicBezTo>
                      <a:pt x="3944" y="2853"/>
                      <a:pt x="3996" y="2884"/>
                      <a:pt x="4080" y="2884"/>
                    </a:cubicBezTo>
                    <a:cubicBezTo>
                      <a:pt x="4185" y="2884"/>
                      <a:pt x="4279" y="2863"/>
                      <a:pt x="4342" y="2810"/>
                    </a:cubicBezTo>
                    <a:cubicBezTo>
                      <a:pt x="4394" y="2769"/>
                      <a:pt x="4447" y="2685"/>
                      <a:pt x="4447" y="2538"/>
                    </a:cubicBezTo>
                    <a:cubicBezTo>
                      <a:pt x="4447" y="2381"/>
                      <a:pt x="4405" y="2307"/>
                      <a:pt x="4342" y="2255"/>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7" name="Freeform 32"/>
              <p:cNvSpPr>
                <a:spLocks noChangeArrowheads="1"/>
              </p:cNvSpPr>
              <p:nvPr/>
            </p:nvSpPr>
            <p:spPr bwMode="auto">
              <a:xfrm>
                <a:off x="9233668" y="9701928"/>
                <a:ext cx="2029711" cy="999780"/>
              </a:xfrm>
              <a:custGeom>
                <a:avLst/>
                <a:gdLst>
                  <a:gd name="T0" fmla="*/ 4825 w 4962"/>
                  <a:gd name="T1" fmla="*/ 0 h 2444"/>
                  <a:gd name="T2" fmla="*/ 4825 w 4962"/>
                  <a:gd name="T3" fmla="*/ 0 h 2444"/>
                  <a:gd name="T4" fmla="*/ 3880 w 4962"/>
                  <a:gd name="T5" fmla="*/ 0 h 2444"/>
                  <a:gd name="T6" fmla="*/ 3880 w 4962"/>
                  <a:gd name="T7" fmla="*/ 146 h 2444"/>
                  <a:gd name="T8" fmla="*/ 3964 w 4962"/>
                  <a:gd name="T9" fmla="*/ 261 h 2444"/>
                  <a:gd name="T10" fmla="*/ 4090 w 4962"/>
                  <a:gd name="T11" fmla="*/ 607 h 2444"/>
                  <a:gd name="T12" fmla="*/ 3964 w 4962"/>
                  <a:gd name="T13" fmla="*/ 1006 h 2444"/>
                  <a:gd name="T14" fmla="*/ 3503 w 4962"/>
                  <a:gd name="T15" fmla="*/ 1205 h 2444"/>
                  <a:gd name="T16" fmla="*/ 3041 w 4962"/>
                  <a:gd name="T17" fmla="*/ 1006 h 2444"/>
                  <a:gd name="T18" fmla="*/ 2916 w 4962"/>
                  <a:gd name="T19" fmla="*/ 607 h 2444"/>
                  <a:gd name="T20" fmla="*/ 3063 w 4962"/>
                  <a:gd name="T21" fmla="*/ 251 h 2444"/>
                  <a:gd name="T22" fmla="*/ 3157 w 4962"/>
                  <a:gd name="T23" fmla="*/ 114 h 2444"/>
                  <a:gd name="T24" fmla="*/ 3157 w 4962"/>
                  <a:gd name="T25" fmla="*/ 0 h 2444"/>
                  <a:gd name="T26" fmla="*/ 304 w 4962"/>
                  <a:gd name="T27" fmla="*/ 0 h 2444"/>
                  <a:gd name="T28" fmla="*/ 294 w 4962"/>
                  <a:gd name="T29" fmla="*/ 62 h 2444"/>
                  <a:gd name="T30" fmla="*/ 0 w 4962"/>
                  <a:gd name="T31" fmla="*/ 2443 h 2444"/>
                  <a:gd name="T32" fmla="*/ 1311 w 4962"/>
                  <a:gd name="T33" fmla="*/ 2443 h 2444"/>
                  <a:gd name="T34" fmla="*/ 1311 w 4962"/>
                  <a:gd name="T35" fmla="*/ 2359 h 2444"/>
                  <a:gd name="T36" fmla="*/ 1227 w 4962"/>
                  <a:gd name="T37" fmla="*/ 2223 h 2444"/>
                  <a:gd name="T38" fmla="*/ 1080 w 4962"/>
                  <a:gd name="T39" fmla="*/ 1866 h 2444"/>
                  <a:gd name="T40" fmla="*/ 1207 w 4962"/>
                  <a:gd name="T41" fmla="*/ 1467 h 2444"/>
                  <a:gd name="T42" fmla="*/ 1657 w 4962"/>
                  <a:gd name="T43" fmla="*/ 1268 h 2444"/>
                  <a:gd name="T44" fmla="*/ 2129 w 4962"/>
                  <a:gd name="T45" fmla="*/ 1467 h 2444"/>
                  <a:gd name="T46" fmla="*/ 2245 w 4962"/>
                  <a:gd name="T47" fmla="*/ 1866 h 2444"/>
                  <a:gd name="T48" fmla="*/ 2118 w 4962"/>
                  <a:gd name="T49" fmla="*/ 2212 h 2444"/>
                  <a:gd name="T50" fmla="*/ 2045 w 4962"/>
                  <a:gd name="T51" fmla="*/ 2328 h 2444"/>
                  <a:gd name="T52" fmla="*/ 2045 w 4962"/>
                  <a:gd name="T53" fmla="*/ 2443 h 2444"/>
                  <a:gd name="T54" fmla="*/ 4961 w 4962"/>
                  <a:gd name="T55" fmla="*/ 2443 h 2444"/>
                  <a:gd name="T56" fmla="*/ 4825 w 4962"/>
                  <a:gd name="T5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62" h="2444">
                    <a:moveTo>
                      <a:pt x="4825" y="0"/>
                    </a:moveTo>
                    <a:lnTo>
                      <a:pt x="4825" y="0"/>
                    </a:lnTo>
                    <a:cubicBezTo>
                      <a:pt x="3880" y="0"/>
                      <a:pt x="3880" y="0"/>
                      <a:pt x="3880" y="0"/>
                    </a:cubicBezTo>
                    <a:cubicBezTo>
                      <a:pt x="3880" y="146"/>
                      <a:pt x="3880" y="146"/>
                      <a:pt x="3880" y="146"/>
                    </a:cubicBezTo>
                    <a:cubicBezTo>
                      <a:pt x="3880" y="156"/>
                      <a:pt x="3891" y="167"/>
                      <a:pt x="3964" y="261"/>
                    </a:cubicBezTo>
                    <a:cubicBezTo>
                      <a:pt x="4017" y="335"/>
                      <a:pt x="4090" y="460"/>
                      <a:pt x="4090" y="607"/>
                    </a:cubicBezTo>
                    <a:cubicBezTo>
                      <a:pt x="4090" y="743"/>
                      <a:pt x="4058" y="880"/>
                      <a:pt x="3964" y="1006"/>
                    </a:cubicBezTo>
                    <a:cubicBezTo>
                      <a:pt x="3870" y="1121"/>
                      <a:pt x="3691" y="1205"/>
                      <a:pt x="3503" y="1205"/>
                    </a:cubicBezTo>
                    <a:cubicBezTo>
                      <a:pt x="3303" y="1194"/>
                      <a:pt x="3136" y="1121"/>
                      <a:pt x="3041" y="1006"/>
                    </a:cubicBezTo>
                    <a:cubicBezTo>
                      <a:pt x="2947" y="891"/>
                      <a:pt x="2916" y="743"/>
                      <a:pt x="2916" y="607"/>
                    </a:cubicBezTo>
                    <a:cubicBezTo>
                      <a:pt x="2916" y="450"/>
                      <a:pt x="3000" y="324"/>
                      <a:pt x="3063" y="251"/>
                    </a:cubicBezTo>
                    <a:cubicBezTo>
                      <a:pt x="3136" y="156"/>
                      <a:pt x="3147" y="136"/>
                      <a:pt x="3157" y="114"/>
                    </a:cubicBezTo>
                    <a:cubicBezTo>
                      <a:pt x="3157" y="0"/>
                      <a:pt x="3157" y="0"/>
                      <a:pt x="3157" y="0"/>
                    </a:cubicBezTo>
                    <a:cubicBezTo>
                      <a:pt x="304" y="0"/>
                      <a:pt x="304" y="0"/>
                      <a:pt x="304" y="0"/>
                    </a:cubicBezTo>
                    <a:cubicBezTo>
                      <a:pt x="294" y="20"/>
                      <a:pt x="294" y="41"/>
                      <a:pt x="294" y="62"/>
                    </a:cubicBezTo>
                    <a:cubicBezTo>
                      <a:pt x="0" y="2443"/>
                      <a:pt x="0" y="2443"/>
                      <a:pt x="0" y="2443"/>
                    </a:cubicBezTo>
                    <a:cubicBezTo>
                      <a:pt x="1311" y="2443"/>
                      <a:pt x="1311" y="2443"/>
                      <a:pt x="1311" y="2443"/>
                    </a:cubicBezTo>
                    <a:cubicBezTo>
                      <a:pt x="1311" y="2359"/>
                      <a:pt x="1311" y="2359"/>
                      <a:pt x="1311" y="2359"/>
                    </a:cubicBezTo>
                    <a:cubicBezTo>
                      <a:pt x="1311" y="2338"/>
                      <a:pt x="1291" y="2317"/>
                      <a:pt x="1227" y="2223"/>
                    </a:cubicBezTo>
                    <a:cubicBezTo>
                      <a:pt x="1164" y="2149"/>
                      <a:pt x="1080" y="2023"/>
                      <a:pt x="1080" y="1866"/>
                    </a:cubicBezTo>
                    <a:cubicBezTo>
                      <a:pt x="1080" y="1729"/>
                      <a:pt x="1111" y="1582"/>
                      <a:pt x="1207" y="1467"/>
                    </a:cubicBezTo>
                    <a:cubicBezTo>
                      <a:pt x="1301" y="1352"/>
                      <a:pt x="1468" y="1278"/>
                      <a:pt x="1657" y="1268"/>
                    </a:cubicBezTo>
                    <a:cubicBezTo>
                      <a:pt x="1856" y="1268"/>
                      <a:pt x="2034" y="1352"/>
                      <a:pt x="2129" y="1467"/>
                    </a:cubicBezTo>
                    <a:cubicBezTo>
                      <a:pt x="2224" y="1582"/>
                      <a:pt x="2245" y="1729"/>
                      <a:pt x="2245" y="1866"/>
                    </a:cubicBezTo>
                    <a:cubicBezTo>
                      <a:pt x="2245" y="2013"/>
                      <a:pt x="2181" y="2139"/>
                      <a:pt x="2118" y="2212"/>
                    </a:cubicBezTo>
                    <a:cubicBezTo>
                      <a:pt x="2056" y="2307"/>
                      <a:pt x="2045" y="2317"/>
                      <a:pt x="2045" y="2328"/>
                    </a:cubicBezTo>
                    <a:cubicBezTo>
                      <a:pt x="2045" y="2443"/>
                      <a:pt x="2045" y="2443"/>
                      <a:pt x="2045" y="2443"/>
                    </a:cubicBezTo>
                    <a:cubicBezTo>
                      <a:pt x="4961" y="2443"/>
                      <a:pt x="4961" y="2443"/>
                      <a:pt x="4961" y="2443"/>
                    </a:cubicBezTo>
                    <a:cubicBezTo>
                      <a:pt x="4814" y="1582"/>
                      <a:pt x="4803" y="796"/>
                      <a:pt x="4825" y="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8" name="Freeform 33"/>
              <p:cNvSpPr>
                <a:spLocks noChangeArrowheads="1"/>
              </p:cNvSpPr>
              <p:nvPr/>
            </p:nvSpPr>
            <p:spPr bwMode="auto">
              <a:xfrm>
                <a:off x="11312092" y="9701928"/>
                <a:ext cx="1055450" cy="1523131"/>
              </a:xfrm>
              <a:custGeom>
                <a:avLst/>
                <a:gdLst>
                  <a:gd name="T0" fmla="*/ 2580 w 2581"/>
                  <a:gd name="T1" fmla="*/ 2443 h 3723"/>
                  <a:gd name="T2" fmla="*/ 2580 w 2581"/>
                  <a:gd name="T3" fmla="*/ 2443 h 3723"/>
                  <a:gd name="T4" fmla="*/ 2423 w 2581"/>
                  <a:gd name="T5" fmla="*/ 0 h 3723"/>
                  <a:gd name="T6" fmla="*/ 2013 w 2581"/>
                  <a:gd name="T7" fmla="*/ 0 h 3723"/>
                  <a:gd name="T8" fmla="*/ 2013 w 2581"/>
                  <a:gd name="T9" fmla="*/ 114 h 3723"/>
                  <a:gd name="T10" fmla="*/ 2087 w 2581"/>
                  <a:gd name="T11" fmla="*/ 240 h 3723"/>
                  <a:gd name="T12" fmla="*/ 2223 w 2581"/>
                  <a:gd name="T13" fmla="*/ 586 h 3723"/>
                  <a:gd name="T14" fmla="*/ 2097 w 2581"/>
                  <a:gd name="T15" fmla="*/ 985 h 3723"/>
                  <a:gd name="T16" fmla="*/ 1636 w 2581"/>
                  <a:gd name="T17" fmla="*/ 1174 h 3723"/>
                  <a:gd name="T18" fmla="*/ 1175 w 2581"/>
                  <a:gd name="T19" fmla="*/ 985 h 3723"/>
                  <a:gd name="T20" fmla="*/ 1049 w 2581"/>
                  <a:gd name="T21" fmla="*/ 586 h 3723"/>
                  <a:gd name="T22" fmla="*/ 1195 w 2581"/>
                  <a:gd name="T23" fmla="*/ 230 h 3723"/>
                  <a:gd name="T24" fmla="*/ 1290 w 2581"/>
                  <a:gd name="T25" fmla="*/ 93 h 3723"/>
                  <a:gd name="T26" fmla="*/ 1290 w 2581"/>
                  <a:gd name="T27" fmla="*/ 0 h 3723"/>
                  <a:gd name="T28" fmla="*/ 849 w 2581"/>
                  <a:gd name="T29" fmla="*/ 0 h 3723"/>
                  <a:gd name="T30" fmla="*/ 0 w 2581"/>
                  <a:gd name="T31" fmla="*/ 2443 h 3723"/>
                  <a:gd name="T32" fmla="*/ 1154 w 2581"/>
                  <a:gd name="T33" fmla="*/ 2443 h 3723"/>
                  <a:gd name="T34" fmla="*/ 1154 w 2581"/>
                  <a:gd name="T35" fmla="*/ 2872 h 3723"/>
                  <a:gd name="T36" fmla="*/ 1154 w 2581"/>
                  <a:gd name="T37" fmla="*/ 2883 h 3723"/>
                  <a:gd name="T38" fmla="*/ 1007 w 2581"/>
                  <a:gd name="T39" fmla="*/ 3146 h 3723"/>
                  <a:gd name="T40" fmla="*/ 912 w 2581"/>
                  <a:gd name="T41" fmla="*/ 3355 h 3723"/>
                  <a:gd name="T42" fmla="*/ 986 w 2581"/>
                  <a:gd name="T43" fmla="*/ 3607 h 3723"/>
                  <a:gd name="T44" fmla="*/ 1269 w 2581"/>
                  <a:gd name="T45" fmla="*/ 3711 h 3723"/>
                  <a:gd name="T46" fmla="*/ 1542 w 2581"/>
                  <a:gd name="T47" fmla="*/ 3607 h 3723"/>
                  <a:gd name="T48" fmla="*/ 1615 w 2581"/>
                  <a:gd name="T49" fmla="*/ 3355 h 3723"/>
                  <a:gd name="T50" fmla="*/ 1531 w 2581"/>
                  <a:gd name="T51" fmla="*/ 3146 h 3723"/>
                  <a:gd name="T52" fmla="*/ 1416 w 2581"/>
                  <a:gd name="T53" fmla="*/ 2893 h 3723"/>
                  <a:gd name="T54" fmla="*/ 1416 w 2581"/>
                  <a:gd name="T55" fmla="*/ 2443 h 3723"/>
                  <a:gd name="T56" fmla="*/ 2580 w 2581"/>
                  <a:gd name="T57" fmla="*/ 2443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1" h="3723">
                    <a:moveTo>
                      <a:pt x="2580" y="2443"/>
                    </a:moveTo>
                    <a:lnTo>
                      <a:pt x="2580" y="2443"/>
                    </a:lnTo>
                    <a:cubicBezTo>
                      <a:pt x="2528" y="1541"/>
                      <a:pt x="2444" y="839"/>
                      <a:pt x="2423" y="0"/>
                    </a:cubicBezTo>
                    <a:cubicBezTo>
                      <a:pt x="2013" y="0"/>
                      <a:pt x="2013" y="0"/>
                      <a:pt x="2013" y="0"/>
                    </a:cubicBezTo>
                    <a:cubicBezTo>
                      <a:pt x="2013" y="114"/>
                      <a:pt x="2013" y="114"/>
                      <a:pt x="2013" y="114"/>
                    </a:cubicBezTo>
                    <a:cubicBezTo>
                      <a:pt x="2013" y="136"/>
                      <a:pt x="2024" y="146"/>
                      <a:pt x="2087" y="240"/>
                    </a:cubicBezTo>
                    <a:cubicBezTo>
                      <a:pt x="2150" y="314"/>
                      <a:pt x="2223" y="429"/>
                      <a:pt x="2223" y="586"/>
                    </a:cubicBezTo>
                    <a:cubicBezTo>
                      <a:pt x="2223" y="723"/>
                      <a:pt x="2192" y="859"/>
                      <a:pt x="2097" y="985"/>
                    </a:cubicBezTo>
                    <a:cubicBezTo>
                      <a:pt x="2003" y="1100"/>
                      <a:pt x="1825" y="1184"/>
                      <a:pt x="1636" y="1174"/>
                    </a:cubicBezTo>
                    <a:cubicBezTo>
                      <a:pt x="1437" y="1174"/>
                      <a:pt x="1269" y="1100"/>
                      <a:pt x="1175" y="985"/>
                    </a:cubicBezTo>
                    <a:cubicBezTo>
                      <a:pt x="1080" y="859"/>
                      <a:pt x="1049" y="723"/>
                      <a:pt x="1049" y="586"/>
                    </a:cubicBezTo>
                    <a:cubicBezTo>
                      <a:pt x="1049" y="429"/>
                      <a:pt x="1133" y="304"/>
                      <a:pt x="1195" y="230"/>
                    </a:cubicBezTo>
                    <a:cubicBezTo>
                      <a:pt x="1269" y="136"/>
                      <a:pt x="1279" y="114"/>
                      <a:pt x="1290" y="93"/>
                    </a:cubicBezTo>
                    <a:cubicBezTo>
                      <a:pt x="1290" y="0"/>
                      <a:pt x="1290" y="0"/>
                      <a:pt x="1290" y="0"/>
                    </a:cubicBezTo>
                    <a:cubicBezTo>
                      <a:pt x="849" y="0"/>
                      <a:pt x="849" y="0"/>
                      <a:pt x="849" y="0"/>
                    </a:cubicBezTo>
                    <a:cubicBezTo>
                      <a:pt x="608" y="534"/>
                      <a:pt x="336" y="1163"/>
                      <a:pt x="0" y="2443"/>
                    </a:cubicBezTo>
                    <a:cubicBezTo>
                      <a:pt x="1154" y="2443"/>
                      <a:pt x="1154" y="2443"/>
                      <a:pt x="1154" y="2443"/>
                    </a:cubicBezTo>
                    <a:cubicBezTo>
                      <a:pt x="1154" y="2872"/>
                      <a:pt x="1154" y="2872"/>
                      <a:pt x="1154" y="2872"/>
                    </a:cubicBezTo>
                    <a:lnTo>
                      <a:pt x="1154" y="2883"/>
                    </a:lnTo>
                    <a:cubicBezTo>
                      <a:pt x="1133" y="2999"/>
                      <a:pt x="1059" y="3072"/>
                      <a:pt x="1007" y="3146"/>
                    </a:cubicBezTo>
                    <a:cubicBezTo>
                      <a:pt x="955" y="3208"/>
                      <a:pt x="912" y="3271"/>
                      <a:pt x="912" y="3355"/>
                    </a:cubicBezTo>
                    <a:cubicBezTo>
                      <a:pt x="912" y="3460"/>
                      <a:pt x="933" y="3544"/>
                      <a:pt x="986" y="3607"/>
                    </a:cubicBezTo>
                    <a:cubicBezTo>
                      <a:pt x="1039" y="3670"/>
                      <a:pt x="1111" y="3711"/>
                      <a:pt x="1269" y="3711"/>
                    </a:cubicBezTo>
                    <a:cubicBezTo>
                      <a:pt x="1416" y="3722"/>
                      <a:pt x="1489" y="3670"/>
                      <a:pt x="1542" y="3607"/>
                    </a:cubicBezTo>
                    <a:cubicBezTo>
                      <a:pt x="1594" y="3544"/>
                      <a:pt x="1615" y="3450"/>
                      <a:pt x="1615" y="3355"/>
                    </a:cubicBezTo>
                    <a:cubicBezTo>
                      <a:pt x="1615" y="3271"/>
                      <a:pt x="1584" y="3208"/>
                      <a:pt x="1531" y="3146"/>
                    </a:cubicBezTo>
                    <a:cubicBezTo>
                      <a:pt x="1489" y="3072"/>
                      <a:pt x="1416" y="2999"/>
                      <a:pt x="1416" y="2893"/>
                    </a:cubicBezTo>
                    <a:cubicBezTo>
                      <a:pt x="1416" y="2443"/>
                      <a:pt x="1416" y="2443"/>
                      <a:pt x="1416" y="2443"/>
                    </a:cubicBezTo>
                    <a:lnTo>
                      <a:pt x="2580" y="2443"/>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9" name="Freeform 34"/>
              <p:cNvSpPr>
                <a:spLocks noChangeArrowheads="1"/>
              </p:cNvSpPr>
              <p:nvPr/>
            </p:nvSpPr>
            <p:spPr bwMode="auto">
              <a:xfrm>
                <a:off x="9152481" y="10315512"/>
                <a:ext cx="2073011" cy="1434703"/>
              </a:xfrm>
              <a:custGeom>
                <a:avLst/>
                <a:gdLst>
                  <a:gd name="T0" fmla="*/ 2013 w 5066"/>
                  <a:gd name="T1" fmla="*/ 830 h 3505"/>
                  <a:gd name="T2" fmla="*/ 2013 w 5066"/>
                  <a:gd name="T3" fmla="*/ 830 h 3505"/>
                  <a:gd name="T4" fmla="*/ 2129 w 5066"/>
                  <a:gd name="T5" fmla="*/ 578 h 3505"/>
                  <a:gd name="T6" fmla="*/ 2213 w 5066"/>
                  <a:gd name="T7" fmla="*/ 368 h 3505"/>
                  <a:gd name="T8" fmla="*/ 2139 w 5066"/>
                  <a:gd name="T9" fmla="*/ 116 h 3505"/>
                  <a:gd name="T10" fmla="*/ 1867 w 5066"/>
                  <a:gd name="T11" fmla="*/ 0 h 3505"/>
                  <a:gd name="T12" fmla="*/ 1583 w 5066"/>
                  <a:gd name="T13" fmla="*/ 116 h 3505"/>
                  <a:gd name="T14" fmla="*/ 1510 w 5066"/>
                  <a:gd name="T15" fmla="*/ 368 h 3505"/>
                  <a:gd name="T16" fmla="*/ 1604 w 5066"/>
                  <a:gd name="T17" fmla="*/ 578 h 3505"/>
                  <a:gd name="T18" fmla="*/ 1741 w 5066"/>
                  <a:gd name="T19" fmla="*/ 840 h 3505"/>
                  <a:gd name="T20" fmla="*/ 1741 w 5066"/>
                  <a:gd name="T21" fmla="*/ 850 h 3505"/>
                  <a:gd name="T22" fmla="*/ 1741 w 5066"/>
                  <a:gd name="T23" fmla="*/ 1228 h 3505"/>
                  <a:gd name="T24" fmla="*/ 168 w 5066"/>
                  <a:gd name="T25" fmla="*/ 1228 h 3505"/>
                  <a:gd name="T26" fmla="*/ 157 w 5066"/>
                  <a:gd name="T27" fmla="*/ 1291 h 3505"/>
                  <a:gd name="T28" fmla="*/ 3240 w 5066"/>
                  <a:gd name="T29" fmla="*/ 3504 h 3505"/>
                  <a:gd name="T30" fmla="*/ 5065 w 5066"/>
                  <a:gd name="T31" fmla="*/ 3504 h 3505"/>
                  <a:gd name="T32" fmla="*/ 5065 w 5066"/>
                  <a:gd name="T33" fmla="*/ 2717 h 3505"/>
                  <a:gd name="T34" fmla="*/ 4897 w 5066"/>
                  <a:gd name="T35" fmla="*/ 2717 h 3505"/>
                  <a:gd name="T36" fmla="*/ 4761 w 5066"/>
                  <a:gd name="T37" fmla="*/ 2811 h 3505"/>
                  <a:gd name="T38" fmla="*/ 4405 w 5066"/>
                  <a:gd name="T39" fmla="*/ 2948 h 3505"/>
                  <a:gd name="T40" fmla="*/ 4006 w 5066"/>
                  <a:gd name="T41" fmla="*/ 2822 h 3505"/>
                  <a:gd name="T42" fmla="*/ 3807 w 5066"/>
                  <a:gd name="T43" fmla="*/ 2371 h 3505"/>
                  <a:gd name="T44" fmla="*/ 4006 w 5066"/>
                  <a:gd name="T45" fmla="*/ 1909 h 3505"/>
                  <a:gd name="T46" fmla="*/ 4405 w 5066"/>
                  <a:gd name="T47" fmla="*/ 1784 h 3505"/>
                  <a:gd name="T48" fmla="*/ 4750 w 5066"/>
                  <a:gd name="T49" fmla="*/ 1909 h 3505"/>
                  <a:gd name="T50" fmla="*/ 4866 w 5066"/>
                  <a:gd name="T51" fmla="*/ 1983 h 3505"/>
                  <a:gd name="T52" fmla="*/ 5065 w 5066"/>
                  <a:gd name="T53" fmla="*/ 1983 h 3505"/>
                  <a:gd name="T54" fmla="*/ 5065 w 5066"/>
                  <a:gd name="T55" fmla="*/ 1228 h 3505"/>
                  <a:gd name="T56" fmla="*/ 2013 w 5066"/>
                  <a:gd name="T57" fmla="*/ 1228 h 3505"/>
                  <a:gd name="T58" fmla="*/ 2013 w 5066"/>
                  <a:gd name="T59" fmla="*/ 830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6" h="3505">
                    <a:moveTo>
                      <a:pt x="2013" y="830"/>
                    </a:moveTo>
                    <a:lnTo>
                      <a:pt x="2013" y="830"/>
                    </a:lnTo>
                    <a:cubicBezTo>
                      <a:pt x="2013" y="725"/>
                      <a:pt x="2087" y="651"/>
                      <a:pt x="2129" y="578"/>
                    </a:cubicBezTo>
                    <a:cubicBezTo>
                      <a:pt x="2181" y="515"/>
                      <a:pt x="2213" y="451"/>
                      <a:pt x="2213" y="368"/>
                    </a:cubicBezTo>
                    <a:cubicBezTo>
                      <a:pt x="2213" y="274"/>
                      <a:pt x="2192" y="179"/>
                      <a:pt x="2139" y="116"/>
                    </a:cubicBezTo>
                    <a:cubicBezTo>
                      <a:pt x="2087" y="43"/>
                      <a:pt x="2013" y="0"/>
                      <a:pt x="1867" y="0"/>
                    </a:cubicBezTo>
                    <a:cubicBezTo>
                      <a:pt x="1709" y="12"/>
                      <a:pt x="1636" y="53"/>
                      <a:pt x="1583" y="116"/>
                    </a:cubicBezTo>
                    <a:cubicBezTo>
                      <a:pt x="1531" y="179"/>
                      <a:pt x="1510" y="263"/>
                      <a:pt x="1510" y="368"/>
                    </a:cubicBezTo>
                    <a:cubicBezTo>
                      <a:pt x="1510" y="451"/>
                      <a:pt x="1542" y="515"/>
                      <a:pt x="1604" y="578"/>
                    </a:cubicBezTo>
                    <a:cubicBezTo>
                      <a:pt x="1657" y="651"/>
                      <a:pt x="1730" y="725"/>
                      <a:pt x="1741" y="840"/>
                    </a:cubicBezTo>
                    <a:cubicBezTo>
                      <a:pt x="1741" y="840"/>
                      <a:pt x="1741" y="840"/>
                      <a:pt x="1741" y="850"/>
                    </a:cubicBezTo>
                    <a:cubicBezTo>
                      <a:pt x="1741" y="1228"/>
                      <a:pt x="1741" y="1228"/>
                      <a:pt x="1741" y="1228"/>
                    </a:cubicBezTo>
                    <a:cubicBezTo>
                      <a:pt x="168" y="1228"/>
                      <a:pt x="168" y="1228"/>
                      <a:pt x="168" y="1228"/>
                    </a:cubicBezTo>
                    <a:cubicBezTo>
                      <a:pt x="157" y="1291"/>
                      <a:pt x="157" y="1291"/>
                      <a:pt x="157" y="1291"/>
                    </a:cubicBezTo>
                    <a:cubicBezTo>
                      <a:pt x="0" y="2791"/>
                      <a:pt x="1814" y="3504"/>
                      <a:pt x="3240" y="3504"/>
                    </a:cubicBezTo>
                    <a:cubicBezTo>
                      <a:pt x="5065" y="3504"/>
                      <a:pt x="5065" y="3504"/>
                      <a:pt x="5065" y="3504"/>
                    </a:cubicBezTo>
                    <a:cubicBezTo>
                      <a:pt x="5065" y="2717"/>
                      <a:pt x="5065" y="2717"/>
                      <a:pt x="5065" y="2717"/>
                    </a:cubicBezTo>
                    <a:cubicBezTo>
                      <a:pt x="4897" y="2717"/>
                      <a:pt x="4897" y="2717"/>
                      <a:pt x="4897" y="2717"/>
                    </a:cubicBezTo>
                    <a:cubicBezTo>
                      <a:pt x="4866" y="2717"/>
                      <a:pt x="4856" y="2738"/>
                      <a:pt x="4761" y="2811"/>
                    </a:cubicBezTo>
                    <a:cubicBezTo>
                      <a:pt x="4688" y="2875"/>
                      <a:pt x="4562" y="2948"/>
                      <a:pt x="4405" y="2948"/>
                    </a:cubicBezTo>
                    <a:cubicBezTo>
                      <a:pt x="4268" y="2948"/>
                      <a:pt x="4121" y="2927"/>
                      <a:pt x="4006" y="2822"/>
                    </a:cubicBezTo>
                    <a:cubicBezTo>
                      <a:pt x="3890" y="2738"/>
                      <a:pt x="3818" y="2560"/>
                      <a:pt x="3807" y="2371"/>
                    </a:cubicBezTo>
                    <a:cubicBezTo>
                      <a:pt x="3807" y="2172"/>
                      <a:pt x="3890" y="1993"/>
                      <a:pt x="4006" y="1909"/>
                    </a:cubicBezTo>
                    <a:cubicBezTo>
                      <a:pt x="4121" y="1805"/>
                      <a:pt x="4268" y="1784"/>
                      <a:pt x="4405" y="1784"/>
                    </a:cubicBezTo>
                    <a:cubicBezTo>
                      <a:pt x="4552" y="1784"/>
                      <a:pt x="4677" y="1857"/>
                      <a:pt x="4750" y="1909"/>
                    </a:cubicBezTo>
                    <a:cubicBezTo>
                      <a:pt x="4845" y="1973"/>
                      <a:pt x="4856" y="1983"/>
                      <a:pt x="4866" y="1983"/>
                    </a:cubicBezTo>
                    <a:cubicBezTo>
                      <a:pt x="5065" y="1983"/>
                      <a:pt x="5065" y="1983"/>
                      <a:pt x="5065" y="1983"/>
                    </a:cubicBezTo>
                    <a:cubicBezTo>
                      <a:pt x="5065" y="1228"/>
                      <a:pt x="5065" y="1228"/>
                      <a:pt x="5065" y="1228"/>
                    </a:cubicBezTo>
                    <a:cubicBezTo>
                      <a:pt x="2013" y="1228"/>
                      <a:pt x="2013" y="1228"/>
                      <a:pt x="2013" y="1228"/>
                    </a:cubicBezTo>
                    <a:lnTo>
                      <a:pt x="2013" y="830"/>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0" name="Freeform 35"/>
              <p:cNvSpPr>
                <a:spLocks noChangeArrowheads="1"/>
              </p:cNvSpPr>
              <p:nvPr/>
            </p:nvSpPr>
            <p:spPr bwMode="auto">
              <a:xfrm>
                <a:off x="10805116" y="10819011"/>
                <a:ext cx="2047752" cy="931203"/>
              </a:xfrm>
              <a:custGeom>
                <a:avLst/>
                <a:gdLst>
                  <a:gd name="T0" fmla="*/ 4887 w 5003"/>
                  <a:gd name="T1" fmla="*/ 860 h 2277"/>
                  <a:gd name="T2" fmla="*/ 4887 w 5003"/>
                  <a:gd name="T3" fmla="*/ 860 h 2277"/>
                  <a:gd name="T4" fmla="*/ 4635 w 5003"/>
                  <a:gd name="T5" fmla="*/ 786 h 2277"/>
                  <a:gd name="T6" fmla="*/ 4425 w 5003"/>
                  <a:gd name="T7" fmla="*/ 870 h 2277"/>
                  <a:gd name="T8" fmla="*/ 4163 w 5003"/>
                  <a:gd name="T9" fmla="*/ 985 h 2277"/>
                  <a:gd name="T10" fmla="*/ 3691 w 5003"/>
                  <a:gd name="T11" fmla="*/ 985 h 2277"/>
                  <a:gd name="T12" fmla="*/ 3691 w 5003"/>
                  <a:gd name="T13" fmla="*/ 0 h 2277"/>
                  <a:gd name="T14" fmla="*/ 2883 w 5003"/>
                  <a:gd name="T15" fmla="*/ 0 h 2277"/>
                  <a:gd name="T16" fmla="*/ 2883 w 5003"/>
                  <a:gd name="T17" fmla="*/ 167 h 2277"/>
                  <a:gd name="T18" fmla="*/ 2957 w 5003"/>
                  <a:gd name="T19" fmla="*/ 283 h 2277"/>
                  <a:gd name="T20" fmla="*/ 3082 w 5003"/>
                  <a:gd name="T21" fmla="*/ 629 h 2277"/>
                  <a:gd name="T22" fmla="*/ 2967 w 5003"/>
                  <a:gd name="T23" fmla="*/ 1028 h 2277"/>
                  <a:gd name="T24" fmla="*/ 2495 w 5003"/>
                  <a:gd name="T25" fmla="*/ 1227 h 2277"/>
                  <a:gd name="T26" fmla="*/ 2044 w 5003"/>
                  <a:gd name="T27" fmla="*/ 1028 h 2277"/>
                  <a:gd name="T28" fmla="*/ 1919 w 5003"/>
                  <a:gd name="T29" fmla="*/ 629 h 2277"/>
                  <a:gd name="T30" fmla="*/ 2065 w 5003"/>
                  <a:gd name="T31" fmla="*/ 273 h 2277"/>
                  <a:gd name="T32" fmla="*/ 2149 w 5003"/>
                  <a:gd name="T33" fmla="*/ 136 h 2277"/>
                  <a:gd name="T34" fmla="*/ 2149 w 5003"/>
                  <a:gd name="T35" fmla="*/ 0 h 2277"/>
                  <a:gd name="T36" fmla="*/ 1310 w 5003"/>
                  <a:gd name="T37" fmla="*/ 0 h 2277"/>
                  <a:gd name="T38" fmla="*/ 1310 w 5003"/>
                  <a:gd name="T39" fmla="*/ 985 h 2277"/>
                  <a:gd name="T40" fmla="*/ 828 w 5003"/>
                  <a:gd name="T41" fmla="*/ 985 h 2277"/>
                  <a:gd name="T42" fmla="*/ 576 w 5003"/>
                  <a:gd name="T43" fmla="*/ 870 h 2277"/>
                  <a:gd name="T44" fmla="*/ 367 w 5003"/>
                  <a:gd name="T45" fmla="*/ 786 h 2277"/>
                  <a:gd name="T46" fmla="*/ 104 w 5003"/>
                  <a:gd name="T47" fmla="*/ 860 h 2277"/>
                  <a:gd name="T48" fmla="*/ 0 w 5003"/>
                  <a:gd name="T49" fmla="*/ 1132 h 2277"/>
                  <a:gd name="T50" fmla="*/ 115 w 5003"/>
                  <a:gd name="T51" fmla="*/ 1416 h 2277"/>
                  <a:gd name="T52" fmla="*/ 367 w 5003"/>
                  <a:gd name="T53" fmla="*/ 1489 h 2277"/>
                  <a:gd name="T54" fmla="*/ 576 w 5003"/>
                  <a:gd name="T55" fmla="*/ 1395 h 2277"/>
                  <a:gd name="T56" fmla="*/ 838 w 5003"/>
                  <a:gd name="T57" fmla="*/ 1259 h 2277"/>
                  <a:gd name="T58" fmla="*/ 849 w 5003"/>
                  <a:gd name="T59" fmla="*/ 1259 h 2277"/>
                  <a:gd name="T60" fmla="*/ 1310 w 5003"/>
                  <a:gd name="T61" fmla="*/ 1259 h 2277"/>
                  <a:gd name="T62" fmla="*/ 1310 w 5003"/>
                  <a:gd name="T63" fmla="*/ 2276 h 2277"/>
                  <a:gd name="T64" fmla="*/ 3691 w 5003"/>
                  <a:gd name="T65" fmla="*/ 2276 h 2277"/>
                  <a:gd name="T66" fmla="*/ 3691 w 5003"/>
                  <a:gd name="T67" fmla="*/ 1259 h 2277"/>
                  <a:gd name="T68" fmla="*/ 4153 w 5003"/>
                  <a:gd name="T69" fmla="*/ 1259 h 2277"/>
                  <a:gd name="T70" fmla="*/ 4163 w 5003"/>
                  <a:gd name="T71" fmla="*/ 1259 h 2277"/>
                  <a:gd name="T72" fmla="*/ 4415 w 5003"/>
                  <a:gd name="T73" fmla="*/ 1395 h 2277"/>
                  <a:gd name="T74" fmla="*/ 4635 w 5003"/>
                  <a:gd name="T75" fmla="*/ 1489 h 2277"/>
                  <a:gd name="T76" fmla="*/ 4887 w 5003"/>
                  <a:gd name="T77" fmla="*/ 1416 h 2277"/>
                  <a:gd name="T78" fmla="*/ 4991 w 5003"/>
                  <a:gd name="T79" fmla="*/ 1132 h 2277"/>
                  <a:gd name="T80" fmla="*/ 4887 w 5003"/>
                  <a:gd name="T81" fmla="*/ 86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3" h="2277">
                    <a:moveTo>
                      <a:pt x="4887" y="860"/>
                    </a:moveTo>
                    <a:lnTo>
                      <a:pt x="4887" y="860"/>
                    </a:lnTo>
                    <a:cubicBezTo>
                      <a:pt x="4824" y="808"/>
                      <a:pt x="4729" y="786"/>
                      <a:pt x="4635" y="786"/>
                    </a:cubicBezTo>
                    <a:cubicBezTo>
                      <a:pt x="4551" y="786"/>
                      <a:pt x="4488" y="818"/>
                      <a:pt x="4425" y="870"/>
                    </a:cubicBezTo>
                    <a:cubicBezTo>
                      <a:pt x="4352" y="923"/>
                      <a:pt x="4278" y="985"/>
                      <a:pt x="4163" y="985"/>
                    </a:cubicBezTo>
                    <a:cubicBezTo>
                      <a:pt x="3691" y="985"/>
                      <a:pt x="3691" y="985"/>
                      <a:pt x="3691" y="985"/>
                    </a:cubicBezTo>
                    <a:cubicBezTo>
                      <a:pt x="3691" y="0"/>
                      <a:pt x="3691" y="0"/>
                      <a:pt x="3691" y="0"/>
                    </a:cubicBezTo>
                    <a:cubicBezTo>
                      <a:pt x="2883" y="0"/>
                      <a:pt x="2883" y="0"/>
                      <a:pt x="2883" y="0"/>
                    </a:cubicBezTo>
                    <a:cubicBezTo>
                      <a:pt x="2883" y="167"/>
                      <a:pt x="2883" y="167"/>
                      <a:pt x="2883" y="167"/>
                    </a:cubicBezTo>
                    <a:cubicBezTo>
                      <a:pt x="2883" y="178"/>
                      <a:pt x="2894" y="189"/>
                      <a:pt x="2957" y="283"/>
                    </a:cubicBezTo>
                    <a:cubicBezTo>
                      <a:pt x="3019" y="357"/>
                      <a:pt x="3082" y="482"/>
                      <a:pt x="3082" y="629"/>
                    </a:cubicBezTo>
                    <a:cubicBezTo>
                      <a:pt x="3082" y="765"/>
                      <a:pt x="3062" y="902"/>
                      <a:pt x="2967" y="1028"/>
                    </a:cubicBezTo>
                    <a:cubicBezTo>
                      <a:pt x="2873" y="1143"/>
                      <a:pt x="2695" y="1227"/>
                      <a:pt x="2495" y="1227"/>
                    </a:cubicBezTo>
                    <a:cubicBezTo>
                      <a:pt x="2307" y="1216"/>
                      <a:pt x="2139" y="1143"/>
                      <a:pt x="2044" y="1028"/>
                    </a:cubicBezTo>
                    <a:cubicBezTo>
                      <a:pt x="1950" y="912"/>
                      <a:pt x="1919" y="765"/>
                      <a:pt x="1919" y="629"/>
                    </a:cubicBezTo>
                    <a:cubicBezTo>
                      <a:pt x="1919" y="472"/>
                      <a:pt x="2003" y="346"/>
                      <a:pt x="2065" y="273"/>
                    </a:cubicBezTo>
                    <a:cubicBezTo>
                      <a:pt x="2128" y="178"/>
                      <a:pt x="2149" y="157"/>
                      <a:pt x="2149" y="136"/>
                    </a:cubicBezTo>
                    <a:cubicBezTo>
                      <a:pt x="2149" y="0"/>
                      <a:pt x="2149" y="0"/>
                      <a:pt x="2149" y="0"/>
                    </a:cubicBezTo>
                    <a:cubicBezTo>
                      <a:pt x="1310" y="0"/>
                      <a:pt x="1310" y="0"/>
                      <a:pt x="1310" y="0"/>
                    </a:cubicBezTo>
                    <a:cubicBezTo>
                      <a:pt x="1310" y="985"/>
                      <a:pt x="1310" y="985"/>
                      <a:pt x="1310" y="985"/>
                    </a:cubicBezTo>
                    <a:cubicBezTo>
                      <a:pt x="828" y="985"/>
                      <a:pt x="828" y="985"/>
                      <a:pt x="828" y="985"/>
                    </a:cubicBezTo>
                    <a:cubicBezTo>
                      <a:pt x="712" y="985"/>
                      <a:pt x="650" y="923"/>
                      <a:pt x="576" y="870"/>
                    </a:cubicBezTo>
                    <a:cubicBezTo>
                      <a:pt x="514" y="818"/>
                      <a:pt x="451" y="786"/>
                      <a:pt x="367" y="786"/>
                    </a:cubicBezTo>
                    <a:cubicBezTo>
                      <a:pt x="262" y="786"/>
                      <a:pt x="178" y="808"/>
                      <a:pt x="104" y="860"/>
                    </a:cubicBezTo>
                    <a:cubicBezTo>
                      <a:pt x="41" y="912"/>
                      <a:pt x="0" y="985"/>
                      <a:pt x="0" y="1132"/>
                    </a:cubicBezTo>
                    <a:cubicBezTo>
                      <a:pt x="0" y="1290"/>
                      <a:pt x="52" y="1364"/>
                      <a:pt x="115" y="1416"/>
                    </a:cubicBezTo>
                    <a:cubicBezTo>
                      <a:pt x="178" y="1468"/>
                      <a:pt x="262" y="1489"/>
                      <a:pt x="367" y="1489"/>
                    </a:cubicBezTo>
                    <a:cubicBezTo>
                      <a:pt x="451" y="1489"/>
                      <a:pt x="514" y="1457"/>
                      <a:pt x="576" y="1395"/>
                    </a:cubicBezTo>
                    <a:cubicBezTo>
                      <a:pt x="650" y="1343"/>
                      <a:pt x="712" y="1269"/>
                      <a:pt x="838" y="1259"/>
                    </a:cubicBezTo>
                    <a:cubicBezTo>
                      <a:pt x="838" y="1259"/>
                      <a:pt x="838" y="1259"/>
                      <a:pt x="849" y="1259"/>
                    </a:cubicBezTo>
                    <a:cubicBezTo>
                      <a:pt x="1310" y="1259"/>
                      <a:pt x="1310" y="1259"/>
                      <a:pt x="1310" y="1259"/>
                    </a:cubicBezTo>
                    <a:cubicBezTo>
                      <a:pt x="1310" y="2276"/>
                      <a:pt x="1310" y="2276"/>
                      <a:pt x="1310" y="2276"/>
                    </a:cubicBezTo>
                    <a:cubicBezTo>
                      <a:pt x="3691" y="2276"/>
                      <a:pt x="3691" y="2276"/>
                      <a:pt x="3691" y="2276"/>
                    </a:cubicBezTo>
                    <a:cubicBezTo>
                      <a:pt x="3691" y="1259"/>
                      <a:pt x="3691" y="1259"/>
                      <a:pt x="3691" y="1259"/>
                    </a:cubicBezTo>
                    <a:cubicBezTo>
                      <a:pt x="4153" y="1259"/>
                      <a:pt x="4153" y="1259"/>
                      <a:pt x="4153" y="1259"/>
                    </a:cubicBezTo>
                    <a:lnTo>
                      <a:pt x="4163" y="1259"/>
                    </a:lnTo>
                    <a:cubicBezTo>
                      <a:pt x="4278" y="1269"/>
                      <a:pt x="4352" y="1343"/>
                      <a:pt x="4415" y="1395"/>
                    </a:cubicBezTo>
                    <a:cubicBezTo>
                      <a:pt x="4488" y="1457"/>
                      <a:pt x="4551" y="1489"/>
                      <a:pt x="4635" y="1489"/>
                    </a:cubicBezTo>
                    <a:cubicBezTo>
                      <a:pt x="4729" y="1489"/>
                      <a:pt x="4824" y="1468"/>
                      <a:pt x="4887" y="1416"/>
                    </a:cubicBezTo>
                    <a:cubicBezTo>
                      <a:pt x="4949" y="1364"/>
                      <a:pt x="4991" y="1290"/>
                      <a:pt x="4991" y="1132"/>
                    </a:cubicBezTo>
                    <a:cubicBezTo>
                      <a:pt x="5002" y="985"/>
                      <a:pt x="4949" y="912"/>
                      <a:pt x="4887" y="86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1" name="Freeform 36"/>
              <p:cNvSpPr>
                <a:spLocks noChangeArrowheads="1"/>
              </p:cNvSpPr>
              <p:nvPr/>
            </p:nvSpPr>
            <p:spPr bwMode="auto">
              <a:xfrm>
                <a:off x="12430689" y="10315512"/>
                <a:ext cx="2832574" cy="1434703"/>
              </a:xfrm>
              <a:custGeom>
                <a:avLst/>
                <a:gdLst>
                  <a:gd name="T0" fmla="*/ 6670 w 6923"/>
                  <a:gd name="T1" fmla="*/ 1228 h 3505"/>
                  <a:gd name="T2" fmla="*/ 6670 w 6923"/>
                  <a:gd name="T3" fmla="*/ 1228 h 3505"/>
                  <a:gd name="T4" fmla="*/ 5349 w 6923"/>
                  <a:gd name="T5" fmla="*/ 1228 h 3505"/>
                  <a:gd name="T6" fmla="*/ 5349 w 6923"/>
                  <a:gd name="T7" fmla="*/ 1322 h 3505"/>
                  <a:gd name="T8" fmla="*/ 5422 w 6923"/>
                  <a:gd name="T9" fmla="*/ 1438 h 3505"/>
                  <a:gd name="T10" fmla="*/ 5548 w 6923"/>
                  <a:gd name="T11" fmla="*/ 1784 h 3505"/>
                  <a:gd name="T12" fmla="*/ 5422 w 6923"/>
                  <a:gd name="T13" fmla="*/ 2182 h 3505"/>
                  <a:gd name="T14" fmla="*/ 4960 w 6923"/>
                  <a:gd name="T15" fmla="*/ 2381 h 3505"/>
                  <a:gd name="T16" fmla="*/ 4510 w 6923"/>
                  <a:gd name="T17" fmla="*/ 2182 h 3505"/>
                  <a:gd name="T18" fmla="*/ 4384 w 6923"/>
                  <a:gd name="T19" fmla="*/ 1784 h 3505"/>
                  <a:gd name="T20" fmla="*/ 4520 w 6923"/>
                  <a:gd name="T21" fmla="*/ 1427 h 3505"/>
                  <a:gd name="T22" fmla="*/ 4615 w 6923"/>
                  <a:gd name="T23" fmla="*/ 1291 h 3505"/>
                  <a:gd name="T24" fmla="*/ 4615 w 6923"/>
                  <a:gd name="T25" fmla="*/ 1228 h 3505"/>
                  <a:gd name="T26" fmla="*/ 3272 w 6923"/>
                  <a:gd name="T27" fmla="*/ 1228 h 3505"/>
                  <a:gd name="T28" fmla="*/ 3220 w 6923"/>
                  <a:gd name="T29" fmla="*/ 1228 h 3505"/>
                  <a:gd name="T30" fmla="*/ 1783 w 6923"/>
                  <a:gd name="T31" fmla="*/ 1228 h 3505"/>
                  <a:gd name="T32" fmla="*/ 1783 w 6923"/>
                  <a:gd name="T33" fmla="*/ 850 h 3505"/>
                  <a:gd name="T34" fmla="*/ 1783 w 6923"/>
                  <a:gd name="T35" fmla="*/ 840 h 3505"/>
                  <a:gd name="T36" fmla="*/ 1930 w 6923"/>
                  <a:gd name="T37" fmla="*/ 578 h 3505"/>
                  <a:gd name="T38" fmla="*/ 2024 w 6923"/>
                  <a:gd name="T39" fmla="*/ 368 h 3505"/>
                  <a:gd name="T40" fmla="*/ 1951 w 6923"/>
                  <a:gd name="T41" fmla="*/ 116 h 3505"/>
                  <a:gd name="T42" fmla="*/ 1668 w 6923"/>
                  <a:gd name="T43" fmla="*/ 0 h 3505"/>
                  <a:gd name="T44" fmla="*/ 1395 w 6923"/>
                  <a:gd name="T45" fmla="*/ 116 h 3505"/>
                  <a:gd name="T46" fmla="*/ 1321 w 6923"/>
                  <a:gd name="T47" fmla="*/ 368 h 3505"/>
                  <a:gd name="T48" fmla="*/ 1405 w 6923"/>
                  <a:gd name="T49" fmla="*/ 578 h 3505"/>
                  <a:gd name="T50" fmla="*/ 1520 w 6923"/>
                  <a:gd name="T51" fmla="*/ 830 h 3505"/>
                  <a:gd name="T52" fmla="*/ 1520 w 6923"/>
                  <a:gd name="T53" fmla="*/ 1228 h 3505"/>
                  <a:gd name="T54" fmla="*/ 0 w 6923"/>
                  <a:gd name="T55" fmla="*/ 1228 h 3505"/>
                  <a:gd name="T56" fmla="*/ 0 w 6923"/>
                  <a:gd name="T57" fmla="*/ 1983 h 3505"/>
                  <a:gd name="T58" fmla="*/ 199 w 6923"/>
                  <a:gd name="T59" fmla="*/ 1983 h 3505"/>
                  <a:gd name="T60" fmla="*/ 315 w 6923"/>
                  <a:gd name="T61" fmla="*/ 1909 h 3505"/>
                  <a:gd name="T62" fmla="*/ 661 w 6923"/>
                  <a:gd name="T63" fmla="*/ 1784 h 3505"/>
                  <a:gd name="T64" fmla="*/ 1059 w 6923"/>
                  <a:gd name="T65" fmla="*/ 1909 h 3505"/>
                  <a:gd name="T66" fmla="*/ 1249 w 6923"/>
                  <a:gd name="T67" fmla="*/ 2371 h 3505"/>
                  <a:gd name="T68" fmla="*/ 1059 w 6923"/>
                  <a:gd name="T69" fmla="*/ 2822 h 3505"/>
                  <a:gd name="T70" fmla="*/ 661 w 6923"/>
                  <a:gd name="T71" fmla="*/ 2948 h 3505"/>
                  <a:gd name="T72" fmla="*/ 304 w 6923"/>
                  <a:gd name="T73" fmla="*/ 2811 h 3505"/>
                  <a:gd name="T74" fmla="*/ 168 w 6923"/>
                  <a:gd name="T75" fmla="*/ 2717 h 3505"/>
                  <a:gd name="T76" fmla="*/ 0 w 6923"/>
                  <a:gd name="T77" fmla="*/ 2717 h 3505"/>
                  <a:gd name="T78" fmla="*/ 0 w 6923"/>
                  <a:gd name="T79" fmla="*/ 3504 h 3505"/>
                  <a:gd name="T80" fmla="*/ 3587 w 6923"/>
                  <a:gd name="T81" fmla="*/ 3504 h 3505"/>
                  <a:gd name="T82" fmla="*/ 6670 w 6923"/>
                  <a:gd name="T83" fmla="*/ 1291 h 3505"/>
                  <a:gd name="T84" fmla="*/ 6670 w 6923"/>
                  <a:gd name="T85" fmla="*/ 1228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23" h="3505">
                    <a:moveTo>
                      <a:pt x="6670" y="1228"/>
                    </a:moveTo>
                    <a:lnTo>
                      <a:pt x="6670" y="1228"/>
                    </a:lnTo>
                    <a:cubicBezTo>
                      <a:pt x="5349" y="1228"/>
                      <a:pt x="5349" y="1228"/>
                      <a:pt x="5349" y="1228"/>
                    </a:cubicBezTo>
                    <a:cubicBezTo>
                      <a:pt x="5349" y="1322"/>
                      <a:pt x="5349" y="1322"/>
                      <a:pt x="5349" y="1322"/>
                    </a:cubicBezTo>
                    <a:cubicBezTo>
                      <a:pt x="5349" y="1333"/>
                      <a:pt x="5359" y="1343"/>
                      <a:pt x="5422" y="1438"/>
                    </a:cubicBezTo>
                    <a:cubicBezTo>
                      <a:pt x="5474" y="1511"/>
                      <a:pt x="5548" y="1637"/>
                      <a:pt x="5548" y="1784"/>
                    </a:cubicBezTo>
                    <a:cubicBezTo>
                      <a:pt x="5548" y="1920"/>
                      <a:pt x="5527" y="2067"/>
                      <a:pt x="5422" y="2182"/>
                    </a:cubicBezTo>
                    <a:cubicBezTo>
                      <a:pt x="5338" y="2297"/>
                      <a:pt x="5160" y="2381"/>
                      <a:pt x="4960" y="2381"/>
                    </a:cubicBezTo>
                    <a:cubicBezTo>
                      <a:pt x="4772" y="2371"/>
                      <a:pt x="4594" y="2297"/>
                      <a:pt x="4510" y="2182"/>
                    </a:cubicBezTo>
                    <a:cubicBezTo>
                      <a:pt x="4405" y="2067"/>
                      <a:pt x="4384" y="1920"/>
                      <a:pt x="4384" y="1784"/>
                    </a:cubicBezTo>
                    <a:cubicBezTo>
                      <a:pt x="4384" y="1626"/>
                      <a:pt x="4468" y="1511"/>
                      <a:pt x="4520" y="1427"/>
                    </a:cubicBezTo>
                    <a:cubicBezTo>
                      <a:pt x="4594" y="1333"/>
                      <a:pt x="4615" y="1322"/>
                      <a:pt x="4615" y="1291"/>
                    </a:cubicBezTo>
                    <a:cubicBezTo>
                      <a:pt x="4615" y="1228"/>
                      <a:pt x="4615" y="1228"/>
                      <a:pt x="4615" y="1228"/>
                    </a:cubicBezTo>
                    <a:cubicBezTo>
                      <a:pt x="3272" y="1228"/>
                      <a:pt x="3272" y="1228"/>
                      <a:pt x="3272" y="1228"/>
                    </a:cubicBezTo>
                    <a:cubicBezTo>
                      <a:pt x="3262" y="1228"/>
                      <a:pt x="3241" y="1228"/>
                      <a:pt x="3220" y="1228"/>
                    </a:cubicBezTo>
                    <a:cubicBezTo>
                      <a:pt x="1783" y="1228"/>
                      <a:pt x="1783" y="1228"/>
                      <a:pt x="1783" y="1228"/>
                    </a:cubicBezTo>
                    <a:cubicBezTo>
                      <a:pt x="1783" y="850"/>
                      <a:pt x="1783" y="850"/>
                      <a:pt x="1783" y="850"/>
                    </a:cubicBezTo>
                    <a:cubicBezTo>
                      <a:pt x="1783" y="840"/>
                      <a:pt x="1783" y="840"/>
                      <a:pt x="1783" y="840"/>
                    </a:cubicBezTo>
                    <a:cubicBezTo>
                      <a:pt x="1804" y="725"/>
                      <a:pt x="1877" y="651"/>
                      <a:pt x="1930" y="578"/>
                    </a:cubicBezTo>
                    <a:cubicBezTo>
                      <a:pt x="1982" y="515"/>
                      <a:pt x="2024" y="451"/>
                      <a:pt x="2024" y="368"/>
                    </a:cubicBezTo>
                    <a:cubicBezTo>
                      <a:pt x="2024" y="263"/>
                      <a:pt x="2003" y="179"/>
                      <a:pt x="1951" y="116"/>
                    </a:cubicBezTo>
                    <a:cubicBezTo>
                      <a:pt x="1898" y="53"/>
                      <a:pt x="1814" y="12"/>
                      <a:pt x="1668" y="0"/>
                    </a:cubicBezTo>
                    <a:cubicBezTo>
                      <a:pt x="1520" y="0"/>
                      <a:pt x="1448" y="43"/>
                      <a:pt x="1395" y="116"/>
                    </a:cubicBezTo>
                    <a:cubicBezTo>
                      <a:pt x="1342" y="179"/>
                      <a:pt x="1321" y="274"/>
                      <a:pt x="1321" y="368"/>
                    </a:cubicBezTo>
                    <a:cubicBezTo>
                      <a:pt x="1321" y="451"/>
                      <a:pt x="1353" y="515"/>
                      <a:pt x="1405" y="578"/>
                    </a:cubicBezTo>
                    <a:cubicBezTo>
                      <a:pt x="1448" y="651"/>
                      <a:pt x="1520" y="714"/>
                      <a:pt x="1520" y="830"/>
                    </a:cubicBezTo>
                    <a:cubicBezTo>
                      <a:pt x="1520" y="1228"/>
                      <a:pt x="1520" y="1228"/>
                      <a:pt x="1520" y="1228"/>
                    </a:cubicBezTo>
                    <a:cubicBezTo>
                      <a:pt x="0" y="1228"/>
                      <a:pt x="0" y="1228"/>
                      <a:pt x="0" y="1228"/>
                    </a:cubicBezTo>
                    <a:cubicBezTo>
                      <a:pt x="0" y="1983"/>
                      <a:pt x="0" y="1983"/>
                      <a:pt x="0" y="1983"/>
                    </a:cubicBezTo>
                    <a:cubicBezTo>
                      <a:pt x="199" y="1983"/>
                      <a:pt x="199" y="1983"/>
                      <a:pt x="199" y="1983"/>
                    </a:cubicBezTo>
                    <a:cubicBezTo>
                      <a:pt x="210" y="1983"/>
                      <a:pt x="220" y="1973"/>
                      <a:pt x="315" y="1909"/>
                    </a:cubicBezTo>
                    <a:cubicBezTo>
                      <a:pt x="388" y="1857"/>
                      <a:pt x="503" y="1784"/>
                      <a:pt x="661" y="1784"/>
                    </a:cubicBezTo>
                    <a:cubicBezTo>
                      <a:pt x="797" y="1784"/>
                      <a:pt x="933" y="1805"/>
                      <a:pt x="1059" y="1909"/>
                    </a:cubicBezTo>
                    <a:cubicBezTo>
                      <a:pt x="1175" y="1993"/>
                      <a:pt x="1259" y="2172"/>
                      <a:pt x="1249" y="2371"/>
                    </a:cubicBezTo>
                    <a:cubicBezTo>
                      <a:pt x="1249" y="2560"/>
                      <a:pt x="1175" y="2738"/>
                      <a:pt x="1059" y="2822"/>
                    </a:cubicBezTo>
                    <a:cubicBezTo>
                      <a:pt x="944" y="2927"/>
                      <a:pt x="797" y="2948"/>
                      <a:pt x="661" y="2948"/>
                    </a:cubicBezTo>
                    <a:cubicBezTo>
                      <a:pt x="503" y="2948"/>
                      <a:pt x="378" y="2875"/>
                      <a:pt x="304" y="2811"/>
                    </a:cubicBezTo>
                    <a:cubicBezTo>
                      <a:pt x="210" y="2738"/>
                      <a:pt x="189" y="2717"/>
                      <a:pt x="168" y="2717"/>
                    </a:cubicBezTo>
                    <a:cubicBezTo>
                      <a:pt x="0" y="2717"/>
                      <a:pt x="0" y="2717"/>
                      <a:pt x="0" y="2717"/>
                    </a:cubicBezTo>
                    <a:cubicBezTo>
                      <a:pt x="0" y="3504"/>
                      <a:pt x="0" y="3504"/>
                      <a:pt x="0" y="3504"/>
                    </a:cubicBezTo>
                    <a:cubicBezTo>
                      <a:pt x="3587" y="3504"/>
                      <a:pt x="3587" y="3504"/>
                      <a:pt x="3587" y="3504"/>
                    </a:cubicBezTo>
                    <a:cubicBezTo>
                      <a:pt x="5023" y="3504"/>
                      <a:pt x="6922" y="2780"/>
                      <a:pt x="6670" y="1291"/>
                    </a:cubicBezTo>
                    <a:lnTo>
                      <a:pt x="6670" y="1228"/>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grpSp>
        <p:pic>
          <p:nvPicPr>
            <p:cNvPr id="4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1637" y="4051634"/>
              <a:ext cx="822636" cy="30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2" name="组合 71"/>
          <p:cNvGrpSpPr/>
          <p:nvPr/>
        </p:nvGrpSpPr>
        <p:grpSpPr>
          <a:xfrm>
            <a:off x="365757" y="63003"/>
            <a:ext cx="766022" cy="766222"/>
            <a:chOff x="13165208" y="7634935"/>
            <a:chExt cx="1704836" cy="1705280"/>
          </a:xfrm>
        </p:grpSpPr>
        <p:sp>
          <p:nvSpPr>
            <p:cNvPr id="73" name="Oval 116"/>
            <p:cNvSpPr/>
            <p:nvPr/>
          </p:nvSpPr>
          <p:spPr bwMode="auto">
            <a:xfrm>
              <a:off x="13165208" y="7634935"/>
              <a:ext cx="1704836" cy="1705280"/>
            </a:xfrm>
            <a:prstGeom prst="ellipse">
              <a:avLst/>
            </a:prstGeom>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dirty="0">
                <a:latin typeface="微软雅黑" panose="020B0503020204020204" pitchFamily="34" charset="-122"/>
              </a:endParaRPr>
            </a:p>
          </p:txBody>
        </p:sp>
        <p:sp>
          <p:nvSpPr>
            <p:cNvPr id="74" name="Freeform 266"/>
            <p:cNvSpPr>
              <a:spLocks noChangeArrowheads="1"/>
            </p:cNvSpPr>
            <p:nvPr/>
          </p:nvSpPr>
          <p:spPr bwMode="auto">
            <a:xfrm>
              <a:off x="13629536" y="8027921"/>
              <a:ext cx="832285" cy="917450"/>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bg1"/>
            </a:solidFill>
            <a:ln>
              <a:noFill/>
            </a:ln>
            <a:effectLst/>
            <a:extLst/>
          </p:spPr>
          <p:txBody>
            <a:bodyPr wrap="none" lIns="182843" tIns="91422" rIns="182843" bIns="91422" anchor="ctr"/>
            <a:lstStyle/>
            <a:p>
              <a:pPr>
                <a:defRPr/>
              </a:pPr>
              <a:endParaRPr lang="en-US" dirty="0">
                <a:latin typeface="微软雅黑" panose="020B0503020204020204" pitchFamily="34" charset="-122"/>
                <a:ea typeface="SimSun" charset="0"/>
              </a:endParaRPr>
            </a:p>
          </p:txBody>
        </p:sp>
      </p:grpSp>
      <p:sp>
        <p:nvSpPr>
          <p:cNvPr id="75" name="文本框 19"/>
          <p:cNvSpPr txBox="1"/>
          <p:nvPr/>
        </p:nvSpPr>
        <p:spPr>
          <a:xfrm>
            <a:off x="1254596" y="251884"/>
            <a:ext cx="121058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智能质检</a:t>
            </a:r>
            <a:endParaRPr kumimoji="1" lang="zh-CN" altLang="en-US" sz="2000" b="1" dirty="0">
              <a:latin typeface="微软雅黑"/>
              <a:ea typeface="微软雅黑"/>
              <a:cs typeface="微软雅黑"/>
            </a:endParaRPr>
          </a:p>
        </p:txBody>
      </p:sp>
    </p:spTree>
    <p:extLst>
      <p:ext uri="{BB962C8B-B14F-4D97-AF65-F5344CB8AC3E}">
        <p14:creationId xmlns:p14="http://schemas.microsoft.com/office/powerpoint/2010/main" val="285637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
          <p:cNvSpPr>
            <a:spLocks/>
          </p:cNvSpPr>
          <p:nvPr/>
        </p:nvSpPr>
        <p:spPr bwMode="auto">
          <a:xfrm>
            <a:off x="4312035" y="1479914"/>
            <a:ext cx="3491860" cy="8107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35719" tIns="35719" rIns="35719" bIns="35719" anchor="ctr">
            <a:spAutoFit/>
          </a:bodyPr>
          <a:lstStyle/>
          <a:p>
            <a:pPr marL="285750" indent="-285750" defTabSz="228600">
              <a:buFont typeface="Wingdings" charset="2"/>
              <a:buChar char="l"/>
            </a:pPr>
            <a:r>
              <a:rPr lang="zh-CN" altLang="en-US" sz="2400" dirty="0" smtClean="0">
                <a:latin typeface="微软雅黑" pitchFamily="34" charset="-122"/>
                <a:ea typeface="微软雅黑" pitchFamily="34" charset="-122"/>
                <a:cs typeface="PingFang SC Semibold" charset="0"/>
                <a:sym typeface="PingFang SC Semibold" charset="0"/>
              </a:rPr>
              <a:t>智能机器人寒暄库</a:t>
            </a:r>
          </a:p>
          <a:p>
            <a:pPr defTabSz="228600"/>
            <a:endParaRPr lang="zh-CN" altLang="en-US" sz="2400" dirty="0" smtClean="0">
              <a:latin typeface="微软雅黑" pitchFamily="34" charset="-122"/>
              <a:ea typeface="微软雅黑" pitchFamily="34" charset="-122"/>
              <a:cs typeface="PingFang SC Semibold" charset="0"/>
              <a:sym typeface="PingFang SC Semibold" charset="0"/>
            </a:endParaRPr>
          </a:p>
        </p:txBody>
      </p:sp>
      <p:sp>
        <p:nvSpPr>
          <p:cNvPr id="38" name="Rectangle 7"/>
          <p:cNvSpPr>
            <a:spLocks/>
          </p:cNvSpPr>
          <p:nvPr/>
        </p:nvSpPr>
        <p:spPr bwMode="auto">
          <a:xfrm>
            <a:off x="4577212" y="2007801"/>
            <a:ext cx="6922702" cy="626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35719" tIns="35719" rIns="35719" bIns="35719" anchor="ctr">
            <a:spAutoFit/>
          </a:bodyPr>
          <a:lstStyle/>
          <a:p>
            <a:pPr defTabSz="228600">
              <a:defRPr/>
            </a:pPr>
            <a:r>
              <a:rPr lang="zh-CN" altLang="en-US" b="1" dirty="0">
                <a:latin typeface="微软雅黑" pitchFamily="34" charset="-122"/>
                <a:ea typeface="微软雅黑" pitchFamily="34" charset="-122"/>
                <a:cs typeface="PingFang SC Thin" charset="0"/>
                <a:sym typeface="PingFang SC Thin" charset="0"/>
              </a:rPr>
              <a:t>智能机器人自动内置庞大完备的寒暄库，可支撑智能机器人与访客进行日常的寒暄沟通，通过闲聊寒暄拉近与客户间</a:t>
            </a:r>
            <a:r>
              <a:rPr lang="zh-CN" altLang="en-US" b="1" dirty="0" smtClean="0">
                <a:latin typeface="微软雅黑" pitchFamily="34" charset="-122"/>
                <a:ea typeface="微软雅黑" pitchFamily="34" charset="-122"/>
                <a:cs typeface="PingFang SC Thin" charset="0"/>
                <a:sym typeface="PingFang SC Thin" charset="0"/>
              </a:rPr>
              <a:t>的距离</a:t>
            </a:r>
            <a:endParaRPr lang="zh-CN" altLang="en-US" b="1" dirty="0">
              <a:latin typeface="微软雅黑" pitchFamily="34" charset="-122"/>
              <a:ea typeface="微软雅黑" pitchFamily="34" charset="-122"/>
              <a:cs typeface="PingFang SC Thin" charset="0"/>
              <a:sym typeface="PingFang SC Thin" charset="0"/>
            </a:endParaRPr>
          </a:p>
        </p:txBody>
      </p:sp>
      <p:grpSp>
        <p:nvGrpSpPr>
          <p:cNvPr id="39" name="组合 3"/>
          <p:cNvGrpSpPr/>
          <p:nvPr/>
        </p:nvGrpSpPr>
        <p:grpSpPr>
          <a:xfrm>
            <a:off x="1323551" y="1716671"/>
            <a:ext cx="2518338" cy="1834526"/>
            <a:chOff x="968275" y="1121929"/>
            <a:chExt cx="5829822" cy="5370018"/>
          </a:xfrm>
        </p:grpSpPr>
        <p:pic>
          <p:nvPicPr>
            <p:cNvPr id="40" name="图片 39" descr="微信公众号组合图最新.ps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6707" y="1121929"/>
              <a:ext cx="2661390" cy="5363647"/>
            </a:xfrm>
            <a:prstGeom prst="rect">
              <a:avLst/>
            </a:prstGeom>
          </p:spPr>
        </p:pic>
        <p:pic>
          <p:nvPicPr>
            <p:cNvPr id="41" name="图片 40" descr="微信公众号组合图最新.ps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275" y="1128300"/>
              <a:ext cx="2661390" cy="5363647"/>
            </a:xfrm>
            <a:prstGeom prst="rect">
              <a:avLst/>
            </a:prstGeom>
          </p:spPr>
        </p:pic>
        <p:pic>
          <p:nvPicPr>
            <p:cNvPr id="42" name="图片 41" descr="日常寒暄沟通.png"/>
            <p:cNvPicPr>
              <a:picLocks noChangeAspect="1"/>
            </p:cNvPicPr>
            <p:nvPr/>
          </p:nvPicPr>
          <p:blipFill rotWithShape="1">
            <a:blip r:embed="rId3" cstate="print">
              <a:extLst>
                <a:ext uri="{28A0092B-C50C-407E-A947-70E740481C1C}">
                  <a14:useLocalDpi xmlns:a14="http://schemas.microsoft.com/office/drawing/2010/main" val="0"/>
                </a:ext>
              </a:extLst>
            </a:blip>
            <a:srcRect l="3574" t="1260" r="3373" b="789"/>
            <a:stretch/>
          </p:blipFill>
          <p:spPr>
            <a:xfrm>
              <a:off x="1072446" y="1651000"/>
              <a:ext cx="2497665" cy="4515556"/>
            </a:xfrm>
            <a:prstGeom prst="rect">
              <a:avLst/>
            </a:prstGeom>
          </p:spPr>
        </p:pic>
        <p:pic>
          <p:nvPicPr>
            <p:cNvPr id="43" name="图片 42" descr="日常寒暄沟通－1.png"/>
            <p:cNvPicPr>
              <a:picLocks noChangeAspect="1"/>
            </p:cNvPicPr>
            <p:nvPr/>
          </p:nvPicPr>
          <p:blipFill rotWithShape="1">
            <a:blip r:embed="rId4" cstate="print">
              <a:extLst>
                <a:ext uri="{28A0092B-C50C-407E-A947-70E740481C1C}">
                  <a14:useLocalDpi xmlns:a14="http://schemas.microsoft.com/office/drawing/2010/main" val="0"/>
                </a:ext>
              </a:extLst>
            </a:blip>
            <a:srcRect l="2740" t="1467" r="3082"/>
            <a:stretch/>
          </p:blipFill>
          <p:spPr>
            <a:xfrm>
              <a:off x="4247444" y="1636892"/>
              <a:ext cx="2483556" cy="4444998"/>
            </a:xfrm>
            <a:prstGeom prst="rect">
              <a:avLst/>
            </a:prstGeom>
          </p:spPr>
        </p:pic>
      </p:grpSp>
      <p:sp>
        <p:nvSpPr>
          <p:cNvPr id="66" name="矩形 65"/>
          <p:cNvSpPr/>
          <p:nvPr/>
        </p:nvSpPr>
        <p:spPr>
          <a:xfrm>
            <a:off x="4355067" y="4813152"/>
            <a:ext cx="6096000" cy="830997"/>
          </a:xfrm>
          <a:prstGeom prst="rect">
            <a:avLst/>
          </a:prstGeom>
        </p:spPr>
        <p:txBody>
          <a:bodyPr>
            <a:spAutoFit/>
          </a:bodyPr>
          <a:lstStyle/>
          <a:p>
            <a:pPr defTabSz="228600"/>
            <a:endParaRPr lang="zh-CN" altLang="en-US" sz="2400" dirty="0">
              <a:latin typeface="微软雅黑" pitchFamily="34" charset="-122"/>
              <a:ea typeface="微软雅黑" pitchFamily="34" charset="-122"/>
              <a:cs typeface="PingFang SC Semibold" charset="0"/>
              <a:sym typeface="PingFang SC Semibold" charset="0"/>
            </a:endParaRPr>
          </a:p>
          <a:p>
            <a:pPr marL="285750" indent="-285750" defTabSz="228600">
              <a:buFont typeface="Wingdings" charset="2"/>
              <a:buChar char="l"/>
            </a:pPr>
            <a:r>
              <a:rPr lang="zh-CN" altLang="en-US" sz="2400" dirty="0">
                <a:latin typeface="微软雅黑" pitchFamily="34" charset="-122"/>
                <a:ea typeface="微软雅黑" pitchFamily="34" charset="-122"/>
                <a:cs typeface="PingFang SC Semibold" charset="0"/>
                <a:sym typeface="PingFang SC Semibold" charset="0"/>
              </a:rPr>
              <a:t>未知学习</a:t>
            </a:r>
          </a:p>
        </p:txBody>
      </p:sp>
      <p:sp>
        <p:nvSpPr>
          <p:cNvPr id="67" name="矩形 66"/>
          <p:cNvSpPr/>
          <p:nvPr/>
        </p:nvSpPr>
        <p:spPr>
          <a:xfrm>
            <a:off x="4312035" y="2698033"/>
            <a:ext cx="2012089" cy="461665"/>
          </a:xfrm>
          <a:prstGeom prst="rect">
            <a:avLst/>
          </a:prstGeom>
        </p:spPr>
        <p:txBody>
          <a:bodyPr wrap="none">
            <a:spAutoFit/>
          </a:bodyPr>
          <a:lstStyle/>
          <a:p>
            <a:pPr marL="285750" lvl="4" indent="-285750" defTabSz="228600">
              <a:buFont typeface="Wingdings" charset="2"/>
              <a:buChar char="l"/>
            </a:pPr>
            <a:r>
              <a:rPr lang="zh-CN" altLang="en-US" sz="2400" dirty="0">
                <a:latin typeface="微软雅黑" pitchFamily="34" charset="-122"/>
                <a:ea typeface="微软雅黑" pitchFamily="34" charset="-122"/>
                <a:cs typeface="PingFang SC Semibold" charset="0"/>
                <a:sym typeface="PingFang SC Semibold" charset="0"/>
              </a:rPr>
              <a:t>业务知识库</a:t>
            </a:r>
          </a:p>
        </p:txBody>
      </p:sp>
      <p:sp>
        <p:nvSpPr>
          <p:cNvPr id="68" name="矩形 67"/>
          <p:cNvSpPr/>
          <p:nvPr/>
        </p:nvSpPr>
        <p:spPr>
          <a:xfrm>
            <a:off x="4353652" y="3903317"/>
            <a:ext cx="1704313" cy="461665"/>
          </a:xfrm>
          <a:prstGeom prst="rect">
            <a:avLst/>
          </a:prstGeom>
        </p:spPr>
        <p:txBody>
          <a:bodyPr wrap="none">
            <a:spAutoFit/>
          </a:bodyPr>
          <a:lstStyle/>
          <a:p>
            <a:pPr marL="285750" lvl="4" indent="-285750" defTabSz="228600">
              <a:buFont typeface="Wingdings" charset="2"/>
              <a:buChar char="l"/>
            </a:pPr>
            <a:r>
              <a:rPr lang="zh-CN" altLang="en-US" sz="2400" dirty="0">
                <a:latin typeface="微软雅黑" pitchFamily="34" charset="-122"/>
                <a:ea typeface="微软雅黑" pitchFamily="34" charset="-122"/>
                <a:cs typeface="PingFang SC Semibold" charset="0"/>
                <a:sym typeface="PingFang SC Semibold" charset="0"/>
              </a:rPr>
              <a:t>智能学习</a:t>
            </a:r>
          </a:p>
        </p:txBody>
      </p:sp>
      <p:sp>
        <p:nvSpPr>
          <p:cNvPr id="69" name="Rectangle 7"/>
          <p:cNvSpPr>
            <a:spLocks/>
          </p:cNvSpPr>
          <p:nvPr/>
        </p:nvSpPr>
        <p:spPr bwMode="auto">
          <a:xfrm>
            <a:off x="4577211" y="3257676"/>
            <a:ext cx="6922703" cy="626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35719" tIns="35719" rIns="35719" bIns="35719" anchor="ctr">
            <a:spAutoFit/>
          </a:bodyPr>
          <a:lstStyle/>
          <a:p>
            <a:pPr defTabSz="228600">
              <a:defRPr/>
            </a:pPr>
            <a:r>
              <a:rPr lang="zh-CN" altLang="en-US" b="1" dirty="0" smtClean="0">
                <a:latin typeface="微软雅黑" pitchFamily="34" charset="-122"/>
                <a:ea typeface="微软雅黑" pitchFamily="34" charset="-122"/>
                <a:cs typeface="PingFang SC Thin" charset="0"/>
                <a:sym typeface="PingFang SC Thin" charset="0"/>
              </a:rPr>
              <a:t>可对企业业务知识库进行问答导如</a:t>
            </a:r>
            <a:r>
              <a:rPr lang="en-US" altLang="zh-CN" b="1" dirty="0" smtClean="0">
                <a:latin typeface="微软雅黑" pitchFamily="34" charset="-122"/>
                <a:ea typeface="微软雅黑" pitchFamily="34" charset="-122"/>
                <a:cs typeface="PingFang SC Thin" charset="0"/>
                <a:sym typeface="PingFang SC Thin" charset="0"/>
              </a:rPr>
              <a:t>/</a:t>
            </a:r>
            <a:r>
              <a:rPr lang="zh-CN" altLang="en-US" b="1" dirty="0" smtClean="0">
                <a:latin typeface="微软雅黑" pitchFamily="34" charset="-122"/>
                <a:ea typeface="微软雅黑" pitchFamily="34" charset="-122"/>
                <a:cs typeface="PingFang SC Thin" charset="0"/>
                <a:sym typeface="PingFang SC Thin" charset="0"/>
              </a:rPr>
              <a:t>出，快速添加业务知识问</a:t>
            </a:r>
            <a:r>
              <a:rPr lang="zh-CN" altLang="en-US" b="1" dirty="0">
                <a:latin typeface="微软雅黑" pitchFamily="34" charset="-122"/>
                <a:ea typeface="微软雅黑" pitchFamily="34" charset="-122"/>
                <a:cs typeface="PingFang SC Thin" charset="0"/>
                <a:sym typeface="PingFang SC Thin" charset="0"/>
              </a:rPr>
              <a:t>答，每个问答包括标准问法，相似问法，</a:t>
            </a:r>
            <a:r>
              <a:rPr lang="zh-CN" altLang="en-US" b="1" dirty="0" smtClean="0">
                <a:latin typeface="微软雅黑" pitchFamily="34" charset="-122"/>
                <a:ea typeface="微软雅黑" pitchFamily="34" charset="-122"/>
                <a:cs typeface="PingFang SC Thin" charset="0"/>
                <a:sym typeface="PingFang SC Thin" charset="0"/>
              </a:rPr>
              <a:t>答案</a:t>
            </a:r>
            <a:endParaRPr lang="zh-CN" altLang="en-US" b="1" dirty="0">
              <a:latin typeface="微软雅黑" pitchFamily="34" charset="-122"/>
              <a:ea typeface="微软雅黑" pitchFamily="34" charset="-122"/>
              <a:cs typeface="PingFang SC Thin" charset="0"/>
              <a:sym typeface="PingFang SC Thin" charset="0"/>
            </a:endParaRPr>
          </a:p>
        </p:txBody>
      </p:sp>
      <p:sp>
        <p:nvSpPr>
          <p:cNvPr id="70" name="矩形 69"/>
          <p:cNvSpPr/>
          <p:nvPr/>
        </p:nvSpPr>
        <p:spPr>
          <a:xfrm>
            <a:off x="4577212" y="4437551"/>
            <a:ext cx="6922702" cy="646331"/>
          </a:xfrm>
          <a:prstGeom prst="rect">
            <a:avLst/>
          </a:prstGeom>
        </p:spPr>
        <p:txBody>
          <a:bodyPr wrap="square">
            <a:spAutoFit/>
          </a:bodyPr>
          <a:lstStyle/>
          <a:p>
            <a:pPr defTabSz="228600">
              <a:defRPr/>
            </a:pPr>
            <a:r>
              <a:rPr lang="zh-CN" altLang="en-US" b="1" dirty="0">
                <a:latin typeface="微软雅黑" pitchFamily="34" charset="-122"/>
                <a:ea typeface="微软雅黑" pitchFamily="34" charset="-122"/>
                <a:cs typeface="PingFang SC Thin" charset="0"/>
                <a:sym typeface="PingFang SC Thin" charset="0"/>
              </a:rPr>
              <a:t>当客户第一次选择问题的时候，机器人会自动将此问题推荐为客户选择问题的相似问法，管理员可通过后台进行是否进行关联 </a:t>
            </a:r>
          </a:p>
        </p:txBody>
      </p:sp>
      <p:sp>
        <p:nvSpPr>
          <p:cNvPr id="71" name="矩形 70"/>
          <p:cNvSpPr/>
          <p:nvPr/>
        </p:nvSpPr>
        <p:spPr>
          <a:xfrm>
            <a:off x="4577212" y="5681464"/>
            <a:ext cx="6922702" cy="923330"/>
          </a:xfrm>
          <a:prstGeom prst="rect">
            <a:avLst/>
          </a:prstGeom>
        </p:spPr>
        <p:txBody>
          <a:bodyPr wrap="square">
            <a:spAutoFit/>
          </a:bodyPr>
          <a:lstStyle/>
          <a:p>
            <a:pPr defTabSz="228600">
              <a:defRPr/>
            </a:pPr>
            <a:r>
              <a:rPr lang="zh-CN" altLang="en-US" b="1" dirty="0">
                <a:latin typeface="微软雅黑" pitchFamily="34" charset="-122"/>
                <a:ea typeface="微软雅黑" pitchFamily="34" charset="-122"/>
                <a:cs typeface="PingFang SC Thin" charset="0"/>
                <a:sym typeface="PingFang SC Thin" charset="0"/>
              </a:rPr>
              <a:t>机器人不能回答的问题，系统自动记录至未知学习列表，同时记录该问题的询问次数，管理员可根据问题的提问频率看是否要添加到知识库中。</a:t>
            </a:r>
          </a:p>
        </p:txBody>
      </p:sp>
      <p:grpSp>
        <p:nvGrpSpPr>
          <p:cNvPr id="72" name="组合 71"/>
          <p:cNvGrpSpPr/>
          <p:nvPr/>
        </p:nvGrpSpPr>
        <p:grpSpPr>
          <a:xfrm>
            <a:off x="1831930" y="4128675"/>
            <a:ext cx="1372403" cy="1774760"/>
            <a:chOff x="3834370" y="3159421"/>
            <a:chExt cx="945944" cy="1223273"/>
          </a:xfrm>
        </p:grpSpPr>
        <p:sp>
          <p:nvSpPr>
            <p:cNvPr id="73" name="矩形 72"/>
            <p:cNvSpPr/>
            <p:nvPr/>
          </p:nvSpPr>
          <p:spPr>
            <a:xfrm>
              <a:off x="3882735" y="3183566"/>
              <a:ext cx="897579" cy="119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TextBox 73"/>
            <p:cNvSpPr txBox="1"/>
            <p:nvPr/>
          </p:nvSpPr>
          <p:spPr>
            <a:xfrm>
              <a:off x="3834370" y="3159421"/>
              <a:ext cx="756461" cy="307777"/>
            </a:xfrm>
            <a:prstGeom prst="rect">
              <a:avLst/>
            </a:prstGeom>
            <a:noFill/>
          </p:spPr>
          <p:txBody>
            <a:bodyPr wrap="square" rtlCol="0">
              <a:spAutoFit/>
            </a:bodyPr>
            <a:lstStyle/>
            <a:p>
              <a:r>
                <a:rPr lang="en-US" altLang="zh-CN" sz="1400" b="1" dirty="0" smtClean="0">
                  <a:solidFill>
                    <a:schemeClr val="bg1"/>
                  </a:solidFill>
                  <a:latin typeface="Ebrima" pitchFamily="2" charset="0"/>
                  <a:ea typeface="Ebrima" pitchFamily="2" charset="0"/>
                  <a:cs typeface="Ebrima" pitchFamily="2" charset="0"/>
                </a:rPr>
                <a:t>AI</a:t>
              </a:r>
              <a:endParaRPr lang="zh-CN" altLang="en-US" sz="1400" b="1" dirty="0">
                <a:solidFill>
                  <a:schemeClr val="bg1"/>
                </a:solidFill>
                <a:latin typeface="Ebrima" pitchFamily="2" charset="0"/>
                <a:cs typeface="Ebrima" pitchFamily="2" charset="0"/>
              </a:endParaRPr>
            </a:p>
          </p:txBody>
        </p:sp>
        <p:grpSp>
          <p:nvGrpSpPr>
            <p:cNvPr id="75" name="Group 2"/>
            <p:cNvGrpSpPr/>
            <p:nvPr/>
          </p:nvGrpSpPr>
          <p:grpSpPr>
            <a:xfrm>
              <a:off x="3956976" y="3234133"/>
              <a:ext cx="766900" cy="782229"/>
              <a:chOff x="9152481" y="4161629"/>
              <a:chExt cx="6110782" cy="7588586"/>
            </a:xfrm>
          </p:grpSpPr>
          <p:sp>
            <p:nvSpPr>
              <p:cNvPr id="77" name="Freeform 17"/>
              <p:cNvSpPr>
                <a:spLocks noChangeArrowheads="1"/>
              </p:cNvSpPr>
              <p:nvPr/>
            </p:nvSpPr>
            <p:spPr bwMode="auto">
              <a:xfrm>
                <a:off x="10998164" y="4161629"/>
                <a:ext cx="2745973" cy="1313791"/>
              </a:xfrm>
              <a:custGeom>
                <a:avLst/>
                <a:gdLst>
                  <a:gd name="T0" fmla="*/ 3314 w 6713"/>
                  <a:gd name="T1" fmla="*/ 10 h 3210"/>
                  <a:gd name="T2" fmla="*/ 3314 w 6713"/>
                  <a:gd name="T3" fmla="*/ 10 h 3210"/>
                  <a:gd name="T4" fmla="*/ 3220 w 6713"/>
                  <a:gd name="T5" fmla="*/ 0 h 3210"/>
                  <a:gd name="T6" fmla="*/ 3136 w 6713"/>
                  <a:gd name="T7" fmla="*/ 10 h 3210"/>
                  <a:gd name="T8" fmla="*/ 0 w 6713"/>
                  <a:gd name="T9" fmla="*/ 3209 h 3210"/>
                  <a:gd name="T10" fmla="*/ 472 w 6713"/>
                  <a:gd name="T11" fmla="*/ 3209 h 3210"/>
                  <a:gd name="T12" fmla="*/ 3314 w 6713"/>
                  <a:gd name="T13" fmla="*/ 629 h 3210"/>
                  <a:gd name="T14" fmla="*/ 6209 w 6713"/>
                  <a:gd name="T15" fmla="*/ 3209 h 3210"/>
                  <a:gd name="T16" fmla="*/ 6712 w 6713"/>
                  <a:gd name="T17" fmla="*/ 3209 h 3210"/>
                  <a:gd name="T18" fmla="*/ 3314 w 6713"/>
                  <a:gd name="T19" fmla="*/ 1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3" h="3210">
                    <a:moveTo>
                      <a:pt x="3314" y="10"/>
                    </a:moveTo>
                    <a:lnTo>
                      <a:pt x="3314" y="10"/>
                    </a:lnTo>
                    <a:cubicBezTo>
                      <a:pt x="3283" y="0"/>
                      <a:pt x="3251" y="0"/>
                      <a:pt x="3220" y="0"/>
                    </a:cubicBezTo>
                    <a:cubicBezTo>
                      <a:pt x="3189" y="0"/>
                      <a:pt x="3167" y="0"/>
                      <a:pt x="3136" y="10"/>
                    </a:cubicBezTo>
                    <a:cubicBezTo>
                      <a:pt x="1416" y="52"/>
                      <a:pt x="220" y="1489"/>
                      <a:pt x="0" y="3209"/>
                    </a:cubicBezTo>
                    <a:cubicBezTo>
                      <a:pt x="472" y="3209"/>
                      <a:pt x="472" y="3209"/>
                      <a:pt x="472" y="3209"/>
                    </a:cubicBezTo>
                    <a:cubicBezTo>
                      <a:pt x="651" y="1930"/>
                      <a:pt x="1783" y="629"/>
                      <a:pt x="3314" y="629"/>
                    </a:cubicBezTo>
                    <a:cubicBezTo>
                      <a:pt x="4888" y="629"/>
                      <a:pt x="5790" y="1961"/>
                      <a:pt x="6209" y="3209"/>
                    </a:cubicBezTo>
                    <a:cubicBezTo>
                      <a:pt x="6712" y="3209"/>
                      <a:pt x="6712" y="3209"/>
                      <a:pt x="6712" y="3209"/>
                    </a:cubicBezTo>
                    <a:cubicBezTo>
                      <a:pt x="6261" y="1604"/>
                      <a:pt x="5066" y="52"/>
                      <a:pt x="3314" y="1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8" name="Freeform 18"/>
              <p:cNvSpPr>
                <a:spLocks noChangeArrowheads="1"/>
              </p:cNvSpPr>
              <p:nvPr/>
            </p:nvSpPr>
            <p:spPr bwMode="auto">
              <a:xfrm>
                <a:off x="12298983" y="4564068"/>
                <a:ext cx="1086121" cy="1422070"/>
              </a:xfrm>
              <a:custGeom>
                <a:avLst/>
                <a:gdLst>
                  <a:gd name="T0" fmla="*/ 2653 w 2654"/>
                  <a:gd name="T1" fmla="*/ 2224 h 3473"/>
                  <a:gd name="T2" fmla="*/ 2653 w 2654"/>
                  <a:gd name="T3" fmla="*/ 2224 h 3473"/>
                  <a:gd name="T4" fmla="*/ 1804 w 2654"/>
                  <a:gd name="T5" fmla="*/ 766 h 3473"/>
                  <a:gd name="T6" fmla="*/ 136 w 2654"/>
                  <a:gd name="T7" fmla="*/ 0 h 3473"/>
                  <a:gd name="T8" fmla="*/ 63 w 2654"/>
                  <a:gd name="T9" fmla="*/ 0 h 3473"/>
                  <a:gd name="T10" fmla="*/ 0 w 2654"/>
                  <a:gd name="T11" fmla="*/ 0 h 3473"/>
                  <a:gd name="T12" fmla="*/ 0 w 2654"/>
                  <a:gd name="T13" fmla="*/ 746 h 3473"/>
                  <a:gd name="T14" fmla="*/ 105 w 2654"/>
                  <a:gd name="T15" fmla="*/ 746 h 3473"/>
                  <a:gd name="T16" fmla="*/ 220 w 2654"/>
                  <a:gd name="T17" fmla="*/ 672 h 3473"/>
                  <a:gd name="T18" fmla="*/ 577 w 2654"/>
                  <a:gd name="T19" fmla="*/ 546 h 3473"/>
                  <a:gd name="T20" fmla="*/ 975 w 2654"/>
                  <a:gd name="T21" fmla="*/ 672 h 3473"/>
                  <a:gd name="T22" fmla="*/ 1164 w 2654"/>
                  <a:gd name="T23" fmla="*/ 1134 h 3473"/>
                  <a:gd name="T24" fmla="*/ 975 w 2654"/>
                  <a:gd name="T25" fmla="*/ 1595 h 3473"/>
                  <a:gd name="T26" fmla="*/ 577 w 2654"/>
                  <a:gd name="T27" fmla="*/ 1721 h 3473"/>
                  <a:gd name="T28" fmla="*/ 220 w 2654"/>
                  <a:gd name="T29" fmla="*/ 1574 h 3473"/>
                  <a:gd name="T30" fmla="*/ 84 w 2654"/>
                  <a:gd name="T31" fmla="*/ 1480 h 3473"/>
                  <a:gd name="T32" fmla="*/ 0 w 2654"/>
                  <a:gd name="T33" fmla="*/ 1480 h 3473"/>
                  <a:gd name="T34" fmla="*/ 0 w 2654"/>
                  <a:gd name="T35" fmla="*/ 2224 h 3473"/>
                  <a:gd name="T36" fmla="*/ 1479 w 2654"/>
                  <a:gd name="T37" fmla="*/ 2224 h 3473"/>
                  <a:gd name="T38" fmla="*/ 1479 w 2654"/>
                  <a:gd name="T39" fmla="*/ 2623 h 3473"/>
                  <a:gd name="T40" fmla="*/ 1479 w 2654"/>
                  <a:gd name="T41" fmla="*/ 2633 h 3473"/>
                  <a:gd name="T42" fmla="*/ 1342 w 2654"/>
                  <a:gd name="T43" fmla="*/ 2895 h 3473"/>
                  <a:gd name="T44" fmla="*/ 1248 w 2654"/>
                  <a:gd name="T45" fmla="*/ 3105 h 3473"/>
                  <a:gd name="T46" fmla="*/ 1322 w 2654"/>
                  <a:gd name="T47" fmla="*/ 3357 h 3473"/>
                  <a:gd name="T48" fmla="*/ 1605 w 2654"/>
                  <a:gd name="T49" fmla="*/ 3472 h 3473"/>
                  <a:gd name="T50" fmla="*/ 1877 w 2654"/>
                  <a:gd name="T51" fmla="*/ 3367 h 3473"/>
                  <a:gd name="T52" fmla="*/ 1951 w 2654"/>
                  <a:gd name="T53" fmla="*/ 3105 h 3473"/>
                  <a:gd name="T54" fmla="*/ 1867 w 2654"/>
                  <a:gd name="T55" fmla="*/ 2895 h 3473"/>
                  <a:gd name="T56" fmla="*/ 1751 w 2654"/>
                  <a:gd name="T57" fmla="*/ 2643 h 3473"/>
                  <a:gd name="T58" fmla="*/ 1751 w 2654"/>
                  <a:gd name="T59" fmla="*/ 2224 h 3473"/>
                  <a:gd name="T60" fmla="*/ 2653 w 2654"/>
                  <a:gd name="T61" fmla="*/ 2224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54" h="3473">
                    <a:moveTo>
                      <a:pt x="2653" y="2224"/>
                    </a:moveTo>
                    <a:lnTo>
                      <a:pt x="2653" y="2224"/>
                    </a:lnTo>
                    <a:cubicBezTo>
                      <a:pt x="2454" y="1700"/>
                      <a:pt x="2181" y="1165"/>
                      <a:pt x="1804" y="766"/>
                    </a:cubicBezTo>
                    <a:cubicBezTo>
                      <a:pt x="1374" y="305"/>
                      <a:pt x="850" y="0"/>
                      <a:pt x="136" y="0"/>
                    </a:cubicBezTo>
                    <a:cubicBezTo>
                      <a:pt x="116" y="0"/>
                      <a:pt x="84" y="0"/>
                      <a:pt x="63" y="0"/>
                    </a:cubicBezTo>
                    <a:cubicBezTo>
                      <a:pt x="42" y="0"/>
                      <a:pt x="21" y="0"/>
                      <a:pt x="0" y="0"/>
                    </a:cubicBezTo>
                    <a:cubicBezTo>
                      <a:pt x="0" y="746"/>
                      <a:pt x="0" y="746"/>
                      <a:pt x="0" y="746"/>
                    </a:cubicBezTo>
                    <a:cubicBezTo>
                      <a:pt x="105" y="746"/>
                      <a:pt x="105" y="746"/>
                      <a:pt x="105" y="746"/>
                    </a:cubicBezTo>
                    <a:cubicBezTo>
                      <a:pt x="126" y="746"/>
                      <a:pt x="136" y="746"/>
                      <a:pt x="220" y="672"/>
                    </a:cubicBezTo>
                    <a:cubicBezTo>
                      <a:pt x="304" y="619"/>
                      <a:pt x="420" y="546"/>
                      <a:pt x="577" y="546"/>
                    </a:cubicBezTo>
                    <a:cubicBezTo>
                      <a:pt x="703" y="546"/>
                      <a:pt x="850" y="567"/>
                      <a:pt x="975" y="672"/>
                    </a:cubicBezTo>
                    <a:cubicBezTo>
                      <a:pt x="1091" y="756"/>
                      <a:pt x="1175" y="934"/>
                      <a:pt x="1164" y="1134"/>
                    </a:cubicBezTo>
                    <a:cubicBezTo>
                      <a:pt x="1164" y="1333"/>
                      <a:pt x="1080" y="1501"/>
                      <a:pt x="975" y="1595"/>
                    </a:cubicBezTo>
                    <a:cubicBezTo>
                      <a:pt x="850" y="1689"/>
                      <a:pt x="713" y="1721"/>
                      <a:pt x="577" y="1721"/>
                    </a:cubicBezTo>
                    <a:cubicBezTo>
                      <a:pt x="420" y="1721"/>
                      <a:pt x="293" y="1637"/>
                      <a:pt x="220" y="1574"/>
                    </a:cubicBezTo>
                    <a:cubicBezTo>
                      <a:pt x="126" y="1501"/>
                      <a:pt x="105" y="1480"/>
                      <a:pt x="84" y="1480"/>
                    </a:cubicBezTo>
                    <a:cubicBezTo>
                      <a:pt x="0" y="1480"/>
                      <a:pt x="0" y="1480"/>
                      <a:pt x="0" y="1480"/>
                    </a:cubicBezTo>
                    <a:cubicBezTo>
                      <a:pt x="0" y="2224"/>
                      <a:pt x="0" y="2224"/>
                      <a:pt x="0" y="2224"/>
                    </a:cubicBezTo>
                    <a:cubicBezTo>
                      <a:pt x="1479" y="2224"/>
                      <a:pt x="1479" y="2224"/>
                      <a:pt x="1479" y="2224"/>
                    </a:cubicBezTo>
                    <a:cubicBezTo>
                      <a:pt x="1479" y="2623"/>
                      <a:pt x="1479" y="2623"/>
                      <a:pt x="1479" y="2623"/>
                    </a:cubicBezTo>
                    <a:cubicBezTo>
                      <a:pt x="1490" y="2633"/>
                      <a:pt x="1490" y="2633"/>
                      <a:pt x="1479" y="2633"/>
                    </a:cubicBezTo>
                    <a:cubicBezTo>
                      <a:pt x="1468" y="2759"/>
                      <a:pt x="1395" y="2822"/>
                      <a:pt x="1342" y="2895"/>
                    </a:cubicBezTo>
                    <a:cubicBezTo>
                      <a:pt x="1290" y="2959"/>
                      <a:pt x="1248" y="3021"/>
                      <a:pt x="1248" y="3105"/>
                    </a:cubicBezTo>
                    <a:cubicBezTo>
                      <a:pt x="1248" y="3210"/>
                      <a:pt x="1269" y="3294"/>
                      <a:pt x="1322" y="3357"/>
                    </a:cubicBezTo>
                    <a:cubicBezTo>
                      <a:pt x="1374" y="3420"/>
                      <a:pt x="1447" y="3462"/>
                      <a:pt x="1605" y="3472"/>
                    </a:cubicBezTo>
                    <a:cubicBezTo>
                      <a:pt x="1751" y="3472"/>
                      <a:pt x="1825" y="3430"/>
                      <a:pt x="1877" y="3367"/>
                    </a:cubicBezTo>
                    <a:cubicBezTo>
                      <a:pt x="1929" y="3294"/>
                      <a:pt x="1951" y="3210"/>
                      <a:pt x="1951" y="3105"/>
                    </a:cubicBezTo>
                    <a:cubicBezTo>
                      <a:pt x="1951" y="3021"/>
                      <a:pt x="1919" y="2959"/>
                      <a:pt x="1867" y="2895"/>
                    </a:cubicBezTo>
                    <a:cubicBezTo>
                      <a:pt x="1825" y="2832"/>
                      <a:pt x="1751" y="2759"/>
                      <a:pt x="1751" y="2643"/>
                    </a:cubicBezTo>
                    <a:cubicBezTo>
                      <a:pt x="1751" y="2224"/>
                      <a:pt x="1751" y="2224"/>
                      <a:pt x="1751" y="2224"/>
                    </a:cubicBezTo>
                    <a:lnTo>
                      <a:pt x="2653" y="2224"/>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9" name="Freeform 19"/>
              <p:cNvSpPr>
                <a:spLocks noChangeArrowheads="1"/>
              </p:cNvSpPr>
              <p:nvPr/>
            </p:nvSpPr>
            <p:spPr bwMode="auto">
              <a:xfrm>
                <a:off x="11340960" y="4582115"/>
                <a:ext cx="1338707" cy="1404023"/>
              </a:xfrm>
              <a:custGeom>
                <a:avLst/>
                <a:gdLst>
                  <a:gd name="T0" fmla="*/ 3167 w 3274"/>
                  <a:gd name="T1" fmla="*/ 807 h 3430"/>
                  <a:gd name="T2" fmla="*/ 3167 w 3274"/>
                  <a:gd name="T3" fmla="*/ 807 h 3430"/>
                  <a:gd name="T4" fmla="*/ 2916 w 3274"/>
                  <a:gd name="T5" fmla="*/ 734 h 3430"/>
                  <a:gd name="T6" fmla="*/ 2695 w 3274"/>
                  <a:gd name="T7" fmla="*/ 818 h 3430"/>
                  <a:gd name="T8" fmla="*/ 2444 w 3274"/>
                  <a:gd name="T9" fmla="*/ 943 h 3430"/>
                  <a:gd name="T10" fmla="*/ 2067 w 3274"/>
                  <a:gd name="T11" fmla="*/ 943 h 3430"/>
                  <a:gd name="T12" fmla="*/ 2067 w 3274"/>
                  <a:gd name="T13" fmla="*/ 0 h 3430"/>
                  <a:gd name="T14" fmla="*/ 0 w 3274"/>
                  <a:gd name="T15" fmla="*/ 2181 h 3430"/>
                  <a:gd name="T16" fmla="*/ 913 w 3274"/>
                  <a:gd name="T17" fmla="*/ 2181 h 3430"/>
                  <a:gd name="T18" fmla="*/ 913 w 3274"/>
                  <a:gd name="T19" fmla="*/ 2580 h 3430"/>
                  <a:gd name="T20" fmla="*/ 913 w 3274"/>
                  <a:gd name="T21" fmla="*/ 2590 h 3430"/>
                  <a:gd name="T22" fmla="*/ 776 w 3274"/>
                  <a:gd name="T23" fmla="*/ 2852 h 3430"/>
                  <a:gd name="T24" fmla="*/ 682 w 3274"/>
                  <a:gd name="T25" fmla="*/ 3062 h 3430"/>
                  <a:gd name="T26" fmla="*/ 755 w 3274"/>
                  <a:gd name="T27" fmla="*/ 3314 h 3430"/>
                  <a:gd name="T28" fmla="*/ 1038 w 3274"/>
                  <a:gd name="T29" fmla="*/ 3429 h 3430"/>
                  <a:gd name="T30" fmla="*/ 1311 w 3274"/>
                  <a:gd name="T31" fmla="*/ 3324 h 3430"/>
                  <a:gd name="T32" fmla="*/ 1385 w 3274"/>
                  <a:gd name="T33" fmla="*/ 3062 h 3430"/>
                  <a:gd name="T34" fmla="*/ 1301 w 3274"/>
                  <a:gd name="T35" fmla="*/ 2852 h 3430"/>
                  <a:gd name="T36" fmla="*/ 1185 w 3274"/>
                  <a:gd name="T37" fmla="*/ 2600 h 3430"/>
                  <a:gd name="T38" fmla="*/ 1185 w 3274"/>
                  <a:gd name="T39" fmla="*/ 2181 h 3430"/>
                  <a:gd name="T40" fmla="*/ 2067 w 3274"/>
                  <a:gd name="T41" fmla="*/ 2181 h 3430"/>
                  <a:gd name="T42" fmla="*/ 2067 w 3274"/>
                  <a:gd name="T43" fmla="*/ 1206 h 3430"/>
                  <a:gd name="T44" fmla="*/ 2434 w 3274"/>
                  <a:gd name="T45" fmla="*/ 1206 h 3430"/>
                  <a:gd name="T46" fmla="*/ 2444 w 3274"/>
                  <a:gd name="T47" fmla="*/ 1206 h 3430"/>
                  <a:gd name="T48" fmla="*/ 2695 w 3274"/>
                  <a:gd name="T49" fmla="*/ 1353 h 3430"/>
                  <a:gd name="T50" fmla="*/ 2916 w 3274"/>
                  <a:gd name="T51" fmla="*/ 1447 h 3430"/>
                  <a:gd name="T52" fmla="*/ 3167 w 3274"/>
                  <a:gd name="T53" fmla="*/ 1374 h 3430"/>
                  <a:gd name="T54" fmla="*/ 3273 w 3274"/>
                  <a:gd name="T55" fmla="*/ 1091 h 3430"/>
                  <a:gd name="T56" fmla="*/ 3167 w 3274"/>
                  <a:gd name="T57" fmla="*/ 807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4" h="3430">
                    <a:moveTo>
                      <a:pt x="3167" y="807"/>
                    </a:moveTo>
                    <a:lnTo>
                      <a:pt x="3167" y="807"/>
                    </a:lnTo>
                    <a:cubicBezTo>
                      <a:pt x="3105" y="755"/>
                      <a:pt x="3010" y="734"/>
                      <a:pt x="2916" y="734"/>
                    </a:cubicBezTo>
                    <a:cubicBezTo>
                      <a:pt x="2832" y="734"/>
                      <a:pt x="2769" y="776"/>
                      <a:pt x="2695" y="818"/>
                    </a:cubicBezTo>
                    <a:cubicBezTo>
                      <a:pt x="2632" y="870"/>
                      <a:pt x="2559" y="943"/>
                      <a:pt x="2444" y="943"/>
                    </a:cubicBezTo>
                    <a:cubicBezTo>
                      <a:pt x="2067" y="943"/>
                      <a:pt x="2067" y="943"/>
                      <a:pt x="2067" y="943"/>
                    </a:cubicBezTo>
                    <a:cubicBezTo>
                      <a:pt x="2067" y="0"/>
                      <a:pt x="2067" y="0"/>
                      <a:pt x="2067" y="0"/>
                    </a:cubicBezTo>
                    <a:cubicBezTo>
                      <a:pt x="976" y="209"/>
                      <a:pt x="168" y="1216"/>
                      <a:pt x="0" y="2181"/>
                    </a:cubicBezTo>
                    <a:cubicBezTo>
                      <a:pt x="913" y="2181"/>
                      <a:pt x="913" y="2181"/>
                      <a:pt x="913" y="2181"/>
                    </a:cubicBezTo>
                    <a:cubicBezTo>
                      <a:pt x="913" y="2580"/>
                      <a:pt x="913" y="2580"/>
                      <a:pt x="913" y="2580"/>
                    </a:cubicBezTo>
                    <a:cubicBezTo>
                      <a:pt x="913" y="2590"/>
                      <a:pt x="913" y="2590"/>
                      <a:pt x="913" y="2590"/>
                    </a:cubicBezTo>
                    <a:cubicBezTo>
                      <a:pt x="902" y="2716"/>
                      <a:pt x="829" y="2779"/>
                      <a:pt x="776" y="2852"/>
                    </a:cubicBezTo>
                    <a:cubicBezTo>
                      <a:pt x="714" y="2916"/>
                      <a:pt x="682" y="2978"/>
                      <a:pt x="682" y="3062"/>
                    </a:cubicBezTo>
                    <a:cubicBezTo>
                      <a:pt x="682" y="3167"/>
                      <a:pt x="703" y="3251"/>
                      <a:pt x="755" y="3314"/>
                    </a:cubicBezTo>
                    <a:cubicBezTo>
                      <a:pt x="808" y="3377"/>
                      <a:pt x="882" y="3419"/>
                      <a:pt x="1038" y="3429"/>
                    </a:cubicBezTo>
                    <a:cubicBezTo>
                      <a:pt x="1185" y="3429"/>
                      <a:pt x="1259" y="3387"/>
                      <a:pt x="1311" y="3324"/>
                    </a:cubicBezTo>
                    <a:cubicBezTo>
                      <a:pt x="1364" y="3251"/>
                      <a:pt x="1385" y="3167"/>
                      <a:pt x="1385" y="3062"/>
                    </a:cubicBezTo>
                    <a:cubicBezTo>
                      <a:pt x="1385" y="2978"/>
                      <a:pt x="1353" y="2916"/>
                      <a:pt x="1301" y="2852"/>
                    </a:cubicBezTo>
                    <a:cubicBezTo>
                      <a:pt x="1248" y="2789"/>
                      <a:pt x="1185" y="2716"/>
                      <a:pt x="1185" y="2600"/>
                    </a:cubicBezTo>
                    <a:cubicBezTo>
                      <a:pt x="1185" y="2181"/>
                      <a:pt x="1185" y="2181"/>
                      <a:pt x="1185" y="2181"/>
                    </a:cubicBezTo>
                    <a:cubicBezTo>
                      <a:pt x="2067" y="2181"/>
                      <a:pt x="2067" y="2181"/>
                      <a:pt x="2067" y="2181"/>
                    </a:cubicBezTo>
                    <a:cubicBezTo>
                      <a:pt x="2067" y="1206"/>
                      <a:pt x="2067" y="1206"/>
                      <a:pt x="2067" y="1206"/>
                    </a:cubicBezTo>
                    <a:cubicBezTo>
                      <a:pt x="2434" y="1206"/>
                      <a:pt x="2434" y="1206"/>
                      <a:pt x="2434" y="1206"/>
                    </a:cubicBezTo>
                    <a:cubicBezTo>
                      <a:pt x="2434" y="1206"/>
                      <a:pt x="2434" y="1206"/>
                      <a:pt x="2444" y="1206"/>
                    </a:cubicBezTo>
                    <a:cubicBezTo>
                      <a:pt x="2559" y="1216"/>
                      <a:pt x="2632" y="1300"/>
                      <a:pt x="2695" y="1353"/>
                    </a:cubicBezTo>
                    <a:cubicBezTo>
                      <a:pt x="2769" y="1405"/>
                      <a:pt x="2832" y="1447"/>
                      <a:pt x="2916" y="1447"/>
                    </a:cubicBezTo>
                    <a:cubicBezTo>
                      <a:pt x="3010" y="1447"/>
                      <a:pt x="3105" y="1415"/>
                      <a:pt x="3167" y="1374"/>
                    </a:cubicBezTo>
                    <a:cubicBezTo>
                      <a:pt x="3230" y="1321"/>
                      <a:pt x="3273" y="1238"/>
                      <a:pt x="3273" y="1091"/>
                    </a:cubicBezTo>
                    <a:cubicBezTo>
                      <a:pt x="3273" y="943"/>
                      <a:pt x="3230" y="859"/>
                      <a:pt x="3167" y="807"/>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0" name="Freeform 20"/>
              <p:cNvSpPr>
                <a:spLocks noChangeArrowheads="1"/>
              </p:cNvSpPr>
              <p:nvPr/>
            </p:nvSpPr>
            <p:spPr bwMode="auto">
              <a:xfrm>
                <a:off x="10581397" y="5587309"/>
                <a:ext cx="600794" cy="1326424"/>
              </a:xfrm>
              <a:custGeom>
                <a:avLst/>
                <a:gdLst>
                  <a:gd name="T0" fmla="*/ 21 w 1469"/>
                  <a:gd name="T1" fmla="*/ 1562 h 3242"/>
                  <a:gd name="T2" fmla="*/ 21 w 1469"/>
                  <a:gd name="T3" fmla="*/ 1562 h 3242"/>
                  <a:gd name="T4" fmla="*/ 944 w 1469"/>
                  <a:gd name="T5" fmla="*/ 3241 h 3242"/>
                  <a:gd name="T6" fmla="*/ 1468 w 1469"/>
                  <a:gd name="T7" fmla="*/ 3241 h 3242"/>
                  <a:gd name="T8" fmla="*/ 1468 w 1469"/>
                  <a:gd name="T9" fmla="*/ 42 h 3242"/>
                  <a:gd name="T10" fmla="*/ 1468 w 1469"/>
                  <a:gd name="T11" fmla="*/ 0 h 3242"/>
                  <a:gd name="T12" fmla="*/ 881 w 1469"/>
                  <a:gd name="T13" fmla="*/ 0 h 3242"/>
                  <a:gd name="T14" fmla="*/ 21 w 1469"/>
                  <a:gd name="T15" fmla="*/ 1562 h 3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9" h="3242">
                    <a:moveTo>
                      <a:pt x="21" y="1562"/>
                    </a:moveTo>
                    <a:lnTo>
                      <a:pt x="21" y="1562"/>
                    </a:lnTo>
                    <a:cubicBezTo>
                      <a:pt x="53" y="2842"/>
                      <a:pt x="409" y="3157"/>
                      <a:pt x="944" y="3241"/>
                    </a:cubicBezTo>
                    <a:cubicBezTo>
                      <a:pt x="1468" y="3241"/>
                      <a:pt x="1468" y="3241"/>
                      <a:pt x="1468" y="3241"/>
                    </a:cubicBezTo>
                    <a:cubicBezTo>
                      <a:pt x="1468" y="42"/>
                      <a:pt x="1468" y="42"/>
                      <a:pt x="1468" y="42"/>
                    </a:cubicBezTo>
                    <a:cubicBezTo>
                      <a:pt x="1468" y="31"/>
                      <a:pt x="1468" y="21"/>
                      <a:pt x="1468" y="0"/>
                    </a:cubicBezTo>
                    <a:cubicBezTo>
                      <a:pt x="881" y="0"/>
                      <a:pt x="881" y="0"/>
                      <a:pt x="881" y="0"/>
                    </a:cubicBezTo>
                    <a:cubicBezTo>
                      <a:pt x="367" y="272"/>
                      <a:pt x="0" y="870"/>
                      <a:pt x="21" y="1562"/>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1" name="Freeform 21"/>
              <p:cNvSpPr>
                <a:spLocks noChangeArrowheads="1"/>
              </p:cNvSpPr>
              <p:nvPr/>
            </p:nvSpPr>
            <p:spPr bwMode="auto">
              <a:xfrm>
                <a:off x="11328331" y="5587309"/>
                <a:ext cx="1114988" cy="1815485"/>
              </a:xfrm>
              <a:custGeom>
                <a:avLst/>
                <a:gdLst>
                  <a:gd name="T0" fmla="*/ 1447 w 2727"/>
                  <a:gd name="T1" fmla="*/ 146 h 4437"/>
                  <a:gd name="T2" fmla="*/ 1447 w 2727"/>
                  <a:gd name="T3" fmla="*/ 146 h 4437"/>
                  <a:gd name="T4" fmla="*/ 1520 w 2727"/>
                  <a:gd name="T5" fmla="*/ 262 h 4437"/>
                  <a:gd name="T6" fmla="*/ 1647 w 2727"/>
                  <a:gd name="T7" fmla="*/ 608 h 4437"/>
                  <a:gd name="T8" fmla="*/ 1520 w 2727"/>
                  <a:gd name="T9" fmla="*/ 1007 h 4437"/>
                  <a:gd name="T10" fmla="*/ 1059 w 2727"/>
                  <a:gd name="T11" fmla="*/ 1206 h 4437"/>
                  <a:gd name="T12" fmla="*/ 608 w 2727"/>
                  <a:gd name="T13" fmla="*/ 1007 h 4437"/>
                  <a:gd name="T14" fmla="*/ 482 w 2727"/>
                  <a:gd name="T15" fmla="*/ 608 h 4437"/>
                  <a:gd name="T16" fmla="*/ 619 w 2727"/>
                  <a:gd name="T17" fmla="*/ 251 h 4437"/>
                  <a:gd name="T18" fmla="*/ 713 w 2727"/>
                  <a:gd name="T19" fmla="*/ 115 h 4437"/>
                  <a:gd name="T20" fmla="*/ 713 w 2727"/>
                  <a:gd name="T21" fmla="*/ 0 h 4437"/>
                  <a:gd name="T22" fmla="*/ 0 w 2727"/>
                  <a:gd name="T23" fmla="*/ 0 h 4437"/>
                  <a:gd name="T24" fmla="*/ 0 w 2727"/>
                  <a:gd name="T25" fmla="*/ 42 h 4437"/>
                  <a:gd name="T26" fmla="*/ 0 w 2727"/>
                  <a:gd name="T27" fmla="*/ 52 h 4437"/>
                  <a:gd name="T28" fmla="*/ 0 w 2727"/>
                  <a:gd name="T29" fmla="*/ 1604 h 4437"/>
                  <a:gd name="T30" fmla="*/ 0 w 2727"/>
                  <a:gd name="T31" fmla="*/ 3241 h 4437"/>
                  <a:gd name="T32" fmla="*/ 1133 w 2727"/>
                  <a:gd name="T33" fmla="*/ 3241 h 4437"/>
                  <a:gd name="T34" fmla="*/ 1133 w 2727"/>
                  <a:gd name="T35" fmla="*/ 3586 h 4437"/>
                  <a:gd name="T36" fmla="*/ 1133 w 2727"/>
                  <a:gd name="T37" fmla="*/ 3597 h 4437"/>
                  <a:gd name="T38" fmla="*/ 985 w 2727"/>
                  <a:gd name="T39" fmla="*/ 3859 h 4437"/>
                  <a:gd name="T40" fmla="*/ 891 w 2727"/>
                  <a:gd name="T41" fmla="*/ 4069 h 4437"/>
                  <a:gd name="T42" fmla="*/ 965 w 2727"/>
                  <a:gd name="T43" fmla="*/ 4320 h 4437"/>
                  <a:gd name="T44" fmla="*/ 1248 w 2727"/>
                  <a:gd name="T45" fmla="*/ 4436 h 4437"/>
                  <a:gd name="T46" fmla="*/ 1531 w 2727"/>
                  <a:gd name="T47" fmla="*/ 4331 h 4437"/>
                  <a:gd name="T48" fmla="*/ 1604 w 2727"/>
                  <a:gd name="T49" fmla="*/ 4069 h 4437"/>
                  <a:gd name="T50" fmla="*/ 1520 w 2727"/>
                  <a:gd name="T51" fmla="*/ 3859 h 4437"/>
                  <a:gd name="T52" fmla="*/ 1395 w 2727"/>
                  <a:gd name="T53" fmla="*/ 3608 h 4437"/>
                  <a:gd name="T54" fmla="*/ 1395 w 2727"/>
                  <a:gd name="T55" fmla="*/ 3241 h 4437"/>
                  <a:gd name="T56" fmla="*/ 2726 w 2727"/>
                  <a:gd name="T57" fmla="*/ 3241 h 4437"/>
                  <a:gd name="T58" fmla="*/ 2726 w 2727"/>
                  <a:gd name="T59" fmla="*/ 1971 h 4437"/>
                  <a:gd name="T60" fmla="*/ 2663 w 2727"/>
                  <a:gd name="T61" fmla="*/ 1971 h 4437"/>
                  <a:gd name="T62" fmla="*/ 2527 w 2727"/>
                  <a:gd name="T63" fmla="*/ 2066 h 4437"/>
                  <a:gd name="T64" fmla="*/ 2171 w 2727"/>
                  <a:gd name="T65" fmla="*/ 2202 h 4437"/>
                  <a:gd name="T66" fmla="*/ 1772 w 2727"/>
                  <a:gd name="T67" fmla="*/ 2076 h 4437"/>
                  <a:gd name="T68" fmla="*/ 1573 w 2727"/>
                  <a:gd name="T69" fmla="*/ 1625 h 4437"/>
                  <a:gd name="T70" fmla="*/ 1772 w 2727"/>
                  <a:gd name="T71" fmla="*/ 1153 h 4437"/>
                  <a:gd name="T72" fmla="*/ 2171 w 2727"/>
                  <a:gd name="T73" fmla="*/ 1038 h 4437"/>
                  <a:gd name="T74" fmla="*/ 2517 w 2727"/>
                  <a:gd name="T75" fmla="*/ 1164 h 4437"/>
                  <a:gd name="T76" fmla="*/ 2632 w 2727"/>
                  <a:gd name="T77" fmla="*/ 1237 h 4437"/>
                  <a:gd name="T78" fmla="*/ 2726 w 2727"/>
                  <a:gd name="T79" fmla="*/ 1237 h 4437"/>
                  <a:gd name="T80" fmla="*/ 2726 w 2727"/>
                  <a:gd name="T81" fmla="*/ 0 h 4437"/>
                  <a:gd name="T82" fmla="*/ 1447 w 2727"/>
                  <a:gd name="T83" fmla="*/ 0 h 4437"/>
                  <a:gd name="T84" fmla="*/ 1447 w 2727"/>
                  <a:gd name="T85" fmla="*/ 146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7" h="4437">
                    <a:moveTo>
                      <a:pt x="1447" y="146"/>
                    </a:moveTo>
                    <a:lnTo>
                      <a:pt x="1447" y="146"/>
                    </a:lnTo>
                    <a:cubicBezTo>
                      <a:pt x="1447" y="167"/>
                      <a:pt x="1458" y="167"/>
                      <a:pt x="1520" y="262"/>
                    </a:cubicBezTo>
                    <a:cubicBezTo>
                      <a:pt x="1573" y="335"/>
                      <a:pt x="1647" y="462"/>
                      <a:pt x="1647" y="608"/>
                    </a:cubicBezTo>
                    <a:cubicBezTo>
                      <a:pt x="1647" y="745"/>
                      <a:pt x="1626" y="891"/>
                      <a:pt x="1520" y="1007"/>
                    </a:cubicBezTo>
                    <a:cubicBezTo>
                      <a:pt x="1436" y="1121"/>
                      <a:pt x="1258" y="1206"/>
                      <a:pt x="1059" y="1206"/>
                    </a:cubicBezTo>
                    <a:cubicBezTo>
                      <a:pt x="860" y="1195"/>
                      <a:pt x="692" y="1121"/>
                      <a:pt x="608" y="1007"/>
                    </a:cubicBezTo>
                    <a:cubicBezTo>
                      <a:pt x="503" y="891"/>
                      <a:pt x="482" y="745"/>
                      <a:pt x="482" y="608"/>
                    </a:cubicBezTo>
                    <a:cubicBezTo>
                      <a:pt x="482" y="451"/>
                      <a:pt x="556" y="335"/>
                      <a:pt x="619" y="251"/>
                    </a:cubicBezTo>
                    <a:cubicBezTo>
                      <a:pt x="692" y="157"/>
                      <a:pt x="713" y="146"/>
                      <a:pt x="713" y="115"/>
                    </a:cubicBezTo>
                    <a:cubicBezTo>
                      <a:pt x="713" y="0"/>
                      <a:pt x="713" y="0"/>
                      <a:pt x="713" y="0"/>
                    </a:cubicBezTo>
                    <a:cubicBezTo>
                      <a:pt x="0" y="0"/>
                      <a:pt x="0" y="0"/>
                      <a:pt x="0" y="0"/>
                    </a:cubicBezTo>
                    <a:cubicBezTo>
                      <a:pt x="0" y="21"/>
                      <a:pt x="0" y="31"/>
                      <a:pt x="0" y="42"/>
                    </a:cubicBezTo>
                    <a:cubicBezTo>
                      <a:pt x="0" y="52"/>
                      <a:pt x="0" y="52"/>
                      <a:pt x="0" y="52"/>
                    </a:cubicBezTo>
                    <a:cubicBezTo>
                      <a:pt x="0" y="1604"/>
                      <a:pt x="0" y="1604"/>
                      <a:pt x="0" y="1604"/>
                    </a:cubicBezTo>
                    <a:cubicBezTo>
                      <a:pt x="0" y="3241"/>
                      <a:pt x="0" y="3241"/>
                      <a:pt x="0" y="3241"/>
                    </a:cubicBezTo>
                    <a:cubicBezTo>
                      <a:pt x="1133" y="3241"/>
                      <a:pt x="1133" y="3241"/>
                      <a:pt x="1133" y="3241"/>
                    </a:cubicBezTo>
                    <a:cubicBezTo>
                      <a:pt x="1133" y="3586"/>
                      <a:pt x="1133" y="3586"/>
                      <a:pt x="1133" y="3586"/>
                    </a:cubicBezTo>
                    <a:cubicBezTo>
                      <a:pt x="1133" y="3597"/>
                      <a:pt x="1133" y="3597"/>
                      <a:pt x="1133" y="3597"/>
                    </a:cubicBezTo>
                    <a:cubicBezTo>
                      <a:pt x="1122" y="3712"/>
                      <a:pt x="1038" y="3785"/>
                      <a:pt x="985" y="3859"/>
                    </a:cubicBezTo>
                    <a:cubicBezTo>
                      <a:pt x="933" y="3922"/>
                      <a:pt x="891" y="3985"/>
                      <a:pt x="891" y="4069"/>
                    </a:cubicBezTo>
                    <a:cubicBezTo>
                      <a:pt x="891" y="4174"/>
                      <a:pt x="913" y="4257"/>
                      <a:pt x="965" y="4320"/>
                    </a:cubicBezTo>
                    <a:cubicBezTo>
                      <a:pt x="1017" y="4383"/>
                      <a:pt x="1101" y="4425"/>
                      <a:pt x="1248" y="4436"/>
                    </a:cubicBezTo>
                    <a:cubicBezTo>
                      <a:pt x="1395" y="4436"/>
                      <a:pt x="1479" y="4394"/>
                      <a:pt x="1531" y="4331"/>
                    </a:cubicBezTo>
                    <a:cubicBezTo>
                      <a:pt x="1573" y="4268"/>
                      <a:pt x="1604" y="4174"/>
                      <a:pt x="1604" y="4069"/>
                    </a:cubicBezTo>
                    <a:cubicBezTo>
                      <a:pt x="1604" y="3985"/>
                      <a:pt x="1563" y="3932"/>
                      <a:pt x="1520" y="3859"/>
                    </a:cubicBezTo>
                    <a:cubicBezTo>
                      <a:pt x="1468" y="3796"/>
                      <a:pt x="1395" y="3723"/>
                      <a:pt x="1395" y="3608"/>
                    </a:cubicBezTo>
                    <a:cubicBezTo>
                      <a:pt x="1395" y="3241"/>
                      <a:pt x="1395" y="3241"/>
                      <a:pt x="1395" y="3241"/>
                    </a:cubicBezTo>
                    <a:cubicBezTo>
                      <a:pt x="2726" y="3241"/>
                      <a:pt x="2726" y="3241"/>
                      <a:pt x="2726" y="3241"/>
                    </a:cubicBezTo>
                    <a:cubicBezTo>
                      <a:pt x="2726" y="1971"/>
                      <a:pt x="2726" y="1971"/>
                      <a:pt x="2726" y="1971"/>
                    </a:cubicBezTo>
                    <a:cubicBezTo>
                      <a:pt x="2663" y="1971"/>
                      <a:pt x="2663" y="1971"/>
                      <a:pt x="2663" y="1971"/>
                    </a:cubicBezTo>
                    <a:cubicBezTo>
                      <a:pt x="2642" y="1971"/>
                      <a:pt x="2622" y="1992"/>
                      <a:pt x="2527" y="2066"/>
                    </a:cubicBezTo>
                    <a:cubicBezTo>
                      <a:pt x="2454" y="2118"/>
                      <a:pt x="2328" y="2202"/>
                      <a:pt x="2171" y="2202"/>
                    </a:cubicBezTo>
                    <a:cubicBezTo>
                      <a:pt x="2035" y="2202"/>
                      <a:pt x="1887" y="2181"/>
                      <a:pt x="1772" y="2076"/>
                    </a:cubicBezTo>
                    <a:cubicBezTo>
                      <a:pt x="1657" y="1982"/>
                      <a:pt x="1584" y="1814"/>
                      <a:pt x="1573" y="1625"/>
                    </a:cubicBezTo>
                    <a:cubicBezTo>
                      <a:pt x="1573" y="1426"/>
                      <a:pt x="1657" y="1248"/>
                      <a:pt x="1772" y="1153"/>
                    </a:cubicBezTo>
                    <a:cubicBezTo>
                      <a:pt x="1898" y="1059"/>
                      <a:pt x="2035" y="1038"/>
                      <a:pt x="2171" y="1038"/>
                    </a:cubicBezTo>
                    <a:cubicBezTo>
                      <a:pt x="2318" y="1038"/>
                      <a:pt x="2443" y="1111"/>
                      <a:pt x="2517" y="1164"/>
                    </a:cubicBezTo>
                    <a:cubicBezTo>
                      <a:pt x="2611" y="1227"/>
                      <a:pt x="2622" y="1237"/>
                      <a:pt x="2632" y="1237"/>
                    </a:cubicBezTo>
                    <a:cubicBezTo>
                      <a:pt x="2726" y="1237"/>
                      <a:pt x="2726" y="1237"/>
                      <a:pt x="2726" y="1237"/>
                    </a:cubicBezTo>
                    <a:cubicBezTo>
                      <a:pt x="2726" y="0"/>
                      <a:pt x="2726" y="0"/>
                      <a:pt x="2726" y="0"/>
                    </a:cubicBezTo>
                    <a:cubicBezTo>
                      <a:pt x="1447" y="0"/>
                      <a:pt x="1447" y="0"/>
                      <a:pt x="1447" y="0"/>
                    </a:cubicBezTo>
                    <a:lnTo>
                      <a:pt x="1447"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2" name="Freeform 22"/>
              <p:cNvSpPr>
                <a:spLocks noChangeArrowheads="1"/>
              </p:cNvSpPr>
              <p:nvPr/>
            </p:nvSpPr>
            <p:spPr bwMode="auto">
              <a:xfrm>
                <a:off x="12066242" y="5587309"/>
                <a:ext cx="1344120" cy="1326424"/>
              </a:xfrm>
              <a:custGeom>
                <a:avLst/>
                <a:gdLst>
                  <a:gd name="T0" fmla="*/ 2549 w 3284"/>
                  <a:gd name="T1" fmla="*/ 146 h 3242"/>
                  <a:gd name="T2" fmla="*/ 2549 w 3284"/>
                  <a:gd name="T3" fmla="*/ 146 h 3242"/>
                  <a:gd name="T4" fmla="*/ 2623 w 3284"/>
                  <a:gd name="T5" fmla="*/ 262 h 3242"/>
                  <a:gd name="T6" fmla="*/ 2748 w 3284"/>
                  <a:gd name="T7" fmla="*/ 608 h 3242"/>
                  <a:gd name="T8" fmla="*/ 2633 w 3284"/>
                  <a:gd name="T9" fmla="*/ 1007 h 3242"/>
                  <a:gd name="T10" fmla="*/ 2161 w 3284"/>
                  <a:gd name="T11" fmla="*/ 1206 h 3242"/>
                  <a:gd name="T12" fmla="*/ 1710 w 3284"/>
                  <a:gd name="T13" fmla="*/ 1007 h 3242"/>
                  <a:gd name="T14" fmla="*/ 1585 w 3284"/>
                  <a:gd name="T15" fmla="*/ 608 h 3242"/>
                  <a:gd name="T16" fmla="*/ 1731 w 3284"/>
                  <a:gd name="T17" fmla="*/ 251 h 3242"/>
                  <a:gd name="T18" fmla="*/ 1815 w 3284"/>
                  <a:gd name="T19" fmla="*/ 115 h 3242"/>
                  <a:gd name="T20" fmla="*/ 1815 w 3284"/>
                  <a:gd name="T21" fmla="*/ 0 h 3242"/>
                  <a:gd name="T22" fmla="*/ 1207 w 3284"/>
                  <a:gd name="T23" fmla="*/ 0 h 3242"/>
                  <a:gd name="T24" fmla="*/ 1207 w 3284"/>
                  <a:gd name="T25" fmla="*/ 1468 h 3242"/>
                  <a:gd name="T26" fmla="*/ 829 w 3284"/>
                  <a:gd name="T27" fmla="*/ 1468 h 3242"/>
                  <a:gd name="T28" fmla="*/ 578 w 3284"/>
                  <a:gd name="T29" fmla="*/ 1352 h 3242"/>
                  <a:gd name="T30" fmla="*/ 368 w 3284"/>
                  <a:gd name="T31" fmla="*/ 1268 h 3242"/>
                  <a:gd name="T32" fmla="*/ 116 w 3284"/>
                  <a:gd name="T33" fmla="*/ 1342 h 3242"/>
                  <a:gd name="T34" fmla="*/ 0 w 3284"/>
                  <a:gd name="T35" fmla="*/ 1615 h 3242"/>
                  <a:gd name="T36" fmla="*/ 116 w 3284"/>
                  <a:gd name="T37" fmla="*/ 1898 h 3242"/>
                  <a:gd name="T38" fmla="*/ 368 w 3284"/>
                  <a:gd name="T39" fmla="*/ 1971 h 3242"/>
                  <a:gd name="T40" fmla="*/ 578 w 3284"/>
                  <a:gd name="T41" fmla="*/ 1877 h 3242"/>
                  <a:gd name="T42" fmla="*/ 839 w 3284"/>
                  <a:gd name="T43" fmla="*/ 1740 h 3242"/>
                  <a:gd name="T44" fmla="*/ 850 w 3284"/>
                  <a:gd name="T45" fmla="*/ 1740 h 3242"/>
                  <a:gd name="T46" fmla="*/ 1207 w 3284"/>
                  <a:gd name="T47" fmla="*/ 1740 h 3242"/>
                  <a:gd name="T48" fmla="*/ 1207 w 3284"/>
                  <a:gd name="T49" fmla="*/ 3241 h 3242"/>
                  <a:gd name="T50" fmla="*/ 1815 w 3284"/>
                  <a:gd name="T51" fmla="*/ 3241 h 3242"/>
                  <a:gd name="T52" fmla="*/ 1815 w 3284"/>
                  <a:gd name="T53" fmla="*/ 3104 h 3242"/>
                  <a:gd name="T54" fmla="*/ 1731 w 3284"/>
                  <a:gd name="T55" fmla="*/ 2968 h 3242"/>
                  <a:gd name="T56" fmla="*/ 1585 w 3284"/>
                  <a:gd name="T57" fmla="*/ 2611 h 3242"/>
                  <a:gd name="T58" fmla="*/ 1710 w 3284"/>
                  <a:gd name="T59" fmla="*/ 2202 h 3242"/>
                  <a:gd name="T60" fmla="*/ 2161 w 3284"/>
                  <a:gd name="T61" fmla="*/ 2013 h 3242"/>
                  <a:gd name="T62" fmla="*/ 2633 w 3284"/>
                  <a:gd name="T63" fmla="*/ 2202 h 3242"/>
                  <a:gd name="T64" fmla="*/ 2748 w 3284"/>
                  <a:gd name="T65" fmla="*/ 2611 h 3242"/>
                  <a:gd name="T66" fmla="*/ 2623 w 3284"/>
                  <a:gd name="T67" fmla="*/ 2957 h 3242"/>
                  <a:gd name="T68" fmla="*/ 2549 w 3284"/>
                  <a:gd name="T69" fmla="*/ 3073 h 3242"/>
                  <a:gd name="T70" fmla="*/ 2549 w 3284"/>
                  <a:gd name="T71" fmla="*/ 3241 h 3242"/>
                  <a:gd name="T72" fmla="*/ 3179 w 3284"/>
                  <a:gd name="T73" fmla="*/ 3241 h 3242"/>
                  <a:gd name="T74" fmla="*/ 3283 w 3284"/>
                  <a:gd name="T75" fmla="*/ 3073 h 3242"/>
                  <a:gd name="T76" fmla="*/ 3283 w 3284"/>
                  <a:gd name="T77" fmla="*/ 1363 h 3242"/>
                  <a:gd name="T78" fmla="*/ 3283 w 3284"/>
                  <a:gd name="T79" fmla="*/ 0 h 3242"/>
                  <a:gd name="T80" fmla="*/ 2549 w 3284"/>
                  <a:gd name="T81" fmla="*/ 0 h 3242"/>
                  <a:gd name="T82" fmla="*/ 2549 w 3284"/>
                  <a:gd name="T83" fmla="*/ 146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4" h="3242">
                    <a:moveTo>
                      <a:pt x="2549" y="146"/>
                    </a:moveTo>
                    <a:lnTo>
                      <a:pt x="2549" y="146"/>
                    </a:lnTo>
                    <a:cubicBezTo>
                      <a:pt x="2549" y="167"/>
                      <a:pt x="2560" y="167"/>
                      <a:pt x="2623" y="262"/>
                    </a:cubicBezTo>
                    <a:cubicBezTo>
                      <a:pt x="2685" y="335"/>
                      <a:pt x="2748" y="462"/>
                      <a:pt x="2748" y="608"/>
                    </a:cubicBezTo>
                    <a:cubicBezTo>
                      <a:pt x="2748" y="745"/>
                      <a:pt x="2728" y="891"/>
                      <a:pt x="2633" y="1007"/>
                    </a:cubicBezTo>
                    <a:cubicBezTo>
                      <a:pt x="2539" y="1121"/>
                      <a:pt x="2360" y="1206"/>
                      <a:pt x="2161" y="1206"/>
                    </a:cubicBezTo>
                    <a:cubicBezTo>
                      <a:pt x="1973" y="1195"/>
                      <a:pt x="1805" y="1121"/>
                      <a:pt x="1710" y="1007"/>
                    </a:cubicBezTo>
                    <a:cubicBezTo>
                      <a:pt x="1616" y="891"/>
                      <a:pt x="1585" y="745"/>
                      <a:pt x="1585" y="608"/>
                    </a:cubicBezTo>
                    <a:cubicBezTo>
                      <a:pt x="1585" y="451"/>
                      <a:pt x="1668" y="335"/>
                      <a:pt x="1731" y="251"/>
                    </a:cubicBezTo>
                    <a:cubicBezTo>
                      <a:pt x="1794" y="157"/>
                      <a:pt x="1815" y="146"/>
                      <a:pt x="1815" y="115"/>
                    </a:cubicBezTo>
                    <a:cubicBezTo>
                      <a:pt x="1815" y="0"/>
                      <a:pt x="1815" y="0"/>
                      <a:pt x="1815" y="0"/>
                    </a:cubicBezTo>
                    <a:cubicBezTo>
                      <a:pt x="1207" y="0"/>
                      <a:pt x="1207" y="0"/>
                      <a:pt x="1207" y="0"/>
                    </a:cubicBezTo>
                    <a:cubicBezTo>
                      <a:pt x="1207" y="1468"/>
                      <a:pt x="1207" y="1468"/>
                      <a:pt x="1207" y="1468"/>
                    </a:cubicBezTo>
                    <a:cubicBezTo>
                      <a:pt x="829" y="1468"/>
                      <a:pt x="829" y="1468"/>
                      <a:pt x="829" y="1468"/>
                    </a:cubicBezTo>
                    <a:cubicBezTo>
                      <a:pt x="714" y="1468"/>
                      <a:pt x="651" y="1405"/>
                      <a:pt x="578" y="1352"/>
                    </a:cubicBezTo>
                    <a:cubicBezTo>
                      <a:pt x="515" y="1300"/>
                      <a:pt x="452" y="1268"/>
                      <a:pt x="368" y="1268"/>
                    </a:cubicBezTo>
                    <a:cubicBezTo>
                      <a:pt x="273" y="1268"/>
                      <a:pt x="179" y="1290"/>
                      <a:pt x="116" y="1342"/>
                    </a:cubicBezTo>
                    <a:cubicBezTo>
                      <a:pt x="43" y="1395"/>
                      <a:pt x="0" y="1468"/>
                      <a:pt x="0" y="1615"/>
                    </a:cubicBezTo>
                    <a:cubicBezTo>
                      <a:pt x="11" y="1772"/>
                      <a:pt x="53" y="1846"/>
                      <a:pt x="116" y="1898"/>
                    </a:cubicBezTo>
                    <a:cubicBezTo>
                      <a:pt x="179" y="1951"/>
                      <a:pt x="263" y="1971"/>
                      <a:pt x="368" y="1971"/>
                    </a:cubicBezTo>
                    <a:cubicBezTo>
                      <a:pt x="452" y="1971"/>
                      <a:pt x="515" y="1940"/>
                      <a:pt x="578" y="1877"/>
                    </a:cubicBezTo>
                    <a:cubicBezTo>
                      <a:pt x="651" y="1824"/>
                      <a:pt x="724" y="1751"/>
                      <a:pt x="839" y="1740"/>
                    </a:cubicBezTo>
                    <a:cubicBezTo>
                      <a:pt x="839" y="1740"/>
                      <a:pt x="839" y="1740"/>
                      <a:pt x="850" y="1740"/>
                    </a:cubicBezTo>
                    <a:cubicBezTo>
                      <a:pt x="1207" y="1740"/>
                      <a:pt x="1207" y="1740"/>
                      <a:pt x="1207" y="1740"/>
                    </a:cubicBezTo>
                    <a:cubicBezTo>
                      <a:pt x="1207" y="3241"/>
                      <a:pt x="1207" y="3241"/>
                      <a:pt x="1207" y="3241"/>
                    </a:cubicBezTo>
                    <a:cubicBezTo>
                      <a:pt x="1815" y="3241"/>
                      <a:pt x="1815" y="3241"/>
                      <a:pt x="1815" y="3241"/>
                    </a:cubicBezTo>
                    <a:cubicBezTo>
                      <a:pt x="1815" y="3104"/>
                      <a:pt x="1815" y="3104"/>
                      <a:pt x="1815" y="3104"/>
                    </a:cubicBezTo>
                    <a:cubicBezTo>
                      <a:pt x="1815" y="3073"/>
                      <a:pt x="1794" y="3052"/>
                      <a:pt x="1731" y="2968"/>
                    </a:cubicBezTo>
                    <a:cubicBezTo>
                      <a:pt x="1668" y="2884"/>
                      <a:pt x="1585" y="2758"/>
                      <a:pt x="1585" y="2611"/>
                    </a:cubicBezTo>
                    <a:cubicBezTo>
                      <a:pt x="1585" y="2475"/>
                      <a:pt x="1616" y="2328"/>
                      <a:pt x="1710" y="2202"/>
                    </a:cubicBezTo>
                    <a:cubicBezTo>
                      <a:pt x="1805" y="2097"/>
                      <a:pt x="1973" y="2013"/>
                      <a:pt x="2161" y="2013"/>
                    </a:cubicBezTo>
                    <a:cubicBezTo>
                      <a:pt x="2360" y="2013"/>
                      <a:pt x="2539" y="2097"/>
                      <a:pt x="2633" y="2202"/>
                    </a:cubicBezTo>
                    <a:cubicBezTo>
                      <a:pt x="2728" y="2328"/>
                      <a:pt x="2748" y="2475"/>
                      <a:pt x="2748" y="2611"/>
                    </a:cubicBezTo>
                    <a:cubicBezTo>
                      <a:pt x="2748" y="2758"/>
                      <a:pt x="2685" y="2874"/>
                      <a:pt x="2623" y="2957"/>
                    </a:cubicBezTo>
                    <a:cubicBezTo>
                      <a:pt x="2560" y="3041"/>
                      <a:pt x="2549" y="3052"/>
                      <a:pt x="2549" y="3073"/>
                    </a:cubicBezTo>
                    <a:cubicBezTo>
                      <a:pt x="2549" y="3241"/>
                      <a:pt x="2549" y="3241"/>
                      <a:pt x="2549" y="3241"/>
                    </a:cubicBezTo>
                    <a:cubicBezTo>
                      <a:pt x="3179" y="3241"/>
                      <a:pt x="3179" y="3241"/>
                      <a:pt x="3179" y="3241"/>
                    </a:cubicBezTo>
                    <a:cubicBezTo>
                      <a:pt x="3231" y="3167"/>
                      <a:pt x="3273" y="3114"/>
                      <a:pt x="3283" y="3073"/>
                    </a:cubicBezTo>
                    <a:cubicBezTo>
                      <a:pt x="3283" y="1363"/>
                      <a:pt x="3283" y="1363"/>
                      <a:pt x="3283" y="1363"/>
                    </a:cubicBezTo>
                    <a:cubicBezTo>
                      <a:pt x="3283" y="0"/>
                      <a:pt x="3283" y="0"/>
                      <a:pt x="3283" y="0"/>
                    </a:cubicBezTo>
                    <a:cubicBezTo>
                      <a:pt x="2549" y="0"/>
                      <a:pt x="2549" y="0"/>
                      <a:pt x="2549" y="0"/>
                    </a:cubicBezTo>
                    <a:lnTo>
                      <a:pt x="2549"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3" name="Freeform 23"/>
              <p:cNvSpPr>
                <a:spLocks noChangeArrowheads="1"/>
              </p:cNvSpPr>
              <p:nvPr/>
            </p:nvSpPr>
            <p:spPr bwMode="auto">
              <a:xfrm>
                <a:off x="13545676" y="5587309"/>
                <a:ext cx="600795" cy="1326424"/>
              </a:xfrm>
              <a:custGeom>
                <a:avLst/>
                <a:gdLst>
                  <a:gd name="T0" fmla="*/ 599 w 1470"/>
                  <a:gd name="T1" fmla="*/ 0 h 3242"/>
                  <a:gd name="T2" fmla="*/ 599 w 1470"/>
                  <a:gd name="T3" fmla="*/ 0 h 3242"/>
                  <a:gd name="T4" fmla="*/ 32 w 1470"/>
                  <a:gd name="T5" fmla="*/ 0 h 3242"/>
                  <a:gd name="T6" fmla="*/ 32 w 1470"/>
                  <a:gd name="T7" fmla="*/ 3177 h 3242"/>
                  <a:gd name="T8" fmla="*/ 0 w 1470"/>
                  <a:gd name="T9" fmla="*/ 3241 h 3242"/>
                  <a:gd name="T10" fmla="*/ 347 w 1470"/>
                  <a:gd name="T11" fmla="*/ 3241 h 3242"/>
                  <a:gd name="T12" fmla="*/ 358 w 1470"/>
                  <a:gd name="T13" fmla="*/ 3220 h 3242"/>
                  <a:gd name="T14" fmla="*/ 1469 w 1470"/>
                  <a:gd name="T15" fmla="*/ 1562 h 3242"/>
                  <a:gd name="T16" fmla="*/ 599 w 1470"/>
                  <a:gd name="T17" fmla="*/ 0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0" h="3242">
                    <a:moveTo>
                      <a:pt x="599" y="0"/>
                    </a:moveTo>
                    <a:lnTo>
                      <a:pt x="599" y="0"/>
                    </a:lnTo>
                    <a:cubicBezTo>
                      <a:pt x="32" y="0"/>
                      <a:pt x="32" y="0"/>
                      <a:pt x="32" y="0"/>
                    </a:cubicBezTo>
                    <a:cubicBezTo>
                      <a:pt x="32" y="3177"/>
                      <a:pt x="32" y="3177"/>
                      <a:pt x="32" y="3177"/>
                    </a:cubicBezTo>
                    <a:cubicBezTo>
                      <a:pt x="22" y="3198"/>
                      <a:pt x="11" y="3220"/>
                      <a:pt x="0" y="3241"/>
                    </a:cubicBezTo>
                    <a:cubicBezTo>
                      <a:pt x="347" y="3241"/>
                      <a:pt x="347" y="3241"/>
                      <a:pt x="347" y="3241"/>
                    </a:cubicBezTo>
                    <a:cubicBezTo>
                      <a:pt x="347" y="3230"/>
                      <a:pt x="358" y="3220"/>
                      <a:pt x="358" y="3220"/>
                    </a:cubicBezTo>
                    <a:cubicBezTo>
                      <a:pt x="997" y="3030"/>
                      <a:pt x="1469" y="3052"/>
                      <a:pt x="1469" y="1562"/>
                    </a:cubicBezTo>
                    <a:cubicBezTo>
                      <a:pt x="1469" y="870"/>
                      <a:pt x="1113" y="272"/>
                      <a:pt x="599" y="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4" name="Freeform 24"/>
              <p:cNvSpPr>
                <a:spLocks noChangeArrowheads="1"/>
              </p:cNvSpPr>
              <p:nvPr/>
            </p:nvSpPr>
            <p:spPr bwMode="auto">
              <a:xfrm>
                <a:off x="11346372" y="6504075"/>
                <a:ext cx="1926872" cy="2069943"/>
              </a:xfrm>
              <a:custGeom>
                <a:avLst/>
                <a:gdLst>
                  <a:gd name="T0" fmla="*/ 4079 w 4710"/>
                  <a:gd name="T1" fmla="*/ 829 h 5056"/>
                  <a:gd name="T2" fmla="*/ 4079 w 4710"/>
                  <a:gd name="T3" fmla="*/ 829 h 5056"/>
                  <a:gd name="T4" fmla="*/ 4195 w 4710"/>
                  <a:gd name="T5" fmla="*/ 577 h 5056"/>
                  <a:gd name="T6" fmla="*/ 4279 w 4710"/>
                  <a:gd name="T7" fmla="*/ 357 h 5056"/>
                  <a:gd name="T8" fmla="*/ 4205 w 4710"/>
                  <a:gd name="T9" fmla="*/ 105 h 5056"/>
                  <a:gd name="T10" fmla="*/ 3933 w 4710"/>
                  <a:gd name="T11" fmla="*/ 0 h 5056"/>
                  <a:gd name="T12" fmla="*/ 3650 w 4710"/>
                  <a:gd name="T13" fmla="*/ 105 h 5056"/>
                  <a:gd name="T14" fmla="*/ 3576 w 4710"/>
                  <a:gd name="T15" fmla="*/ 357 h 5056"/>
                  <a:gd name="T16" fmla="*/ 3670 w 4710"/>
                  <a:gd name="T17" fmla="*/ 577 h 5056"/>
                  <a:gd name="T18" fmla="*/ 3807 w 4710"/>
                  <a:gd name="T19" fmla="*/ 829 h 5056"/>
                  <a:gd name="T20" fmla="*/ 3807 w 4710"/>
                  <a:gd name="T21" fmla="*/ 839 h 5056"/>
                  <a:gd name="T22" fmla="*/ 3807 w 4710"/>
                  <a:gd name="T23" fmla="*/ 1269 h 5056"/>
                  <a:gd name="T24" fmla="*/ 1584 w 4710"/>
                  <a:gd name="T25" fmla="*/ 1269 h 5056"/>
                  <a:gd name="T26" fmla="*/ 1584 w 4710"/>
                  <a:gd name="T27" fmla="*/ 1364 h 5056"/>
                  <a:gd name="T28" fmla="*/ 1657 w 4710"/>
                  <a:gd name="T29" fmla="*/ 1479 h 5056"/>
                  <a:gd name="T30" fmla="*/ 1793 w 4710"/>
                  <a:gd name="T31" fmla="*/ 1825 h 5056"/>
                  <a:gd name="T32" fmla="*/ 1667 w 4710"/>
                  <a:gd name="T33" fmla="*/ 2223 h 5056"/>
                  <a:gd name="T34" fmla="*/ 1206 w 4710"/>
                  <a:gd name="T35" fmla="*/ 2423 h 5056"/>
                  <a:gd name="T36" fmla="*/ 744 w 4710"/>
                  <a:gd name="T37" fmla="*/ 2223 h 5056"/>
                  <a:gd name="T38" fmla="*/ 619 w 4710"/>
                  <a:gd name="T39" fmla="*/ 1825 h 5056"/>
                  <a:gd name="T40" fmla="*/ 765 w 4710"/>
                  <a:gd name="T41" fmla="*/ 1468 h 5056"/>
                  <a:gd name="T42" fmla="*/ 859 w 4710"/>
                  <a:gd name="T43" fmla="*/ 1332 h 5056"/>
                  <a:gd name="T44" fmla="*/ 859 w 4710"/>
                  <a:gd name="T45" fmla="*/ 1269 h 5056"/>
                  <a:gd name="T46" fmla="*/ 0 w 4710"/>
                  <a:gd name="T47" fmla="*/ 1269 h 5056"/>
                  <a:gd name="T48" fmla="*/ 200 w 4710"/>
                  <a:gd name="T49" fmla="*/ 3555 h 5056"/>
                  <a:gd name="T50" fmla="*/ 1562 w 4710"/>
                  <a:gd name="T51" fmla="*/ 5055 h 5056"/>
                  <a:gd name="T52" fmla="*/ 2317 w 4710"/>
                  <a:gd name="T53" fmla="*/ 5055 h 5056"/>
                  <a:gd name="T54" fmla="*/ 4269 w 4710"/>
                  <a:gd name="T55" fmla="*/ 3545 h 5056"/>
                  <a:gd name="T56" fmla="*/ 4205 w 4710"/>
                  <a:gd name="T57" fmla="*/ 3146 h 5056"/>
                  <a:gd name="T58" fmla="*/ 4195 w 4710"/>
                  <a:gd name="T59" fmla="*/ 3146 h 5056"/>
                  <a:gd name="T60" fmla="*/ 3891 w 4710"/>
                  <a:gd name="T61" fmla="*/ 3304 h 5056"/>
                  <a:gd name="T62" fmla="*/ 3880 w 4710"/>
                  <a:gd name="T63" fmla="*/ 3304 h 5056"/>
                  <a:gd name="T64" fmla="*/ 3723 w 4710"/>
                  <a:gd name="T65" fmla="*/ 3377 h 5056"/>
                  <a:gd name="T66" fmla="*/ 3723 w 4710"/>
                  <a:gd name="T67" fmla="*/ 3377 h 5056"/>
                  <a:gd name="T68" fmla="*/ 3702 w 4710"/>
                  <a:gd name="T69" fmla="*/ 3387 h 5056"/>
                  <a:gd name="T70" fmla="*/ 3670 w 4710"/>
                  <a:gd name="T71" fmla="*/ 3397 h 5056"/>
                  <a:gd name="T72" fmla="*/ 3670 w 4710"/>
                  <a:gd name="T73" fmla="*/ 3387 h 5056"/>
                  <a:gd name="T74" fmla="*/ 3503 w 4710"/>
                  <a:gd name="T75" fmla="*/ 3419 h 5056"/>
                  <a:gd name="T76" fmla="*/ 3367 w 4710"/>
                  <a:gd name="T77" fmla="*/ 3597 h 5056"/>
                  <a:gd name="T78" fmla="*/ 3072 w 4710"/>
                  <a:gd name="T79" fmla="*/ 3755 h 5056"/>
                  <a:gd name="T80" fmla="*/ 2957 w 4710"/>
                  <a:gd name="T81" fmla="*/ 3776 h 5056"/>
                  <a:gd name="T82" fmla="*/ 2947 w 4710"/>
                  <a:gd name="T83" fmla="*/ 3776 h 5056"/>
                  <a:gd name="T84" fmla="*/ 2433 w 4710"/>
                  <a:gd name="T85" fmla="*/ 3838 h 5056"/>
                  <a:gd name="T86" fmla="*/ 2423 w 4710"/>
                  <a:gd name="T87" fmla="*/ 3838 h 5056"/>
                  <a:gd name="T88" fmla="*/ 1982 w 4710"/>
                  <a:gd name="T89" fmla="*/ 3745 h 5056"/>
                  <a:gd name="T90" fmla="*/ 1698 w 4710"/>
                  <a:gd name="T91" fmla="*/ 3304 h 5056"/>
                  <a:gd name="T92" fmla="*/ 1698 w 4710"/>
                  <a:gd name="T93" fmla="*/ 3293 h 5056"/>
                  <a:gd name="T94" fmla="*/ 1678 w 4710"/>
                  <a:gd name="T95" fmla="*/ 2874 h 5056"/>
                  <a:gd name="T96" fmla="*/ 1877 w 4710"/>
                  <a:gd name="T97" fmla="*/ 2412 h 5056"/>
                  <a:gd name="T98" fmla="*/ 2297 w 4710"/>
                  <a:gd name="T99" fmla="*/ 2223 h 5056"/>
                  <a:gd name="T100" fmla="*/ 2307 w 4710"/>
                  <a:gd name="T101" fmla="*/ 2223 h 5056"/>
                  <a:gd name="T102" fmla="*/ 2832 w 4710"/>
                  <a:gd name="T103" fmla="*/ 2181 h 5056"/>
                  <a:gd name="T104" fmla="*/ 2832 w 4710"/>
                  <a:gd name="T105" fmla="*/ 2181 h 5056"/>
                  <a:gd name="T106" fmla="*/ 3283 w 4710"/>
                  <a:gd name="T107" fmla="*/ 2287 h 5056"/>
                  <a:gd name="T108" fmla="*/ 3324 w 4710"/>
                  <a:gd name="T109" fmla="*/ 2328 h 5056"/>
                  <a:gd name="T110" fmla="*/ 3324 w 4710"/>
                  <a:gd name="T111" fmla="*/ 2318 h 5056"/>
                  <a:gd name="T112" fmla="*/ 4446 w 4710"/>
                  <a:gd name="T113" fmla="*/ 1563 h 5056"/>
                  <a:gd name="T114" fmla="*/ 4709 w 4710"/>
                  <a:gd name="T115" fmla="*/ 1269 h 5056"/>
                  <a:gd name="T116" fmla="*/ 4079 w 4710"/>
                  <a:gd name="T117" fmla="*/ 1269 h 5056"/>
                  <a:gd name="T118" fmla="*/ 4079 w 4710"/>
                  <a:gd name="T119" fmla="*/ 829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10" h="5056">
                    <a:moveTo>
                      <a:pt x="4079" y="829"/>
                    </a:moveTo>
                    <a:lnTo>
                      <a:pt x="4079" y="829"/>
                    </a:lnTo>
                    <a:cubicBezTo>
                      <a:pt x="4079" y="713"/>
                      <a:pt x="4153" y="640"/>
                      <a:pt x="4195" y="577"/>
                    </a:cubicBezTo>
                    <a:cubicBezTo>
                      <a:pt x="4247" y="503"/>
                      <a:pt x="4279" y="441"/>
                      <a:pt x="4279" y="357"/>
                    </a:cubicBezTo>
                    <a:cubicBezTo>
                      <a:pt x="4279" y="262"/>
                      <a:pt x="4257" y="168"/>
                      <a:pt x="4205" y="105"/>
                    </a:cubicBezTo>
                    <a:cubicBezTo>
                      <a:pt x="4153" y="42"/>
                      <a:pt x="4079" y="0"/>
                      <a:pt x="3933" y="0"/>
                    </a:cubicBezTo>
                    <a:cubicBezTo>
                      <a:pt x="3775" y="0"/>
                      <a:pt x="3702" y="52"/>
                      <a:pt x="3650" y="105"/>
                    </a:cubicBezTo>
                    <a:cubicBezTo>
                      <a:pt x="3597" y="168"/>
                      <a:pt x="3576" y="262"/>
                      <a:pt x="3576" y="357"/>
                    </a:cubicBezTo>
                    <a:cubicBezTo>
                      <a:pt x="3576" y="451"/>
                      <a:pt x="3618" y="503"/>
                      <a:pt x="3670" y="577"/>
                    </a:cubicBezTo>
                    <a:cubicBezTo>
                      <a:pt x="3723" y="640"/>
                      <a:pt x="3796" y="713"/>
                      <a:pt x="3807" y="829"/>
                    </a:cubicBezTo>
                    <a:cubicBezTo>
                      <a:pt x="3818" y="839"/>
                      <a:pt x="3818" y="839"/>
                      <a:pt x="3807" y="839"/>
                    </a:cubicBezTo>
                    <a:cubicBezTo>
                      <a:pt x="3807" y="1269"/>
                      <a:pt x="3807" y="1269"/>
                      <a:pt x="3807" y="1269"/>
                    </a:cubicBezTo>
                    <a:cubicBezTo>
                      <a:pt x="1584" y="1269"/>
                      <a:pt x="1584" y="1269"/>
                      <a:pt x="1584" y="1269"/>
                    </a:cubicBezTo>
                    <a:cubicBezTo>
                      <a:pt x="1584" y="1364"/>
                      <a:pt x="1584" y="1364"/>
                      <a:pt x="1584" y="1364"/>
                    </a:cubicBezTo>
                    <a:cubicBezTo>
                      <a:pt x="1584" y="1385"/>
                      <a:pt x="1594" y="1385"/>
                      <a:pt x="1657" y="1479"/>
                    </a:cubicBezTo>
                    <a:cubicBezTo>
                      <a:pt x="1720" y="1552"/>
                      <a:pt x="1793" y="1678"/>
                      <a:pt x="1793" y="1825"/>
                    </a:cubicBezTo>
                    <a:cubicBezTo>
                      <a:pt x="1793" y="1961"/>
                      <a:pt x="1761" y="2108"/>
                      <a:pt x="1667" y="2223"/>
                    </a:cubicBezTo>
                    <a:cubicBezTo>
                      <a:pt x="1573" y="2339"/>
                      <a:pt x="1394" y="2423"/>
                      <a:pt x="1206" y="2423"/>
                    </a:cubicBezTo>
                    <a:cubicBezTo>
                      <a:pt x="1007" y="2412"/>
                      <a:pt x="839" y="2339"/>
                      <a:pt x="744" y="2223"/>
                    </a:cubicBezTo>
                    <a:cubicBezTo>
                      <a:pt x="650" y="2108"/>
                      <a:pt x="619" y="1961"/>
                      <a:pt x="619" y="1825"/>
                    </a:cubicBezTo>
                    <a:cubicBezTo>
                      <a:pt x="619" y="1668"/>
                      <a:pt x="703" y="1552"/>
                      <a:pt x="765" y="1468"/>
                    </a:cubicBezTo>
                    <a:cubicBezTo>
                      <a:pt x="839" y="1374"/>
                      <a:pt x="849" y="1364"/>
                      <a:pt x="859" y="1332"/>
                    </a:cubicBezTo>
                    <a:cubicBezTo>
                      <a:pt x="859" y="1269"/>
                      <a:pt x="859" y="1269"/>
                      <a:pt x="859" y="1269"/>
                    </a:cubicBezTo>
                    <a:cubicBezTo>
                      <a:pt x="0" y="1269"/>
                      <a:pt x="0" y="1269"/>
                      <a:pt x="0" y="1269"/>
                    </a:cubicBezTo>
                    <a:cubicBezTo>
                      <a:pt x="200" y="1972"/>
                      <a:pt x="420" y="2360"/>
                      <a:pt x="200" y="3555"/>
                    </a:cubicBezTo>
                    <a:cubicBezTo>
                      <a:pt x="1237" y="4572"/>
                      <a:pt x="1143" y="4814"/>
                      <a:pt x="1562" y="5055"/>
                    </a:cubicBezTo>
                    <a:cubicBezTo>
                      <a:pt x="2317" y="5055"/>
                      <a:pt x="2317" y="5055"/>
                      <a:pt x="2317" y="5055"/>
                    </a:cubicBezTo>
                    <a:cubicBezTo>
                      <a:pt x="2863" y="4730"/>
                      <a:pt x="3586" y="4164"/>
                      <a:pt x="4269" y="3545"/>
                    </a:cubicBezTo>
                    <a:cubicBezTo>
                      <a:pt x="4216" y="3409"/>
                      <a:pt x="4205" y="3272"/>
                      <a:pt x="4205" y="3146"/>
                    </a:cubicBezTo>
                    <a:cubicBezTo>
                      <a:pt x="4195" y="3146"/>
                      <a:pt x="4195" y="3146"/>
                      <a:pt x="4195" y="3146"/>
                    </a:cubicBezTo>
                    <a:cubicBezTo>
                      <a:pt x="4069" y="3210"/>
                      <a:pt x="3974" y="3262"/>
                      <a:pt x="3891" y="3304"/>
                    </a:cubicBezTo>
                    <a:lnTo>
                      <a:pt x="3880" y="3304"/>
                    </a:lnTo>
                    <a:cubicBezTo>
                      <a:pt x="3796" y="3345"/>
                      <a:pt x="3734" y="3366"/>
                      <a:pt x="3723" y="3377"/>
                    </a:cubicBezTo>
                    <a:lnTo>
                      <a:pt x="3723" y="3377"/>
                    </a:lnTo>
                    <a:cubicBezTo>
                      <a:pt x="3712" y="3387"/>
                      <a:pt x="3712" y="3387"/>
                      <a:pt x="3702" y="3387"/>
                    </a:cubicBezTo>
                    <a:lnTo>
                      <a:pt x="3670" y="3397"/>
                    </a:lnTo>
                    <a:cubicBezTo>
                      <a:pt x="3670" y="3387"/>
                      <a:pt x="3670" y="3387"/>
                      <a:pt x="3670" y="3387"/>
                    </a:cubicBezTo>
                    <a:cubicBezTo>
                      <a:pt x="3618" y="3419"/>
                      <a:pt x="3566" y="3419"/>
                      <a:pt x="3503" y="3419"/>
                    </a:cubicBezTo>
                    <a:cubicBezTo>
                      <a:pt x="3471" y="3493"/>
                      <a:pt x="3419" y="3555"/>
                      <a:pt x="3367" y="3597"/>
                    </a:cubicBezTo>
                    <a:cubicBezTo>
                      <a:pt x="3283" y="3671"/>
                      <a:pt x="3188" y="3723"/>
                      <a:pt x="3072" y="3755"/>
                    </a:cubicBezTo>
                    <a:cubicBezTo>
                      <a:pt x="3031" y="3765"/>
                      <a:pt x="2999" y="3776"/>
                      <a:pt x="2957" y="3776"/>
                    </a:cubicBezTo>
                    <a:lnTo>
                      <a:pt x="2947" y="3776"/>
                    </a:lnTo>
                    <a:cubicBezTo>
                      <a:pt x="2433" y="3838"/>
                      <a:pt x="2433" y="3838"/>
                      <a:pt x="2433" y="3838"/>
                    </a:cubicBezTo>
                    <a:cubicBezTo>
                      <a:pt x="2433" y="3838"/>
                      <a:pt x="2433" y="3838"/>
                      <a:pt x="2423" y="3838"/>
                    </a:cubicBezTo>
                    <a:cubicBezTo>
                      <a:pt x="2265" y="3859"/>
                      <a:pt x="2118" y="3828"/>
                      <a:pt x="1982" y="3745"/>
                    </a:cubicBezTo>
                    <a:cubicBezTo>
                      <a:pt x="1845" y="3661"/>
                      <a:pt x="1720" y="3503"/>
                      <a:pt x="1698" y="3304"/>
                    </a:cubicBezTo>
                    <a:lnTo>
                      <a:pt x="1698" y="3293"/>
                    </a:lnTo>
                    <a:cubicBezTo>
                      <a:pt x="1678" y="2874"/>
                      <a:pt x="1678" y="2874"/>
                      <a:pt x="1678" y="2874"/>
                    </a:cubicBezTo>
                    <a:cubicBezTo>
                      <a:pt x="1657" y="2674"/>
                      <a:pt x="1761" y="2517"/>
                      <a:pt x="1877" y="2412"/>
                    </a:cubicBezTo>
                    <a:cubicBezTo>
                      <a:pt x="1993" y="2307"/>
                      <a:pt x="2129" y="2244"/>
                      <a:pt x="2297" y="2223"/>
                    </a:cubicBezTo>
                    <a:cubicBezTo>
                      <a:pt x="2297" y="2223"/>
                      <a:pt x="2297" y="2223"/>
                      <a:pt x="2307" y="2223"/>
                    </a:cubicBezTo>
                    <a:cubicBezTo>
                      <a:pt x="2832" y="2181"/>
                      <a:pt x="2832" y="2181"/>
                      <a:pt x="2832" y="2181"/>
                    </a:cubicBezTo>
                    <a:lnTo>
                      <a:pt x="2832" y="2181"/>
                    </a:lnTo>
                    <a:cubicBezTo>
                      <a:pt x="2999" y="2160"/>
                      <a:pt x="3146" y="2203"/>
                      <a:pt x="3283" y="2287"/>
                    </a:cubicBezTo>
                    <a:cubicBezTo>
                      <a:pt x="3293" y="2297"/>
                      <a:pt x="3314" y="2318"/>
                      <a:pt x="3324" y="2328"/>
                    </a:cubicBezTo>
                    <a:cubicBezTo>
                      <a:pt x="3324" y="2318"/>
                      <a:pt x="3324" y="2318"/>
                      <a:pt x="3324" y="2318"/>
                    </a:cubicBezTo>
                    <a:cubicBezTo>
                      <a:pt x="3324" y="2318"/>
                      <a:pt x="4006" y="2045"/>
                      <a:pt x="4446" y="1563"/>
                    </a:cubicBezTo>
                    <a:cubicBezTo>
                      <a:pt x="4551" y="1458"/>
                      <a:pt x="4635" y="1353"/>
                      <a:pt x="4709" y="1269"/>
                    </a:cubicBezTo>
                    <a:cubicBezTo>
                      <a:pt x="4079" y="1269"/>
                      <a:pt x="4079" y="1269"/>
                      <a:pt x="4079" y="1269"/>
                    </a:cubicBezTo>
                    <a:lnTo>
                      <a:pt x="4079" y="829"/>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5" name="Freeform 25"/>
              <p:cNvSpPr>
                <a:spLocks noChangeArrowheads="1"/>
              </p:cNvSpPr>
              <p:nvPr/>
            </p:nvSpPr>
            <p:spPr bwMode="auto">
              <a:xfrm>
                <a:off x="11580916" y="8689516"/>
                <a:ext cx="909311" cy="1404023"/>
              </a:xfrm>
              <a:custGeom>
                <a:avLst/>
                <a:gdLst>
                  <a:gd name="T0" fmla="*/ 1594 w 2224"/>
                  <a:gd name="T1" fmla="*/ 0 h 3431"/>
                  <a:gd name="T2" fmla="*/ 1594 w 2224"/>
                  <a:gd name="T3" fmla="*/ 0 h 3431"/>
                  <a:gd name="T4" fmla="*/ 325 w 2224"/>
                  <a:gd name="T5" fmla="*/ 0 h 3431"/>
                  <a:gd name="T6" fmla="*/ 157 w 2224"/>
                  <a:gd name="T7" fmla="*/ 252 h 3431"/>
                  <a:gd name="T8" fmla="*/ 587 w 2224"/>
                  <a:gd name="T9" fmla="*/ 1521 h 3431"/>
                  <a:gd name="T10" fmla="*/ 314 w 2224"/>
                  <a:gd name="T11" fmla="*/ 2192 h 3431"/>
                  <a:gd name="T12" fmla="*/ 860 w 2224"/>
                  <a:gd name="T13" fmla="*/ 2192 h 3431"/>
                  <a:gd name="T14" fmla="*/ 860 w 2224"/>
                  <a:gd name="T15" fmla="*/ 2580 h 3431"/>
                  <a:gd name="T16" fmla="*/ 860 w 2224"/>
                  <a:gd name="T17" fmla="*/ 2590 h 3431"/>
                  <a:gd name="T18" fmla="*/ 713 w 2224"/>
                  <a:gd name="T19" fmla="*/ 2842 h 3431"/>
                  <a:gd name="T20" fmla="*/ 618 w 2224"/>
                  <a:gd name="T21" fmla="*/ 3062 h 3431"/>
                  <a:gd name="T22" fmla="*/ 692 w 2224"/>
                  <a:gd name="T23" fmla="*/ 3315 h 3431"/>
                  <a:gd name="T24" fmla="*/ 975 w 2224"/>
                  <a:gd name="T25" fmla="*/ 3419 h 3431"/>
                  <a:gd name="T26" fmla="*/ 1258 w 2224"/>
                  <a:gd name="T27" fmla="*/ 3315 h 3431"/>
                  <a:gd name="T28" fmla="*/ 1332 w 2224"/>
                  <a:gd name="T29" fmla="*/ 3062 h 3431"/>
                  <a:gd name="T30" fmla="*/ 1248 w 2224"/>
                  <a:gd name="T31" fmla="*/ 2842 h 3431"/>
                  <a:gd name="T32" fmla="*/ 1121 w 2224"/>
                  <a:gd name="T33" fmla="*/ 2590 h 3431"/>
                  <a:gd name="T34" fmla="*/ 1121 w 2224"/>
                  <a:gd name="T35" fmla="*/ 2192 h 3431"/>
                  <a:gd name="T36" fmla="*/ 1751 w 2224"/>
                  <a:gd name="T37" fmla="*/ 2192 h 3431"/>
                  <a:gd name="T38" fmla="*/ 1783 w 2224"/>
                  <a:gd name="T39" fmla="*/ 1279 h 3431"/>
                  <a:gd name="T40" fmla="*/ 2139 w 2224"/>
                  <a:gd name="T41" fmla="*/ 263 h 3431"/>
                  <a:gd name="T42" fmla="*/ 1594 w 2224"/>
                  <a:gd name="T43" fmla="*/ 0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4" h="3431">
                    <a:moveTo>
                      <a:pt x="1594" y="0"/>
                    </a:moveTo>
                    <a:lnTo>
                      <a:pt x="1594" y="0"/>
                    </a:lnTo>
                    <a:cubicBezTo>
                      <a:pt x="325" y="0"/>
                      <a:pt x="325" y="0"/>
                      <a:pt x="325" y="0"/>
                    </a:cubicBezTo>
                    <a:cubicBezTo>
                      <a:pt x="251" y="63"/>
                      <a:pt x="198" y="147"/>
                      <a:pt x="157" y="252"/>
                    </a:cubicBezTo>
                    <a:cubicBezTo>
                      <a:pt x="0" y="671"/>
                      <a:pt x="545" y="1080"/>
                      <a:pt x="587" y="1521"/>
                    </a:cubicBezTo>
                    <a:cubicBezTo>
                      <a:pt x="503" y="1773"/>
                      <a:pt x="409" y="1982"/>
                      <a:pt x="314" y="2192"/>
                    </a:cubicBezTo>
                    <a:cubicBezTo>
                      <a:pt x="860" y="2192"/>
                      <a:pt x="860" y="2192"/>
                      <a:pt x="860" y="2192"/>
                    </a:cubicBezTo>
                    <a:cubicBezTo>
                      <a:pt x="860" y="2580"/>
                      <a:pt x="860" y="2580"/>
                      <a:pt x="860" y="2580"/>
                    </a:cubicBezTo>
                    <a:lnTo>
                      <a:pt x="860" y="2590"/>
                    </a:lnTo>
                    <a:cubicBezTo>
                      <a:pt x="849" y="2706"/>
                      <a:pt x="765" y="2780"/>
                      <a:pt x="713" y="2842"/>
                    </a:cubicBezTo>
                    <a:cubicBezTo>
                      <a:pt x="660" y="2916"/>
                      <a:pt x="618" y="2979"/>
                      <a:pt x="618" y="3062"/>
                    </a:cubicBezTo>
                    <a:cubicBezTo>
                      <a:pt x="618" y="3157"/>
                      <a:pt x="639" y="3251"/>
                      <a:pt x="692" y="3315"/>
                    </a:cubicBezTo>
                    <a:cubicBezTo>
                      <a:pt x="744" y="3377"/>
                      <a:pt x="828" y="3419"/>
                      <a:pt x="975" y="3419"/>
                    </a:cubicBezTo>
                    <a:cubicBezTo>
                      <a:pt x="1121" y="3430"/>
                      <a:pt x="1205" y="3377"/>
                      <a:pt x="1258" y="3315"/>
                    </a:cubicBezTo>
                    <a:cubicBezTo>
                      <a:pt x="1300" y="3251"/>
                      <a:pt x="1332" y="3157"/>
                      <a:pt x="1332" y="3062"/>
                    </a:cubicBezTo>
                    <a:cubicBezTo>
                      <a:pt x="1332" y="2979"/>
                      <a:pt x="1289" y="2916"/>
                      <a:pt x="1248" y="2842"/>
                    </a:cubicBezTo>
                    <a:cubicBezTo>
                      <a:pt x="1195" y="2780"/>
                      <a:pt x="1121" y="2706"/>
                      <a:pt x="1121" y="2590"/>
                    </a:cubicBezTo>
                    <a:cubicBezTo>
                      <a:pt x="1121" y="2192"/>
                      <a:pt x="1121" y="2192"/>
                      <a:pt x="1121" y="2192"/>
                    </a:cubicBezTo>
                    <a:cubicBezTo>
                      <a:pt x="1751" y="2192"/>
                      <a:pt x="1751" y="2192"/>
                      <a:pt x="1751" y="2192"/>
                    </a:cubicBezTo>
                    <a:cubicBezTo>
                      <a:pt x="1751" y="1909"/>
                      <a:pt x="1762" y="1615"/>
                      <a:pt x="1783" y="1279"/>
                    </a:cubicBezTo>
                    <a:cubicBezTo>
                      <a:pt x="1877" y="818"/>
                      <a:pt x="2223" y="598"/>
                      <a:pt x="2139" y="263"/>
                    </a:cubicBezTo>
                    <a:cubicBezTo>
                      <a:pt x="2066" y="11"/>
                      <a:pt x="1814" y="73"/>
                      <a:pt x="1594"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6" name="Freeform 26"/>
              <p:cNvSpPr>
                <a:spLocks noChangeArrowheads="1"/>
              </p:cNvSpPr>
              <p:nvPr/>
            </p:nvSpPr>
            <p:spPr bwMode="auto">
              <a:xfrm>
                <a:off x="12701316" y="7023816"/>
                <a:ext cx="923744" cy="750738"/>
              </a:xfrm>
              <a:custGeom>
                <a:avLst/>
                <a:gdLst>
                  <a:gd name="T0" fmla="*/ 1395 w 2256"/>
                  <a:gd name="T1" fmla="*/ 546 h 1836"/>
                  <a:gd name="T2" fmla="*/ 1395 w 2256"/>
                  <a:gd name="T3" fmla="*/ 546 h 1836"/>
                  <a:gd name="T4" fmla="*/ 136 w 2256"/>
                  <a:gd name="T5" fmla="*/ 1395 h 1836"/>
                  <a:gd name="T6" fmla="*/ 21 w 2256"/>
                  <a:gd name="T7" fmla="*/ 1657 h 1836"/>
                  <a:gd name="T8" fmla="*/ 230 w 2256"/>
                  <a:gd name="T9" fmla="*/ 1793 h 1836"/>
                  <a:gd name="T10" fmla="*/ 1604 w 2256"/>
                  <a:gd name="T11" fmla="*/ 860 h 1836"/>
                  <a:gd name="T12" fmla="*/ 2255 w 2256"/>
                  <a:gd name="T13" fmla="*/ 0 h 1836"/>
                  <a:gd name="T14" fmla="*/ 1888 w 2256"/>
                  <a:gd name="T15" fmla="*/ 0 h 1836"/>
                  <a:gd name="T16" fmla="*/ 1395 w 2256"/>
                  <a:gd name="T17" fmla="*/ 546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6" h="1836">
                    <a:moveTo>
                      <a:pt x="1395" y="546"/>
                    </a:moveTo>
                    <a:lnTo>
                      <a:pt x="1395" y="546"/>
                    </a:lnTo>
                    <a:cubicBezTo>
                      <a:pt x="881" y="1112"/>
                      <a:pt x="136" y="1395"/>
                      <a:pt x="136" y="1395"/>
                    </a:cubicBezTo>
                    <a:cubicBezTo>
                      <a:pt x="53" y="1416"/>
                      <a:pt x="0" y="1541"/>
                      <a:pt x="21" y="1657"/>
                    </a:cubicBezTo>
                    <a:cubicBezTo>
                      <a:pt x="42" y="1762"/>
                      <a:pt x="157" y="1835"/>
                      <a:pt x="230" y="1793"/>
                    </a:cubicBezTo>
                    <a:cubicBezTo>
                      <a:pt x="230" y="1793"/>
                      <a:pt x="1017" y="1500"/>
                      <a:pt x="1604" y="860"/>
                    </a:cubicBezTo>
                    <a:cubicBezTo>
                      <a:pt x="1919" y="524"/>
                      <a:pt x="2129" y="220"/>
                      <a:pt x="2255" y="0"/>
                    </a:cubicBezTo>
                    <a:cubicBezTo>
                      <a:pt x="1888" y="0"/>
                      <a:pt x="1888" y="0"/>
                      <a:pt x="1888" y="0"/>
                    </a:cubicBezTo>
                    <a:cubicBezTo>
                      <a:pt x="1762" y="147"/>
                      <a:pt x="1604" y="325"/>
                      <a:pt x="1395" y="546"/>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7" name="Freeform 27"/>
              <p:cNvSpPr>
                <a:spLocks noChangeArrowheads="1"/>
              </p:cNvSpPr>
              <p:nvPr/>
            </p:nvSpPr>
            <p:spPr bwMode="auto">
              <a:xfrm>
                <a:off x="12174494" y="7539949"/>
                <a:ext cx="488935" cy="400634"/>
              </a:xfrm>
              <a:custGeom>
                <a:avLst/>
                <a:gdLst>
                  <a:gd name="T0" fmla="*/ 871 w 1196"/>
                  <a:gd name="T1" fmla="*/ 11 h 977"/>
                  <a:gd name="T2" fmla="*/ 871 w 1196"/>
                  <a:gd name="T3" fmla="*/ 11 h 977"/>
                  <a:gd name="T4" fmla="*/ 849 w 1196"/>
                  <a:gd name="T5" fmla="*/ 11 h 977"/>
                  <a:gd name="T6" fmla="*/ 304 w 1196"/>
                  <a:gd name="T7" fmla="*/ 53 h 977"/>
                  <a:gd name="T8" fmla="*/ 10 w 1196"/>
                  <a:gd name="T9" fmla="*/ 326 h 977"/>
                  <a:gd name="T10" fmla="*/ 42 w 1196"/>
                  <a:gd name="T11" fmla="*/ 756 h 977"/>
                  <a:gd name="T12" fmla="*/ 367 w 1196"/>
                  <a:gd name="T13" fmla="*/ 954 h 977"/>
                  <a:gd name="T14" fmla="*/ 891 w 1196"/>
                  <a:gd name="T15" fmla="*/ 892 h 977"/>
                  <a:gd name="T16" fmla="*/ 1195 w 1196"/>
                  <a:gd name="T17" fmla="*/ 619 h 977"/>
                  <a:gd name="T18" fmla="*/ 1164 w 1196"/>
                  <a:gd name="T19" fmla="*/ 211 h 977"/>
                  <a:gd name="T20" fmla="*/ 871 w 1196"/>
                  <a:gd name="T21" fmla="*/ 11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6" h="977">
                    <a:moveTo>
                      <a:pt x="871" y="11"/>
                    </a:moveTo>
                    <a:lnTo>
                      <a:pt x="871" y="11"/>
                    </a:lnTo>
                    <a:cubicBezTo>
                      <a:pt x="871" y="11"/>
                      <a:pt x="860" y="11"/>
                      <a:pt x="849" y="11"/>
                    </a:cubicBezTo>
                    <a:cubicBezTo>
                      <a:pt x="304" y="53"/>
                      <a:pt x="304" y="53"/>
                      <a:pt x="304" y="53"/>
                    </a:cubicBezTo>
                    <a:cubicBezTo>
                      <a:pt x="147" y="74"/>
                      <a:pt x="0" y="200"/>
                      <a:pt x="10" y="326"/>
                    </a:cubicBezTo>
                    <a:cubicBezTo>
                      <a:pt x="42" y="756"/>
                      <a:pt x="42" y="756"/>
                      <a:pt x="42" y="756"/>
                    </a:cubicBezTo>
                    <a:cubicBezTo>
                      <a:pt x="53" y="882"/>
                      <a:pt x="209" y="976"/>
                      <a:pt x="367" y="954"/>
                    </a:cubicBezTo>
                    <a:cubicBezTo>
                      <a:pt x="891" y="892"/>
                      <a:pt x="891" y="892"/>
                      <a:pt x="891" y="892"/>
                    </a:cubicBezTo>
                    <a:cubicBezTo>
                      <a:pt x="1059" y="882"/>
                      <a:pt x="1195" y="745"/>
                      <a:pt x="1195" y="619"/>
                    </a:cubicBezTo>
                    <a:cubicBezTo>
                      <a:pt x="1164" y="211"/>
                      <a:pt x="1164" y="211"/>
                      <a:pt x="1164" y="211"/>
                    </a:cubicBezTo>
                    <a:cubicBezTo>
                      <a:pt x="1154" y="95"/>
                      <a:pt x="1027" y="0"/>
                      <a:pt x="871" y="11"/>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8" name="Freeform 28"/>
              <p:cNvSpPr>
                <a:spLocks noChangeArrowheads="1"/>
              </p:cNvSpPr>
              <p:nvPr/>
            </p:nvSpPr>
            <p:spPr bwMode="auto">
              <a:xfrm>
                <a:off x="12710338" y="8187821"/>
                <a:ext cx="992303" cy="1404023"/>
              </a:xfrm>
              <a:custGeom>
                <a:avLst/>
                <a:gdLst>
                  <a:gd name="T0" fmla="*/ 1049 w 2424"/>
                  <a:gd name="T1" fmla="*/ 0 h 3430"/>
                  <a:gd name="T2" fmla="*/ 1049 w 2424"/>
                  <a:gd name="T3" fmla="*/ 0 h 3430"/>
                  <a:gd name="T4" fmla="*/ 0 w 2424"/>
                  <a:gd name="T5" fmla="*/ 3419 h 3430"/>
                  <a:gd name="T6" fmla="*/ 1059 w 2424"/>
                  <a:gd name="T7" fmla="*/ 3419 h 3430"/>
                  <a:gd name="T8" fmla="*/ 1059 w 2424"/>
                  <a:gd name="T9" fmla="*/ 3314 h 3430"/>
                  <a:gd name="T10" fmla="*/ 986 w 2424"/>
                  <a:gd name="T11" fmla="*/ 3188 h 3430"/>
                  <a:gd name="T12" fmla="*/ 860 w 2424"/>
                  <a:gd name="T13" fmla="*/ 2842 h 3430"/>
                  <a:gd name="T14" fmla="*/ 986 w 2424"/>
                  <a:gd name="T15" fmla="*/ 2444 h 3430"/>
                  <a:gd name="T16" fmla="*/ 1447 w 2424"/>
                  <a:gd name="T17" fmla="*/ 2255 h 3430"/>
                  <a:gd name="T18" fmla="*/ 1898 w 2424"/>
                  <a:gd name="T19" fmla="*/ 2444 h 3430"/>
                  <a:gd name="T20" fmla="*/ 2024 w 2424"/>
                  <a:gd name="T21" fmla="*/ 2842 h 3430"/>
                  <a:gd name="T22" fmla="*/ 1888 w 2424"/>
                  <a:gd name="T23" fmla="*/ 3199 h 3430"/>
                  <a:gd name="T24" fmla="*/ 1793 w 2424"/>
                  <a:gd name="T25" fmla="*/ 3335 h 3430"/>
                  <a:gd name="T26" fmla="*/ 1793 w 2424"/>
                  <a:gd name="T27" fmla="*/ 3419 h 3430"/>
                  <a:gd name="T28" fmla="*/ 2391 w 2424"/>
                  <a:gd name="T29" fmla="*/ 3419 h 3430"/>
                  <a:gd name="T30" fmla="*/ 2423 w 2424"/>
                  <a:gd name="T31" fmla="*/ 3429 h 3430"/>
                  <a:gd name="T32" fmla="*/ 2423 w 2424"/>
                  <a:gd name="T33" fmla="*/ 1101 h 3430"/>
                  <a:gd name="T34" fmla="*/ 1049 w 2424"/>
                  <a:gd name="T35"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4" h="3430">
                    <a:moveTo>
                      <a:pt x="1049" y="0"/>
                    </a:moveTo>
                    <a:lnTo>
                      <a:pt x="1049" y="0"/>
                    </a:lnTo>
                    <a:cubicBezTo>
                      <a:pt x="828" y="1269"/>
                      <a:pt x="409" y="2307"/>
                      <a:pt x="0" y="3419"/>
                    </a:cubicBezTo>
                    <a:cubicBezTo>
                      <a:pt x="1059" y="3419"/>
                      <a:pt x="1059" y="3419"/>
                      <a:pt x="1059" y="3419"/>
                    </a:cubicBezTo>
                    <a:cubicBezTo>
                      <a:pt x="1059" y="3314"/>
                      <a:pt x="1059" y="3314"/>
                      <a:pt x="1059" y="3314"/>
                    </a:cubicBezTo>
                    <a:cubicBezTo>
                      <a:pt x="1059" y="3293"/>
                      <a:pt x="1049" y="3283"/>
                      <a:pt x="986" y="3188"/>
                    </a:cubicBezTo>
                    <a:cubicBezTo>
                      <a:pt x="934" y="3115"/>
                      <a:pt x="860" y="3000"/>
                      <a:pt x="860" y="2842"/>
                    </a:cubicBezTo>
                    <a:cubicBezTo>
                      <a:pt x="860" y="2706"/>
                      <a:pt x="881" y="2569"/>
                      <a:pt x="986" y="2444"/>
                    </a:cubicBezTo>
                    <a:cubicBezTo>
                      <a:pt x="1070" y="2329"/>
                      <a:pt x="1248" y="2245"/>
                      <a:pt x="1447" y="2255"/>
                    </a:cubicBezTo>
                    <a:cubicBezTo>
                      <a:pt x="1636" y="2255"/>
                      <a:pt x="1814" y="2329"/>
                      <a:pt x="1898" y="2444"/>
                    </a:cubicBezTo>
                    <a:cubicBezTo>
                      <a:pt x="2003" y="2559"/>
                      <a:pt x="2024" y="2706"/>
                      <a:pt x="2024" y="2842"/>
                    </a:cubicBezTo>
                    <a:cubicBezTo>
                      <a:pt x="2024" y="3000"/>
                      <a:pt x="1940" y="3125"/>
                      <a:pt x="1888" y="3199"/>
                    </a:cubicBezTo>
                    <a:cubicBezTo>
                      <a:pt x="1814" y="3293"/>
                      <a:pt x="1793" y="3314"/>
                      <a:pt x="1793" y="3335"/>
                    </a:cubicBezTo>
                    <a:cubicBezTo>
                      <a:pt x="1793" y="3419"/>
                      <a:pt x="1793" y="3419"/>
                      <a:pt x="1793" y="3419"/>
                    </a:cubicBezTo>
                    <a:cubicBezTo>
                      <a:pt x="2391" y="3419"/>
                      <a:pt x="2391" y="3419"/>
                      <a:pt x="2391" y="3419"/>
                    </a:cubicBezTo>
                    <a:cubicBezTo>
                      <a:pt x="2402" y="3419"/>
                      <a:pt x="2412" y="3419"/>
                      <a:pt x="2423" y="3429"/>
                    </a:cubicBezTo>
                    <a:cubicBezTo>
                      <a:pt x="2423" y="1101"/>
                      <a:pt x="2423" y="1101"/>
                      <a:pt x="2423" y="1101"/>
                    </a:cubicBezTo>
                    <a:cubicBezTo>
                      <a:pt x="1741" y="671"/>
                      <a:pt x="1174" y="283"/>
                      <a:pt x="1049"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9" name="Freeform 29"/>
              <p:cNvSpPr>
                <a:spLocks noChangeArrowheads="1"/>
              </p:cNvSpPr>
              <p:nvPr/>
            </p:nvSpPr>
            <p:spPr bwMode="auto">
              <a:xfrm>
                <a:off x="9392437" y="8393551"/>
                <a:ext cx="1845684" cy="1709010"/>
              </a:xfrm>
              <a:custGeom>
                <a:avLst/>
                <a:gdLst>
                  <a:gd name="T0" fmla="*/ 0 w 4511"/>
                  <a:gd name="T1" fmla="*/ 2915 h 4175"/>
                  <a:gd name="T2" fmla="*/ 0 w 4511"/>
                  <a:gd name="T3" fmla="*/ 2915 h 4175"/>
                  <a:gd name="T4" fmla="*/ 2999 w 4511"/>
                  <a:gd name="T5" fmla="*/ 2915 h 4175"/>
                  <a:gd name="T6" fmla="*/ 2999 w 4511"/>
                  <a:gd name="T7" fmla="*/ 3324 h 4175"/>
                  <a:gd name="T8" fmla="*/ 2999 w 4511"/>
                  <a:gd name="T9" fmla="*/ 3335 h 4175"/>
                  <a:gd name="T10" fmla="*/ 2852 w 4511"/>
                  <a:gd name="T11" fmla="*/ 3597 h 4175"/>
                  <a:gd name="T12" fmla="*/ 2759 w 4511"/>
                  <a:gd name="T13" fmla="*/ 3806 h 4175"/>
                  <a:gd name="T14" fmla="*/ 2832 w 4511"/>
                  <a:gd name="T15" fmla="*/ 4058 h 4175"/>
                  <a:gd name="T16" fmla="*/ 3115 w 4511"/>
                  <a:gd name="T17" fmla="*/ 4163 h 4175"/>
                  <a:gd name="T18" fmla="*/ 3398 w 4511"/>
                  <a:gd name="T19" fmla="*/ 4058 h 4175"/>
                  <a:gd name="T20" fmla="*/ 3471 w 4511"/>
                  <a:gd name="T21" fmla="*/ 3806 h 4175"/>
                  <a:gd name="T22" fmla="*/ 3387 w 4511"/>
                  <a:gd name="T23" fmla="*/ 3597 h 4175"/>
                  <a:gd name="T24" fmla="*/ 3262 w 4511"/>
                  <a:gd name="T25" fmla="*/ 3335 h 4175"/>
                  <a:gd name="T26" fmla="*/ 3262 w 4511"/>
                  <a:gd name="T27" fmla="*/ 2915 h 4175"/>
                  <a:gd name="T28" fmla="*/ 4447 w 4511"/>
                  <a:gd name="T29" fmla="*/ 2915 h 4175"/>
                  <a:gd name="T30" fmla="*/ 4437 w 4511"/>
                  <a:gd name="T31" fmla="*/ 0 h 4175"/>
                  <a:gd name="T32" fmla="*/ 0 w 4511"/>
                  <a:gd name="T33" fmla="*/ 2915 h 4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11" h="4175">
                    <a:moveTo>
                      <a:pt x="0" y="2915"/>
                    </a:moveTo>
                    <a:lnTo>
                      <a:pt x="0" y="2915"/>
                    </a:lnTo>
                    <a:cubicBezTo>
                      <a:pt x="2999" y="2915"/>
                      <a:pt x="2999" y="2915"/>
                      <a:pt x="2999" y="2915"/>
                    </a:cubicBezTo>
                    <a:cubicBezTo>
                      <a:pt x="2999" y="3324"/>
                      <a:pt x="2999" y="3324"/>
                      <a:pt x="2999" y="3324"/>
                    </a:cubicBezTo>
                    <a:cubicBezTo>
                      <a:pt x="2999" y="3335"/>
                      <a:pt x="2999" y="3335"/>
                      <a:pt x="2999" y="3335"/>
                    </a:cubicBezTo>
                    <a:cubicBezTo>
                      <a:pt x="2989" y="3450"/>
                      <a:pt x="2905" y="3523"/>
                      <a:pt x="2852" y="3597"/>
                    </a:cubicBezTo>
                    <a:cubicBezTo>
                      <a:pt x="2800" y="3659"/>
                      <a:pt x="2759" y="3722"/>
                      <a:pt x="2759" y="3806"/>
                    </a:cubicBezTo>
                    <a:cubicBezTo>
                      <a:pt x="2759" y="3911"/>
                      <a:pt x="2780" y="3995"/>
                      <a:pt x="2832" y="4058"/>
                    </a:cubicBezTo>
                    <a:cubicBezTo>
                      <a:pt x="2884" y="4122"/>
                      <a:pt x="2968" y="4163"/>
                      <a:pt x="3115" y="4163"/>
                    </a:cubicBezTo>
                    <a:cubicBezTo>
                      <a:pt x="3262" y="4174"/>
                      <a:pt x="3346" y="4132"/>
                      <a:pt x="3398" y="4058"/>
                    </a:cubicBezTo>
                    <a:cubicBezTo>
                      <a:pt x="3440" y="3995"/>
                      <a:pt x="3471" y="3901"/>
                      <a:pt x="3471" y="3806"/>
                    </a:cubicBezTo>
                    <a:cubicBezTo>
                      <a:pt x="3471" y="3722"/>
                      <a:pt x="3430" y="3659"/>
                      <a:pt x="3387" y="3597"/>
                    </a:cubicBezTo>
                    <a:cubicBezTo>
                      <a:pt x="3335" y="3523"/>
                      <a:pt x="3262" y="3450"/>
                      <a:pt x="3262" y="3335"/>
                    </a:cubicBezTo>
                    <a:cubicBezTo>
                      <a:pt x="3262" y="2915"/>
                      <a:pt x="3262" y="2915"/>
                      <a:pt x="3262" y="2915"/>
                    </a:cubicBezTo>
                    <a:cubicBezTo>
                      <a:pt x="4447" y="2915"/>
                      <a:pt x="4447" y="2915"/>
                      <a:pt x="4447" y="2915"/>
                    </a:cubicBezTo>
                    <a:cubicBezTo>
                      <a:pt x="4468" y="2013"/>
                      <a:pt x="4510" y="1079"/>
                      <a:pt x="4437" y="0"/>
                    </a:cubicBezTo>
                    <a:cubicBezTo>
                      <a:pt x="3262" y="628"/>
                      <a:pt x="577" y="1719"/>
                      <a:pt x="0" y="2915"/>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0" name="Freeform 30"/>
              <p:cNvSpPr>
                <a:spLocks noChangeArrowheads="1"/>
              </p:cNvSpPr>
              <p:nvPr/>
            </p:nvSpPr>
            <p:spPr bwMode="auto">
              <a:xfrm>
                <a:off x="13818109" y="8711171"/>
                <a:ext cx="1322469" cy="2485013"/>
              </a:xfrm>
              <a:custGeom>
                <a:avLst/>
                <a:gdLst>
                  <a:gd name="T0" fmla="*/ 3230 w 3231"/>
                  <a:gd name="T1" fmla="*/ 4867 h 6074"/>
                  <a:gd name="T2" fmla="*/ 3230 w 3231"/>
                  <a:gd name="T3" fmla="*/ 4867 h 6074"/>
                  <a:gd name="T4" fmla="*/ 2821 w 3231"/>
                  <a:gd name="T5" fmla="*/ 2371 h 6074"/>
                  <a:gd name="T6" fmla="*/ 0 w 3231"/>
                  <a:gd name="T7" fmla="*/ 0 h 6074"/>
                  <a:gd name="T8" fmla="*/ 0 w 3231"/>
                  <a:gd name="T9" fmla="*/ 3347 h 6074"/>
                  <a:gd name="T10" fmla="*/ 125 w 3231"/>
                  <a:gd name="T11" fmla="*/ 3347 h 6074"/>
                  <a:gd name="T12" fmla="*/ 241 w 3231"/>
                  <a:gd name="T13" fmla="*/ 3273 h 6074"/>
                  <a:gd name="T14" fmla="*/ 587 w 3231"/>
                  <a:gd name="T15" fmla="*/ 3147 h 6074"/>
                  <a:gd name="T16" fmla="*/ 996 w 3231"/>
                  <a:gd name="T17" fmla="*/ 3273 h 6074"/>
                  <a:gd name="T18" fmla="*/ 1184 w 3231"/>
                  <a:gd name="T19" fmla="*/ 3734 h 6074"/>
                  <a:gd name="T20" fmla="*/ 985 w 3231"/>
                  <a:gd name="T21" fmla="*/ 4196 h 6074"/>
                  <a:gd name="T22" fmla="*/ 587 w 3231"/>
                  <a:gd name="T23" fmla="*/ 4321 h 6074"/>
                  <a:gd name="T24" fmla="*/ 230 w 3231"/>
                  <a:gd name="T25" fmla="*/ 4174 h 6074"/>
                  <a:gd name="T26" fmla="*/ 94 w 3231"/>
                  <a:gd name="T27" fmla="*/ 4080 h 6074"/>
                  <a:gd name="T28" fmla="*/ 0 w 3231"/>
                  <a:gd name="T29" fmla="*/ 4080 h 6074"/>
                  <a:gd name="T30" fmla="*/ 0 w 3231"/>
                  <a:gd name="T31" fmla="*/ 4867 h 6074"/>
                  <a:gd name="T32" fmla="*/ 1458 w 3231"/>
                  <a:gd name="T33" fmla="*/ 4867 h 6074"/>
                  <a:gd name="T34" fmla="*/ 1458 w 3231"/>
                  <a:gd name="T35" fmla="*/ 5224 h 6074"/>
                  <a:gd name="T36" fmla="*/ 1458 w 3231"/>
                  <a:gd name="T37" fmla="*/ 5234 h 6074"/>
                  <a:gd name="T38" fmla="*/ 1321 w 3231"/>
                  <a:gd name="T39" fmla="*/ 5496 h 6074"/>
                  <a:gd name="T40" fmla="*/ 1227 w 3231"/>
                  <a:gd name="T41" fmla="*/ 5706 h 6074"/>
                  <a:gd name="T42" fmla="*/ 1300 w 3231"/>
                  <a:gd name="T43" fmla="*/ 5958 h 6074"/>
                  <a:gd name="T44" fmla="*/ 1583 w 3231"/>
                  <a:gd name="T45" fmla="*/ 6073 h 6074"/>
                  <a:gd name="T46" fmla="*/ 1856 w 3231"/>
                  <a:gd name="T47" fmla="*/ 5968 h 6074"/>
                  <a:gd name="T48" fmla="*/ 1930 w 3231"/>
                  <a:gd name="T49" fmla="*/ 5706 h 6074"/>
                  <a:gd name="T50" fmla="*/ 1846 w 3231"/>
                  <a:gd name="T51" fmla="*/ 5496 h 6074"/>
                  <a:gd name="T52" fmla="*/ 1730 w 3231"/>
                  <a:gd name="T53" fmla="*/ 5244 h 6074"/>
                  <a:gd name="T54" fmla="*/ 1730 w 3231"/>
                  <a:gd name="T55" fmla="*/ 4867 h 6074"/>
                  <a:gd name="T56" fmla="*/ 3230 w 3231"/>
                  <a:gd name="T57" fmla="*/ 4867 h 6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1" h="6074">
                    <a:moveTo>
                      <a:pt x="3230" y="4867"/>
                    </a:moveTo>
                    <a:lnTo>
                      <a:pt x="3230" y="4867"/>
                    </a:lnTo>
                    <a:cubicBezTo>
                      <a:pt x="2821" y="2371"/>
                      <a:pt x="2821" y="2371"/>
                      <a:pt x="2821" y="2371"/>
                    </a:cubicBezTo>
                    <a:cubicBezTo>
                      <a:pt x="2705" y="1657"/>
                      <a:pt x="1227" y="766"/>
                      <a:pt x="0" y="0"/>
                    </a:cubicBezTo>
                    <a:cubicBezTo>
                      <a:pt x="0" y="3347"/>
                      <a:pt x="0" y="3347"/>
                      <a:pt x="0" y="3347"/>
                    </a:cubicBezTo>
                    <a:cubicBezTo>
                      <a:pt x="125" y="3347"/>
                      <a:pt x="125" y="3347"/>
                      <a:pt x="125" y="3347"/>
                    </a:cubicBezTo>
                    <a:cubicBezTo>
                      <a:pt x="146" y="3347"/>
                      <a:pt x="146" y="3347"/>
                      <a:pt x="241" y="3273"/>
                    </a:cubicBezTo>
                    <a:cubicBezTo>
                      <a:pt x="325" y="3220"/>
                      <a:pt x="440" y="3147"/>
                      <a:pt x="587" y="3147"/>
                    </a:cubicBezTo>
                    <a:cubicBezTo>
                      <a:pt x="723" y="3147"/>
                      <a:pt x="870" y="3167"/>
                      <a:pt x="996" y="3273"/>
                    </a:cubicBezTo>
                    <a:cubicBezTo>
                      <a:pt x="1100" y="3357"/>
                      <a:pt x="1184" y="3535"/>
                      <a:pt x="1184" y="3734"/>
                    </a:cubicBezTo>
                    <a:cubicBezTo>
                      <a:pt x="1184" y="3934"/>
                      <a:pt x="1100" y="4101"/>
                      <a:pt x="985" y="4196"/>
                    </a:cubicBezTo>
                    <a:cubicBezTo>
                      <a:pt x="870" y="4290"/>
                      <a:pt x="723" y="4321"/>
                      <a:pt x="587" y="4321"/>
                    </a:cubicBezTo>
                    <a:cubicBezTo>
                      <a:pt x="440" y="4321"/>
                      <a:pt x="314" y="4237"/>
                      <a:pt x="230" y="4174"/>
                    </a:cubicBezTo>
                    <a:cubicBezTo>
                      <a:pt x="146" y="4101"/>
                      <a:pt x="125" y="4080"/>
                      <a:pt x="94" y="4080"/>
                    </a:cubicBezTo>
                    <a:cubicBezTo>
                      <a:pt x="0" y="4080"/>
                      <a:pt x="0" y="4080"/>
                      <a:pt x="0" y="4080"/>
                    </a:cubicBezTo>
                    <a:cubicBezTo>
                      <a:pt x="0" y="4867"/>
                      <a:pt x="0" y="4867"/>
                      <a:pt x="0" y="4867"/>
                    </a:cubicBezTo>
                    <a:cubicBezTo>
                      <a:pt x="1458" y="4867"/>
                      <a:pt x="1458" y="4867"/>
                      <a:pt x="1458" y="4867"/>
                    </a:cubicBezTo>
                    <a:cubicBezTo>
                      <a:pt x="1458" y="5224"/>
                      <a:pt x="1458" y="5224"/>
                      <a:pt x="1458" y="5224"/>
                    </a:cubicBezTo>
                    <a:cubicBezTo>
                      <a:pt x="1458" y="5234"/>
                      <a:pt x="1458" y="5234"/>
                      <a:pt x="1458" y="5234"/>
                    </a:cubicBezTo>
                    <a:cubicBezTo>
                      <a:pt x="1447" y="5349"/>
                      <a:pt x="1374" y="5423"/>
                      <a:pt x="1321" y="5496"/>
                    </a:cubicBezTo>
                    <a:cubicBezTo>
                      <a:pt x="1258" y="5559"/>
                      <a:pt x="1227" y="5622"/>
                      <a:pt x="1227" y="5706"/>
                    </a:cubicBezTo>
                    <a:cubicBezTo>
                      <a:pt x="1227" y="5811"/>
                      <a:pt x="1247" y="5895"/>
                      <a:pt x="1300" y="5958"/>
                    </a:cubicBezTo>
                    <a:cubicBezTo>
                      <a:pt x="1352" y="6020"/>
                      <a:pt x="1426" y="6062"/>
                      <a:pt x="1583" y="6073"/>
                    </a:cubicBezTo>
                    <a:cubicBezTo>
                      <a:pt x="1730" y="6073"/>
                      <a:pt x="1803" y="6031"/>
                      <a:pt x="1856" y="5968"/>
                    </a:cubicBezTo>
                    <a:cubicBezTo>
                      <a:pt x="1908" y="5895"/>
                      <a:pt x="1930" y="5800"/>
                      <a:pt x="1930" y="5706"/>
                    </a:cubicBezTo>
                    <a:cubicBezTo>
                      <a:pt x="1930" y="5622"/>
                      <a:pt x="1898" y="5559"/>
                      <a:pt x="1846" y="5496"/>
                    </a:cubicBezTo>
                    <a:cubicBezTo>
                      <a:pt x="1803" y="5423"/>
                      <a:pt x="1730" y="5360"/>
                      <a:pt x="1730" y="5244"/>
                    </a:cubicBezTo>
                    <a:cubicBezTo>
                      <a:pt x="1730" y="4867"/>
                      <a:pt x="1730" y="4867"/>
                      <a:pt x="1730" y="4867"/>
                    </a:cubicBezTo>
                    <a:lnTo>
                      <a:pt x="3230" y="4867"/>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1" name="Freeform 31"/>
              <p:cNvSpPr>
                <a:spLocks noChangeArrowheads="1"/>
              </p:cNvSpPr>
              <p:nvPr/>
            </p:nvSpPr>
            <p:spPr bwMode="auto">
              <a:xfrm>
                <a:off x="12387388" y="9200233"/>
                <a:ext cx="1820425" cy="1503280"/>
              </a:xfrm>
              <a:custGeom>
                <a:avLst/>
                <a:gdLst>
                  <a:gd name="T0" fmla="*/ 4342 w 4448"/>
                  <a:gd name="T1" fmla="*/ 2255 h 3672"/>
                  <a:gd name="T2" fmla="*/ 4342 w 4448"/>
                  <a:gd name="T3" fmla="*/ 2255 h 3672"/>
                  <a:gd name="T4" fmla="*/ 4080 w 4448"/>
                  <a:gd name="T5" fmla="*/ 2182 h 3672"/>
                  <a:gd name="T6" fmla="*/ 3870 w 4448"/>
                  <a:gd name="T7" fmla="*/ 2265 h 3672"/>
                  <a:gd name="T8" fmla="*/ 3618 w 4448"/>
                  <a:gd name="T9" fmla="*/ 2391 h 3672"/>
                  <a:gd name="T10" fmla="*/ 3210 w 4448"/>
                  <a:gd name="T11" fmla="*/ 2391 h 3672"/>
                  <a:gd name="T12" fmla="*/ 3210 w 4448"/>
                  <a:gd name="T13" fmla="*/ 1216 h 3672"/>
                  <a:gd name="T14" fmla="*/ 3178 w 4448"/>
                  <a:gd name="T15" fmla="*/ 1228 h 3672"/>
                  <a:gd name="T16" fmla="*/ 2349 w 4448"/>
                  <a:gd name="T17" fmla="*/ 1228 h 3672"/>
                  <a:gd name="T18" fmla="*/ 2349 w 4448"/>
                  <a:gd name="T19" fmla="*/ 849 h 3672"/>
                  <a:gd name="T20" fmla="*/ 2349 w 4448"/>
                  <a:gd name="T21" fmla="*/ 839 h 3672"/>
                  <a:gd name="T22" fmla="*/ 2486 w 4448"/>
                  <a:gd name="T23" fmla="*/ 587 h 3672"/>
                  <a:gd name="T24" fmla="*/ 2580 w 4448"/>
                  <a:gd name="T25" fmla="*/ 367 h 3672"/>
                  <a:gd name="T26" fmla="*/ 2507 w 4448"/>
                  <a:gd name="T27" fmla="*/ 115 h 3672"/>
                  <a:gd name="T28" fmla="*/ 2224 w 4448"/>
                  <a:gd name="T29" fmla="*/ 10 h 3672"/>
                  <a:gd name="T30" fmla="*/ 1951 w 4448"/>
                  <a:gd name="T31" fmla="*/ 115 h 3672"/>
                  <a:gd name="T32" fmla="*/ 1877 w 4448"/>
                  <a:gd name="T33" fmla="*/ 367 h 3672"/>
                  <a:gd name="T34" fmla="*/ 1961 w 4448"/>
                  <a:gd name="T35" fmla="*/ 577 h 3672"/>
                  <a:gd name="T36" fmla="*/ 2077 w 4448"/>
                  <a:gd name="T37" fmla="*/ 839 h 3672"/>
                  <a:gd name="T38" fmla="*/ 2077 w 4448"/>
                  <a:gd name="T39" fmla="*/ 1228 h 3672"/>
                  <a:gd name="T40" fmla="*/ 692 w 4448"/>
                  <a:gd name="T41" fmla="*/ 1228 h 3672"/>
                  <a:gd name="T42" fmla="*/ 0 w 4448"/>
                  <a:gd name="T43" fmla="*/ 3671 h 3672"/>
                  <a:gd name="T44" fmla="*/ 1395 w 4448"/>
                  <a:gd name="T45" fmla="*/ 3671 h 3672"/>
                  <a:gd name="T46" fmla="*/ 1395 w 4448"/>
                  <a:gd name="T47" fmla="*/ 3556 h 3672"/>
                  <a:gd name="T48" fmla="*/ 1322 w 4448"/>
                  <a:gd name="T49" fmla="*/ 3440 h 3672"/>
                  <a:gd name="T50" fmla="*/ 1186 w 4448"/>
                  <a:gd name="T51" fmla="*/ 3094 h 3672"/>
                  <a:gd name="T52" fmla="*/ 1311 w 4448"/>
                  <a:gd name="T53" fmla="*/ 2695 h 3672"/>
                  <a:gd name="T54" fmla="*/ 1783 w 4448"/>
                  <a:gd name="T55" fmla="*/ 2496 h 3672"/>
                  <a:gd name="T56" fmla="*/ 2234 w 4448"/>
                  <a:gd name="T57" fmla="*/ 2695 h 3672"/>
                  <a:gd name="T58" fmla="*/ 2360 w 4448"/>
                  <a:gd name="T59" fmla="*/ 3094 h 3672"/>
                  <a:gd name="T60" fmla="*/ 2213 w 4448"/>
                  <a:gd name="T61" fmla="*/ 3451 h 3672"/>
                  <a:gd name="T62" fmla="*/ 2129 w 4448"/>
                  <a:gd name="T63" fmla="*/ 3587 h 3672"/>
                  <a:gd name="T64" fmla="*/ 2129 w 4448"/>
                  <a:gd name="T65" fmla="*/ 3671 h 3672"/>
                  <a:gd name="T66" fmla="*/ 3210 w 4448"/>
                  <a:gd name="T67" fmla="*/ 3671 h 3672"/>
                  <a:gd name="T68" fmla="*/ 3210 w 4448"/>
                  <a:gd name="T69" fmla="*/ 2654 h 3672"/>
                  <a:gd name="T70" fmla="*/ 3608 w 4448"/>
                  <a:gd name="T71" fmla="*/ 2654 h 3672"/>
                  <a:gd name="T72" fmla="*/ 3618 w 4448"/>
                  <a:gd name="T73" fmla="*/ 2654 h 3672"/>
                  <a:gd name="T74" fmla="*/ 3870 w 4448"/>
                  <a:gd name="T75" fmla="*/ 2800 h 3672"/>
                  <a:gd name="T76" fmla="*/ 4080 w 4448"/>
                  <a:gd name="T77" fmla="*/ 2884 h 3672"/>
                  <a:gd name="T78" fmla="*/ 4342 w 4448"/>
                  <a:gd name="T79" fmla="*/ 2810 h 3672"/>
                  <a:gd name="T80" fmla="*/ 4447 w 4448"/>
                  <a:gd name="T81" fmla="*/ 2538 h 3672"/>
                  <a:gd name="T82" fmla="*/ 4342 w 4448"/>
                  <a:gd name="T83" fmla="*/ 2255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8" h="3672">
                    <a:moveTo>
                      <a:pt x="4342" y="2255"/>
                    </a:moveTo>
                    <a:lnTo>
                      <a:pt x="4342" y="2255"/>
                    </a:lnTo>
                    <a:cubicBezTo>
                      <a:pt x="4279" y="2203"/>
                      <a:pt x="4185" y="2182"/>
                      <a:pt x="4080" y="2182"/>
                    </a:cubicBezTo>
                    <a:cubicBezTo>
                      <a:pt x="4006" y="2182"/>
                      <a:pt x="3944" y="2223"/>
                      <a:pt x="3870" y="2265"/>
                    </a:cubicBezTo>
                    <a:cubicBezTo>
                      <a:pt x="3807" y="2318"/>
                      <a:pt x="3734" y="2391"/>
                      <a:pt x="3618" y="2391"/>
                    </a:cubicBezTo>
                    <a:cubicBezTo>
                      <a:pt x="3210" y="2391"/>
                      <a:pt x="3210" y="2391"/>
                      <a:pt x="3210" y="2391"/>
                    </a:cubicBezTo>
                    <a:cubicBezTo>
                      <a:pt x="3210" y="1216"/>
                      <a:pt x="3210" y="1216"/>
                      <a:pt x="3210" y="1216"/>
                    </a:cubicBezTo>
                    <a:cubicBezTo>
                      <a:pt x="3199" y="1216"/>
                      <a:pt x="3189" y="1228"/>
                      <a:pt x="3178" y="1228"/>
                    </a:cubicBezTo>
                    <a:cubicBezTo>
                      <a:pt x="2349" y="1228"/>
                      <a:pt x="2349" y="1228"/>
                      <a:pt x="2349" y="1228"/>
                    </a:cubicBezTo>
                    <a:cubicBezTo>
                      <a:pt x="2349" y="849"/>
                      <a:pt x="2349" y="849"/>
                      <a:pt x="2349" y="849"/>
                    </a:cubicBezTo>
                    <a:lnTo>
                      <a:pt x="2349" y="839"/>
                    </a:lnTo>
                    <a:cubicBezTo>
                      <a:pt x="2360" y="724"/>
                      <a:pt x="2433" y="650"/>
                      <a:pt x="2486" y="587"/>
                    </a:cubicBezTo>
                    <a:cubicBezTo>
                      <a:pt x="2548" y="514"/>
                      <a:pt x="2580" y="451"/>
                      <a:pt x="2580" y="367"/>
                    </a:cubicBezTo>
                    <a:cubicBezTo>
                      <a:pt x="2580" y="273"/>
                      <a:pt x="2560" y="178"/>
                      <a:pt x="2507" y="115"/>
                    </a:cubicBezTo>
                    <a:cubicBezTo>
                      <a:pt x="2454" y="53"/>
                      <a:pt x="2380" y="10"/>
                      <a:pt x="2224" y="10"/>
                    </a:cubicBezTo>
                    <a:cubicBezTo>
                      <a:pt x="2077" y="0"/>
                      <a:pt x="2003" y="53"/>
                      <a:pt x="1951" y="115"/>
                    </a:cubicBezTo>
                    <a:cubicBezTo>
                      <a:pt x="1898" y="178"/>
                      <a:pt x="1877" y="273"/>
                      <a:pt x="1877" y="367"/>
                    </a:cubicBezTo>
                    <a:cubicBezTo>
                      <a:pt x="1877" y="451"/>
                      <a:pt x="1909" y="514"/>
                      <a:pt x="1961" y="577"/>
                    </a:cubicBezTo>
                    <a:cubicBezTo>
                      <a:pt x="2014" y="650"/>
                      <a:pt x="2077" y="724"/>
                      <a:pt x="2077" y="839"/>
                    </a:cubicBezTo>
                    <a:cubicBezTo>
                      <a:pt x="2077" y="1228"/>
                      <a:pt x="2077" y="1228"/>
                      <a:pt x="2077" y="1228"/>
                    </a:cubicBezTo>
                    <a:cubicBezTo>
                      <a:pt x="692" y="1228"/>
                      <a:pt x="692" y="1228"/>
                      <a:pt x="692" y="1228"/>
                    </a:cubicBezTo>
                    <a:cubicBezTo>
                      <a:pt x="420" y="1971"/>
                      <a:pt x="179" y="2758"/>
                      <a:pt x="0" y="3671"/>
                    </a:cubicBezTo>
                    <a:cubicBezTo>
                      <a:pt x="1395" y="3671"/>
                      <a:pt x="1395" y="3671"/>
                      <a:pt x="1395" y="3671"/>
                    </a:cubicBezTo>
                    <a:cubicBezTo>
                      <a:pt x="1395" y="3556"/>
                      <a:pt x="1395" y="3556"/>
                      <a:pt x="1395" y="3556"/>
                    </a:cubicBezTo>
                    <a:cubicBezTo>
                      <a:pt x="1395" y="3545"/>
                      <a:pt x="1385" y="3535"/>
                      <a:pt x="1322" y="3440"/>
                    </a:cubicBezTo>
                    <a:cubicBezTo>
                      <a:pt x="1259" y="3367"/>
                      <a:pt x="1186" y="3241"/>
                      <a:pt x="1186" y="3094"/>
                    </a:cubicBezTo>
                    <a:cubicBezTo>
                      <a:pt x="1186" y="2957"/>
                      <a:pt x="1217" y="2810"/>
                      <a:pt x="1311" y="2695"/>
                    </a:cubicBezTo>
                    <a:cubicBezTo>
                      <a:pt x="1406" y="2580"/>
                      <a:pt x="1584" y="2496"/>
                      <a:pt x="1783" y="2496"/>
                    </a:cubicBezTo>
                    <a:cubicBezTo>
                      <a:pt x="1972" y="2506"/>
                      <a:pt x="2140" y="2580"/>
                      <a:pt x="2234" y="2695"/>
                    </a:cubicBezTo>
                    <a:cubicBezTo>
                      <a:pt x="2328" y="2810"/>
                      <a:pt x="2360" y="2957"/>
                      <a:pt x="2360" y="3094"/>
                    </a:cubicBezTo>
                    <a:cubicBezTo>
                      <a:pt x="2360" y="3251"/>
                      <a:pt x="2276" y="3377"/>
                      <a:pt x="2213" y="3451"/>
                    </a:cubicBezTo>
                    <a:cubicBezTo>
                      <a:pt x="2150" y="3545"/>
                      <a:pt x="2129" y="3566"/>
                      <a:pt x="2129" y="3587"/>
                    </a:cubicBezTo>
                    <a:cubicBezTo>
                      <a:pt x="2129" y="3671"/>
                      <a:pt x="2129" y="3671"/>
                      <a:pt x="2129" y="3671"/>
                    </a:cubicBezTo>
                    <a:cubicBezTo>
                      <a:pt x="3210" y="3671"/>
                      <a:pt x="3210" y="3671"/>
                      <a:pt x="3210" y="3671"/>
                    </a:cubicBezTo>
                    <a:cubicBezTo>
                      <a:pt x="3210" y="2654"/>
                      <a:pt x="3210" y="2654"/>
                      <a:pt x="3210" y="2654"/>
                    </a:cubicBezTo>
                    <a:cubicBezTo>
                      <a:pt x="3608" y="2654"/>
                      <a:pt x="3608" y="2654"/>
                      <a:pt x="3608" y="2654"/>
                    </a:cubicBezTo>
                    <a:cubicBezTo>
                      <a:pt x="3608" y="2654"/>
                      <a:pt x="3608" y="2654"/>
                      <a:pt x="3618" y="2654"/>
                    </a:cubicBezTo>
                    <a:cubicBezTo>
                      <a:pt x="3734" y="2664"/>
                      <a:pt x="3797" y="2738"/>
                      <a:pt x="3870" y="2800"/>
                    </a:cubicBezTo>
                    <a:cubicBezTo>
                      <a:pt x="3944" y="2853"/>
                      <a:pt x="3996" y="2884"/>
                      <a:pt x="4080" y="2884"/>
                    </a:cubicBezTo>
                    <a:cubicBezTo>
                      <a:pt x="4185" y="2884"/>
                      <a:pt x="4279" y="2863"/>
                      <a:pt x="4342" y="2810"/>
                    </a:cubicBezTo>
                    <a:cubicBezTo>
                      <a:pt x="4394" y="2769"/>
                      <a:pt x="4447" y="2685"/>
                      <a:pt x="4447" y="2538"/>
                    </a:cubicBezTo>
                    <a:cubicBezTo>
                      <a:pt x="4447" y="2381"/>
                      <a:pt x="4405" y="2307"/>
                      <a:pt x="4342" y="2255"/>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2" name="Freeform 32"/>
              <p:cNvSpPr>
                <a:spLocks noChangeArrowheads="1"/>
              </p:cNvSpPr>
              <p:nvPr/>
            </p:nvSpPr>
            <p:spPr bwMode="auto">
              <a:xfrm>
                <a:off x="9233668" y="9701928"/>
                <a:ext cx="2029711" cy="999780"/>
              </a:xfrm>
              <a:custGeom>
                <a:avLst/>
                <a:gdLst>
                  <a:gd name="T0" fmla="*/ 4825 w 4962"/>
                  <a:gd name="T1" fmla="*/ 0 h 2444"/>
                  <a:gd name="T2" fmla="*/ 4825 w 4962"/>
                  <a:gd name="T3" fmla="*/ 0 h 2444"/>
                  <a:gd name="T4" fmla="*/ 3880 w 4962"/>
                  <a:gd name="T5" fmla="*/ 0 h 2444"/>
                  <a:gd name="T6" fmla="*/ 3880 w 4962"/>
                  <a:gd name="T7" fmla="*/ 146 h 2444"/>
                  <a:gd name="T8" fmla="*/ 3964 w 4962"/>
                  <a:gd name="T9" fmla="*/ 261 h 2444"/>
                  <a:gd name="T10" fmla="*/ 4090 w 4962"/>
                  <a:gd name="T11" fmla="*/ 607 h 2444"/>
                  <a:gd name="T12" fmla="*/ 3964 w 4962"/>
                  <a:gd name="T13" fmla="*/ 1006 h 2444"/>
                  <a:gd name="T14" fmla="*/ 3503 w 4962"/>
                  <a:gd name="T15" fmla="*/ 1205 h 2444"/>
                  <a:gd name="T16" fmla="*/ 3041 w 4962"/>
                  <a:gd name="T17" fmla="*/ 1006 h 2444"/>
                  <a:gd name="T18" fmla="*/ 2916 w 4962"/>
                  <a:gd name="T19" fmla="*/ 607 h 2444"/>
                  <a:gd name="T20" fmla="*/ 3063 w 4962"/>
                  <a:gd name="T21" fmla="*/ 251 h 2444"/>
                  <a:gd name="T22" fmla="*/ 3157 w 4962"/>
                  <a:gd name="T23" fmla="*/ 114 h 2444"/>
                  <a:gd name="T24" fmla="*/ 3157 w 4962"/>
                  <a:gd name="T25" fmla="*/ 0 h 2444"/>
                  <a:gd name="T26" fmla="*/ 304 w 4962"/>
                  <a:gd name="T27" fmla="*/ 0 h 2444"/>
                  <a:gd name="T28" fmla="*/ 294 w 4962"/>
                  <a:gd name="T29" fmla="*/ 62 h 2444"/>
                  <a:gd name="T30" fmla="*/ 0 w 4962"/>
                  <a:gd name="T31" fmla="*/ 2443 h 2444"/>
                  <a:gd name="T32" fmla="*/ 1311 w 4962"/>
                  <a:gd name="T33" fmla="*/ 2443 h 2444"/>
                  <a:gd name="T34" fmla="*/ 1311 w 4962"/>
                  <a:gd name="T35" fmla="*/ 2359 h 2444"/>
                  <a:gd name="T36" fmla="*/ 1227 w 4962"/>
                  <a:gd name="T37" fmla="*/ 2223 h 2444"/>
                  <a:gd name="T38" fmla="*/ 1080 w 4962"/>
                  <a:gd name="T39" fmla="*/ 1866 h 2444"/>
                  <a:gd name="T40" fmla="*/ 1207 w 4962"/>
                  <a:gd name="T41" fmla="*/ 1467 h 2444"/>
                  <a:gd name="T42" fmla="*/ 1657 w 4962"/>
                  <a:gd name="T43" fmla="*/ 1268 h 2444"/>
                  <a:gd name="T44" fmla="*/ 2129 w 4962"/>
                  <a:gd name="T45" fmla="*/ 1467 h 2444"/>
                  <a:gd name="T46" fmla="*/ 2245 w 4962"/>
                  <a:gd name="T47" fmla="*/ 1866 h 2444"/>
                  <a:gd name="T48" fmla="*/ 2118 w 4962"/>
                  <a:gd name="T49" fmla="*/ 2212 h 2444"/>
                  <a:gd name="T50" fmla="*/ 2045 w 4962"/>
                  <a:gd name="T51" fmla="*/ 2328 h 2444"/>
                  <a:gd name="T52" fmla="*/ 2045 w 4962"/>
                  <a:gd name="T53" fmla="*/ 2443 h 2444"/>
                  <a:gd name="T54" fmla="*/ 4961 w 4962"/>
                  <a:gd name="T55" fmla="*/ 2443 h 2444"/>
                  <a:gd name="T56" fmla="*/ 4825 w 4962"/>
                  <a:gd name="T5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62" h="2444">
                    <a:moveTo>
                      <a:pt x="4825" y="0"/>
                    </a:moveTo>
                    <a:lnTo>
                      <a:pt x="4825" y="0"/>
                    </a:lnTo>
                    <a:cubicBezTo>
                      <a:pt x="3880" y="0"/>
                      <a:pt x="3880" y="0"/>
                      <a:pt x="3880" y="0"/>
                    </a:cubicBezTo>
                    <a:cubicBezTo>
                      <a:pt x="3880" y="146"/>
                      <a:pt x="3880" y="146"/>
                      <a:pt x="3880" y="146"/>
                    </a:cubicBezTo>
                    <a:cubicBezTo>
                      <a:pt x="3880" y="156"/>
                      <a:pt x="3891" y="167"/>
                      <a:pt x="3964" y="261"/>
                    </a:cubicBezTo>
                    <a:cubicBezTo>
                      <a:pt x="4017" y="335"/>
                      <a:pt x="4090" y="460"/>
                      <a:pt x="4090" y="607"/>
                    </a:cubicBezTo>
                    <a:cubicBezTo>
                      <a:pt x="4090" y="743"/>
                      <a:pt x="4058" y="880"/>
                      <a:pt x="3964" y="1006"/>
                    </a:cubicBezTo>
                    <a:cubicBezTo>
                      <a:pt x="3870" y="1121"/>
                      <a:pt x="3691" y="1205"/>
                      <a:pt x="3503" y="1205"/>
                    </a:cubicBezTo>
                    <a:cubicBezTo>
                      <a:pt x="3303" y="1194"/>
                      <a:pt x="3136" y="1121"/>
                      <a:pt x="3041" y="1006"/>
                    </a:cubicBezTo>
                    <a:cubicBezTo>
                      <a:pt x="2947" y="891"/>
                      <a:pt x="2916" y="743"/>
                      <a:pt x="2916" y="607"/>
                    </a:cubicBezTo>
                    <a:cubicBezTo>
                      <a:pt x="2916" y="450"/>
                      <a:pt x="3000" y="324"/>
                      <a:pt x="3063" y="251"/>
                    </a:cubicBezTo>
                    <a:cubicBezTo>
                      <a:pt x="3136" y="156"/>
                      <a:pt x="3147" y="136"/>
                      <a:pt x="3157" y="114"/>
                    </a:cubicBezTo>
                    <a:cubicBezTo>
                      <a:pt x="3157" y="0"/>
                      <a:pt x="3157" y="0"/>
                      <a:pt x="3157" y="0"/>
                    </a:cubicBezTo>
                    <a:cubicBezTo>
                      <a:pt x="304" y="0"/>
                      <a:pt x="304" y="0"/>
                      <a:pt x="304" y="0"/>
                    </a:cubicBezTo>
                    <a:cubicBezTo>
                      <a:pt x="294" y="20"/>
                      <a:pt x="294" y="41"/>
                      <a:pt x="294" y="62"/>
                    </a:cubicBezTo>
                    <a:cubicBezTo>
                      <a:pt x="0" y="2443"/>
                      <a:pt x="0" y="2443"/>
                      <a:pt x="0" y="2443"/>
                    </a:cubicBezTo>
                    <a:cubicBezTo>
                      <a:pt x="1311" y="2443"/>
                      <a:pt x="1311" y="2443"/>
                      <a:pt x="1311" y="2443"/>
                    </a:cubicBezTo>
                    <a:cubicBezTo>
                      <a:pt x="1311" y="2359"/>
                      <a:pt x="1311" y="2359"/>
                      <a:pt x="1311" y="2359"/>
                    </a:cubicBezTo>
                    <a:cubicBezTo>
                      <a:pt x="1311" y="2338"/>
                      <a:pt x="1291" y="2317"/>
                      <a:pt x="1227" y="2223"/>
                    </a:cubicBezTo>
                    <a:cubicBezTo>
                      <a:pt x="1164" y="2149"/>
                      <a:pt x="1080" y="2023"/>
                      <a:pt x="1080" y="1866"/>
                    </a:cubicBezTo>
                    <a:cubicBezTo>
                      <a:pt x="1080" y="1729"/>
                      <a:pt x="1111" y="1582"/>
                      <a:pt x="1207" y="1467"/>
                    </a:cubicBezTo>
                    <a:cubicBezTo>
                      <a:pt x="1301" y="1352"/>
                      <a:pt x="1468" y="1278"/>
                      <a:pt x="1657" y="1268"/>
                    </a:cubicBezTo>
                    <a:cubicBezTo>
                      <a:pt x="1856" y="1268"/>
                      <a:pt x="2034" y="1352"/>
                      <a:pt x="2129" y="1467"/>
                    </a:cubicBezTo>
                    <a:cubicBezTo>
                      <a:pt x="2224" y="1582"/>
                      <a:pt x="2245" y="1729"/>
                      <a:pt x="2245" y="1866"/>
                    </a:cubicBezTo>
                    <a:cubicBezTo>
                      <a:pt x="2245" y="2013"/>
                      <a:pt x="2181" y="2139"/>
                      <a:pt x="2118" y="2212"/>
                    </a:cubicBezTo>
                    <a:cubicBezTo>
                      <a:pt x="2056" y="2307"/>
                      <a:pt x="2045" y="2317"/>
                      <a:pt x="2045" y="2328"/>
                    </a:cubicBezTo>
                    <a:cubicBezTo>
                      <a:pt x="2045" y="2443"/>
                      <a:pt x="2045" y="2443"/>
                      <a:pt x="2045" y="2443"/>
                    </a:cubicBezTo>
                    <a:cubicBezTo>
                      <a:pt x="4961" y="2443"/>
                      <a:pt x="4961" y="2443"/>
                      <a:pt x="4961" y="2443"/>
                    </a:cubicBezTo>
                    <a:cubicBezTo>
                      <a:pt x="4814" y="1582"/>
                      <a:pt x="4803" y="796"/>
                      <a:pt x="4825" y="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3" name="Freeform 33"/>
              <p:cNvSpPr>
                <a:spLocks noChangeArrowheads="1"/>
              </p:cNvSpPr>
              <p:nvPr/>
            </p:nvSpPr>
            <p:spPr bwMode="auto">
              <a:xfrm>
                <a:off x="11312092" y="9701928"/>
                <a:ext cx="1055450" cy="1523131"/>
              </a:xfrm>
              <a:custGeom>
                <a:avLst/>
                <a:gdLst>
                  <a:gd name="T0" fmla="*/ 2580 w 2581"/>
                  <a:gd name="T1" fmla="*/ 2443 h 3723"/>
                  <a:gd name="T2" fmla="*/ 2580 w 2581"/>
                  <a:gd name="T3" fmla="*/ 2443 h 3723"/>
                  <a:gd name="T4" fmla="*/ 2423 w 2581"/>
                  <a:gd name="T5" fmla="*/ 0 h 3723"/>
                  <a:gd name="T6" fmla="*/ 2013 w 2581"/>
                  <a:gd name="T7" fmla="*/ 0 h 3723"/>
                  <a:gd name="T8" fmla="*/ 2013 w 2581"/>
                  <a:gd name="T9" fmla="*/ 114 h 3723"/>
                  <a:gd name="T10" fmla="*/ 2087 w 2581"/>
                  <a:gd name="T11" fmla="*/ 240 h 3723"/>
                  <a:gd name="T12" fmla="*/ 2223 w 2581"/>
                  <a:gd name="T13" fmla="*/ 586 h 3723"/>
                  <a:gd name="T14" fmla="*/ 2097 w 2581"/>
                  <a:gd name="T15" fmla="*/ 985 h 3723"/>
                  <a:gd name="T16" fmla="*/ 1636 w 2581"/>
                  <a:gd name="T17" fmla="*/ 1174 h 3723"/>
                  <a:gd name="T18" fmla="*/ 1175 w 2581"/>
                  <a:gd name="T19" fmla="*/ 985 h 3723"/>
                  <a:gd name="T20" fmla="*/ 1049 w 2581"/>
                  <a:gd name="T21" fmla="*/ 586 h 3723"/>
                  <a:gd name="T22" fmla="*/ 1195 w 2581"/>
                  <a:gd name="T23" fmla="*/ 230 h 3723"/>
                  <a:gd name="T24" fmla="*/ 1290 w 2581"/>
                  <a:gd name="T25" fmla="*/ 93 h 3723"/>
                  <a:gd name="T26" fmla="*/ 1290 w 2581"/>
                  <a:gd name="T27" fmla="*/ 0 h 3723"/>
                  <a:gd name="T28" fmla="*/ 849 w 2581"/>
                  <a:gd name="T29" fmla="*/ 0 h 3723"/>
                  <a:gd name="T30" fmla="*/ 0 w 2581"/>
                  <a:gd name="T31" fmla="*/ 2443 h 3723"/>
                  <a:gd name="T32" fmla="*/ 1154 w 2581"/>
                  <a:gd name="T33" fmla="*/ 2443 h 3723"/>
                  <a:gd name="T34" fmla="*/ 1154 w 2581"/>
                  <a:gd name="T35" fmla="*/ 2872 h 3723"/>
                  <a:gd name="T36" fmla="*/ 1154 w 2581"/>
                  <a:gd name="T37" fmla="*/ 2883 h 3723"/>
                  <a:gd name="T38" fmla="*/ 1007 w 2581"/>
                  <a:gd name="T39" fmla="*/ 3146 h 3723"/>
                  <a:gd name="T40" fmla="*/ 912 w 2581"/>
                  <a:gd name="T41" fmla="*/ 3355 h 3723"/>
                  <a:gd name="T42" fmla="*/ 986 w 2581"/>
                  <a:gd name="T43" fmla="*/ 3607 h 3723"/>
                  <a:gd name="T44" fmla="*/ 1269 w 2581"/>
                  <a:gd name="T45" fmla="*/ 3711 h 3723"/>
                  <a:gd name="T46" fmla="*/ 1542 w 2581"/>
                  <a:gd name="T47" fmla="*/ 3607 h 3723"/>
                  <a:gd name="T48" fmla="*/ 1615 w 2581"/>
                  <a:gd name="T49" fmla="*/ 3355 h 3723"/>
                  <a:gd name="T50" fmla="*/ 1531 w 2581"/>
                  <a:gd name="T51" fmla="*/ 3146 h 3723"/>
                  <a:gd name="T52" fmla="*/ 1416 w 2581"/>
                  <a:gd name="T53" fmla="*/ 2893 h 3723"/>
                  <a:gd name="T54" fmla="*/ 1416 w 2581"/>
                  <a:gd name="T55" fmla="*/ 2443 h 3723"/>
                  <a:gd name="T56" fmla="*/ 2580 w 2581"/>
                  <a:gd name="T57" fmla="*/ 2443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1" h="3723">
                    <a:moveTo>
                      <a:pt x="2580" y="2443"/>
                    </a:moveTo>
                    <a:lnTo>
                      <a:pt x="2580" y="2443"/>
                    </a:lnTo>
                    <a:cubicBezTo>
                      <a:pt x="2528" y="1541"/>
                      <a:pt x="2444" y="839"/>
                      <a:pt x="2423" y="0"/>
                    </a:cubicBezTo>
                    <a:cubicBezTo>
                      <a:pt x="2013" y="0"/>
                      <a:pt x="2013" y="0"/>
                      <a:pt x="2013" y="0"/>
                    </a:cubicBezTo>
                    <a:cubicBezTo>
                      <a:pt x="2013" y="114"/>
                      <a:pt x="2013" y="114"/>
                      <a:pt x="2013" y="114"/>
                    </a:cubicBezTo>
                    <a:cubicBezTo>
                      <a:pt x="2013" y="136"/>
                      <a:pt x="2024" y="146"/>
                      <a:pt x="2087" y="240"/>
                    </a:cubicBezTo>
                    <a:cubicBezTo>
                      <a:pt x="2150" y="314"/>
                      <a:pt x="2223" y="429"/>
                      <a:pt x="2223" y="586"/>
                    </a:cubicBezTo>
                    <a:cubicBezTo>
                      <a:pt x="2223" y="723"/>
                      <a:pt x="2192" y="859"/>
                      <a:pt x="2097" y="985"/>
                    </a:cubicBezTo>
                    <a:cubicBezTo>
                      <a:pt x="2003" y="1100"/>
                      <a:pt x="1825" y="1184"/>
                      <a:pt x="1636" y="1174"/>
                    </a:cubicBezTo>
                    <a:cubicBezTo>
                      <a:pt x="1437" y="1174"/>
                      <a:pt x="1269" y="1100"/>
                      <a:pt x="1175" y="985"/>
                    </a:cubicBezTo>
                    <a:cubicBezTo>
                      <a:pt x="1080" y="859"/>
                      <a:pt x="1049" y="723"/>
                      <a:pt x="1049" y="586"/>
                    </a:cubicBezTo>
                    <a:cubicBezTo>
                      <a:pt x="1049" y="429"/>
                      <a:pt x="1133" y="304"/>
                      <a:pt x="1195" y="230"/>
                    </a:cubicBezTo>
                    <a:cubicBezTo>
                      <a:pt x="1269" y="136"/>
                      <a:pt x="1279" y="114"/>
                      <a:pt x="1290" y="93"/>
                    </a:cubicBezTo>
                    <a:cubicBezTo>
                      <a:pt x="1290" y="0"/>
                      <a:pt x="1290" y="0"/>
                      <a:pt x="1290" y="0"/>
                    </a:cubicBezTo>
                    <a:cubicBezTo>
                      <a:pt x="849" y="0"/>
                      <a:pt x="849" y="0"/>
                      <a:pt x="849" y="0"/>
                    </a:cubicBezTo>
                    <a:cubicBezTo>
                      <a:pt x="608" y="534"/>
                      <a:pt x="336" y="1163"/>
                      <a:pt x="0" y="2443"/>
                    </a:cubicBezTo>
                    <a:cubicBezTo>
                      <a:pt x="1154" y="2443"/>
                      <a:pt x="1154" y="2443"/>
                      <a:pt x="1154" y="2443"/>
                    </a:cubicBezTo>
                    <a:cubicBezTo>
                      <a:pt x="1154" y="2872"/>
                      <a:pt x="1154" y="2872"/>
                      <a:pt x="1154" y="2872"/>
                    </a:cubicBezTo>
                    <a:lnTo>
                      <a:pt x="1154" y="2883"/>
                    </a:lnTo>
                    <a:cubicBezTo>
                      <a:pt x="1133" y="2999"/>
                      <a:pt x="1059" y="3072"/>
                      <a:pt x="1007" y="3146"/>
                    </a:cubicBezTo>
                    <a:cubicBezTo>
                      <a:pt x="955" y="3208"/>
                      <a:pt x="912" y="3271"/>
                      <a:pt x="912" y="3355"/>
                    </a:cubicBezTo>
                    <a:cubicBezTo>
                      <a:pt x="912" y="3460"/>
                      <a:pt x="933" y="3544"/>
                      <a:pt x="986" y="3607"/>
                    </a:cubicBezTo>
                    <a:cubicBezTo>
                      <a:pt x="1039" y="3670"/>
                      <a:pt x="1111" y="3711"/>
                      <a:pt x="1269" y="3711"/>
                    </a:cubicBezTo>
                    <a:cubicBezTo>
                      <a:pt x="1416" y="3722"/>
                      <a:pt x="1489" y="3670"/>
                      <a:pt x="1542" y="3607"/>
                    </a:cubicBezTo>
                    <a:cubicBezTo>
                      <a:pt x="1594" y="3544"/>
                      <a:pt x="1615" y="3450"/>
                      <a:pt x="1615" y="3355"/>
                    </a:cubicBezTo>
                    <a:cubicBezTo>
                      <a:pt x="1615" y="3271"/>
                      <a:pt x="1584" y="3208"/>
                      <a:pt x="1531" y="3146"/>
                    </a:cubicBezTo>
                    <a:cubicBezTo>
                      <a:pt x="1489" y="3072"/>
                      <a:pt x="1416" y="2999"/>
                      <a:pt x="1416" y="2893"/>
                    </a:cubicBezTo>
                    <a:cubicBezTo>
                      <a:pt x="1416" y="2443"/>
                      <a:pt x="1416" y="2443"/>
                      <a:pt x="1416" y="2443"/>
                    </a:cubicBezTo>
                    <a:lnTo>
                      <a:pt x="2580" y="2443"/>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4" name="Freeform 34"/>
              <p:cNvSpPr>
                <a:spLocks noChangeArrowheads="1"/>
              </p:cNvSpPr>
              <p:nvPr/>
            </p:nvSpPr>
            <p:spPr bwMode="auto">
              <a:xfrm>
                <a:off x="9152481" y="10315512"/>
                <a:ext cx="2073011" cy="1434703"/>
              </a:xfrm>
              <a:custGeom>
                <a:avLst/>
                <a:gdLst>
                  <a:gd name="T0" fmla="*/ 2013 w 5066"/>
                  <a:gd name="T1" fmla="*/ 830 h 3505"/>
                  <a:gd name="T2" fmla="*/ 2013 w 5066"/>
                  <a:gd name="T3" fmla="*/ 830 h 3505"/>
                  <a:gd name="T4" fmla="*/ 2129 w 5066"/>
                  <a:gd name="T5" fmla="*/ 578 h 3505"/>
                  <a:gd name="T6" fmla="*/ 2213 w 5066"/>
                  <a:gd name="T7" fmla="*/ 368 h 3505"/>
                  <a:gd name="T8" fmla="*/ 2139 w 5066"/>
                  <a:gd name="T9" fmla="*/ 116 h 3505"/>
                  <a:gd name="T10" fmla="*/ 1867 w 5066"/>
                  <a:gd name="T11" fmla="*/ 0 h 3505"/>
                  <a:gd name="T12" fmla="*/ 1583 w 5066"/>
                  <a:gd name="T13" fmla="*/ 116 h 3505"/>
                  <a:gd name="T14" fmla="*/ 1510 w 5066"/>
                  <a:gd name="T15" fmla="*/ 368 h 3505"/>
                  <a:gd name="T16" fmla="*/ 1604 w 5066"/>
                  <a:gd name="T17" fmla="*/ 578 h 3505"/>
                  <a:gd name="T18" fmla="*/ 1741 w 5066"/>
                  <a:gd name="T19" fmla="*/ 840 h 3505"/>
                  <a:gd name="T20" fmla="*/ 1741 w 5066"/>
                  <a:gd name="T21" fmla="*/ 850 h 3505"/>
                  <a:gd name="T22" fmla="*/ 1741 w 5066"/>
                  <a:gd name="T23" fmla="*/ 1228 h 3505"/>
                  <a:gd name="T24" fmla="*/ 168 w 5066"/>
                  <a:gd name="T25" fmla="*/ 1228 h 3505"/>
                  <a:gd name="T26" fmla="*/ 157 w 5066"/>
                  <a:gd name="T27" fmla="*/ 1291 h 3505"/>
                  <a:gd name="T28" fmla="*/ 3240 w 5066"/>
                  <a:gd name="T29" fmla="*/ 3504 h 3505"/>
                  <a:gd name="T30" fmla="*/ 5065 w 5066"/>
                  <a:gd name="T31" fmla="*/ 3504 h 3505"/>
                  <a:gd name="T32" fmla="*/ 5065 w 5066"/>
                  <a:gd name="T33" fmla="*/ 2717 h 3505"/>
                  <a:gd name="T34" fmla="*/ 4897 w 5066"/>
                  <a:gd name="T35" fmla="*/ 2717 h 3505"/>
                  <a:gd name="T36" fmla="*/ 4761 w 5066"/>
                  <a:gd name="T37" fmla="*/ 2811 h 3505"/>
                  <a:gd name="T38" fmla="*/ 4405 w 5066"/>
                  <a:gd name="T39" fmla="*/ 2948 h 3505"/>
                  <a:gd name="T40" fmla="*/ 4006 w 5066"/>
                  <a:gd name="T41" fmla="*/ 2822 h 3505"/>
                  <a:gd name="T42" fmla="*/ 3807 w 5066"/>
                  <a:gd name="T43" fmla="*/ 2371 h 3505"/>
                  <a:gd name="T44" fmla="*/ 4006 w 5066"/>
                  <a:gd name="T45" fmla="*/ 1909 h 3505"/>
                  <a:gd name="T46" fmla="*/ 4405 w 5066"/>
                  <a:gd name="T47" fmla="*/ 1784 h 3505"/>
                  <a:gd name="T48" fmla="*/ 4750 w 5066"/>
                  <a:gd name="T49" fmla="*/ 1909 h 3505"/>
                  <a:gd name="T50" fmla="*/ 4866 w 5066"/>
                  <a:gd name="T51" fmla="*/ 1983 h 3505"/>
                  <a:gd name="T52" fmla="*/ 5065 w 5066"/>
                  <a:gd name="T53" fmla="*/ 1983 h 3505"/>
                  <a:gd name="T54" fmla="*/ 5065 w 5066"/>
                  <a:gd name="T55" fmla="*/ 1228 h 3505"/>
                  <a:gd name="T56" fmla="*/ 2013 w 5066"/>
                  <a:gd name="T57" fmla="*/ 1228 h 3505"/>
                  <a:gd name="T58" fmla="*/ 2013 w 5066"/>
                  <a:gd name="T59" fmla="*/ 830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6" h="3505">
                    <a:moveTo>
                      <a:pt x="2013" y="830"/>
                    </a:moveTo>
                    <a:lnTo>
                      <a:pt x="2013" y="830"/>
                    </a:lnTo>
                    <a:cubicBezTo>
                      <a:pt x="2013" y="725"/>
                      <a:pt x="2087" y="651"/>
                      <a:pt x="2129" y="578"/>
                    </a:cubicBezTo>
                    <a:cubicBezTo>
                      <a:pt x="2181" y="515"/>
                      <a:pt x="2213" y="451"/>
                      <a:pt x="2213" y="368"/>
                    </a:cubicBezTo>
                    <a:cubicBezTo>
                      <a:pt x="2213" y="274"/>
                      <a:pt x="2192" y="179"/>
                      <a:pt x="2139" y="116"/>
                    </a:cubicBezTo>
                    <a:cubicBezTo>
                      <a:pt x="2087" y="43"/>
                      <a:pt x="2013" y="0"/>
                      <a:pt x="1867" y="0"/>
                    </a:cubicBezTo>
                    <a:cubicBezTo>
                      <a:pt x="1709" y="12"/>
                      <a:pt x="1636" y="53"/>
                      <a:pt x="1583" y="116"/>
                    </a:cubicBezTo>
                    <a:cubicBezTo>
                      <a:pt x="1531" y="179"/>
                      <a:pt x="1510" y="263"/>
                      <a:pt x="1510" y="368"/>
                    </a:cubicBezTo>
                    <a:cubicBezTo>
                      <a:pt x="1510" y="451"/>
                      <a:pt x="1542" y="515"/>
                      <a:pt x="1604" y="578"/>
                    </a:cubicBezTo>
                    <a:cubicBezTo>
                      <a:pt x="1657" y="651"/>
                      <a:pt x="1730" y="725"/>
                      <a:pt x="1741" y="840"/>
                    </a:cubicBezTo>
                    <a:cubicBezTo>
                      <a:pt x="1741" y="840"/>
                      <a:pt x="1741" y="840"/>
                      <a:pt x="1741" y="850"/>
                    </a:cubicBezTo>
                    <a:cubicBezTo>
                      <a:pt x="1741" y="1228"/>
                      <a:pt x="1741" y="1228"/>
                      <a:pt x="1741" y="1228"/>
                    </a:cubicBezTo>
                    <a:cubicBezTo>
                      <a:pt x="168" y="1228"/>
                      <a:pt x="168" y="1228"/>
                      <a:pt x="168" y="1228"/>
                    </a:cubicBezTo>
                    <a:cubicBezTo>
                      <a:pt x="157" y="1291"/>
                      <a:pt x="157" y="1291"/>
                      <a:pt x="157" y="1291"/>
                    </a:cubicBezTo>
                    <a:cubicBezTo>
                      <a:pt x="0" y="2791"/>
                      <a:pt x="1814" y="3504"/>
                      <a:pt x="3240" y="3504"/>
                    </a:cubicBezTo>
                    <a:cubicBezTo>
                      <a:pt x="5065" y="3504"/>
                      <a:pt x="5065" y="3504"/>
                      <a:pt x="5065" y="3504"/>
                    </a:cubicBezTo>
                    <a:cubicBezTo>
                      <a:pt x="5065" y="2717"/>
                      <a:pt x="5065" y="2717"/>
                      <a:pt x="5065" y="2717"/>
                    </a:cubicBezTo>
                    <a:cubicBezTo>
                      <a:pt x="4897" y="2717"/>
                      <a:pt x="4897" y="2717"/>
                      <a:pt x="4897" y="2717"/>
                    </a:cubicBezTo>
                    <a:cubicBezTo>
                      <a:pt x="4866" y="2717"/>
                      <a:pt x="4856" y="2738"/>
                      <a:pt x="4761" y="2811"/>
                    </a:cubicBezTo>
                    <a:cubicBezTo>
                      <a:pt x="4688" y="2875"/>
                      <a:pt x="4562" y="2948"/>
                      <a:pt x="4405" y="2948"/>
                    </a:cubicBezTo>
                    <a:cubicBezTo>
                      <a:pt x="4268" y="2948"/>
                      <a:pt x="4121" y="2927"/>
                      <a:pt x="4006" y="2822"/>
                    </a:cubicBezTo>
                    <a:cubicBezTo>
                      <a:pt x="3890" y="2738"/>
                      <a:pt x="3818" y="2560"/>
                      <a:pt x="3807" y="2371"/>
                    </a:cubicBezTo>
                    <a:cubicBezTo>
                      <a:pt x="3807" y="2172"/>
                      <a:pt x="3890" y="1993"/>
                      <a:pt x="4006" y="1909"/>
                    </a:cubicBezTo>
                    <a:cubicBezTo>
                      <a:pt x="4121" y="1805"/>
                      <a:pt x="4268" y="1784"/>
                      <a:pt x="4405" y="1784"/>
                    </a:cubicBezTo>
                    <a:cubicBezTo>
                      <a:pt x="4552" y="1784"/>
                      <a:pt x="4677" y="1857"/>
                      <a:pt x="4750" y="1909"/>
                    </a:cubicBezTo>
                    <a:cubicBezTo>
                      <a:pt x="4845" y="1973"/>
                      <a:pt x="4856" y="1983"/>
                      <a:pt x="4866" y="1983"/>
                    </a:cubicBezTo>
                    <a:cubicBezTo>
                      <a:pt x="5065" y="1983"/>
                      <a:pt x="5065" y="1983"/>
                      <a:pt x="5065" y="1983"/>
                    </a:cubicBezTo>
                    <a:cubicBezTo>
                      <a:pt x="5065" y="1228"/>
                      <a:pt x="5065" y="1228"/>
                      <a:pt x="5065" y="1228"/>
                    </a:cubicBezTo>
                    <a:cubicBezTo>
                      <a:pt x="2013" y="1228"/>
                      <a:pt x="2013" y="1228"/>
                      <a:pt x="2013" y="1228"/>
                    </a:cubicBezTo>
                    <a:lnTo>
                      <a:pt x="2013" y="830"/>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5" name="Freeform 35"/>
              <p:cNvSpPr>
                <a:spLocks noChangeArrowheads="1"/>
              </p:cNvSpPr>
              <p:nvPr/>
            </p:nvSpPr>
            <p:spPr bwMode="auto">
              <a:xfrm>
                <a:off x="10805116" y="10819011"/>
                <a:ext cx="2047752" cy="931203"/>
              </a:xfrm>
              <a:custGeom>
                <a:avLst/>
                <a:gdLst>
                  <a:gd name="T0" fmla="*/ 4887 w 5003"/>
                  <a:gd name="T1" fmla="*/ 860 h 2277"/>
                  <a:gd name="T2" fmla="*/ 4887 w 5003"/>
                  <a:gd name="T3" fmla="*/ 860 h 2277"/>
                  <a:gd name="T4" fmla="*/ 4635 w 5003"/>
                  <a:gd name="T5" fmla="*/ 786 h 2277"/>
                  <a:gd name="T6" fmla="*/ 4425 w 5003"/>
                  <a:gd name="T7" fmla="*/ 870 h 2277"/>
                  <a:gd name="T8" fmla="*/ 4163 w 5003"/>
                  <a:gd name="T9" fmla="*/ 985 h 2277"/>
                  <a:gd name="T10" fmla="*/ 3691 w 5003"/>
                  <a:gd name="T11" fmla="*/ 985 h 2277"/>
                  <a:gd name="T12" fmla="*/ 3691 w 5003"/>
                  <a:gd name="T13" fmla="*/ 0 h 2277"/>
                  <a:gd name="T14" fmla="*/ 2883 w 5003"/>
                  <a:gd name="T15" fmla="*/ 0 h 2277"/>
                  <a:gd name="T16" fmla="*/ 2883 w 5003"/>
                  <a:gd name="T17" fmla="*/ 167 h 2277"/>
                  <a:gd name="T18" fmla="*/ 2957 w 5003"/>
                  <a:gd name="T19" fmla="*/ 283 h 2277"/>
                  <a:gd name="T20" fmla="*/ 3082 w 5003"/>
                  <a:gd name="T21" fmla="*/ 629 h 2277"/>
                  <a:gd name="T22" fmla="*/ 2967 w 5003"/>
                  <a:gd name="T23" fmla="*/ 1028 h 2277"/>
                  <a:gd name="T24" fmla="*/ 2495 w 5003"/>
                  <a:gd name="T25" fmla="*/ 1227 h 2277"/>
                  <a:gd name="T26" fmla="*/ 2044 w 5003"/>
                  <a:gd name="T27" fmla="*/ 1028 h 2277"/>
                  <a:gd name="T28" fmla="*/ 1919 w 5003"/>
                  <a:gd name="T29" fmla="*/ 629 h 2277"/>
                  <a:gd name="T30" fmla="*/ 2065 w 5003"/>
                  <a:gd name="T31" fmla="*/ 273 h 2277"/>
                  <a:gd name="T32" fmla="*/ 2149 w 5003"/>
                  <a:gd name="T33" fmla="*/ 136 h 2277"/>
                  <a:gd name="T34" fmla="*/ 2149 w 5003"/>
                  <a:gd name="T35" fmla="*/ 0 h 2277"/>
                  <a:gd name="T36" fmla="*/ 1310 w 5003"/>
                  <a:gd name="T37" fmla="*/ 0 h 2277"/>
                  <a:gd name="T38" fmla="*/ 1310 w 5003"/>
                  <a:gd name="T39" fmla="*/ 985 h 2277"/>
                  <a:gd name="T40" fmla="*/ 828 w 5003"/>
                  <a:gd name="T41" fmla="*/ 985 h 2277"/>
                  <a:gd name="T42" fmla="*/ 576 w 5003"/>
                  <a:gd name="T43" fmla="*/ 870 h 2277"/>
                  <a:gd name="T44" fmla="*/ 367 w 5003"/>
                  <a:gd name="T45" fmla="*/ 786 h 2277"/>
                  <a:gd name="T46" fmla="*/ 104 w 5003"/>
                  <a:gd name="T47" fmla="*/ 860 h 2277"/>
                  <a:gd name="T48" fmla="*/ 0 w 5003"/>
                  <a:gd name="T49" fmla="*/ 1132 h 2277"/>
                  <a:gd name="T50" fmla="*/ 115 w 5003"/>
                  <a:gd name="T51" fmla="*/ 1416 h 2277"/>
                  <a:gd name="T52" fmla="*/ 367 w 5003"/>
                  <a:gd name="T53" fmla="*/ 1489 h 2277"/>
                  <a:gd name="T54" fmla="*/ 576 w 5003"/>
                  <a:gd name="T55" fmla="*/ 1395 h 2277"/>
                  <a:gd name="T56" fmla="*/ 838 w 5003"/>
                  <a:gd name="T57" fmla="*/ 1259 h 2277"/>
                  <a:gd name="T58" fmla="*/ 849 w 5003"/>
                  <a:gd name="T59" fmla="*/ 1259 h 2277"/>
                  <a:gd name="T60" fmla="*/ 1310 w 5003"/>
                  <a:gd name="T61" fmla="*/ 1259 h 2277"/>
                  <a:gd name="T62" fmla="*/ 1310 w 5003"/>
                  <a:gd name="T63" fmla="*/ 2276 h 2277"/>
                  <a:gd name="T64" fmla="*/ 3691 w 5003"/>
                  <a:gd name="T65" fmla="*/ 2276 h 2277"/>
                  <a:gd name="T66" fmla="*/ 3691 w 5003"/>
                  <a:gd name="T67" fmla="*/ 1259 h 2277"/>
                  <a:gd name="T68" fmla="*/ 4153 w 5003"/>
                  <a:gd name="T69" fmla="*/ 1259 h 2277"/>
                  <a:gd name="T70" fmla="*/ 4163 w 5003"/>
                  <a:gd name="T71" fmla="*/ 1259 h 2277"/>
                  <a:gd name="T72" fmla="*/ 4415 w 5003"/>
                  <a:gd name="T73" fmla="*/ 1395 h 2277"/>
                  <a:gd name="T74" fmla="*/ 4635 w 5003"/>
                  <a:gd name="T75" fmla="*/ 1489 h 2277"/>
                  <a:gd name="T76" fmla="*/ 4887 w 5003"/>
                  <a:gd name="T77" fmla="*/ 1416 h 2277"/>
                  <a:gd name="T78" fmla="*/ 4991 w 5003"/>
                  <a:gd name="T79" fmla="*/ 1132 h 2277"/>
                  <a:gd name="T80" fmla="*/ 4887 w 5003"/>
                  <a:gd name="T81" fmla="*/ 86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3" h="2277">
                    <a:moveTo>
                      <a:pt x="4887" y="860"/>
                    </a:moveTo>
                    <a:lnTo>
                      <a:pt x="4887" y="860"/>
                    </a:lnTo>
                    <a:cubicBezTo>
                      <a:pt x="4824" y="808"/>
                      <a:pt x="4729" y="786"/>
                      <a:pt x="4635" y="786"/>
                    </a:cubicBezTo>
                    <a:cubicBezTo>
                      <a:pt x="4551" y="786"/>
                      <a:pt x="4488" y="818"/>
                      <a:pt x="4425" y="870"/>
                    </a:cubicBezTo>
                    <a:cubicBezTo>
                      <a:pt x="4352" y="923"/>
                      <a:pt x="4278" y="985"/>
                      <a:pt x="4163" y="985"/>
                    </a:cubicBezTo>
                    <a:cubicBezTo>
                      <a:pt x="3691" y="985"/>
                      <a:pt x="3691" y="985"/>
                      <a:pt x="3691" y="985"/>
                    </a:cubicBezTo>
                    <a:cubicBezTo>
                      <a:pt x="3691" y="0"/>
                      <a:pt x="3691" y="0"/>
                      <a:pt x="3691" y="0"/>
                    </a:cubicBezTo>
                    <a:cubicBezTo>
                      <a:pt x="2883" y="0"/>
                      <a:pt x="2883" y="0"/>
                      <a:pt x="2883" y="0"/>
                    </a:cubicBezTo>
                    <a:cubicBezTo>
                      <a:pt x="2883" y="167"/>
                      <a:pt x="2883" y="167"/>
                      <a:pt x="2883" y="167"/>
                    </a:cubicBezTo>
                    <a:cubicBezTo>
                      <a:pt x="2883" y="178"/>
                      <a:pt x="2894" y="189"/>
                      <a:pt x="2957" y="283"/>
                    </a:cubicBezTo>
                    <a:cubicBezTo>
                      <a:pt x="3019" y="357"/>
                      <a:pt x="3082" y="482"/>
                      <a:pt x="3082" y="629"/>
                    </a:cubicBezTo>
                    <a:cubicBezTo>
                      <a:pt x="3082" y="765"/>
                      <a:pt x="3062" y="902"/>
                      <a:pt x="2967" y="1028"/>
                    </a:cubicBezTo>
                    <a:cubicBezTo>
                      <a:pt x="2873" y="1143"/>
                      <a:pt x="2695" y="1227"/>
                      <a:pt x="2495" y="1227"/>
                    </a:cubicBezTo>
                    <a:cubicBezTo>
                      <a:pt x="2307" y="1216"/>
                      <a:pt x="2139" y="1143"/>
                      <a:pt x="2044" y="1028"/>
                    </a:cubicBezTo>
                    <a:cubicBezTo>
                      <a:pt x="1950" y="912"/>
                      <a:pt x="1919" y="765"/>
                      <a:pt x="1919" y="629"/>
                    </a:cubicBezTo>
                    <a:cubicBezTo>
                      <a:pt x="1919" y="472"/>
                      <a:pt x="2003" y="346"/>
                      <a:pt x="2065" y="273"/>
                    </a:cubicBezTo>
                    <a:cubicBezTo>
                      <a:pt x="2128" y="178"/>
                      <a:pt x="2149" y="157"/>
                      <a:pt x="2149" y="136"/>
                    </a:cubicBezTo>
                    <a:cubicBezTo>
                      <a:pt x="2149" y="0"/>
                      <a:pt x="2149" y="0"/>
                      <a:pt x="2149" y="0"/>
                    </a:cubicBezTo>
                    <a:cubicBezTo>
                      <a:pt x="1310" y="0"/>
                      <a:pt x="1310" y="0"/>
                      <a:pt x="1310" y="0"/>
                    </a:cubicBezTo>
                    <a:cubicBezTo>
                      <a:pt x="1310" y="985"/>
                      <a:pt x="1310" y="985"/>
                      <a:pt x="1310" y="985"/>
                    </a:cubicBezTo>
                    <a:cubicBezTo>
                      <a:pt x="828" y="985"/>
                      <a:pt x="828" y="985"/>
                      <a:pt x="828" y="985"/>
                    </a:cubicBezTo>
                    <a:cubicBezTo>
                      <a:pt x="712" y="985"/>
                      <a:pt x="650" y="923"/>
                      <a:pt x="576" y="870"/>
                    </a:cubicBezTo>
                    <a:cubicBezTo>
                      <a:pt x="514" y="818"/>
                      <a:pt x="451" y="786"/>
                      <a:pt x="367" y="786"/>
                    </a:cubicBezTo>
                    <a:cubicBezTo>
                      <a:pt x="262" y="786"/>
                      <a:pt x="178" y="808"/>
                      <a:pt x="104" y="860"/>
                    </a:cubicBezTo>
                    <a:cubicBezTo>
                      <a:pt x="41" y="912"/>
                      <a:pt x="0" y="985"/>
                      <a:pt x="0" y="1132"/>
                    </a:cubicBezTo>
                    <a:cubicBezTo>
                      <a:pt x="0" y="1290"/>
                      <a:pt x="52" y="1364"/>
                      <a:pt x="115" y="1416"/>
                    </a:cubicBezTo>
                    <a:cubicBezTo>
                      <a:pt x="178" y="1468"/>
                      <a:pt x="262" y="1489"/>
                      <a:pt x="367" y="1489"/>
                    </a:cubicBezTo>
                    <a:cubicBezTo>
                      <a:pt x="451" y="1489"/>
                      <a:pt x="514" y="1457"/>
                      <a:pt x="576" y="1395"/>
                    </a:cubicBezTo>
                    <a:cubicBezTo>
                      <a:pt x="650" y="1343"/>
                      <a:pt x="712" y="1269"/>
                      <a:pt x="838" y="1259"/>
                    </a:cubicBezTo>
                    <a:cubicBezTo>
                      <a:pt x="838" y="1259"/>
                      <a:pt x="838" y="1259"/>
                      <a:pt x="849" y="1259"/>
                    </a:cubicBezTo>
                    <a:cubicBezTo>
                      <a:pt x="1310" y="1259"/>
                      <a:pt x="1310" y="1259"/>
                      <a:pt x="1310" y="1259"/>
                    </a:cubicBezTo>
                    <a:cubicBezTo>
                      <a:pt x="1310" y="2276"/>
                      <a:pt x="1310" y="2276"/>
                      <a:pt x="1310" y="2276"/>
                    </a:cubicBezTo>
                    <a:cubicBezTo>
                      <a:pt x="3691" y="2276"/>
                      <a:pt x="3691" y="2276"/>
                      <a:pt x="3691" y="2276"/>
                    </a:cubicBezTo>
                    <a:cubicBezTo>
                      <a:pt x="3691" y="1259"/>
                      <a:pt x="3691" y="1259"/>
                      <a:pt x="3691" y="1259"/>
                    </a:cubicBezTo>
                    <a:cubicBezTo>
                      <a:pt x="4153" y="1259"/>
                      <a:pt x="4153" y="1259"/>
                      <a:pt x="4153" y="1259"/>
                    </a:cubicBezTo>
                    <a:lnTo>
                      <a:pt x="4163" y="1259"/>
                    </a:lnTo>
                    <a:cubicBezTo>
                      <a:pt x="4278" y="1269"/>
                      <a:pt x="4352" y="1343"/>
                      <a:pt x="4415" y="1395"/>
                    </a:cubicBezTo>
                    <a:cubicBezTo>
                      <a:pt x="4488" y="1457"/>
                      <a:pt x="4551" y="1489"/>
                      <a:pt x="4635" y="1489"/>
                    </a:cubicBezTo>
                    <a:cubicBezTo>
                      <a:pt x="4729" y="1489"/>
                      <a:pt x="4824" y="1468"/>
                      <a:pt x="4887" y="1416"/>
                    </a:cubicBezTo>
                    <a:cubicBezTo>
                      <a:pt x="4949" y="1364"/>
                      <a:pt x="4991" y="1290"/>
                      <a:pt x="4991" y="1132"/>
                    </a:cubicBezTo>
                    <a:cubicBezTo>
                      <a:pt x="5002" y="985"/>
                      <a:pt x="4949" y="912"/>
                      <a:pt x="4887" y="86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6" name="Freeform 36"/>
              <p:cNvSpPr>
                <a:spLocks noChangeArrowheads="1"/>
              </p:cNvSpPr>
              <p:nvPr/>
            </p:nvSpPr>
            <p:spPr bwMode="auto">
              <a:xfrm>
                <a:off x="12430689" y="10315512"/>
                <a:ext cx="2832574" cy="1434703"/>
              </a:xfrm>
              <a:custGeom>
                <a:avLst/>
                <a:gdLst>
                  <a:gd name="T0" fmla="*/ 6670 w 6923"/>
                  <a:gd name="T1" fmla="*/ 1228 h 3505"/>
                  <a:gd name="T2" fmla="*/ 6670 w 6923"/>
                  <a:gd name="T3" fmla="*/ 1228 h 3505"/>
                  <a:gd name="T4" fmla="*/ 5349 w 6923"/>
                  <a:gd name="T5" fmla="*/ 1228 h 3505"/>
                  <a:gd name="T6" fmla="*/ 5349 w 6923"/>
                  <a:gd name="T7" fmla="*/ 1322 h 3505"/>
                  <a:gd name="T8" fmla="*/ 5422 w 6923"/>
                  <a:gd name="T9" fmla="*/ 1438 h 3505"/>
                  <a:gd name="T10" fmla="*/ 5548 w 6923"/>
                  <a:gd name="T11" fmla="*/ 1784 h 3505"/>
                  <a:gd name="T12" fmla="*/ 5422 w 6923"/>
                  <a:gd name="T13" fmla="*/ 2182 h 3505"/>
                  <a:gd name="T14" fmla="*/ 4960 w 6923"/>
                  <a:gd name="T15" fmla="*/ 2381 h 3505"/>
                  <a:gd name="T16" fmla="*/ 4510 w 6923"/>
                  <a:gd name="T17" fmla="*/ 2182 h 3505"/>
                  <a:gd name="T18" fmla="*/ 4384 w 6923"/>
                  <a:gd name="T19" fmla="*/ 1784 h 3505"/>
                  <a:gd name="T20" fmla="*/ 4520 w 6923"/>
                  <a:gd name="T21" fmla="*/ 1427 h 3505"/>
                  <a:gd name="T22" fmla="*/ 4615 w 6923"/>
                  <a:gd name="T23" fmla="*/ 1291 h 3505"/>
                  <a:gd name="T24" fmla="*/ 4615 w 6923"/>
                  <a:gd name="T25" fmla="*/ 1228 h 3505"/>
                  <a:gd name="T26" fmla="*/ 3272 w 6923"/>
                  <a:gd name="T27" fmla="*/ 1228 h 3505"/>
                  <a:gd name="T28" fmla="*/ 3220 w 6923"/>
                  <a:gd name="T29" fmla="*/ 1228 h 3505"/>
                  <a:gd name="T30" fmla="*/ 1783 w 6923"/>
                  <a:gd name="T31" fmla="*/ 1228 h 3505"/>
                  <a:gd name="T32" fmla="*/ 1783 w 6923"/>
                  <a:gd name="T33" fmla="*/ 850 h 3505"/>
                  <a:gd name="T34" fmla="*/ 1783 w 6923"/>
                  <a:gd name="T35" fmla="*/ 840 h 3505"/>
                  <a:gd name="T36" fmla="*/ 1930 w 6923"/>
                  <a:gd name="T37" fmla="*/ 578 h 3505"/>
                  <a:gd name="T38" fmla="*/ 2024 w 6923"/>
                  <a:gd name="T39" fmla="*/ 368 h 3505"/>
                  <a:gd name="T40" fmla="*/ 1951 w 6923"/>
                  <a:gd name="T41" fmla="*/ 116 h 3505"/>
                  <a:gd name="T42" fmla="*/ 1668 w 6923"/>
                  <a:gd name="T43" fmla="*/ 0 h 3505"/>
                  <a:gd name="T44" fmla="*/ 1395 w 6923"/>
                  <a:gd name="T45" fmla="*/ 116 h 3505"/>
                  <a:gd name="T46" fmla="*/ 1321 w 6923"/>
                  <a:gd name="T47" fmla="*/ 368 h 3505"/>
                  <a:gd name="T48" fmla="*/ 1405 w 6923"/>
                  <a:gd name="T49" fmla="*/ 578 h 3505"/>
                  <a:gd name="T50" fmla="*/ 1520 w 6923"/>
                  <a:gd name="T51" fmla="*/ 830 h 3505"/>
                  <a:gd name="T52" fmla="*/ 1520 w 6923"/>
                  <a:gd name="T53" fmla="*/ 1228 h 3505"/>
                  <a:gd name="T54" fmla="*/ 0 w 6923"/>
                  <a:gd name="T55" fmla="*/ 1228 h 3505"/>
                  <a:gd name="T56" fmla="*/ 0 w 6923"/>
                  <a:gd name="T57" fmla="*/ 1983 h 3505"/>
                  <a:gd name="T58" fmla="*/ 199 w 6923"/>
                  <a:gd name="T59" fmla="*/ 1983 h 3505"/>
                  <a:gd name="T60" fmla="*/ 315 w 6923"/>
                  <a:gd name="T61" fmla="*/ 1909 h 3505"/>
                  <a:gd name="T62" fmla="*/ 661 w 6923"/>
                  <a:gd name="T63" fmla="*/ 1784 h 3505"/>
                  <a:gd name="T64" fmla="*/ 1059 w 6923"/>
                  <a:gd name="T65" fmla="*/ 1909 h 3505"/>
                  <a:gd name="T66" fmla="*/ 1249 w 6923"/>
                  <a:gd name="T67" fmla="*/ 2371 h 3505"/>
                  <a:gd name="T68" fmla="*/ 1059 w 6923"/>
                  <a:gd name="T69" fmla="*/ 2822 h 3505"/>
                  <a:gd name="T70" fmla="*/ 661 w 6923"/>
                  <a:gd name="T71" fmla="*/ 2948 h 3505"/>
                  <a:gd name="T72" fmla="*/ 304 w 6923"/>
                  <a:gd name="T73" fmla="*/ 2811 h 3505"/>
                  <a:gd name="T74" fmla="*/ 168 w 6923"/>
                  <a:gd name="T75" fmla="*/ 2717 h 3505"/>
                  <a:gd name="T76" fmla="*/ 0 w 6923"/>
                  <a:gd name="T77" fmla="*/ 2717 h 3505"/>
                  <a:gd name="T78" fmla="*/ 0 w 6923"/>
                  <a:gd name="T79" fmla="*/ 3504 h 3505"/>
                  <a:gd name="T80" fmla="*/ 3587 w 6923"/>
                  <a:gd name="T81" fmla="*/ 3504 h 3505"/>
                  <a:gd name="T82" fmla="*/ 6670 w 6923"/>
                  <a:gd name="T83" fmla="*/ 1291 h 3505"/>
                  <a:gd name="T84" fmla="*/ 6670 w 6923"/>
                  <a:gd name="T85" fmla="*/ 1228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23" h="3505">
                    <a:moveTo>
                      <a:pt x="6670" y="1228"/>
                    </a:moveTo>
                    <a:lnTo>
                      <a:pt x="6670" y="1228"/>
                    </a:lnTo>
                    <a:cubicBezTo>
                      <a:pt x="5349" y="1228"/>
                      <a:pt x="5349" y="1228"/>
                      <a:pt x="5349" y="1228"/>
                    </a:cubicBezTo>
                    <a:cubicBezTo>
                      <a:pt x="5349" y="1322"/>
                      <a:pt x="5349" y="1322"/>
                      <a:pt x="5349" y="1322"/>
                    </a:cubicBezTo>
                    <a:cubicBezTo>
                      <a:pt x="5349" y="1333"/>
                      <a:pt x="5359" y="1343"/>
                      <a:pt x="5422" y="1438"/>
                    </a:cubicBezTo>
                    <a:cubicBezTo>
                      <a:pt x="5474" y="1511"/>
                      <a:pt x="5548" y="1637"/>
                      <a:pt x="5548" y="1784"/>
                    </a:cubicBezTo>
                    <a:cubicBezTo>
                      <a:pt x="5548" y="1920"/>
                      <a:pt x="5527" y="2067"/>
                      <a:pt x="5422" y="2182"/>
                    </a:cubicBezTo>
                    <a:cubicBezTo>
                      <a:pt x="5338" y="2297"/>
                      <a:pt x="5160" y="2381"/>
                      <a:pt x="4960" y="2381"/>
                    </a:cubicBezTo>
                    <a:cubicBezTo>
                      <a:pt x="4772" y="2371"/>
                      <a:pt x="4594" y="2297"/>
                      <a:pt x="4510" y="2182"/>
                    </a:cubicBezTo>
                    <a:cubicBezTo>
                      <a:pt x="4405" y="2067"/>
                      <a:pt x="4384" y="1920"/>
                      <a:pt x="4384" y="1784"/>
                    </a:cubicBezTo>
                    <a:cubicBezTo>
                      <a:pt x="4384" y="1626"/>
                      <a:pt x="4468" y="1511"/>
                      <a:pt x="4520" y="1427"/>
                    </a:cubicBezTo>
                    <a:cubicBezTo>
                      <a:pt x="4594" y="1333"/>
                      <a:pt x="4615" y="1322"/>
                      <a:pt x="4615" y="1291"/>
                    </a:cubicBezTo>
                    <a:cubicBezTo>
                      <a:pt x="4615" y="1228"/>
                      <a:pt x="4615" y="1228"/>
                      <a:pt x="4615" y="1228"/>
                    </a:cubicBezTo>
                    <a:cubicBezTo>
                      <a:pt x="3272" y="1228"/>
                      <a:pt x="3272" y="1228"/>
                      <a:pt x="3272" y="1228"/>
                    </a:cubicBezTo>
                    <a:cubicBezTo>
                      <a:pt x="3262" y="1228"/>
                      <a:pt x="3241" y="1228"/>
                      <a:pt x="3220" y="1228"/>
                    </a:cubicBezTo>
                    <a:cubicBezTo>
                      <a:pt x="1783" y="1228"/>
                      <a:pt x="1783" y="1228"/>
                      <a:pt x="1783" y="1228"/>
                    </a:cubicBezTo>
                    <a:cubicBezTo>
                      <a:pt x="1783" y="850"/>
                      <a:pt x="1783" y="850"/>
                      <a:pt x="1783" y="850"/>
                    </a:cubicBezTo>
                    <a:cubicBezTo>
                      <a:pt x="1783" y="840"/>
                      <a:pt x="1783" y="840"/>
                      <a:pt x="1783" y="840"/>
                    </a:cubicBezTo>
                    <a:cubicBezTo>
                      <a:pt x="1804" y="725"/>
                      <a:pt x="1877" y="651"/>
                      <a:pt x="1930" y="578"/>
                    </a:cubicBezTo>
                    <a:cubicBezTo>
                      <a:pt x="1982" y="515"/>
                      <a:pt x="2024" y="451"/>
                      <a:pt x="2024" y="368"/>
                    </a:cubicBezTo>
                    <a:cubicBezTo>
                      <a:pt x="2024" y="263"/>
                      <a:pt x="2003" y="179"/>
                      <a:pt x="1951" y="116"/>
                    </a:cubicBezTo>
                    <a:cubicBezTo>
                      <a:pt x="1898" y="53"/>
                      <a:pt x="1814" y="12"/>
                      <a:pt x="1668" y="0"/>
                    </a:cubicBezTo>
                    <a:cubicBezTo>
                      <a:pt x="1520" y="0"/>
                      <a:pt x="1448" y="43"/>
                      <a:pt x="1395" y="116"/>
                    </a:cubicBezTo>
                    <a:cubicBezTo>
                      <a:pt x="1342" y="179"/>
                      <a:pt x="1321" y="274"/>
                      <a:pt x="1321" y="368"/>
                    </a:cubicBezTo>
                    <a:cubicBezTo>
                      <a:pt x="1321" y="451"/>
                      <a:pt x="1353" y="515"/>
                      <a:pt x="1405" y="578"/>
                    </a:cubicBezTo>
                    <a:cubicBezTo>
                      <a:pt x="1448" y="651"/>
                      <a:pt x="1520" y="714"/>
                      <a:pt x="1520" y="830"/>
                    </a:cubicBezTo>
                    <a:cubicBezTo>
                      <a:pt x="1520" y="1228"/>
                      <a:pt x="1520" y="1228"/>
                      <a:pt x="1520" y="1228"/>
                    </a:cubicBezTo>
                    <a:cubicBezTo>
                      <a:pt x="0" y="1228"/>
                      <a:pt x="0" y="1228"/>
                      <a:pt x="0" y="1228"/>
                    </a:cubicBezTo>
                    <a:cubicBezTo>
                      <a:pt x="0" y="1983"/>
                      <a:pt x="0" y="1983"/>
                      <a:pt x="0" y="1983"/>
                    </a:cubicBezTo>
                    <a:cubicBezTo>
                      <a:pt x="199" y="1983"/>
                      <a:pt x="199" y="1983"/>
                      <a:pt x="199" y="1983"/>
                    </a:cubicBezTo>
                    <a:cubicBezTo>
                      <a:pt x="210" y="1983"/>
                      <a:pt x="220" y="1973"/>
                      <a:pt x="315" y="1909"/>
                    </a:cubicBezTo>
                    <a:cubicBezTo>
                      <a:pt x="388" y="1857"/>
                      <a:pt x="503" y="1784"/>
                      <a:pt x="661" y="1784"/>
                    </a:cubicBezTo>
                    <a:cubicBezTo>
                      <a:pt x="797" y="1784"/>
                      <a:pt x="933" y="1805"/>
                      <a:pt x="1059" y="1909"/>
                    </a:cubicBezTo>
                    <a:cubicBezTo>
                      <a:pt x="1175" y="1993"/>
                      <a:pt x="1259" y="2172"/>
                      <a:pt x="1249" y="2371"/>
                    </a:cubicBezTo>
                    <a:cubicBezTo>
                      <a:pt x="1249" y="2560"/>
                      <a:pt x="1175" y="2738"/>
                      <a:pt x="1059" y="2822"/>
                    </a:cubicBezTo>
                    <a:cubicBezTo>
                      <a:pt x="944" y="2927"/>
                      <a:pt x="797" y="2948"/>
                      <a:pt x="661" y="2948"/>
                    </a:cubicBezTo>
                    <a:cubicBezTo>
                      <a:pt x="503" y="2948"/>
                      <a:pt x="378" y="2875"/>
                      <a:pt x="304" y="2811"/>
                    </a:cubicBezTo>
                    <a:cubicBezTo>
                      <a:pt x="210" y="2738"/>
                      <a:pt x="189" y="2717"/>
                      <a:pt x="168" y="2717"/>
                    </a:cubicBezTo>
                    <a:cubicBezTo>
                      <a:pt x="0" y="2717"/>
                      <a:pt x="0" y="2717"/>
                      <a:pt x="0" y="2717"/>
                    </a:cubicBezTo>
                    <a:cubicBezTo>
                      <a:pt x="0" y="3504"/>
                      <a:pt x="0" y="3504"/>
                      <a:pt x="0" y="3504"/>
                    </a:cubicBezTo>
                    <a:cubicBezTo>
                      <a:pt x="3587" y="3504"/>
                      <a:pt x="3587" y="3504"/>
                      <a:pt x="3587" y="3504"/>
                    </a:cubicBezTo>
                    <a:cubicBezTo>
                      <a:pt x="5023" y="3504"/>
                      <a:pt x="6922" y="2780"/>
                      <a:pt x="6670" y="1291"/>
                    </a:cubicBezTo>
                    <a:lnTo>
                      <a:pt x="6670" y="1228"/>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grpSp>
        <p:pic>
          <p:nvPicPr>
            <p:cNvPr id="7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1637" y="4051634"/>
              <a:ext cx="822636" cy="30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7" name="组合 96"/>
          <p:cNvGrpSpPr/>
          <p:nvPr/>
        </p:nvGrpSpPr>
        <p:grpSpPr>
          <a:xfrm>
            <a:off x="334059" y="98882"/>
            <a:ext cx="1935926" cy="709768"/>
            <a:chOff x="4647481" y="3567556"/>
            <a:chExt cx="1935926" cy="709768"/>
          </a:xfrm>
        </p:grpSpPr>
        <p:pic>
          <p:nvPicPr>
            <p:cNvPr id="98" name="图片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7481" y="3567556"/>
              <a:ext cx="947646" cy="709768"/>
            </a:xfrm>
            <a:prstGeom prst="rect">
              <a:avLst/>
            </a:prstGeom>
          </p:spPr>
        </p:pic>
        <p:sp>
          <p:nvSpPr>
            <p:cNvPr id="99" name="文本框 19"/>
            <p:cNvSpPr txBox="1"/>
            <p:nvPr/>
          </p:nvSpPr>
          <p:spPr>
            <a:xfrm>
              <a:off x="5606858" y="3722385"/>
              <a:ext cx="976549" cy="400110"/>
            </a:xfrm>
            <a:prstGeom prst="rect">
              <a:avLst/>
            </a:prstGeom>
            <a:noFill/>
          </p:spPr>
          <p:txBody>
            <a:bodyPr wrap="none" rtlCol="0">
              <a:spAutoFit/>
            </a:bodyPr>
            <a:lstStyle/>
            <a:p>
              <a:r>
                <a:rPr kumimoji="1" lang="en-US" altLang="zh-CN" sz="2000" b="1" dirty="0" smtClean="0">
                  <a:latin typeface="微软雅黑"/>
                  <a:ea typeface="微软雅黑"/>
                  <a:cs typeface="微软雅黑"/>
                </a:rPr>
                <a:t>AI</a:t>
              </a:r>
              <a:r>
                <a:rPr kumimoji="1" lang="zh-CN" altLang="en-US" sz="2000" b="1" dirty="0" smtClean="0">
                  <a:latin typeface="微软雅黑"/>
                  <a:ea typeface="微软雅黑"/>
                  <a:cs typeface="微软雅黑"/>
                </a:rPr>
                <a:t>客服</a:t>
              </a:r>
              <a:endParaRPr kumimoji="1" lang="zh-CN" altLang="en-US" sz="2000" b="1" dirty="0">
                <a:latin typeface="微软雅黑"/>
                <a:ea typeface="微软雅黑"/>
                <a:cs typeface="微软雅黑"/>
              </a:endParaRPr>
            </a:p>
          </p:txBody>
        </p:sp>
      </p:grpSp>
    </p:spTree>
    <p:extLst>
      <p:ext uri="{BB962C8B-B14F-4D97-AF65-F5344CB8AC3E}">
        <p14:creationId xmlns:p14="http://schemas.microsoft.com/office/powerpoint/2010/main" val="3803583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圆角矩形 197"/>
          <p:cNvSpPr/>
          <p:nvPr/>
        </p:nvSpPr>
        <p:spPr>
          <a:xfrm>
            <a:off x="3136561" y="1300692"/>
            <a:ext cx="4818071" cy="2931511"/>
          </a:xfrm>
          <a:prstGeom prst="roundRect">
            <a:avLst/>
          </a:prstGeom>
          <a:noFill/>
          <a:ln w="31750">
            <a:solidFill>
              <a:schemeClr val="accent1">
                <a:shade val="50000"/>
                <a:alpha val="33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圆角矩形 198"/>
          <p:cNvSpPr/>
          <p:nvPr/>
        </p:nvSpPr>
        <p:spPr>
          <a:xfrm>
            <a:off x="1031963" y="1278519"/>
            <a:ext cx="1664214" cy="2898048"/>
          </a:xfrm>
          <a:prstGeom prst="roundRect">
            <a:avLst/>
          </a:prstGeom>
          <a:noFill/>
          <a:ln w="31750">
            <a:solidFill>
              <a:schemeClr val="accent1">
                <a:shade val="50000"/>
                <a:alpha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Round Diagonal Corner Rectangle 53"/>
          <p:cNvSpPr/>
          <p:nvPr/>
        </p:nvSpPr>
        <p:spPr>
          <a:xfrm>
            <a:off x="6335751" y="2269077"/>
            <a:ext cx="869453"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203" name="Round Diagonal Corner Rectangle 53"/>
          <p:cNvSpPr/>
          <p:nvPr/>
        </p:nvSpPr>
        <p:spPr>
          <a:xfrm>
            <a:off x="4032612" y="1340591"/>
            <a:ext cx="869453" cy="721670"/>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204" name="Round Diagonal Corner Rectangle 53"/>
          <p:cNvSpPr/>
          <p:nvPr/>
        </p:nvSpPr>
        <p:spPr>
          <a:xfrm>
            <a:off x="4041433" y="2276032"/>
            <a:ext cx="869453"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grpSp>
        <p:nvGrpSpPr>
          <p:cNvPr id="206" name="组合 17"/>
          <p:cNvGrpSpPr/>
          <p:nvPr/>
        </p:nvGrpSpPr>
        <p:grpSpPr>
          <a:xfrm>
            <a:off x="6637587" y="3434705"/>
            <a:ext cx="391768" cy="356261"/>
            <a:chOff x="9921875" y="5043488"/>
            <a:chExt cx="439738" cy="463551"/>
          </a:xfrm>
        </p:grpSpPr>
        <p:sp>
          <p:nvSpPr>
            <p:cNvPr id="241" name="Freeform 283"/>
            <p:cNvSpPr>
              <a:spLocks noEditPoints="1"/>
            </p:cNvSpPr>
            <p:nvPr/>
          </p:nvSpPr>
          <p:spPr bwMode="auto">
            <a:xfrm>
              <a:off x="9921875" y="5043488"/>
              <a:ext cx="295275" cy="450850"/>
            </a:xfrm>
            <a:custGeom>
              <a:avLst/>
              <a:gdLst>
                <a:gd name="T0" fmla="*/ 0 w 210"/>
                <a:gd name="T1" fmla="*/ 21 h 320"/>
                <a:gd name="T2" fmla="*/ 0 w 210"/>
                <a:gd name="T3" fmla="*/ 303 h 320"/>
                <a:gd name="T4" fmla="*/ 17 w 210"/>
                <a:gd name="T5" fmla="*/ 320 h 320"/>
                <a:gd name="T6" fmla="*/ 192 w 210"/>
                <a:gd name="T7" fmla="*/ 320 h 320"/>
                <a:gd name="T8" fmla="*/ 210 w 210"/>
                <a:gd name="T9" fmla="*/ 303 h 320"/>
                <a:gd name="T10" fmla="*/ 210 w 210"/>
                <a:gd name="T11" fmla="*/ 296 h 320"/>
                <a:gd name="T12" fmla="*/ 197 w 210"/>
                <a:gd name="T13" fmla="*/ 292 h 320"/>
                <a:gd name="T14" fmla="*/ 191 w 210"/>
                <a:gd name="T15" fmla="*/ 289 h 320"/>
                <a:gd name="T16" fmla="*/ 177 w 210"/>
                <a:gd name="T17" fmla="*/ 300 h 320"/>
                <a:gd name="T18" fmla="*/ 32 w 210"/>
                <a:gd name="T19" fmla="*/ 300 h 320"/>
                <a:gd name="T20" fmla="*/ 18 w 210"/>
                <a:gd name="T21" fmla="*/ 285 h 320"/>
                <a:gd name="T22" fmla="*/ 18 w 210"/>
                <a:gd name="T23" fmla="*/ 38 h 320"/>
                <a:gd name="T24" fmla="*/ 32 w 210"/>
                <a:gd name="T25" fmla="*/ 23 h 320"/>
                <a:gd name="T26" fmla="*/ 177 w 210"/>
                <a:gd name="T27" fmla="*/ 23 h 320"/>
                <a:gd name="T28" fmla="*/ 192 w 210"/>
                <a:gd name="T29" fmla="*/ 38 h 320"/>
                <a:gd name="T30" fmla="*/ 192 w 210"/>
                <a:gd name="T31" fmla="*/ 165 h 320"/>
                <a:gd name="T32" fmla="*/ 199 w 210"/>
                <a:gd name="T33" fmla="*/ 163 h 320"/>
                <a:gd name="T34" fmla="*/ 210 w 210"/>
                <a:gd name="T35" fmla="*/ 166 h 320"/>
                <a:gd name="T36" fmla="*/ 210 w 210"/>
                <a:gd name="T37" fmla="*/ 21 h 320"/>
                <a:gd name="T38" fmla="*/ 192 w 210"/>
                <a:gd name="T39" fmla="*/ 3 h 320"/>
                <a:gd name="T40" fmla="*/ 185 w 210"/>
                <a:gd name="T41" fmla="*/ 3 h 320"/>
                <a:gd name="T42" fmla="*/ 185 w 210"/>
                <a:gd name="T43" fmla="*/ 0 h 320"/>
                <a:gd name="T44" fmla="*/ 170 w 210"/>
                <a:gd name="T45" fmla="*/ 0 h 320"/>
                <a:gd name="T46" fmla="*/ 170 w 210"/>
                <a:gd name="T47" fmla="*/ 3 h 320"/>
                <a:gd name="T48" fmla="*/ 158 w 210"/>
                <a:gd name="T49" fmla="*/ 3 h 320"/>
                <a:gd name="T50" fmla="*/ 158 w 210"/>
                <a:gd name="T51" fmla="*/ 0 h 320"/>
                <a:gd name="T52" fmla="*/ 146 w 210"/>
                <a:gd name="T53" fmla="*/ 0 h 320"/>
                <a:gd name="T54" fmla="*/ 146 w 210"/>
                <a:gd name="T55" fmla="*/ 3 h 320"/>
                <a:gd name="T56" fmla="*/ 17 w 210"/>
                <a:gd name="T57" fmla="*/ 3 h 320"/>
                <a:gd name="T58" fmla="*/ 0 w 210"/>
                <a:gd name="T59" fmla="*/ 21 h 320"/>
                <a:gd name="T60" fmla="*/ 119 w 210"/>
                <a:gd name="T61" fmla="*/ 304 h 320"/>
                <a:gd name="T62" fmla="*/ 131 w 210"/>
                <a:gd name="T63" fmla="*/ 304 h 320"/>
                <a:gd name="T64" fmla="*/ 131 w 210"/>
                <a:gd name="T65" fmla="*/ 316 h 320"/>
                <a:gd name="T66" fmla="*/ 119 w 210"/>
                <a:gd name="T67" fmla="*/ 316 h 320"/>
                <a:gd name="T68" fmla="*/ 119 w 210"/>
                <a:gd name="T69" fmla="*/ 304 h 320"/>
                <a:gd name="T70" fmla="*/ 99 w 210"/>
                <a:gd name="T71" fmla="*/ 304 h 320"/>
                <a:gd name="T72" fmla="*/ 110 w 210"/>
                <a:gd name="T73" fmla="*/ 304 h 320"/>
                <a:gd name="T74" fmla="*/ 110 w 210"/>
                <a:gd name="T75" fmla="*/ 316 h 320"/>
                <a:gd name="T76" fmla="*/ 99 w 210"/>
                <a:gd name="T77" fmla="*/ 316 h 320"/>
                <a:gd name="T78" fmla="*/ 99 w 210"/>
                <a:gd name="T79" fmla="*/ 304 h 320"/>
                <a:gd name="T80" fmla="*/ 79 w 210"/>
                <a:gd name="T81" fmla="*/ 304 h 320"/>
                <a:gd name="T82" fmla="*/ 90 w 210"/>
                <a:gd name="T83" fmla="*/ 304 h 320"/>
                <a:gd name="T84" fmla="*/ 90 w 210"/>
                <a:gd name="T85" fmla="*/ 316 h 320"/>
                <a:gd name="T86" fmla="*/ 79 w 210"/>
                <a:gd name="T87" fmla="*/ 316 h 320"/>
                <a:gd name="T88" fmla="*/ 79 w 210"/>
                <a:gd name="T8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0" h="320">
                  <a:moveTo>
                    <a:pt x="0" y="21"/>
                  </a:moveTo>
                  <a:cubicBezTo>
                    <a:pt x="0" y="303"/>
                    <a:pt x="0" y="303"/>
                    <a:pt x="0" y="303"/>
                  </a:cubicBezTo>
                  <a:cubicBezTo>
                    <a:pt x="0" y="312"/>
                    <a:pt x="8" y="320"/>
                    <a:pt x="17" y="320"/>
                  </a:cubicBezTo>
                  <a:cubicBezTo>
                    <a:pt x="192" y="320"/>
                    <a:pt x="192" y="320"/>
                    <a:pt x="192" y="320"/>
                  </a:cubicBezTo>
                  <a:cubicBezTo>
                    <a:pt x="202" y="320"/>
                    <a:pt x="210" y="312"/>
                    <a:pt x="210" y="303"/>
                  </a:cubicBezTo>
                  <a:cubicBezTo>
                    <a:pt x="210" y="296"/>
                    <a:pt x="210" y="296"/>
                    <a:pt x="210" y="296"/>
                  </a:cubicBezTo>
                  <a:cubicBezTo>
                    <a:pt x="206" y="295"/>
                    <a:pt x="201" y="294"/>
                    <a:pt x="197" y="292"/>
                  </a:cubicBezTo>
                  <a:cubicBezTo>
                    <a:pt x="195" y="291"/>
                    <a:pt x="193" y="290"/>
                    <a:pt x="191" y="289"/>
                  </a:cubicBezTo>
                  <a:cubicBezTo>
                    <a:pt x="189" y="296"/>
                    <a:pt x="184" y="300"/>
                    <a:pt x="177" y="300"/>
                  </a:cubicBezTo>
                  <a:cubicBezTo>
                    <a:pt x="32" y="300"/>
                    <a:pt x="32" y="300"/>
                    <a:pt x="32" y="300"/>
                  </a:cubicBezTo>
                  <a:cubicBezTo>
                    <a:pt x="24" y="300"/>
                    <a:pt x="18" y="293"/>
                    <a:pt x="18" y="285"/>
                  </a:cubicBezTo>
                  <a:cubicBezTo>
                    <a:pt x="18" y="38"/>
                    <a:pt x="18" y="38"/>
                    <a:pt x="18" y="38"/>
                  </a:cubicBezTo>
                  <a:cubicBezTo>
                    <a:pt x="18" y="30"/>
                    <a:pt x="24" y="23"/>
                    <a:pt x="32" y="23"/>
                  </a:cubicBezTo>
                  <a:cubicBezTo>
                    <a:pt x="177" y="23"/>
                    <a:pt x="177" y="23"/>
                    <a:pt x="177" y="23"/>
                  </a:cubicBezTo>
                  <a:cubicBezTo>
                    <a:pt x="185" y="23"/>
                    <a:pt x="192" y="30"/>
                    <a:pt x="192" y="38"/>
                  </a:cubicBezTo>
                  <a:cubicBezTo>
                    <a:pt x="192" y="165"/>
                    <a:pt x="192" y="165"/>
                    <a:pt x="192" y="165"/>
                  </a:cubicBezTo>
                  <a:cubicBezTo>
                    <a:pt x="194" y="164"/>
                    <a:pt x="197" y="163"/>
                    <a:pt x="199" y="163"/>
                  </a:cubicBezTo>
                  <a:cubicBezTo>
                    <a:pt x="203" y="163"/>
                    <a:pt x="206" y="164"/>
                    <a:pt x="210" y="166"/>
                  </a:cubicBezTo>
                  <a:cubicBezTo>
                    <a:pt x="210" y="21"/>
                    <a:pt x="210" y="21"/>
                    <a:pt x="210" y="21"/>
                  </a:cubicBezTo>
                  <a:cubicBezTo>
                    <a:pt x="210" y="11"/>
                    <a:pt x="202" y="3"/>
                    <a:pt x="192" y="3"/>
                  </a:cubicBezTo>
                  <a:cubicBezTo>
                    <a:pt x="185" y="3"/>
                    <a:pt x="185" y="3"/>
                    <a:pt x="185" y="3"/>
                  </a:cubicBezTo>
                  <a:cubicBezTo>
                    <a:pt x="185" y="0"/>
                    <a:pt x="185" y="0"/>
                    <a:pt x="185" y="0"/>
                  </a:cubicBezTo>
                  <a:cubicBezTo>
                    <a:pt x="170" y="0"/>
                    <a:pt x="170" y="0"/>
                    <a:pt x="170" y="0"/>
                  </a:cubicBezTo>
                  <a:cubicBezTo>
                    <a:pt x="170" y="3"/>
                    <a:pt x="170" y="3"/>
                    <a:pt x="170" y="3"/>
                  </a:cubicBezTo>
                  <a:cubicBezTo>
                    <a:pt x="158" y="3"/>
                    <a:pt x="158" y="3"/>
                    <a:pt x="158" y="3"/>
                  </a:cubicBezTo>
                  <a:cubicBezTo>
                    <a:pt x="158" y="0"/>
                    <a:pt x="158" y="0"/>
                    <a:pt x="158" y="0"/>
                  </a:cubicBezTo>
                  <a:cubicBezTo>
                    <a:pt x="146" y="0"/>
                    <a:pt x="146" y="0"/>
                    <a:pt x="146" y="0"/>
                  </a:cubicBezTo>
                  <a:cubicBezTo>
                    <a:pt x="146" y="3"/>
                    <a:pt x="146" y="3"/>
                    <a:pt x="146" y="3"/>
                  </a:cubicBezTo>
                  <a:cubicBezTo>
                    <a:pt x="17" y="3"/>
                    <a:pt x="17" y="3"/>
                    <a:pt x="17" y="3"/>
                  </a:cubicBezTo>
                  <a:cubicBezTo>
                    <a:pt x="8" y="3"/>
                    <a:pt x="0" y="11"/>
                    <a:pt x="0" y="21"/>
                  </a:cubicBezTo>
                  <a:close/>
                  <a:moveTo>
                    <a:pt x="119" y="304"/>
                  </a:moveTo>
                  <a:cubicBezTo>
                    <a:pt x="131" y="304"/>
                    <a:pt x="131" y="304"/>
                    <a:pt x="131" y="304"/>
                  </a:cubicBezTo>
                  <a:cubicBezTo>
                    <a:pt x="131" y="316"/>
                    <a:pt x="131" y="316"/>
                    <a:pt x="131" y="316"/>
                  </a:cubicBezTo>
                  <a:cubicBezTo>
                    <a:pt x="119" y="316"/>
                    <a:pt x="119" y="316"/>
                    <a:pt x="119" y="316"/>
                  </a:cubicBezTo>
                  <a:lnTo>
                    <a:pt x="119" y="304"/>
                  </a:lnTo>
                  <a:close/>
                  <a:moveTo>
                    <a:pt x="99" y="304"/>
                  </a:moveTo>
                  <a:cubicBezTo>
                    <a:pt x="110" y="304"/>
                    <a:pt x="110" y="304"/>
                    <a:pt x="110" y="304"/>
                  </a:cubicBezTo>
                  <a:cubicBezTo>
                    <a:pt x="110" y="316"/>
                    <a:pt x="110" y="316"/>
                    <a:pt x="110" y="316"/>
                  </a:cubicBezTo>
                  <a:cubicBezTo>
                    <a:pt x="99" y="316"/>
                    <a:pt x="99" y="316"/>
                    <a:pt x="99" y="316"/>
                  </a:cubicBezTo>
                  <a:lnTo>
                    <a:pt x="99" y="304"/>
                  </a:lnTo>
                  <a:close/>
                  <a:moveTo>
                    <a:pt x="79" y="304"/>
                  </a:moveTo>
                  <a:cubicBezTo>
                    <a:pt x="90" y="304"/>
                    <a:pt x="90" y="304"/>
                    <a:pt x="90" y="304"/>
                  </a:cubicBezTo>
                  <a:cubicBezTo>
                    <a:pt x="90" y="316"/>
                    <a:pt x="90" y="316"/>
                    <a:pt x="90" y="316"/>
                  </a:cubicBezTo>
                  <a:cubicBezTo>
                    <a:pt x="79" y="316"/>
                    <a:pt x="79" y="316"/>
                    <a:pt x="79" y="316"/>
                  </a:cubicBezTo>
                  <a:lnTo>
                    <a:pt x="79" y="3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84"/>
            <p:cNvSpPr>
              <a:spLocks/>
            </p:cNvSpPr>
            <p:nvPr/>
          </p:nvSpPr>
          <p:spPr bwMode="auto">
            <a:xfrm>
              <a:off x="9964738" y="5099051"/>
              <a:ext cx="212725" cy="11113"/>
            </a:xfrm>
            <a:custGeom>
              <a:avLst/>
              <a:gdLst>
                <a:gd name="T0" fmla="*/ 147 w 151"/>
                <a:gd name="T1" fmla="*/ 0 h 8"/>
                <a:gd name="T2" fmla="*/ 4 w 151"/>
                <a:gd name="T3" fmla="*/ 0 h 8"/>
                <a:gd name="T4" fmla="*/ 0 w 151"/>
                <a:gd name="T5" fmla="*/ 4 h 8"/>
                <a:gd name="T6" fmla="*/ 4 w 151"/>
                <a:gd name="T7" fmla="*/ 8 h 8"/>
                <a:gd name="T8" fmla="*/ 147 w 151"/>
                <a:gd name="T9" fmla="*/ 8 h 8"/>
                <a:gd name="T10" fmla="*/ 151 w 151"/>
                <a:gd name="T11" fmla="*/ 4 h 8"/>
                <a:gd name="T12" fmla="*/ 147 w 1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1" h="8">
                  <a:moveTo>
                    <a:pt x="147" y="0"/>
                  </a:moveTo>
                  <a:cubicBezTo>
                    <a:pt x="4" y="0"/>
                    <a:pt x="4" y="0"/>
                    <a:pt x="4" y="0"/>
                  </a:cubicBezTo>
                  <a:cubicBezTo>
                    <a:pt x="2" y="0"/>
                    <a:pt x="0" y="2"/>
                    <a:pt x="0" y="4"/>
                  </a:cubicBezTo>
                  <a:cubicBezTo>
                    <a:pt x="0" y="6"/>
                    <a:pt x="2" y="8"/>
                    <a:pt x="4" y="8"/>
                  </a:cubicBezTo>
                  <a:cubicBezTo>
                    <a:pt x="147" y="8"/>
                    <a:pt x="147" y="8"/>
                    <a:pt x="147" y="8"/>
                  </a:cubicBezTo>
                  <a:cubicBezTo>
                    <a:pt x="149" y="8"/>
                    <a:pt x="151" y="6"/>
                    <a:pt x="151" y="4"/>
                  </a:cubicBezTo>
                  <a:cubicBezTo>
                    <a:pt x="151" y="2"/>
                    <a:pt x="149" y="0"/>
                    <a:pt x="14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85"/>
            <p:cNvSpPr>
              <a:spLocks/>
            </p:cNvSpPr>
            <p:nvPr/>
          </p:nvSpPr>
          <p:spPr bwMode="auto">
            <a:xfrm>
              <a:off x="9964738" y="5130801"/>
              <a:ext cx="212725" cy="11113"/>
            </a:xfrm>
            <a:custGeom>
              <a:avLst/>
              <a:gdLst>
                <a:gd name="T0" fmla="*/ 147 w 151"/>
                <a:gd name="T1" fmla="*/ 0 h 8"/>
                <a:gd name="T2" fmla="*/ 4 w 151"/>
                <a:gd name="T3" fmla="*/ 0 h 8"/>
                <a:gd name="T4" fmla="*/ 0 w 151"/>
                <a:gd name="T5" fmla="*/ 4 h 8"/>
                <a:gd name="T6" fmla="*/ 4 w 151"/>
                <a:gd name="T7" fmla="*/ 8 h 8"/>
                <a:gd name="T8" fmla="*/ 147 w 151"/>
                <a:gd name="T9" fmla="*/ 8 h 8"/>
                <a:gd name="T10" fmla="*/ 151 w 151"/>
                <a:gd name="T11" fmla="*/ 4 h 8"/>
                <a:gd name="T12" fmla="*/ 147 w 1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1" h="8">
                  <a:moveTo>
                    <a:pt x="147" y="0"/>
                  </a:moveTo>
                  <a:cubicBezTo>
                    <a:pt x="4" y="0"/>
                    <a:pt x="4" y="0"/>
                    <a:pt x="4" y="0"/>
                  </a:cubicBezTo>
                  <a:cubicBezTo>
                    <a:pt x="2" y="0"/>
                    <a:pt x="0" y="2"/>
                    <a:pt x="0" y="4"/>
                  </a:cubicBezTo>
                  <a:cubicBezTo>
                    <a:pt x="0" y="6"/>
                    <a:pt x="2" y="8"/>
                    <a:pt x="4" y="8"/>
                  </a:cubicBezTo>
                  <a:cubicBezTo>
                    <a:pt x="147" y="8"/>
                    <a:pt x="147" y="8"/>
                    <a:pt x="147" y="8"/>
                  </a:cubicBezTo>
                  <a:cubicBezTo>
                    <a:pt x="149" y="8"/>
                    <a:pt x="151" y="6"/>
                    <a:pt x="151" y="4"/>
                  </a:cubicBezTo>
                  <a:cubicBezTo>
                    <a:pt x="151" y="2"/>
                    <a:pt x="149" y="0"/>
                    <a:pt x="14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86"/>
            <p:cNvSpPr>
              <a:spLocks/>
            </p:cNvSpPr>
            <p:nvPr/>
          </p:nvSpPr>
          <p:spPr bwMode="auto">
            <a:xfrm>
              <a:off x="10129838" y="5162551"/>
              <a:ext cx="47625" cy="11113"/>
            </a:xfrm>
            <a:custGeom>
              <a:avLst/>
              <a:gdLst>
                <a:gd name="T0" fmla="*/ 30 w 34"/>
                <a:gd name="T1" fmla="*/ 0 h 8"/>
                <a:gd name="T2" fmla="*/ 0 w 34"/>
                <a:gd name="T3" fmla="*/ 0 h 8"/>
                <a:gd name="T4" fmla="*/ 7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3" y="2"/>
                    <a:pt x="5" y="5"/>
                    <a:pt x="7" y="8"/>
                  </a:cubicBezTo>
                  <a:cubicBezTo>
                    <a:pt x="30" y="8"/>
                    <a:pt x="30" y="8"/>
                    <a:pt x="30" y="8"/>
                  </a:cubicBezTo>
                  <a:cubicBezTo>
                    <a:pt x="32" y="8"/>
                    <a:pt x="34" y="6"/>
                    <a:pt x="34" y="4"/>
                  </a:cubicBezTo>
                  <a:cubicBezTo>
                    <a:pt x="34" y="2"/>
                    <a:pt x="32"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287"/>
            <p:cNvSpPr>
              <a:spLocks/>
            </p:cNvSpPr>
            <p:nvPr/>
          </p:nvSpPr>
          <p:spPr bwMode="auto">
            <a:xfrm>
              <a:off x="9964738" y="5162551"/>
              <a:ext cx="93663" cy="11113"/>
            </a:xfrm>
            <a:custGeom>
              <a:avLst/>
              <a:gdLst>
                <a:gd name="T0" fmla="*/ 4 w 66"/>
                <a:gd name="T1" fmla="*/ 8 h 8"/>
                <a:gd name="T2" fmla="*/ 59 w 66"/>
                <a:gd name="T3" fmla="*/ 8 h 8"/>
                <a:gd name="T4" fmla="*/ 66 w 66"/>
                <a:gd name="T5" fmla="*/ 0 h 8"/>
                <a:gd name="T6" fmla="*/ 4 w 66"/>
                <a:gd name="T7" fmla="*/ 0 h 8"/>
                <a:gd name="T8" fmla="*/ 0 w 66"/>
                <a:gd name="T9" fmla="*/ 4 h 8"/>
                <a:gd name="T10" fmla="*/ 4 w 66"/>
                <a:gd name="T11" fmla="*/ 8 h 8"/>
              </a:gdLst>
              <a:ahLst/>
              <a:cxnLst>
                <a:cxn ang="0">
                  <a:pos x="T0" y="T1"/>
                </a:cxn>
                <a:cxn ang="0">
                  <a:pos x="T2" y="T3"/>
                </a:cxn>
                <a:cxn ang="0">
                  <a:pos x="T4" y="T5"/>
                </a:cxn>
                <a:cxn ang="0">
                  <a:pos x="T6" y="T7"/>
                </a:cxn>
                <a:cxn ang="0">
                  <a:pos x="T8" y="T9"/>
                </a:cxn>
                <a:cxn ang="0">
                  <a:pos x="T10" y="T11"/>
                </a:cxn>
              </a:cxnLst>
              <a:rect l="0" t="0" r="r" b="b"/>
              <a:pathLst>
                <a:path w="66" h="8">
                  <a:moveTo>
                    <a:pt x="4" y="8"/>
                  </a:moveTo>
                  <a:cubicBezTo>
                    <a:pt x="59" y="8"/>
                    <a:pt x="59" y="8"/>
                    <a:pt x="59" y="8"/>
                  </a:cubicBezTo>
                  <a:cubicBezTo>
                    <a:pt x="61" y="5"/>
                    <a:pt x="63" y="2"/>
                    <a:pt x="66" y="0"/>
                  </a:cubicBezTo>
                  <a:cubicBezTo>
                    <a:pt x="4" y="0"/>
                    <a:pt x="4" y="0"/>
                    <a:pt x="4" y="0"/>
                  </a:cubicBezTo>
                  <a:cubicBezTo>
                    <a:pt x="2" y="0"/>
                    <a:pt x="0" y="2"/>
                    <a:pt x="0" y="4"/>
                  </a:cubicBezTo>
                  <a:cubicBezTo>
                    <a:pt x="0" y="6"/>
                    <a:pt x="2" y="8"/>
                    <a:pt x="4"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288"/>
            <p:cNvSpPr>
              <a:spLocks/>
            </p:cNvSpPr>
            <p:nvPr/>
          </p:nvSpPr>
          <p:spPr bwMode="auto">
            <a:xfrm>
              <a:off x="10148888" y="5195888"/>
              <a:ext cx="28575" cy="11113"/>
            </a:xfrm>
            <a:custGeom>
              <a:avLst/>
              <a:gdLst>
                <a:gd name="T0" fmla="*/ 17 w 21"/>
                <a:gd name="T1" fmla="*/ 0 h 8"/>
                <a:gd name="T2" fmla="*/ 0 w 21"/>
                <a:gd name="T3" fmla="*/ 0 h 8"/>
                <a:gd name="T4" fmla="*/ 1 w 21"/>
                <a:gd name="T5" fmla="*/ 6 h 8"/>
                <a:gd name="T6" fmla="*/ 1 w 21"/>
                <a:gd name="T7" fmla="*/ 8 h 8"/>
                <a:gd name="T8" fmla="*/ 17 w 21"/>
                <a:gd name="T9" fmla="*/ 8 h 8"/>
                <a:gd name="T10" fmla="*/ 21 w 21"/>
                <a:gd name="T11" fmla="*/ 4 h 8"/>
                <a:gd name="T12" fmla="*/ 17 w 2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 h="8">
                  <a:moveTo>
                    <a:pt x="17" y="0"/>
                  </a:moveTo>
                  <a:cubicBezTo>
                    <a:pt x="0" y="0"/>
                    <a:pt x="0" y="0"/>
                    <a:pt x="0" y="0"/>
                  </a:cubicBezTo>
                  <a:cubicBezTo>
                    <a:pt x="1" y="2"/>
                    <a:pt x="1" y="4"/>
                    <a:pt x="1" y="6"/>
                  </a:cubicBezTo>
                  <a:cubicBezTo>
                    <a:pt x="1" y="7"/>
                    <a:pt x="1" y="7"/>
                    <a:pt x="1" y="8"/>
                  </a:cubicBezTo>
                  <a:cubicBezTo>
                    <a:pt x="17" y="8"/>
                    <a:pt x="17" y="8"/>
                    <a:pt x="17" y="8"/>
                  </a:cubicBezTo>
                  <a:cubicBezTo>
                    <a:pt x="19" y="8"/>
                    <a:pt x="21" y="6"/>
                    <a:pt x="21" y="4"/>
                  </a:cubicBezTo>
                  <a:cubicBezTo>
                    <a:pt x="21" y="2"/>
                    <a:pt x="19" y="0"/>
                    <a:pt x="1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89"/>
            <p:cNvSpPr>
              <a:spLocks/>
            </p:cNvSpPr>
            <p:nvPr/>
          </p:nvSpPr>
          <p:spPr bwMode="auto">
            <a:xfrm>
              <a:off x="9964738" y="5195888"/>
              <a:ext cx="74613" cy="11113"/>
            </a:xfrm>
            <a:custGeom>
              <a:avLst/>
              <a:gdLst>
                <a:gd name="T0" fmla="*/ 4 w 53"/>
                <a:gd name="T1" fmla="*/ 8 h 8"/>
                <a:gd name="T2" fmla="*/ 53 w 53"/>
                <a:gd name="T3" fmla="*/ 8 h 8"/>
                <a:gd name="T4" fmla="*/ 53 w 53"/>
                <a:gd name="T5" fmla="*/ 6 h 8"/>
                <a:gd name="T6" fmla="*/ 53 w 53"/>
                <a:gd name="T7" fmla="*/ 0 h 8"/>
                <a:gd name="T8" fmla="*/ 4 w 53"/>
                <a:gd name="T9" fmla="*/ 0 h 8"/>
                <a:gd name="T10" fmla="*/ 0 w 53"/>
                <a:gd name="T11" fmla="*/ 4 h 8"/>
                <a:gd name="T12" fmla="*/ 4 w 5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3" h="8">
                  <a:moveTo>
                    <a:pt x="4" y="8"/>
                  </a:moveTo>
                  <a:cubicBezTo>
                    <a:pt x="53" y="8"/>
                    <a:pt x="53" y="8"/>
                    <a:pt x="53" y="8"/>
                  </a:cubicBezTo>
                  <a:cubicBezTo>
                    <a:pt x="53" y="7"/>
                    <a:pt x="53" y="7"/>
                    <a:pt x="53" y="6"/>
                  </a:cubicBezTo>
                  <a:cubicBezTo>
                    <a:pt x="53" y="4"/>
                    <a:pt x="53" y="2"/>
                    <a:pt x="53" y="0"/>
                  </a:cubicBezTo>
                  <a:cubicBezTo>
                    <a:pt x="4" y="0"/>
                    <a:pt x="4" y="0"/>
                    <a:pt x="4" y="0"/>
                  </a:cubicBezTo>
                  <a:cubicBezTo>
                    <a:pt x="2" y="0"/>
                    <a:pt x="0" y="2"/>
                    <a:pt x="0" y="4"/>
                  </a:cubicBezTo>
                  <a:cubicBezTo>
                    <a:pt x="0" y="6"/>
                    <a:pt x="2" y="8"/>
                    <a:pt x="4"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290"/>
            <p:cNvSpPr>
              <a:spLocks/>
            </p:cNvSpPr>
            <p:nvPr/>
          </p:nvSpPr>
          <p:spPr bwMode="auto">
            <a:xfrm>
              <a:off x="10137775" y="5227638"/>
              <a:ext cx="39688" cy="11113"/>
            </a:xfrm>
            <a:custGeom>
              <a:avLst/>
              <a:gdLst>
                <a:gd name="T0" fmla="*/ 29 w 29"/>
                <a:gd name="T1" fmla="*/ 4 h 8"/>
                <a:gd name="T2" fmla="*/ 25 w 29"/>
                <a:gd name="T3" fmla="*/ 0 h 8"/>
                <a:gd name="T4" fmla="*/ 5 w 29"/>
                <a:gd name="T5" fmla="*/ 0 h 8"/>
                <a:gd name="T6" fmla="*/ 0 w 29"/>
                <a:gd name="T7" fmla="*/ 8 h 8"/>
                <a:gd name="T8" fmla="*/ 25 w 29"/>
                <a:gd name="T9" fmla="*/ 8 h 8"/>
                <a:gd name="T10" fmla="*/ 29 w 29"/>
                <a:gd name="T11" fmla="*/ 4 h 8"/>
              </a:gdLst>
              <a:ahLst/>
              <a:cxnLst>
                <a:cxn ang="0">
                  <a:pos x="T0" y="T1"/>
                </a:cxn>
                <a:cxn ang="0">
                  <a:pos x="T2" y="T3"/>
                </a:cxn>
                <a:cxn ang="0">
                  <a:pos x="T4" y="T5"/>
                </a:cxn>
                <a:cxn ang="0">
                  <a:pos x="T6" y="T7"/>
                </a:cxn>
                <a:cxn ang="0">
                  <a:pos x="T8" y="T9"/>
                </a:cxn>
                <a:cxn ang="0">
                  <a:pos x="T10" y="T11"/>
                </a:cxn>
              </a:cxnLst>
              <a:rect l="0" t="0" r="r" b="b"/>
              <a:pathLst>
                <a:path w="29" h="8">
                  <a:moveTo>
                    <a:pt x="29" y="4"/>
                  </a:moveTo>
                  <a:cubicBezTo>
                    <a:pt x="29" y="2"/>
                    <a:pt x="27" y="0"/>
                    <a:pt x="25" y="0"/>
                  </a:cubicBezTo>
                  <a:cubicBezTo>
                    <a:pt x="5" y="0"/>
                    <a:pt x="5" y="0"/>
                    <a:pt x="5" y="0"/>
                  </a:cubicBezTo>
                  <a:cubicBezTo>
                    <a:pt x="4" y="3"/>
                    <a:pt x="2" y="6"/>
                    <a:pt x="0" y="8"/>
                  </a:cubicBezTo>
                  <a:cubicBezTo>
                    <a:pt x="25" y="8"/>
                    <a:pt x="25" y="8"/>
                    <a:pt x="25" y="8"/>
                  </a:cubicBezTo>
                  <a:cubicBezTo>
                    <a:pt x="27" y="8"/>
                    <a:pt x="29" y="6"/>
                    <a:pt x="29"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291"/>
            <p:cNvSpPr>
              <a:spLocks/>
            </p:cNvSpPr>
            <p:nvPr/>
          </p:nvSpPr>
          <p:spPr bwMode="auto">
            <a:xfrm>
              <a:off x="9964738" y="5227638"/>
              <a:ext cx="85725" cy="11113"/>
            </a:xfrm>
            <a:custGeom>
              <a:avLst/>
              <a:gdLst>
                <a:gd name="T0" fmla="*/ 4 w 60"/>
                <a:gd name="T1" fmla="*/ 8 h 8"/>
                <a:gd name="T2" fmla="*/ 56 w 60"/>
                <a:gd name="T3" fmla="*/ 8 h 8"/>
                <a:gd name="T4" fmla="*/ 60 w 60"/>
                <a:gd name="T5" fmla="*/ 5 h 8"/>
                <a:gd name="T6" fmla="*/ 57 w 60"/>
                <a:gd name="T7" fmla="*/ 0 h 8"/>
                <a:gd name="T8" fmla="*/ 4 w 60"/>
                <a:gd name="T9" fmla="*/ 0 h 8"/>
                <a:gd name="T10" fmla="*/ 0 w 60"/>
                <a:gd name="T11" fmla="*/ 4 h 8"/>
                <a:gd name="T12" fmla="*/ 4 w 6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0" h="8">
                  <a:moveTo>
                    <a:pt x="4" y="8"/>
                  </a:moveTo>
                  <a:cubicBezTo>
                    <a:pt x="56" y="8"/>
                    <a:pt x="56" y="8"/>
                    <a:pt x="56" y="8"/>
                  </a:cubicBezTo>
                  <a:cubicBezTo>
                    <a:pt x="57" y="7"/>
                    <a:pt x="58" y="6"/>
                    <a:pt x="60" y="5"/>
                  </a:cubicBezTo>
                  <a:cubicBezTo>
                    <a:pt x="58" y="4"/>
                    <a:pt x="57" y="2"/>
                    <a:pt x="57" y="0"/>
                  </a:cubicBezTo>
                  <a:cubicBezTo>
                    <a:pt x="4" y="0"/>
                    <a:pt x="4" y="0"/>
                    <a:pt x="4" y="0"/>
                  </a:cubicBezTo>
                  <a:cubicBezTo>
                    <a:pt x="2" y="0"/>
                    <a:pt x="0" y="2"/>
                    <a:pt x="0" y="4"/>
                  </a:cubicBezTo>
                  <a:cubicBezTo>
                    <a:pt x="0" y="6"/>
                    <a:pt x="2" y="8"/>
                    <a:pt x="4"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712"/>
            <p:cNvSpPr>
              <a:spLocks/>
            </p:cNvSpPr>
            <p:nvPr/>
          </p:nvSpPr>
          <p:spPr bwMode="auto">
            <a:xfrm>
              <a:off x="10037763" y="5241926"/>
              <a:ext cx="65088" cy="61913"/>
            </a:xfrm>
            <a:custGeom>
              <a:avLst/>
              <a:gdLst>
                <a:gd name="T0" fmla="*/ 17 w 47"/>
                <a:gd name="T1" fmla="*/ 14 h 44"/>
                <a:gd name="T2" fmla="*/ 26 w 47"/>
                <a:gd name="T3" fmla="*/ 12 h 44"/>
                <a:gd name="T4" fmla="*/ 39 w 47"/>
                <a:gd name="T5" fmla="*/ 20 h 44"/>
                <a:gd name="T6" fmla="*/ 47 w 47"/>
                <a:gd name="T7" fmla="*/ 27 h 44"/>
                <a:gd name="T8" fmla="*/ 47 w 47"/>
                <a:gd name="T9" fmla="*/ 21 h 44"/>
                <a:gd name="T10" fmla="*/ 45 w 47"/>
                <a:gd name="T11" fmla="*/ 12 h 44"/>
                <a:gd name="T12" fmla="*/ 43 w 47"/>
                <a:gd name="T13" fmla="*/ 8 h 44"/>
                <a:gd name="T14" fmla="*/ 18 w 47"/>
                <a:gd name="T15" fmla="*/ 0 h 44"/>
                <a:gd name="T16" fmla="*/ 14 w 47"/>
                <a:gd name="T17" fmla="*/ 2 h 44"/>
                <a:gd name="T18" fmla="*/ 9 w 47"/>
                <a:gd name="T19" fmla="*/ 5 h 44"/>
                <a:gd name="T20" fmla="*/ 9 w 47"/>
                <a:gd name="T21" fmla="*/ 38 h 44"/>
                <a:gd name="T22" fmla="*/ 20 w 47"/>
                <a:gd name="T23" fmla="*/ 44 h 44"/>
                <a:gd name="T24" fmla="*/ 27 w 47"/>
                <a:gd name="T25" fmla="*/ 44 h 44"/>
                <a:gd name="T26" fmla="*/ 23 w 47"/>
                <a:gd name="T27" fmla="*/ 40 h 44"/>
                <a:gd name="T28" fmla="*/ 16 w 47"/>
                <a:gd name="T29" fmla="*/ 28 h 44"/>
                <a:gd name="T30" fmla="*/ 16 w 47"/>
                <a:gd name="T31" fmla="*/ 16 h 44"/>
                <a:gd name="T32" fmla="*/ 17 w 47"/>
                <a:gd name="T3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4">
                  <a:moveTo>
                    <a:pt x="17" y="14"/>
                  </a:moveTo>
                  <a:cubicBezTo>
                    <a:pt x="19" y="12"/>
                    <a:pt x="23" y="11"/>
                    <a:pt x="26" y="12"/>
                  </a:cubicBezTo>
                  <a:cubicBezTo>
                    <a:pt x="30" y="12"/>
                    <a:pt x="36" y="16"/>
                    <a:pt x="39" y="20"/>
                  </a:cubicBezTo>
                  <a:cubicBezTo>
                    <a:pt x="41" y="22"/>
                    <a:pt x="44" y="24"/>
                    <a:pt x="47" y="27"/>
                  </a:cubicBezTo>
                  <a:cubicBezTo>
                    <a:pt x="47" y="25"/>
                    <a:pt x="47" y="23"/>
                    <a:pt x="47" y="21"/>
                  </a:cubicBezTo>
                  <a:cubicBezTo>
                    <a:pt x="47" y="18"/>
                    <a:pt x="46" y="15"/>
                    <a:pt x="45" y="12"/>
                  </a:cubicBezTo>
                  <a:cubicBezTo>
                    <a:pt x="44" y="11"/>
                    <a:pt x="44" y="9"/>
                    <a:pt x="43" y="8"/>
                  </a:cubicBezTo>
                  <a:cubicBezTo>
                    <a:pt x="34" y="8"/>
                    <a:pt x="25" y="6"/>
                    <a:pt x="18" y="0"/>
                  </a:cubicBezTo>
                  <a:cubicBezTo>
                    <a:pt x="17" y="0"/>
                    <a:pt x="15" y="1"/>
                    <a:pt x="14" y="2"/>
                  </a:cubicBezTo>
                  <a:cubicBezTo>
                    <a:pt x="12" y="3"/>
                    <a:pt x="10" y="4"/>
                    <a:pt x="9" y="5"/>
                  </a:cubicBezTo>
                  <a:cubicBezTo>
                    <a:pt x="0" y="14"/>
                    <a:pt x="0" y="29"/>
                    <a:pt x="9" y="38"/>
                  </a:cubicBezTo>
                  <a:cubicBezTo>
                    <a:pt x="12" y="41"/>
                    <a:pt x="16" y="43"/>
                    <a:pt x="20" y="44"/>
                  </a:cubicBezTo>
                  <a:cubicBezTo>
                    <a:pt x="22" y="44"/>
                    <a:pt x="25" y="44"/>
                    <a:pt x="27" y="44"/>
                  </a:cubicBezTo>
                  <a:cubicBezTo>
                    <a:pt x="25" y="42"/>
                    <a:pt x="24" y="41"/>
                    <a:pt x="23" y="40"/>
                  </a:cubicBezTo>
                  <a:cubicBezTo>
                    <a:pt x="20" y="36"/>
                    <a:pt x="17" y="31"/>
                    <a:pt x="16" y="28"/>
                  </a:cubicBezTo>
                  <a:cubicBezTo>
                    <a:pt x="15" y="24"/>
                    <a:pt x="14" y="19"/>
                    <a:pt x="16" y="16"/>
                  </a:cubicBezTo>
                  <a:cubicBezTo>
                    <a:pt x="16" y="15"/>
                    <a:pt x="17" y="15"/>
                    <a:pt x="17"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713"/>
            <p:cNvSpPr>
              <a:spLocks/>
            </p:cNvSpPr>
            <p:nvPr/>
          </p:nvSpPr>
          <p:spPr bwMode="auto">
            <a:xfrm>
              <a:off x="10267950" y="5397501"/>
              <a:ext cx="93663" cy="109538"/>
            </a:xfrm>
            <a:custGeom>
              <a:avLst/>
              <a:gdLst>
                <a:gd name="T0" fmla="*/ 33 w 66"/>
                <a:gd name="T1" fmla="*/ 26 h 77"/>
                <a:gd name="T2" fmla="*/ 20 w 66"/>
                <a:gd name="T3" fmla="*/ 41 h 77"/>
                <a:gd name="T4" fmla="*/ 0 w 66"/>
                <a:gd name="T5" fmla="*/ 56 h 77"/>
                <a:gd name="T6" fmla="*/ 20 w 66"/>
                <a:gd name="T7" fmla="*/ 77 h 77"/>
                <a:gd name="T8" fmla="*/ 36 w 66"/>
                <a:gd name="T9" fmla="*/ 65 h 77"/>
                <a:gd name="T10" fmla="*/ 52 w 66"/>
                <a:gd name="T11" fmla="*/ 46 h 77"/>
                <a:gd name="T12" fmla="*/ 66 w 66"/>
                <a:gd name="T13" fmla="*/ 13 h 77"/>
                <a:gd name="T14" fmla="*/ 49 w 66"/>
                <a:gd name="T15" fmla="*/ 0 h 77"/>
                <a:gd name="T16" fmla="*/ 33 w 66"/>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7">
                  <a:moveTo>
                    <a:pt x="33" y="26"/>
                  </a:moveTo>
                  <a:cubicBezTo>
                    <a:pt x="31" y="30"/>
                    <a:pt x="26" y="35"/>
                    <a:pt x="20" y="41"/>
                  </a:cubicBezTo>
                  <a:cubicBezTo>
                    <a:pt x="14" y="47"/>
                    <a:pt x="7" y="53"/>
                    <a:pt x="0" y="56"/>
                  </a:cubicBezTo>
                  <a:cubicBezTo>
                    <a:pt x="20" y="77"/>
                    <a:pt x="20" y="77"/>
                    <a:pt x="20" y="77"/>
                  </a:cubicBezTo>
                  <a:cubicBezTo>
                    <a:pt x="26" y="74"/>
                    <a:pt x="31" y="70"/>
                    <a:pt x="36" y="65"/>
                  </a:cubicBezTo>
                  <a:cubicBezTo>
                    <a:pt x="43" y="58"/>
                    <a:pt x="49" y="50"/>
                    <a:pt x="52" y="46"/>
                  </a:cubicBezTo>
                  <a:cubicBezTo>
                    <a:pt x="60" y="36"/>
                    <a:pt x="64" y="22"/>
                    <a:pt x="66" y="13"/>
                  </a:cubicBezTo>
                  <a:cubicBezTo>
                    <a:pt x="49" y="0"/>
                    <a:pt x="49" y="0"/>
                    <a:pt x="49" y="0"/>
                  </a:cubicBezTo>
                  <a:cubicBezTo>
                    <a:pt x="46" y="8"/>
                    <a:pt x="41" y="17"/>
                    <a:pt x="33"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714"/>
            <p:cNvSpPr>
              <a:spLocks/>
            </p:cNvSpPr>
            <p:nvPr/>
          </p:nvSpPr>
          <p:spPr bwMode="auto">
            <a:xfrm>
              <a:off x="10063163" y="5262563"/>
              <a:ext cx="244475" cy="193675"/>
            </a:xfrm>
            <a:custGeom>
              <a:avLst/>
              <a:gdLst>
                <a:gd name="T0" fmla="*/ 156 w 174"/>
                <a:gd name="T1" fmla="*/ 122 h 137"/>
                <a:gd name="T2" fmla="*/ 169 w 174"/>
                <a:gd name="T3" fmla="*/ 103 h 137"/>
                <a:gd name="T4" fmla="*/ 173 w 174"/>
                <a:gd name="T5" fmla="*/ 73 h 137"/>
                <a:gd name="T6" fmla="*/ 164 w 174"/>
                <a:gd name="T7" fmla="*/ 53 h 137"/>
                <a:gd name="T8" fmla="*/ 157 w 174"/>
                <a:gd name="T9" fmla="*/ 44 h 137"/>
                <a:gd name="T10" fmla="*/ 153 w 174"/>
                <a:gd name="T11" fmla="*/ 40 h 137"/>
                <a:gd name="T12" fmla="*/ 144 w 174"/>
                <a:gd name="T13" fmla="*/ 32 h 137"/>
                <a:gd name="T14" fmla="*/ 133 w 174"/>
                <a:gd name="T15" fmla="*/ 23 h 137"/>
                <a:gd name="T16" fmla="*/ 123 w 174"/>
                <a:gd name="T17" fmla="*/ 18 h 137"/>
                <a:gd name="T18" fmla="*/ 117 w 174"/>
                <a:gd name="T19" fmla="*/ 18 h 137"/>
                <a:gd name="T20" fmla="*/ 113 w 174"/>
                <a:gd name="T21" fmla="*/ 20 h 137"/>
                <a:gd name="T22" fmla="*/ 107 w 174"/>
                <a:gd name="T23" fmla="*/ 18 h 137"/>
                <a:gd name="T24" fmla="*/ 99 w 174"/>
                <a:gd name="T25" fmla="*/ 15 h 137"/>
                <a:gd name="T26" fmla="*/ 92 w 174"/>
                <a:gd name="T27" fmla="*/ 19 h 137"/>
                <a:gd name="T28" fmla="*/ 84 w 174"/>
                <a:gd name="T29" fmla="*/ 21 h 137"/>
                <a:gd name="T30" fmla="*/ 74 w 174"/>
                <a:gd name="T31" fmla="*/ 24 h 137"/>
                <a:gd name="T32" fmla="*/ 72 w 174"/>
                <a:gd name="T33" fmla="*/ 26 h 137"/>
                <a:gd name="T34" fmla="*/ 68 w 174"/>
                <a:gd name="T35" fmla="*/ 32 h 137"/>
                <a:gd name="T36" fmla="*/ 66 w 174"/>
                <a:gd name="T37" fmla="*/ 35 h 137"/>
                <a:gd name="T38" fmla="*/ 62 w 174"/>
                <a:gd name="T39" fmla="*/ 37 h 137"/>
                <a:gd name="T40" fmla="*/ 50 w 174"/>
                <a:gd name="T41" fmla="*/ 33 h 137"/>
                <a:gd name="T42" fmla="*/ 34 w 174"/>
                <a:gd name="T43" fmla="*/ 21 h 137"/>
                <a:gd name="T44" fmla="*/ 19 w 174"/>
                <a:gd name="T45" fmla="*/ 7 h 137"/>
                <a:gd name="T46" fmla="*/ 8 w 174"/>
                <a:gd name="T47" fmla="*/ 0 h 137"/>
                <a:gd name="T48" fmla="*/ 2 w 174"/>
                <a:gd name="T49" fmla="*/ 2 h 137"/>
                <a:gd name="T50" fmla="*/ 1 w 174"/>
                <a:gd name="T51" fmla="*/ 3 h 137"/>
                <a:gd name="T52" fmla="*/ 1 w 174"/>
                <a:gd name="T53" fmla="*/ 12 h 137"/>
                <a:gd name="T54" fmla="*/ 7 w 174"/>
                <a:gd name="T55" fmla="*/ 22 h 137"/>
                <a:gd name="T56" fmla="*/ 19 w 174"/>
                <a:gd name="T57" fmla="*/ 35 h 137"/>
                <a:gd name="T58" fmla="*/ 36 w 174"/>
                <a:gd name="T59" fmla="*/ 50 h 137"/>
                <a:gd name="T60" fmla="*/ 49 w 174"/>
                <a:gd name="T61" fmla="*/ 62 h 137"/>
                <a:gd name="T62" fmla="*/ 57 w 174"/>
                <a:gd name="T63" fmla="*/ 71 h 137"/>
                <a:gd name="T64" fmla="*/ 62 w 174"/>
                <a:gd name="T65" fmla="*/ 81 h 137"/>
                <a:gd name="T66" fmla="*/ 65 w 174"/>
                <a:gd name="T67" fmla="*/ 96 h 137"/>
                <a:gd name="T68" fmla="*/ 71 w 174"/>
                <a:gd name="T69" fmla="*/ 111 h 137"/>
                <a:gd name="T70" fmla="*/ 84 w 174"/>
                <a:gd name="T71" fmla="*/ 121 h 137"/>
                <a:gd name="T72" fmla="*/ 100 w 174"/>
                <a:gd name="T73" fmla="*/ 129 h 137"/>
                <a:gd name="T74" fmla="*/ 114 w 174"/>
                <a:gd name="T75" fmla="*/ 132 h 137"/>
                <a:gd name="T76" fmla="*/ 125 w 174"/>
                <a:gd name="T77" fmla="*/ 135 h 137"/>
                <a:gd name="T78" fmla="*/ 146 w 174"/>
                <a:gd name="T79" fmla="*/ 130 h 137"/>
                <a:gd name="T80" fmla="*/ 156 w 174"/>
                <a:gd name="T81" fmla="*/ 12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137">
                  <a:moveTo>
                    <a:pt x="156" y="122"/>
                  </a:moveTo>
                  <a:cubicBezTo>
                    <a:pt x="162" y="117"/>
                    <a:pt x="167" y="109"/>
                    <a:pt x="169" y="103"/>
                  </a:cubicBezTo>
                  <a:cubicBezTo>
                    <a:pt x="172" y="92"/>
                    <a:pt x="174" y="79"/>
                    <a:pt x="173" y="73"/>
                  </a:cubicBezTo>
                  <a:cubicBezTo>
                    <a:pt x="171" y="67"/>
                    <a:pt x="167" y="58"/>
                    <a:pt x="164" y="53"/>
                  </a:cubicBezTo>
                  <a:cubicBezTo>
                    <a:pt x="160" y="49"/>
                    <a:pt x="157" y="44"/>
                    <a:pt x="157" y="44"/>
                  </a:cubicBezTo>
                  <a:cubicBezTo>
                    <a:pt x="157" y="43"/>
                    <a:pt x="155" y="41"/>
                    <a:pt x="153" y="40"/>
                  </a:cubicBezTo>
                  <a:cubicBezTo>
                    <a:pt x="151" y="39"/>
                    <a:pt x="147" y="35"/>
                    <a:pt x="144" y="32"/>
                  </a:cubicBezTo>
                  <a:cubicBezTo>
                    <a:pt x="141" y="29"/>
                    <a:pt x="136" y="25"/>
                    <a:pt x="133" y="23"/>
                  </a:cubicBezTo>
                  <a:cubicBezTo>
                    <a:pt x="130" y="21"/>
                    <a:pt x="126" y="19"/>
                    <a:pt x="123" y="18"/>
                  </a:cubicBezTo>
                  <a:cubicBezTo>
                    <a:pt x="121" y="18"/>
                    <a:pt x="118" y="18"/>
                    <a:pt x="117" y="18"/>
                  </a:cubicBezTo>
                  <a:cubicBezTo>
                    <a:pt x="115" y="19"/>
                    <a:pt x="113" y="19"/>
                    <a:pt x="113" y="20"/>
                  </a:cubicBezTo>
                  <a:cubicBezTo>
                    <a:pt x="112" y="21"/>
                    <a:pt x="110" y="20"/>
                    <a:pt x="107" y="18"/>
                  </a:cubicBezTo>
                  <a:cubicBezTo>
                    <a:pt x="105" y="16"/>
                    <a:pt x="101" y="15"/>
                    <a:pt x="99" y="15"/>
                  </a:cubicBezTo>
                  <a:cubicBezTo>
                    <a:pt x="97" y="15"/>
                    <a:pt x="94" y="17"/>
                    <a:pt x="92" y="19"/>
                  </a:cubicBezTo>
                  <a:cubicBezTo>
                    <a:pt x="90" y="21"/>
                    <a:pt x="86" y="22"/>
                    <a:pt x="84" y="21"/>
                  </a:cubicBezTo>
                  <a:cubicBezTo>
                    <a:pt x="81" y="21"/>
                    <a:pt x="77" y="22"/>
                    <a:pt x="74" y="24"/>
                  </a:cubicBezTo>
                  <a:cubicBezTo>
                    <a:pt x="74" y="24"/>
                    <a:pt x="73" y="25"/>
                    <a:pt x="72" y="26"/>
                  </a:cubicBezTo>
                  <a:cubicBezTo>
                    <a:pt x="70" y="27"/>
                    <a:pt x="68" y="30"/>
                    <a:pt x="68" y="32"/>
                  </a:cubicBezTo>
                  <a:cubicBezTo>
                    <a:pt x="67" y="33"/>
                    <a:pt x="67" y="34"/>
                    <a:pt x="66" y="35"/>
                  </a:cubicBezTo>
                  <a:cubicBezTo>
                    <a:pt x="65" y="36"/>
                    <a:pt x="63" y="37"/>
                    <a:pt x="62" y="37"/>
                  </a:cubicBezTo>
                  <a:cubicBezTo>
                    <a:pt x="59" y="37"/>
                    <a:pt x="54" y="35"/>
                    <a:pt x="50" y="33"/>
                  </a:cubicBezTo>
                  <a:cubicBezTo>
                    <a:pt x="46" y="31"/>
                    <a:pt x="39" y="25"/>
                    <a:pt x="34" y="21"/>
                  </a:cubicBezTo>
                  <a:cubicBezTo>
                    <a:pt x="29" y="17"/>
                    <a:pt x="22" y="11"/>
                    <a:pt x="19" y="7"/>
                  </a:cubicBezTo>
                  <a:cubicBezTo>
                    <a:pt x="16" y="4"/>
                    <a:pt x="11" y="0"/>
                    <a:pt x="8" y="0"/>
                  </a:cubicBezTo>
                  <a:cubicBezTo>
                    <a:pt x="6" y="0"/>
                    <a:pt x="3" y="0"/>
                    <a:pt x="2" y="2"/>
                  </a:cubicBezTo>
                  <a:cubicBezTo>
                    <a:pt x="1" y="2"/>
                    <a:pt x="1" y="2"/>
                    <a:pt x="1" y="3"/>
                  </a:cubicBezTo>
                  <a:cubicBezTo>
                    <a:pt x="0" y="4"/>
                    <a:pt x="0" y="9"/>
                    <a:pt x="1" y="12"/>
                  </a:cubicBezTo>
                  <a:cubicBezTo>
                    <a:pt x="2" y="15"/>
                    <a:pt x="5" y="20"/>
                    <a:pt x="7" y="22"/>
                  </a:cubicBezTo>
                  <a:cubicBezTo>
                    <a:pt x="10" y="25"/>
                    <a:pt x="15" y="31"/>
                    <a:pt x="19" y="35"/>
                  </a:cubicBezTo>
                  <a:cubicBezTo>
                    <a:pt x="23" y="40"/>
                    <a:pt x="31" y="46"/>
                    <a:pt x="36" y="50"/>
                  </a:cubicBezTo>
                  <a:cubicBezTo>
                    <a:pt x="41" y="54"/>
                    <a:pt x="47" y="59"/>
                    <a:pt x="49" y="62"/>
                  </a:cubicBezTo>
                  <a:cubicBezTo>
                    <a:pt x="51" y="65"/>
                    <a:pt x="54" y="69"/>
                    <a:pt x="57" y="71"/>
                  </a:cubicBezTo>
                  <a:cubicBezTo>
                    <a:pt x="59" y="73"/>
                    <a:pt x="61" y="78"/>
                    <a:pt x="62" y="81"/>
                  </a:cubicBezTo>
                  <a:cubicBezTo>
                    <a:pt x="63" y="84"/>
                    <a:pt x="64" y="91"/>
                    <a:pt x="65" y="96"/>
                  </a:cubicBezTo>
                  <a:cubicBezTo>
                    <a:pt x="67" y="100"/>
                    <a:pt x="69" y="107"/>
                    <a:pt x="71" y="111"/>
                  </a:cubicBezTo>
                  <a:cubicBezTo>
                    <a:pt x="73" y="114"/>
                    <a:pt x="79" y="119"/>
                    <a:pt x="84" y="121"/>
                  </a:cubicBezTo>
                  <a:cubicBezTo>
                    <a:pt x="88" y="123"/>
                    <a:pt x="96" y="127"/>
                    <a:pt x="100" y="129"/>
                  </a:cubicBezTo>
                  <a:cubicBezTo>
                    <a:pt x="105" y="131"/>
                    <a:pt x="111" y="132"/>
                    <a:pt x="114" y="132"/>
                  </a:cubicBezTo>
                  <a:cubicBezTo>
                    <a:pt x="118" y="132"/>
                    <a:pt x="122" y="133"/>
                    <a:pt x="125" y="135"/>
                  </a:cubicBezTo>
                  <a:cubicBezTo>
                    <a:pt x="127" y="137"/>
                    <a:pt x="137" y="135"/>
                    <a:pt x="146" y="130"/>
                  </a:cubicBezTo>
                  <a:cubicBezTo>
                    <a:pt x="149" y="128"/>
                    <a:pt x="153" y="126"/>
                    <a:pt x="156" y="1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715"/>
            <p:cNvSpPr>
              <a:spLocks noEditPoints="1"/>
            </p:cNvSpPr>
            <p:nvPr/>
          </p:nvSpPr>
          <p:spPr bwMode="auto">
            <a:xfrm>
              <a:off x="10052050" y="5160963"/>
              <a:ext cx="85725" cy="87313"/>
            </a:xfrm>
            <a:custGeom>
              <a:avLst/>
              <a:gdLst>
                <a:gd name="T0" fmla="*/ 62 w 62"/>
                <a:gd name="T1" fmla="*/ 31 h 62"/>
                <a:gd name="T2" fmla="*/ 31 w 62"/>
                <a:gd name="T3" fmla="*/ 0 h 62"/>
                <a:gd name="T4" fmla="*/ 0 w 62"/>
                <a:gd name="T5" fmla="*/ 31 h 62"/>
                <a:gd name="T6" fmla="*/ 31 w 62"/>
                <a:gd name="T7" fmla="*/ 62 h 62"/>
                <a:gd name="T8" fmla="*/ 62 w 62"/>
                <a:gd name="T9" fmla="*/ 31 h 62"/>
                <a:gd name="T10" fmla="*/ 31 w 62"/>
                <a:gd name="T11" fmla="*/ 58 h 62"/>
                <a:gd name="T12" fmla="*/ 4 w 62"/>
                <a:gd name="T13" fmla="*/ 31 h 62"/>
                <a:gd name="T14" fmla="*/ 31 w 62"/>
                <a:gd name="T15" fmla="*/ 5 h 62"/>
                <a:gd name="T16" fmla="*/ 31 w 62"/>
                <a:gd name="T17" fmla="*/ 31 h 62"/>
                <a:gd name="T18" fmla="*/ 49 w 62"/>
                <a:gd name="T19" fmla="*/ 13 h 62"/>
                <a:gd name="T20" fmla="*/ 57 w 62"/>
                <a:gd name="T21" fmla="*/ 31 h 62"/>
                <a:gd name="T22" fmla="*/ 31 w 62"/>
                <a:gd name="T23"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2">
                  <a:moveTo>
                    <a:pt x="62" y="31"/>
                  </a:moveTo>
                  <a:cubicBezTo>
                    <a:pt x="62" y="14"/>
                    <a:pt x="48" y="0"/>
                    <a:pt x="31" y="0"/>
                  </a:cubicBezTo>
                  <a:cubicBezTo>
                    <a:pt x="14" y="0"/>
                    <a:pt x="0" y="14"/>
                    <a:pt x="0" y="31"/>
                  </a:cubicBezTo>
                  <a:cubicBezTo>
                    <a:pt x="0" y="48"/>
                    <a:pt x="14" y="62"/>
                    <a:pt x="31" y="62"/>
                  </a:cubicBezTo>
                  <a:cubicBezTo>
                    <a:pt x="48" y="62"/>
                    <a:pt x="62" y="48"/>
                    <a:pt x="62" y="31"/>
                  </a:cubicBezTo>
                  <a:close/>
                  <a:moveTo>
                    <a:pt x="31" y="58"/>
                  </a:moveTo>
                  <a:cubicBezTo>
                    <a:pt x="16" y="58"/>
                    <a:pt x="4" y="46"/>
                    <a:pt x="4" y="31"/>
                  </a:cubicBezTo>
                  <a:cubicBezTo>
                    <a:pt x="4" y="17"/>
                    <a:pt x="16" y="5"/>
                    <a:pt x="31" y="5"/>
                  </a:cubicBezTo>
                  <a:cubicBezTo>
                    <a:pt x="31" y="31"/>
                    <a:pt x="31" y="31"/>
                    <a:pt x="31" y="31"/>
                  </a:cubicBezTo>
                  <a:cubicBezTo>
                    <a:pt x="49" y="13"/>
                    <a:pt x="49" y="13"/>
                    <a:pt x="49" y="13"/>
                  </a:cubicBezTo>
                  <a:cubicBezTo>
                    <a:pt x="54" y="17"/>
                    <a:pt x="57" y="24"/>
                    <a:pt x="57" y="31"/>
                  </a:cubicBezTo>
                  <a:cubicBezTo>
                    <a:pt x="57" y="46"/>
                    <a:pt x="45" y="58"/>
                    <a:pt x="31"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8" name="TextBox 207"/>
          <p:cNvSpPr txBox="1"/>
          <p:nvPr/>
        </p:nvSpPr>
        <p:spPr>
          <a:xfrm>
            <a:off x="4155762" y="1492064"/>
            <a:ext cx="756461" cy="368701"/>
          </a:xfrm>
          <a:prstGeom prst="rect">
            <a:avLst/>
          </a:prstGeom>
          <a:noFill/>
        </p:spPr>
        <p:txBody>
          <a:bodyPr wrap="square" rtlCol="0">
            <a:spAutoFit/>
          </a:bodyPr>
          <a:lstStyle/>
          <a:p>
            <a:r>
              <a:rPr lang="en-US" altLang="zh-CN" sz="2400" b="1" dirty="0" smtClean="0">
                <a:solidFill>
                  <a:schemeClr val="bg1"/>
                </a:solidFill>
                <a:latin typeface="Ebrima" pitchFamily="2" charset="0"/>
                <a:ea typeface="Ebrima" pitchFamily="2" charset="0"/>
                <a:cs typeface="Ebrima" pitchFamily="2" charset="0"/>
              </a:rPr>
              <a:t>API</a:t>
            </a:r>
            <a:endParaRPr lang="zh-CN" altLang="en-US" sz="2400" b="1" dirty="0">
              <a:solidFill>
                <a:schemeClr val="bg1"/>
              </a:solidFill>
              <a:latin typeface="Ebrima" pitchFamily="2" charset="0"/>
              <a:cs typeface="Ebrima" pitchFamily="2" charset="0"/>
            </a:endParaRPr>
          </a:p>
        </p:txBody>
      </p:sp>
      <p:sp>
        <p:nvSpPr>
          <p:cNvPr id="209" name="TextBox 208"/>
          <p:cNvSpPr txBox="1"/>
          <p:nvPr/>
        </p:nvSpPr>
        <p:spPr>
          <a:xfrm>
            <a:off x="4191061" y="3408154"/>
            <a:ext cx="756461" cy="368701"/>
          </a:xfrm>
          <a:prstGeom prst="rect">
            <a:avLst/>
          </a:prstGeom>
          <a:noFill/>
        </p:spPr>
        <p:txBody>
          <a:bodyPr wrap="square" rtlCol="0">
            <a:spAutoFit/>
          </a:bodyPr>
          <a:lstStyle/>
          <a:p>
            <a:r>
              <a:rPr lang="en-US" altLang="zh-CN" sz="2400" b="1" dirty="0" smtClean="0">
                <a:solidFill>
                  <a:schemeClr val="bg1"/>
                </a:solidFill>
                <a:latin typeface="Ebrima" pitchFamily="2" charset="0"/>
                <a:ea typeface="Ebrima" pitchFamily="2" charset="0"/>
                <a:cs typeface="Ebrima" pitchFamily="2" charset="0"/>
              </a:rPr>
              <a:t>TTS</a:t>
            </a:r>
            <a:endParaRPr lang="zh-CN" altLang="en-US" sz="2400" b="1" dirty="0">
              <a:solidFill>
                <a:schemeClr val="bg1"/>
              </a:solidFill>
              <a:latin typeface="Ebrima" pitchFamily="2" charset="0"/>
              <a:cs typeface="Ebrima" pitchFamily="2" charset="0"/>
            </a:endParaRPr>
          </a:p>
        </p:txBody>
      </p:sp>
      <p:grpSp>
        <p:nvGrpSpPr>
          <p:cNvPr id="210" name="组合 38"/>
          <p:cNvGrpSpPr/>
          <p:nvPr/>
        </p:nvGrpSpPr>
        <p:grpSpPr>
          <a:xfrm>
            <a:off x="4246255" y="2462273"/>
            <a:ext cx="548878" cy="358003"/>
            <a:chOff x="4726623" y="2876687"/>
            <a:chExt cx="782638" cy="541337"/>
          </a:xfrm>
        </p:grpSpPr>
        <p:sp>
          <p:nvSpPr>
            <p:cNvPr id="237" name="Freeform 5"/>
            <p:cNvSpPr>
              <a:spLocks/>
            </p:cNvSpPr>
            <p:nvPr/>
          </p:nvSpPr>
          <p:spPr bwMode="auto">
            <a:xfrm>
              <a:off x="4726623" y="2876687"/>
              <a:ext cx="609600" cy="463550"/>
            </a:xfrm>
            <a:custGeom>
              <a:avLst/>
              <a:gdLst>
                <a:gd name="T0" fmla="*/ 61 w 162"/>
                <a:gd name="T1" fmla="*/ 33 h 123"/>
                <a:gd name="T2" fmla="*/ 162 w 162"/>
                <a:gd name="T3" fmla="*/ 32 h 123"/>
                <a:gd name="T4" fmla="*/ 161 w 162"/>
                <a:gd name="T5" fmla="*/ 28 h 123"/>
                <a:gd name="T6" fmla="*/ 149 w 162"/>
                <a:gd name="T7" fmla="*/ 16 h 123"/>
                <a:gd name="T8" fmla="*/ 91 w 162"/>
                <a:gd name="T9" fmla="*/ 16 h 123"/>
                <a:gd name="T10" fmla="*/ 79 w 162"/>
                <a:gd name="T11" fmla="*/ 8 h 123"/>
                <a:gd name="T12" fmla="*/ 67 w 162"/>
                <a:gd name="T13" fmla="*/ 0 h 123"/>
                <a:gd name="T14" fmla="*/ 33 w 162"/>
                <a:gd name="T15" fmla="*/ 0 h 123"/>
                <a:gd name="T16" fmla="*/ 22 w 162"/>
                <a:gd name="T17" fmla="*/ 8 h 123"/>
                <a:gd name="T18" fmla="*/ 11 w 162"/>
                <a:gd name="T19" fmla="*/ 16 h 123"/>
                <a:gd name="T20" fmla="*/ 11 w 162"/>
                <a:gd name="T21" fmla="*/ 16 h 123"/>
                <a:gd name="T22" fmla="*/ 0 w 162"/>
                <a:gd name="T23" fmla="*/ 28 h 123"/>
                <a:gd name="T24" fmla="*/ 8 w 162"/>
                <a:gd name="T25" fmla="*/ 123 h 123"/>
                <a:gd name="T26" fmla="*/ 38 w 162"/>
                <a:gd name="T27" fmla="*/ 48 h 123"/>
                <a:gd name="T28" fmla="*/ 61 w 162"/>
                <a:gd name="T29" fmla="*/ 3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23">
                  <a:moveTo>
                    <a:pt x="61" y="33"/>
                  </a:moveTo>
                  <a:cubicBezTo>
                    <a:pt x="162" y="32"/>
                    <a:pt x="162" y="32"/>
                    <a:pt x="162" y="32"/>
                  </a:cubicBezTo>
                  <a:cubicBezTo>
                    <a:pt x="161" y="28"/>
                    <a:pt x="161" y="28"/>
                    <a:pt x="161" y="28"/>
                  </a:cubicBezTo>
                  <a:cubicBezTo>
                    <a:pt x="161" y="21"/>
                    <a:pt x="155" y="16"/>
                    <a:pt x="149" y="16"/>
                  </a:cubicBezTo>
                  <a:cubicBezTo>
                    <a:pt x="91" y="16"/>
                    <a:pt x="91" y="16"/>
                    <a:pt x="91" y="16"/>
                  </a:cubicBezTo>
                  <a:cubicBezTo>
                    <a:pt x="85" y="16"/>
                    <a:pt x="79" y="12"/>
                    <a:pt x="79" y="8"/>
                  </a:cubicBezTo>
                  <a:cubicBezTo>
                    <a:pt x="79" y="3"/>
                    <a:pt x="73" y="0"/>
                    <a:pt x="67" y="0"/>
                  </a:cubicBezTo>
                  <a:cubicBezTo>
                    <a:pt x="33" y="0"/>
                    <a:pt x="33" y="0"/>
                    <a:pt x="33" y="0"/>
                  </a:cubicBezTo>
                  <a:cubicBezTo>
                    <a:pt x="27" y="0"/>
                    <a:pt x="22" y="3"/>
                    <a:pt x="22" y="8"/>
                  </a:cubicBezTo>
                  <a:cubicBezTo>
                    <a:pt x="22" y="12"/>
                    <a:pt x="18" y="16"/>
                    <a:pt x="11" y="16"/>
                  </a:cubicBezTo>
                  <a:cubicBezTo>
                    <a:pt x="11" y="16"/>
                    <a:pt x="11" y="16"/>
                    <a:pt x="11" y="16"/>
                  </a:cubicBezTo>
                  <a:cubicBezTo>
                    <a:pt x="5" y="16"/>
                    <a:pt x="0" y="21"/>
                    <a:pt x="0" y="28"/>
                  </a:cubicBezTo>
                  <a:cubicBezTo>
                    <a:pt x="8" y="123"/>
                    <a:pt x="8" y="123"/>
                    <a:pt x="8" y="123"/>
                  </a:cubicBezTo>
                  <a:cubicBezTo>
                    <a:pt x="38" y="48"/>
                    <a:pt x="38" y="48"/>
                    <a:pt x="38" y="48"/>
                  </a:cubicBezTo>
                  <a:cubicBezTo>
                    <a:pt x="41" y="39"/>
                    <a:pt x="51" y="33"/>
                    <a:pt x="61"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6"/>
            <p:cNvSpPr>
              <a:spLocks/>
            </p:cNvSpPr>
            <p:nvPr/>
          </p:nvSpPr>
          <p:spPr bwMode="auto">
            <a:xfrm>
              <a:off x="4764723" y="3027499"/>
              <a:ext cx="744538" cy="390525"/>
            </a:xfrm>
            <a:custGeom>
              <a:avLst/>
              <a:gdLst>
                <a:gd name="T0" fmla="*/ 189 w 198"/>
                <a:gd name="T1" fmla="*/ 0 h 104"/>
                <a:gd name="T2" fmla="*/ 51 w 198"/>
                <a:gd name="T3" fmla="*/ 1 h 104"/>
                <a:gd name="T4" fmla="*/ 35 w 198"/>
                <a:gd name="T5" fmla="*/ 11 h 104"/>
                <a:gd name="T6" fmla="*/ 2 w 198"/>
                <a:gd name="T7" fmla="*/ 93 h 104"/>
                <a:gd name="T8" fmla="*/ 9 w 198"/>
                <a:gd name="T9" fmla="*/ 104 h 104"/>
                <a:gd name="T10" fmla="*/ 148 w 198"/>
                <a:gd name="T11" fmla="*/ 103 h 104"/>
                <a:gd name="T12" fmla="*/ 163 w 198"/>
                <a:gd name="T13" fmla="*/ 93 h 104"/>
                <a:gd name="T14" fmla="*/ 196 w 198"/>
                <a:gd name="T15" fmla="*/ 11 h 104"/>
                <a:gd name="T16" fmla="*/ 189 w 198"/>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04">
                  <a:moveTo>
                    <a:pt x="189" y="0"/>
                  </a:moveTo>
                  <a:cubicBezTo>
                    <a:pt x="51" y="1"/>
                    <a:pt x="51" y="1"/>
                    <a:pt x="51" y="1"/>
                  </a:cubicBezTo>
                  <a:cubicBezTo>
                    <a:pt x="44" y="1"/>
                    <a:pt x="37" y="5"/>
                    <a:pt x="35" y="11"/>
                  </a:cubicBezTo>
                  <a:cubicBezTo>
                    <a:pt x="2" y="93"/>
                    <a:pt x="2" y="93"/>
                    <a:pt x="2" y="93"/>
                  </a:cubicBezTo>
                  <a:cubicBezTo>
                    <a:pt x="0" y="99"/>
                    <a:pt x="3" y="104"/>
                    <a:pt x="9" y="104"/>
                  </a:cubicBezTo>
                  <a:cubicBezTo>
                    <a:pt x="148" y="103"/>
                    <a:pt x="148" y="103"/>
                    <a:pt x="148" y="103"/>
                  </a:cubicBezTo>
                  <a:cubicBezTo>
                    <a:pt x="154" y="103"/>
                    <a:pt x="161" y="99"/>
                    <a:pt x="163" y="93"/>
                  </a:cubicBezTo>
                  <a:cubicBezTo>
                    <a:pt x="196" y="11"/>
                    <a:pt x="196" y="11"/>
                    <a:pt x="196" y="11"/>
                  </a:cubicBezTo>
                  <a:cubicBezTo>
                    <a:pt x="198" y="5"/>
                    <a:pt x="195" y="0"/>
                    <a:pt x="18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1" name="Round Diagonal Corner Rectangle 53"/>
          <p:cNvSpPr/>
          <p:nvPr/>
        </p:nvSpPr>
        <p:spPr>
          <a:xfrm>
            <a:off x="1354443" y="1378844"/>
            <a:ext cx="869453"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212" name="Round Diagonal Corner Rectangle 53"/>
          <p:cNvSpPr/>
          <p:nvPr/>
        </p:nvSpPr>
        <p:spPr>
          <a:xfrm>
            <a:off x="1363263" y="3096717"/>
            <a:ext cx="869453"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213" name="TextBox 212"/>
          <p:cNvSpPr txBox="1"/>
          <p:nvPr/>
        </p:nvSpPr>
        <p:spPr>
          <a:xfrm>
            <a:off x="1477593" y="1530317"/>
            <a:ext cx="756461" cy="368701"/>
          </a:xfrm>
          <a:prstGeom prst="rect">
            <a:avLst/>
          </a:prstGeom>
          <a:noFill/>
        </p:spPr>
        <p:txBody>
          <a:bodyPr wrap="square" rtlCol="0">
            <a:spAutoFit/>
          </a:bodyPr>
          <a:lstStyle/>
          <a:p>
            <a:r>
              <a:rPr lang="en-US" altLang="zh-CN" sz="2400" b="1" dirty="0" smtClean="0">
                <a:solidFill>
                  <a:schemeClr val="bg1"/>
                </a:solidFill>
                <a:latin typeface="Ebrima" pitchFamily="2" charset="0"/>
                <a:ea typeface="Ebrima" pitchFamily="2" charset="0"/>
                <a:cs typeface="Ebrima" pitchFamily="2" charset="0"/>
              </a:rPr>
              <a:t>API</a:t>
            </a:r>
            <a:endParaRPr lang="zh-CN" altLang="en-US" sz="2400" b="1" dirty="0">
              <a:solidFill>
                <a:schemeClr val="bg1"/>
              </a:solidFill>
              <a:latin typeface="Ebrima" pitchFamily="2" charset="0"/>
              <a:cs typeface="Ebrima" pitchFamily="2" charset="0"/>
            </a:endParaRPr>
          </a:p>
        </p:txBody>
      </p:sp>
      <p:grpSp>
        <p:nvGrpSpPr>
          <p:cNvPr id="214" name="组合 51"/>
          <p:cNvGrpSpPr/>
          <p:nvPr/>
        </p:nvGrpSpPr>
        <p:grpSpPr>
          <a:xfrm>
            <a:off x="1551923" y="3238741"/>
            <a:ext cx="590259" cy="471855"/>
            <a:chOff x="5072063" y="4468813"/>
            <a:chExt cx="825500" cy="706438"/>
          </a:xfrm>
        </p:grpSpPr>
        <p:sp>
          <p:nvSpPr>
            <p:cNvPr id="233" name="Freeform 83"/>
            <p:cNvSpPr>
              <a:spLocks/>
            </p:cNvSpPr>
            <p:nvPr/>
          </p:nvSpPr>
          <p:spPr bwMode="auto">
            <a:xfrm>
              <a:off x="5072063" y="4468813"/>
              <a:ext cx="608013" cy="465138"/>
            </a:xfrm>
            <a:custGeom>
              <a:avLst/>
              <a:gdLst>
                <a:gd name="T0" fmla="*/ 61 w 162"/>
                <a:gd name="T1" fmla="*/ 33 h 124"/>
                <a:gd name="T2" fmla="*/ 162 w 162"/>
                <a:gd name="T3" fmla="*/ 33 h 124"/>
                <a:gd name="T4" fmla="*/ 162 w 162"/>
                <a:gd name="T5" fmla="*/ 28 h 124"/>
                <a:gd name="T6" fmla="*/ 149 w 162"/>
                <a:gd name="T7" fmla="*/ 16 h 124"/>
                <a:gd name="T8" fmla="*/ 91 w 162"/>
                <a:gd name="T9" fmla="*/ 16 h 124"/>
                <a:gd name="T10" fmla="*/ 79 w 162"/>
                <a:gd name="T11" fmla="*/ 8 h 124"/>
                <a:gd name="T12" fmla="*/ 68 w 162"/>
                <a:gd name="T13" fmla="*/ 0 h 124"/>
                <a:gd name="T14" fmla="*/ 33 w 162"/>
                <a:gd name="T15" fmla="*/ 0 h 124"/>
                <a:gd name="T16" fmla="*/ 22 w 162"/>
                <a:gd name="T17" fmla="*/ 8 h 124"/>
                <a:gd name="T18" fmla="*/ 12 w 162"/>
                <a:gd name="T19" fmla="*/ 16 h 124"/>
                <a:gd name="T20" fmla="*/ 11 w 162"/>
                <a:gd name="T21" fmla="*/ 16 h 124"/>
                <a:gd name="T22" fmla="*/ 1 w 162"/>
                <a:gd name="T23" fmla="*/ 28 h 124"/>
                <a:gd name="T24" fmla="*/ 8 w 162"/>
                <a:gd name="T25" fmla="*/ 124 h 124"/>
                <a:gd name="T26" fmla="*/ 38 w 162"/>
                <a:gd name="T27" fmla="*/ 49 h 124"/>
                <a:gd name="T28" fmla="*/ 61 w 162"/>
                <a:gd name="T29"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24">
                  <a:moveTo>
                    <a:pt x="61" y="33"/>
                  </a:moveTo>
                  <a:cubicBezTo>
                    <a:pt x="162" y="33"/>
                    <a:pt x="162" y="33"/>
                    <a:pt x="162" y="33"/>
                  </a:cubicBezTo>
                  <a:cubicBezTo>
                    <a:pt x="162" y="28"/>
                    <a:pt x="162" y="28"/>
                    <a:pt x="162" y="28"/>
                  </a:cubicBezTo>
                  <a:cubicBezTo>
                    <a:pt x="161" y="22"/>
                    <a:pt x="156" y="16"/>
                    <a:pt x="149" y="16"/>
                  </a:cubicBezTo>
                  <a:cubicBezTo>
                    <a:pt x="91" y="16"/>
                    <a:pt x="91" y="16"/>
                    <a:pt x="91" y="16"/>
                  </a:cubicBezTo>
                  <a:cubicBezTo>
                    <a:pt x="85" y="16"/>
                    <a:pt x="80" y="13"/>
                    <a:pt x="79" y="8"/>
                  </a:cubicBezTo>
                  <a:cubicBezTo>
                    <a:pt x="79" y="4"/>
                    <a:pt x="74" y="0"/>
                    <a:pt x="68" y="0"/>
                  </a:cubicBezTo>
                  <a:cubicBezTo>
                    <a:pt x="33" y="0"/>
                    <a:pt x="33" y="0"/>
                    <a:pt x="33" y="0"/>
                  </a:cubicBezTo>
                  <a:cubicBezTo>
                    <a:pt x="27" y="0"/>
                    <a:pt x="22" y="4"/>
                    <a:pt x="22" y="8"/>
                  </a:cubicBezTo>
                  <a:cubicBezTo>
                    <a:pt x="23" y="13"/>
                    <a:pt x="18" y="16"/>
                    <a:pt x="12" y="16"/>
                  </a:cubicBezTo>
                  <a:cubicBezTo>
                    <a:pt x="11" y="16"/>
                    <a:pt x="11" y="16"/>
                    <a:pt x="11" y="16"/>
                  </a:cubicBezTo>
                  <a:cubicBezTo>
                    <a:pt x="5" y="16"/>
                    <a:pt x="0" y="22"/>
                    <a:pt x="1" y="28"/>
                  </a:cubicBezTo>
                  <a:cubicBezTo>
                    <a:pt x="8" y="124"/>
                    <a:pt x="8" y="124"/>
                    <a:pt x="8" y="124"/>
                  </a:cubicBezTo>
                  <a:cubicBezTo>
                    <a:pt x="38" y="49"/>
                    <a:pt x="38" y="49"/>
                    <a:pt x="38" y="49"/>
                  </a:cubicBezTo>
                  <a:cubicBezTo>
                    <a:pt x="42" y="40"/>
                    <a:pt x="51" y="33"/>
                    <a:pt x="61"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84"/>
            <p:cNvSpPr>
              <a:spLocks/>
            </p:cNvSpPr>
            <p:nvPr/>
          </p:nvSpPr>
          <p:spPr bwMode="auto">
            <a:xfrm>
              <a:off x="5605463" y="4832350"/>
              <a:ext cx="157163" cy="173038"/>
            </a:xfrm>
            <a:custGeom>
              <a:avLst/>
              <a:gdLst>
                <a:gd name="T0" fmla="*/ 24 w 42"/>
                <a:gd name="T1" fmla="*/ 0 h 46"/>
                <a:gd name="T2" fmla="*/ 7 w 42"/>
                <a:gd name="T3" fmla="*/ 7 h 46"/>
                <a:gd name="T4" fmla="*/ 0 w 42"/>
                <a:gd name="T5" fmla="*/ 23 h 46"/>
                <a:gd name="T6" fmla="*/ 7 w 42"/>
                <a:gd name="T7" fmla="*/ 40 h 46"/>
                <a:gd name="T8" fmla="*/ 19 w 42"/>
                <a:gd name="T9" fmla="*/ 46 h 46"/>
                <a:gd name="T10" fmla="*/ 32 w 42"/>
                <a:gd name="T11" fmla="*/ 36 h 46"/>
                <a:gd name="T12" fmla="*/ 42 w 42"/>
                <a:gd name="T13" fmla="*/ 9 h 46"/>
                <a:gd name="T14" fmla="*/ 40 w 42"/>
                <a:gd name="T15" fmla="*/ 7 h 46"/>
                <a:gd name="T16" fmla="*/ 24 w 4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6">
                  <a:moveTo>
                    <a:pt x="24" y="0"/>
                  </a:moveTo>
                  <a:cubicBezTo>
                    <a:pt x="17" y="0"/>
                    <a:pt x="11" y="2"/>
                    <a:pt x="7" y="7"/>
                  </a:cubicBezTo>
                  <a:cubicBezTo>
                    <a:pt x="2" y="11"/>
                    <a:pt x="0" y="17"/>
                    <a:pt x="0" y="23"/>
                  </a:cubicBezTo>
                  <a:cubicBezTo>
                    <a:pt x="0" y="30"/>
                    <a:pt x="2" y="35"/>
                    <a:pt x="7" y="40"/>
                  </a:cubicBezTo>
                  <a:cubicBezTo>
                    <a:pt x="10" y="43"/>
                    <a:pt x="14" y="46"/>
                    <a:pt x="19" y="46"/>
                  </a:cubicBezTo>
                  <a:cubicBezTo>
                    <a:pt x="24" y="45"/>
                    <a:pt x="30" y="41"/>
                    <a:pt x="32" y="36"/>
                  </a:cubicBezTo>
                  <a:cubicBezTo>
                    <a:pt x="42" y="9"/>
                    <a:pt x="42" y="9"/>
                    <a:pt x="42" y="9"/>
                  </a:cubicBezTo>
                  <a:cubicBezTo>
                    <a:pt x="42" y="8"/>
                    <a:pt x="41" y="7"/>
                    <a:pt x="40" y="7"/>
                  </a:cubicBezTo>
                  <a:cubicBezTo>
                    <a:pt x="36" y="2"/>
                    <a:pt x="30" y="0"/>
                    <a:pt x="2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85"/>
            <p:cNvSpPr>
              <a:spLocks/>
            </p:cNvSpPr>
            <p:nvPr/>
          </p:nvSpPr>
          <p:spPr bwMode="auto">
            <a:xfrm>
              <a:off x="5108575" y="4622800"/>
              <a:ext cx="747713" cy="387350"/>
            </a:xfrm>
            <a:custGeom>
              <a:avLst/>
              <a:gdLst>
                <a:gd name="T0" fmla="*/ 102 w 199"/>
                <a:gd name="T1" fmla="*/ 100 h 103"/>
                <a:gd name="T2" fmla="*/ 98 w 199"/>
                <a:gd name="T3" fmla="*/ 79 h 103"/>
                <a:gd name="T4" fmla="*/ 115 w 199"/>
                <a:gd name="T5" fmla="*/ 38 h 103"/>
                <a:gd name="T6" fmla="*/ 156 w 199"/>
                <a:gd name="T7" fmla="*/ 21 h 103"/>
                <a:gd name="T8" fmla="*/ 188 w 199"/>
                <a:gd name="T9" fmla="*/ 31 h 103"/>
                <a:gd name="T10" fmla="*/ 196 w 199"/>
                <a:gd name="T11" fmla="*/ 10 h 103"/>
                <a:gd name="T12" fmla="*/ 189 w 199"/>
                <a:gd name="T13" fmla="*/ 0 h 103"/>
                <a:gd name="T14" fmla="*/ 51 w 199"/>
                <a:gd name="T15" fmla="*/ 0 h 103"/>
                <a:gd name="T16" fmla="*/ 35 w 199"/>
                <a:gd name="T17" fmla="*/ 11 h 103"/>
                <a:gd name="T18" fmla="*/ 3 w 199"/>
                <a:gd name="T19" fmla="*/ 93 h 103"/>
                <a:gd name="T20" fmla="*/ 10 w 199"/>
                <a:gd name="T21" fmla="*/ 103 h 103"/>
                <a:gd name="T22" fmla="*/ 99 w 199"/>
                <a:gd name="T23" fmla="*/ 103 h 103"/>
                <a:gd name="T24" fmla="*/ 102 w 199"/>
                <a:gd name="T25"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03">
                  <a:moveTo>
                    <a:pt x="102" y="100"/>
                  </a:moveTo>
                  <a:cubicBezTo>
                    <a:pt x="99" y="94"/>
                    <a:pt x="98" y="86"/>
                    <a:pt x="98" y="79"/>
                  </a:cubicBezTo>
                  <a:cubicBezTo>
                    <a:pt x="98" y="64"/>
                    <a:pt x="104" y="49"/>
                    <a:pt x="115" y="38"/>
                  </a:cubicBezTo>
                  <a:cubicBezTo>
                    <a:pt x="126" y="27"/>
                    <a:pt x="140" y="21"/>
                    <a:pt x="156" y="21"/>
                  </a:cubicBezTo>
                  <a:cubicBezTo>
                    <a:pt x="167" y="21"/>
                    <a:pt x="179" y="25"/>
                    <a:pt x="188" y="31"/>
                  </a:cubicBezTo>
                  <a:cubicBezTo>
                    <a:pt x="196" y="10"/>
                    <a:pt x="196" y="10"/>
                    <a:pt x="196" y="10"/>
                  </a:cubicBezTo>
                  <a:cubicBezTo>
                    <a:pt x="199" y="4"/>
                    <a:pt x="196" y="0"/>
                    <a:pt x="189" y="0"/>
                  </a:cubicBezTo>
                  <a:cubicBezTo>
                    <a:pt x="51" y="0"/>
                    <a:pt x="51" y="0"/>
                    <a:pt x="51" y="0"/>
                  </a:cubicBezTo>
                  <a:cubicBezTo>
                    <a:pt x="45" y="0"/>
                    <a:pt x="38" y="5"/>
                    <a:pt x="35" y="11"/>
                  </a:cubicBezTo>
                  <a:cubicBezTo>
                    <a:pt x="3" y="93"/>
                    <a:pt x="3" y="93"/>
                    <a:pt x="3" y="93"/>
                  </a:cubicBezTo>
                  <a:cubicBezTo>
                    <a:pt x="0" y="98"/>
                    <a:pt x="4" y="103"/>
                    <a:pt x="10" y="103"/>
                  </a:cubicBezTo>
                  <a:cubicBezTo>
                    <a:pt x="99" y="103"/>
                    <a:pt x="99" y="103"/>
                    <a:pt x="99" y="103"/>
                  </a:cubicBezTo>
                  <a:lnTo>
                    <a:pt x="102"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86"/>
            <p:cNvSpPr>
              <a:spLocks noEditPoints="1"/>
            </p:cNvSpPr>
            <p:nvPr/>
          </p:nvSpPr>
          <p:spPr bwMode="auto">
            <a:xfrm>
              <a:off x="5432425" y="4732338"/>
              <a:ext cx="465138" cy="442913"/>
            </a:xfrm>
            <a:custGeom>
              <a:avLst/>
              <a:gdLst>
                <a:gd name="T0" fmla="*/ 105 w 124"/>
                <a:gd name="T1" fmla="*/ 15 h 118"/>
                <a:gd name="T2" fmla="*/ 70 w 124"/>
                <a:gd name="T3" fmla="*/ 0 h 118"/>
                <a:gd name="T4" fmla="*/ 34 w 124"/>
                <a:gd name="T5" fmla="*/ 15 h 118"/>
                <a:gd name="T6" fmla="*/ 20 w 124"/>
                <a:gd name="T7" fmla="*/ 50 h 118"/>
                <a:gd name="T8" fmla="*/ 25 w 124"/>
                <a:gd name="T9" fmla="*/ 73 h 118"/>
                <a:gd name="T10" fmla="*/ 24 w 124"/>
                <a:gd name="T11" fmla="*/ 74 h 118"/>
                <a:gd name="T12" fmla="*/ 6 w 124"/>
                <a:gd name="T13" fmla="*/ 92 h 118"/>
                <a:gd name="T14" fmla="*/ 6 w 124"/>
                <a:gd name="T15" fmla="*/ 114 h 118"/>
                <a:gd name="T16" fmla="*/ 17 w 124"/>
                <a:gd name="T17" fmla="*/ 118 h 118"/>
                <a:gd name="T18" fmla="*/ 27 w 124"/>
                <a:gd name="T19" fmla="*/ 114 h 118"/>
                <a:gd name="T20" fmla="*/ 46 w 124"/>
                <a:gd name="T21" fmla="*/ 95 h 118"/>
                <a:gd name="T22" fmla="*/ 47 w 124"/>
                <a:gd name="T23" fmla="*/ 95 h 118"/>
                <a:gd name="T24" fmla="*/ 70 w 124"/>
                <a:gd name="T25" fmla="*/ 100 h 118"/>
                <a:gd name="T26" fmla="*/ 105 w 124"/>
                <a:gd name="T27" fmla="*/ 86 h 118"/>
                <a:gd name="T28" fmla="*/ 105 w 124"/>
                <a:gd name="T29" fmla="*/ 15 h 118"/>
                <a:gd name="T30" fmla="*/ 92 w 124"/>
                <a:gd name="T31" fmla="*/ 73 h 118"/>
                <a:gd name="T32" fmla="*/ 70 w 124"/>
                <a:gd name="T33" fmla="*/ 82 h 118"/>
                <a:gd name="T34" fmla="*/ 47 w 124"/>
                <a:gd name="T35" fmla="*/ 73 h 118"/>
                <a:gd name="T36" fmla="*/ 38 w 124"/>
                <a:gd name="T37" fmla="*/ 50 h 118"/>
                <a:gd name="T38" fmla="*/ 47 w 124"/>
                <a:gd name="T39" fmla="*/ 28 h 118"/>
                <a:gd name="T40" fmla="*/ 70 w 124"/>
                <a:gd name="T41" fmla="*/ 19 h 118"/>
                <a:gd name="T42" fmla="*/ 92 w 124"/>
                <a:gd name="T43" fmla="*/ 28 h 118"/>
                <a:gd name="T44" fmla="*/ 92 w 124"/>
                <a:gd name="T45" fmla="*/ 7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18">
                  <a:moveTo>
                    <a:pt x="105" y="15"/>
                  </a:moveTo>
                  <a:cubicBezTo>
                    <a:pt x="95" y="6"/>
                    <a:pt x="83" y="0"/>
                    <a:pt x="70" y="0"/>
                  </a:cubicBezTo>
                  <a:cubicBezTo>
                    <a:pt x="56" y="0"/>
                    <a:pt x="44" y="6"/>
                    <a:pt x="34" y="15"/>
                  </a:cubicBezTo>
                  <a:cubicBezTo>
                    <a:pt x="25" y="24"/>
                    <a:pt x="20" y="37"/>
                    <a:pt x="20" y="50"/>
                  </a:cubicBezTo>
                  <a:cubicBezTo>
                    <a:pt x="20" y="58"/>
                    <a:pt x="22" y="66"/>
                    <a:pt x="25" y="73"/>
                  </a:cubicBezTo>
                  <a:cubicBezTo>
                    <a:pt x="25" y="73"/>
                    <a:pt x="25" y="73"/>
                    <a:pt x="24" y="74"/>
                  </a:cubicBezTo>
                  <a:cubicBezTo>
                    <a:pt x="6" y="92"/>
                    <a:pt x="6" y="92"/>
                    <a:pt x="6" y="92"/>
                  </a:cubicBezTo>
                  <a:cubicBezTo>
                    <a:pt x="0" y="98"/>
                    <a:pt x="0" y="108"/>
                    <a:pt x="6" y="114"/>
                  </a:cubicBezTo>
                  <a:cubicBezTo>
                    <a:pt x="9" y="117"/>
                    <a:pt x="13" y="118"/>
                    <a:pt x="17" y="118"/>
                  </a:cubicBezTo>
                  <a:cubicBezTo>
                    <a:pt x="21" y="118"/>
                    <a:pt x="25" y="117"/>
                    <a:pt x="27" y="114"/>
                  </a:cubicBezTo>
                  <a:cubicBezTo>
                    <a:pt x="46" y="95"/>
                    <a:pt x="46" y="95"/>
                    <a:pt x="46" y="95"/>
                  </a:cubicBezTo>
                  <a:cubicBezTo>
                    <a:pt x="46" y="95"/>
                    <a:pt x="46" y="95"/>
                    <a:pt x="47" y="95"/>
                  </a:cubicBezTo>
                  <a:cubicBezTo>
                    <a:pt x="54" y="98"/>
                    <a:pt x="61" y="100"/>
                    <a:pt x="70" y="100"/>
                  </a:cubicBezTo>
                  <a:cubicBezTo>
                    <a:pt x="83" y="100"/>
                    <a:pt x="95" y="95"/>
                    <a:pt x="105" y="86"/>
                  </a:cubicBezTo>
                  <a:cubicBezTo>
                    <a:pt x="124" y="66"/>
                    <a:pt x="124" y="34"/>
                    <a:pt x="105" y="15"/>
                  </a:cubicBezTo>
                  <a:close/>
                  <a:moveTo>
                    <a:pt x="92" y="73"/>
                  </a:moveTo>
                  <a:cubicBezTo>
                    <a:pt x="86" y="79"/>
                    <a:pt x="78" y="82"/>
                    <a:pt x="70" y="82"/>
                  </a:cubicBezTo>
                  <a:cubicBezTo>
                    <a:pt x="61" y="82"/>
                    <a:pt x="53" y="79"/>
                    <a:pt x="47" y="73"/>
                  </a:cubicBezTo>
                  <a:cubicBezTo>
                    <a:pt x="41" y="67"/>
                    <a:pt x="38" y="59"/>
                    <a:pt x="38" y="50"/>
                  </a:cubicBezTo>
                  <a:cubicBezTo>
                    <a:pt x="38" y="42"/>
                    <a:pt x="41" y="34"/>
                    <a:pt x="47" y="28"/>
                  </a:cubicBezTo>
                  <a:cubicBezTo>
                    <a:pt x="53" y="22"/>
                    <a:pt x="61" y="19"/>
                    <a:pt x="70" y="19"/>
                  </a:cubicBezTo>
                  <a:cubicBezTo>
                    <a:pt x="78" y="19"/>
                    <a:pt x="86" y="22"/>
                    <a:pt x="92" y="28"/>
                  </a:cubicBezTo>
                  <a:cubicBezTo>
                    <a:pt x="104" y="40"/>
                    <a:pt x="104" y="60"/>
                    <a:pt x="92"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7" name="组合 91"/>
          <p:cNvGrpSpPr/>
          <p:nvPr/>
        </p:nvGrpSpPr>
        <p:grpSpPr>
          <a:xfrm>
            <a:off x="6513199" y="1539756"/>
            <a:ext cx="445514" cy="274517"/>
            <a:chOff x="1285852" y="3071816"/>
            <a:chExt cx="288925" cy="203200"/>
          </a:xfrm>
        </p:grpSpPr>
        <p:sp>
          <p:nvSpPr>
            <p:cNvPr id="229" name="Freeform 10"/>
            <p:cNvSpPr>
              <a:spLocks noEditPoints="1"/>
            </p:cNvSpPr>
            <p:nvPr/>
          </p:nvSpPr>
          <p:spPr bwMode="auto">
            <a:xfrm>
              <a:off x="1285852" y="3071816"/>
              <a:ext cx="176213" cy="203200"/>
            </a:xfrm>
            <a:custGeom>
              <a:avLst/>
              <a:gdLst>
                <a:gd name="T0" fmla="*/ 12 w 125"/>
                <a:gd name="T1" fmla="*/ 107 h 145"/>
                <a:gd name="T2" fmla="*/ 33 w 125"/>
                <a:gd name="T3" fmla="*/ 107 h 145"/>
                <a:gd name="T4" fmla="*/ 48 w 125"/>
                <a:gd name="T5" fmla="*/ 107 h 145"/>
                <a:gd name="T6" fmla="*/ 55 w 125"/>
                <a:gd name="T7" fmla="*/ 109 h 145"/>
                <a:gd name="T8" fmla="*/ 68 w 125"/>
                <a:gd name="T9" fmla="*/ 116 h 145"/>
                <a:gd name="T10" fmla="*/ 116 w 125"/>
                <a:gd name="T11" fmla="*/ 142 h 145"/>
                <a:gd name="T12" fmla="*/ 125 w 125"/>
                <a:gd name="T13" fmla="*/ 136 h 145"/>
                <a:gd name="T14" fmla="*/ 122 w 125"/>
                <a:gd name="T15" fmla="*/ 84 h 145"/>
                <a:gd name="T16" fmla="*/ 122 w 125"/>
                <a:gd name="T17" fmla="*/ 61 h 145"/>
                <a:gd name="T18" fmla="*/ 125 w 125"/>
                <a:gd name="T19" fmla="*/ 9 h 145"/>
                <a:gd name="T20" fmla="*/ 116 w 125"/>
                <a:gd name="T21" fmla="*/ 3 h 145"/>
                <a:gd name="T22" fmla="*/ 67 w 125"/>
                <a:gd name="T23" fmla="*/ 33 h 145"/>
                <a:gd name="T24" fmla="*/ 55 w 125"/>
                <a:gd name="T25" fmla="*/ 40 h 145"/>
                <a:gd name="T26" fmla="*/ 49 w 125"/>
                <a:gd name="T27" fmla="*/ 41 h 145"/>
                <a:gd name="T28" fmla="*/ 34 w 125"/>
                <a:gd name="T29" fmla="*/ 41 h 145"/>
                <a:gd name="T30" fmla="*/ 12 w 125"/>
                <a:gd name="T31" fmla="*/ 41 h 145"/>
                <a:gd name="T32" fmla="*/ 0 w 125"/>
                <a:gd name="T33" fmla="*/ 53 h 145"/>
                <a:gd name="T34" fmla="*/ 0 w 125"/>
                <a:gd name="T35" fmla="*/ 96 h 145"/>
                <a:gd name="T36" fmla="*/ 12 w 125"/>
                <a:gd name="T37" fmla="*/ 107 h 145"/>
                <a:gd name="T38" fmla="*/ 16 w 125"/>
                <a:gd name="T39" fmla="*/ 69 h 145"/>
                <a:gd name="T40" fmla="*/ 28 w 125"/>
                <a:gd name="T41" fmla="*/ 57 h 145"/>
                <a:gd name="T42" fmla="*/ 31 w 125"/>
                <a:gd name="T43" fmla="*/ 57 h 145"/>
                <a:gd name="T44" fmla="*/ 42 w 125"/>
                <a:gd name="T45" fmla="*/ 57 h 145"/>
                <a:gd name="T46" fmla="*/ 54 w 125"/>
                <a:gd name="T47" fmla="*/ 57 h 145"/>
                <a:gd name="T48" fmla="*/ 69 w 125"/>
                <a:gd name="T49" fmla="*/ 50 h 145"/>
                <a:gd name="T50" fmla="*/ 85 w 125"/>
                <a:gd name="T51" fmla="*/ 40 h 145"/>
                <a:gd name="T52" fmla="*/ 98 w 125"/>
                <a:gd name="T53" fmla="*/ 32 h 145"/>
                <a:gd name="T54" fmla="*/ 108 w 125"/>
                <a:gd name="T55" fmla="*/ 38 h 145"/>
                <a:gd name="T56" fmla="*/ 107 w 125"/>
                <a:gd name="T57" fmla="*/ 49 h 145"/>
                <a:gd name="T58" fmla="*/ 106 w 125"/>
                <a:gd name="T59" fmla="*/ 69 h 145"/>
                <a:gd name="T60" fmla="*/ 107 w 125"/>
                <a:gd name="T61" fmla="*/ 96 h 145"/>
                <a:gd name="T62" fmla="*/ 108 w 125"/>
                <a:gd name="T63" fmla="*/ 108 h 145"/>
                <a:gd name="T64" fmla="*/ 98 w 125"/>
                <a:gd name="T65" fmla="*/ 114 h 145"/>
                <a:gd name="T66" fmla="*/ 86 w 125"/>
                <a:gd name="T67" fmla="*/ 107 h 145"/>
                <a:gd name="T68" fmla="*/ 72 w 125"/>
                <a:gd name="T69" fmla="*/ 100 h 145"/>
                <a:gd name="T70" fmla="*/ 66 w 125"/>
                <a:gd name="T71" fmla="*/ 96 h 145"/>
                <a:gd name="T72" fmla="*/ 58 w 125"/>
                <a:gd name="T73" fmla="*/ 93 h 145"/>
                <a:gd name="T74" fmla="*/ 41 w 125"/>
                <a:gd name="T75" fmla="*/ 91 h 145"/>
                <a:gd name="T76" fmla="*/ 30 w 125"/>
                <a:gd name="T77" fmla="*/ 91 h 145"/>
                <a:gd name="T78" fmla="*/ 28 w 125"/>
                <a:gd name="T79" fmla="*/ 91 h 145"/>
                <a:gd name="T80" fmla="*/ 16 w 125"/>
                <a:gd name="T81" fmla="*/ 80 h 145"/>
                <a:gd name="T82" fmla="*/ 16 w 125"/>
                <a:gd name="T83"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145">
                  <a:moveTo>
                    <a:pt x="12" y="107"/>
                  </a:moveTo>
                  <a:cubicBezTo>
                    <a:pt x="33" y="107"/>
                    <a:pt x="33" y="107"/>
                    <a:pt x="33" y="107"/>
                  </a:cubicBezTo>
                  <a:cubicBezTo>
                    <a:pt x="39" y="107"/>
                    <a:pt x="46" y="107"/>
                    <a:pt x="48" y="107"/>
                  </a:cubicBezTo>
                  <a:cubicBezTo>
                    <a:pt x="51" y="107"/>
                    <a:pt x="54" y="108"/>
                    <a:pt x="55" y="109"/>
                  </a:cubicBezTo>
                  <a:cubicBezTo>
                    <a:pt x="57" y="110"/>
                    <a:pt x="63" y="113"/>
                    <a:pt x="68" y="116"/>
                  </a:cubicBezTo>
                  <a:cubicBezTo>
                    <a:pt x="116" y="142"/>
                    <a:pt x="116" y="142"/>
                    <a:pt x="116" y="142"/>
                  </a:cubicBezTo>
                  <a:cubicBezTo>
                    <a:pt x="121" y="145"/>
                    <a:pt x="125" y="142"/>
                    <a:pt x="125" y="136"/>
                  </a:cubicBezTo>
                  <a:cubicBezTo>
                    <a:pt x="122" y="84"/>
                    <a:pt x="122" y="84"/>
                    <a:pt x="122" y="84"/>
                  </a:cubicBezTo>
                  <a:cubicBezTo>
                    <a:pt x="122" y="77"/>
                    <a:pt x="122" y="67"/>
                    <a:pt x="122" y="61"/>
                  </a:cubicBezTo>
                  <a:cubicBezTo>
                    <a:pt x="125" y="9"/>
                    <a:pt x="125" y="9"/>
                    <a:pt x="125" y="9"/>
                  </a:cubicBezTo>
                  <a:cubicBezTo>
                    <a:pt x="125" y="2"/>
                    <a:pt x="121" y="0"/>
                    <a:pt x="116" y="3"/>
                  </a:cubicBezTo>
                  <a:cubicBezTo>
                    <a:pt x="67" y="33"/>
                    <a:pt x="67" y="33"/>
                    <a:pt x="67" y="33"/>
                  </a:cubicBezTo>
                  <a:cubicBezTo>
                    <a:pt x="61" y="36"/>
                    <a:pt x="56" y="39"/>
                    <a:pt x="55" y="40"/>
                  </a:cubicBezTo>
                  <a:cubicBezTo>
                    <a:pt x="53" y="41"/>
                    <a:pt x="51" y="41"/>
                    <a:pt x="49" y="41"/>
                  </a:cubicBezTo>
                  <a:cubicBezTo>
                    <a:pt x="47" y="41"/>
                    <a:pt x="40" y="41"/>
                    <a:pt x="34" y="41"/>
                  </a:cubicBezTo>
                  <a:cubicBezTo>
                    <a:pt x="12" y="41"/>
                    <a:pt x="12" y="41"/>
                    <a:pt x="12" y="41"/>
                  </a:cubicBezTo>
                  <a:cubicBezTo>
                    <a:pt x="6" y="41"/>
                    <a:pt x="0" y="46"/>
                    <a:pt x="0" y="53"/>
                  </a:cubicBezTo>
                  <a:cubicBezTo>
                    <a:pt x="0" y="96"/>
                    <a:pt x="0" y="96"/>
                    <a:pt x="0" y="96"/>
                  </a:cubicBezTo>
                  <a:cubicBezTo>
                    <a:pt x="0" y="102"/>
                    <a:pt x="6" y="107"/>
                    <a:pt x="12" y="107"/>
                  </a:cubicBezTo>
                  <a:close/>
                  <a:moveTo>
                    <a:pt x="16" y="69"/>
                  </a:moveTo>
                  <a:cubicBezTo>
                    <a:pt x="16" y="62"/>
                    <a:pt x="22" y="57"/>
                    <a:pt x="28" y="57"/>
                  </a:cubicBezTo>
                  <a:cubicBezTo>
                    <a:pt x="31" y="57"/>
                    <a:pt x="31" y="57"/>
                    <a:pt x="31" y="57"/>
                  </a:cubicBezTo>
                  <a:cubicBezTo>
                    <a:pt x="37" y="57"/>
                    <a:pt x="38" y="57"/>
                    <a:pt x="42" y="57"/>
                  </a:cubicBezTo>
                  <a:cubicBezTo>
                    <a:pt x="46" y="57"/>
                    <a:pt x="51" y="57"/>
                    <a:pt x="54" y="57"/>
                  </a:cubicBezTo>
                  <a:cubicBezTo>
                    <a:pt x="56" y="56"/>
                    <a:pt x="66" y="52"/>
                    <a:pt x="69" y="50"/>
                  </a:cubicBezTo>
                  <a:cubicBezTo>
                    <a:pt x="72" y="48"/>
                    <a:pt x="79" y="44"/>
                    <a:pt x="85" y="40"/>
                  </a:cubicBezTo>
                  <a:cubicBezTo>
                    <a:pt x="98" y="32"/>
                    <a:pt x="98" y="32"/>
                    <a:pt x="98" y="32"/>
                  </a:cubicBezTo>
                  <a:cubicBezTo>
                    <a:pt x="104" y="29"/>
                    <a:pt x="108" y="32"/>
                    <a:pt x="108" y="38"/>
                  </a:cubicBezTo>
                  <a:cubicBezTo>
                    <a:pt x="107" y="49"/>
                    <a:pt x="107" y="49"/>
                    <a:pt x="107" y="49"/>
                  </a:cubicBezTo>
                  <a:cubicBezTo>
                    <a:pt x="107" y="55"/>
                    <a:pt x="106" y="64"/>
                    <a:pt x="106" y="69"/>
                  </a:cubicBezTo>
                  <a:cubicBezTo>
                    <a:pt x="106" y="74"/>
                    <a:pt x="107" y="89"/>
                    <a:pt x="107" y="96"/>
                  </a:cubicBezTo>
                  <a:cubicBezTo>
                    <a:pt x="108" y="108"/>
                    <a:pt x="108" y="108"/>
                    <a:pt x="108" y="108"/>
                  </a:cubicBezTo>
                  <a:cubicBezTo>
                    <a:pt x="108" y="114"/>
                    <a:pt x="104" y="117"/>
                    <a:pt x="98" y="114"/>
                  </a:cubicBezTo>
                  <a:cubicBezTo>
                    <a:pt x="86" y="107"/>
                    <a:pt x="86" y="107"/>
                    <a:pt x="86" y="107"/>
                  </a:cubicBezTo>
                  <a:cubicBezTo>
                    <a:pt x="80" y="104"/>
                    <a:pt x="74" y="101"/>
                    <a:pt x="72" y="100"/>
                  </a:cubicBezTo>
                  <a:cubicBezTo>
                    <a:pt x="70" y="99"/>
                    <a:pt x="67" y="97"/>
                    <a:pt x="66" y="96"/>
                  </a:cubicBezTo>
                  <a:cubicBezTo>
                    <a:pt x="64" y="95"/>
                    <a:pt x="61" y="94"/>
                    <a:pt x="58" y="93"/>
                  </a:cubicBezTo>
                  <a:cubicBezTo>
                    <a:pt x="56" y="92"/>
                    <a:pt x="45" y="91"/>
                    <a:pt x="41" y="91"/>
                  </a:cubicBezTo>
                  <a:cubicBezTo>
                    <a:pt x="37" y="91"/>
                    <a:pt x="36" y="91"/>
                    <a:pt x="30" y="91"/>
                  </a:cubicBezTo>
                  <a:cubicBezTo>
                    <a:pt x="28" y="91"/>
                    <a:pt x="28" y="91"/>
                    <a:pt x="28" y="91"/>
                  </a:cubicBezTo>
                  <a:cubicBezTo>
                    <a:pt x="22" y="91"/>
                    <a:pt x="16" y="86"/>
                    <a:pt x="16" y="80"/>
                  </a:cubicBezTo>
                  <a:lnTo>
                    <a:pt x="16" y="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
            <p:cNvSpPr>
              <a:spLocks/>
            </p:cNvSpPr>
            <p:nvPr/>
          </p:nvSpPr>
          <p:spPr bwMode="auto">
            <a:xfrm>
              <a:off x="1516039" y="3078166"/>
              <a:ext cx="58738" cy="188913"/>
            </a:xfrm>
            <a:custGeom>
              <a:avLst/>
              <a:gdLst>
                <a:gd name="T0" fmla="*/ 25 w 41"/>
                <a:gd name="T1" fmla="*/ 67 h 134"/>
                <a:gd name="T2" fmla="*/ 3 w 41"/>
                <a:gd name="T3" fmla="*/ 120 h 134"/>
                <a:gd name="T4" fmla="*/ 3 w 41"/>
                <a:gd name="T5" fmla="*/ 132 h 134"/>
                <a:gd name="T6" fmla="*/ 9 w 41"/>
                <a:gd name="T7" fmla="*/ 134 h 134"/>
                <a:gd name="T8" fmla="*/ 14 w 41"/>
                <a:gd name="T9" fmla="*/ 132 h 134"/>
                <a:gd name="T10" fmla="*/ 41 w 41"/>
                <a:gd name="T11" fmla="*/ 67 h 134"/>
                <a:gd name="T12" fmla="*/ 14 w 41"/>
                <a:gd name="T13" fmla="*/ 3 h 134"/>
                <a:gd name="T14" fmla="*/ 3 w 41"/>
                <a:gd name="T15" fmla="*/ 3 h 134"/>
                <a:gd name="T16" fmla="*/ 3 w 41"/>
                <a:gd name="T17" fmla="*/ 14 h 134"/>
                <a:gd name="T18" fmla="*/ 25 w 41"/>
                <a:gd name="T19"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34">
                  <a:moveTo>
                    <a:pt x="25" y="67"/>
                  </a:moveTo>
                  <a:cubicBezTo>
                    <a:pt x="25" y="87"/>
                    <a:pt x="17" y="106"/>
                    <a:pt x="3" y="120"/>
                  </a:cubicBezTo>
                  <a:cubicBezTo>
                    <a:pt x="0" y="123"/>
                    <a:pt x="0" y="129"/>
                    <a:pt x="3" y="132"/>
                  </a:cubicBezTo>
                  <a:cubicBezTo>
                    <a:pt x="5" y="133"/>
                    <a:pt x="7" y="134"/>
                    <a:pt x="9" y="134"/>
                  </a:cubicBezTo>
                  <a:cubicBezTo>
                    <a:pt x="11" y="134"/>
                    <a:pt x="13" y="133"/>
                    <a:pt x="14" y="132"/>
                  </a:cubicBezTo>
                  <a:cubicBezTo>
                    <a:pt x="32" y="114"/>
                    <a:pt x="41" y="92"/>
                    <a:pt x="41" y="67"/>
                  </a:cubicBezTo>
                  <a:cubicBezTo>
                    <a:pt x="41" y="43"/>
                    <a:pt x="32" y="20"/>
                    <a:pt x="14" y="3"/>
                  </a:cubicBezTo>
                  <a:cubicBezTo>
                    <a:pt x="11" y="0"/>
                    <a:pt x="6" y="0"/>
                    <a:pt x="3" y="3"/>
                  </a:cubicBezTo>
                  <a:cubicBezTo>
                    <a:pt x="0" y="6"/>
                    <a:pt x="0" y="11"/>
                    <a:pt x="3" y="14"/>
                  </a:cubicBezTo>
                  <a:cubicBezTo>
                    <a:pt x="17" y="28"/>
                    <a:pt x="25" y="47"/>
                    <a:pt x="25"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
            <p:cNvSpPr>
              <a:spLocks/>
            </p:cNvSpPr>
            <p:nvPr/>
          </p:nvSpPr>
          <p:spPr bwMode="auto">
            <a:xfrm>
              <a:off x="1490639" y="3103566"/>
              <a:ext cx="46038" cy="138113"/>
            </a:xfrm>
            <a:custGeom>
              <a:avLst/>
              <a:gdLst>
                <a:gd name="T0" fmla="*/ 17 w 33"/>
                <a:gd name="T1" fmla="*/ 49 h 98"/>
                <a:gd name="T2" fmla="*/ 3 w 33"/>
                <a:gd name="T3" fmla="*/ 84 h 98"/>
                <a:gd name="T4" fmla="*/ 3 w 33"/>
                <a:gd name="T5" fmla="*/ 95 h 98"/>
                <a:gd name="T6" fmla="*/ 8 w 33"/>
                <a:gd name="T7" fmla="*/ 98 h 98"/>
                <a:gd name="T8" fmla="*/ 14 w 33"/>
                <a:gd name="T9" fmla="*/ 95 h 98"/>
                <a:gd name="T10" fmla="*/ 33 w 33"/>
                <a:gd name="T11" fmla="*/ 49 h 98"/>
                <a:gd name="T12" fmla="*/ 14 w 33"/>
                <a:gd name="T13" fmla="*/ 3 h 98"/>
                <a:gd name="T14" fmla="*/ 3 w 33"/>
                <a:gd name="T15" fmla="*/ 3 h 98"/>
                <a:gd name="T16" fmla="*/ 3 w 33"/>
                <a:gd name="T17" fmla="*/ 15 h 98"/>
                <a:gd name="T18" fmla="*/ 17 w 33"/>
                <a:gd name="T19"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98">
                  <a:moveTo>
                    <a:pt x="17" y="49"/>
                  </a:moveTo>
                  <a:cubicBezTo>
                    <a:pt x="17" y="62"/>
                    <a:pt x="12" y="75"/>
                    <a:pt x="3" y="84"/>
                  </a:cubicBezTo>
                  <a:cubicBezTo>
                    <a:pt x="0" y="87"/>
                    <a:pt x="0" y="92"/>
                    <a:pt x="3" y="95"/>
                  </a:cubicBezTo>
                  <a:cubicBezTo>
                    <a:pt x="4" y="97"/>
                    <a:pt x="6" y="98"/>
                    <a:pt x="8" y="98"/>
                  </a:cubicBezTo>
                  <a:cubicBezTo>
                    <a:pt x="10" y="98"/>
                    <a:pt x="12" y="97"/>
                    <a:pt x="14" y="95"/>
                  </a:cubicBezTo>
                  <a:cubicBezTo>
                    <a:pt x="26" y="83"/>
                    <a:pt x="33" y="67"/>
                    <a:pt x="33" y="49"/>
                  </a:cubicBezTo>
                  <a:cubicBezTo>
                    <a:pt x="33" y="32"/>
                    <a:pt x="26" y="16"/>
                    <a:pt x="14" y="3"/>
                  </a:cubicBezTo>
                  <a:cubicBezTo>
                    <a:pt x="11" y="0"/>
                    <a:pt x="6" y="0"/>
                    <a:pt x="3" y="3"/>
                  </a:cubicBezTo>
                  <a:cubicBezTo>
                    <a:pt x="0" y="7"/>
                    <a:pt x="0" y="12"/>
                    <a:pt x="3" y="15"/>
                  </a:cubicBezTo>
                  <a:cubicBezTo>
                    <a:pt x="12" y="24"/>
                    <a:pt x="17" y="36"/>
                    <a:pt x="17" y="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3"/>
            <p:cNvSpPr>
              <a:spLocks/>
            </p:cNvSpPr>
            <p:nvPr/>
          </p:nvSpPr>
          <p:spPr bwMode="auto">
            <a:xfrm>
              <a:off x="1463652" y="3128966"/>
              <a:ext cx="36513" cy="85725"/>
            </a:xfrm>
            <a:custGeom>
              <a:avLst/>
              <a:gdLst>
                <a:gd name="T0" fmla="*/ 4 w 26"/>
                <a:gd name="T1" fmla="*/ 59 h 61"/>
                <a:gd name="T2" fmla="*/ 9 w 26"/>
                <a:gd name="T3" fmla="*/ 61 h 61"/>
                <a:gd name="T4" fmla="*/ 15 w 26"/>
                <a:gd name="T5" fmla="*/ 59 h 61"/>
                <a:gd name="T6" fmla="*/ 26 w 26"/>
                <a:gd name="T7" fmla="*/ 31 h 61"/>
                <a:gd name="T8" fmla="*/ 15 w 26"/>
                <a:gd name="T9" fmla="*/ 4 h 61"/>
                <a:gd name="T10" fmla="*/ 4 w 26"/>
                <a:gd name="T11" fmla="*/ 4 h 61"/>
                <a:gd name="T12" fmla="*/ 4 w 26"/>
                <a:gd name="T13" fmla="*/ 15 h 61"/>
                <a:gd name="T14" fmla="*/ 10 w 26"/>
                <a:gd name="T15" fmla="*/ 31 h 61"/>
                <a:gd name="T16" fmla="*/ 4 w 26"/>
                <a:gd name="T17" fmla="*/ 48 h 61"/>
                <a:gd name="T18" fmla="*/ 4 w 26"/>
                <a:gd name="T1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1">
                  <a:moveTo>
                    <a:pt x="4" y="59"/>
                  </a:moveTo>
                  <a:cubicBezTo>
                    <a:pt x="5" y="61"/>
                    <a:pt x="7" y="61"/>
                    <a:pt x="9" y="61"/>
                  </a:cubicBezTo>
                  <a:cubicBezTo>
                    <a:pt x="11" y="61"/>
                    <a:pt x="13" y="61"/>
                    <a:pt x="15" y="59"/>
                  </a:cubicBezTo>
                  <a:cubicBezTo>
                    <a:pt x="22" y="52"/>
                    <a:pt x="26" y="42"/>
                    <a:pt x="26" y="31"/>
                  </a:cubicBezTo>
                  <a:cubicBezTo>
                    <a:pt x="26" y="21"/>
                    <a:pt x="22" y="11"/>
                    <a:pt x="15" y="4"/>
                  </a:cubicBezTo>
                  <a:cubicBezTo>
                    <a:pt x="12" y="0"/>
                    <a:pt x="7" y="0"/>
                    <a:pt x="4" y="4"/>
                  </a:cubicBezTo>
                  <a:cubicBezTo>
                    <a:pt x="0" y="7"/>
                    <a:pt x="0" y="12"/>
                    <a:pt x="4" y="15"/>
                  </a:cubicBezTo>
                  <a:cubicBezTo>
                    <a:pt x="8" y="19"/>
                    <a:pt x="10" y="25"/>
                    <a:pt x="10" y="31"/>
                  </a:cubicBezTo>
                  <a:cubicBezTo>
                    <a:pt x="10" y="38"/>
                    <a:pt x="8" y="43"/>
                    <a:pt x="4" y="48"/>
                  </a:cubicBezTo>
                  <a:cubicBezTo>
                    <a:pt x="0" y="51"/>
                    <a:pt x="0" y="56"/>
                    <a:pt x="4"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221" name="肘形连接符 220"/>
          <p:cNvCxnSpPr>
            <a:stCxn id="203" idx="2"/>
            <a:endCxn id="213" idx="3"/>
          </p:cNvCxnSpPr>
          <p:nvPr/>
        </p:nvCxnSpPr>
        <p:spPr>
          <a:xfrm rot="10800000" flipV="1">
            <a:off x="2234055" y="1701427"/>
            <a:ext cx="1798558" cy="13241"/>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5" name="直接箭头连接符 224"/>
          <p:cNvCxnSpPr>
            <a:stCxn id="211" idx="1"/>
            <a:endCxn id="212" idx="3"/>
          </p:cNvCxnSpPr>
          <p:nvPr/>
        </p:nvCxnSpPr>
        <p:spPr>
          <a:xfrm rot="16200000" flipH="1">
            <a:off x="1309661" y="2608388"/>
            <a:ext cx="967837" cy="8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a:stCxn id="212" idx="0"/>
          </p:cNvCxnSpPr>
          <p:nvPr/>
        </p:nvCxnSpPr>
        <p:spPr>
          <a:xfrm>
            <a:off x="2232715" y="3471736"/>
            <a:ext cx="1856872" cy="9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7" name="肘形连接符 226"/>
          <p:cNvCxnSpPr>
            <a:stCxn id="203" idx="1"/>
            <a:endCxn id="204" idx="3"/>
          </p:cNvCxnSpPr>
          <p:nvPr/>
        </p:nvCxnSpPr>
        <p:spPr>
          <a:xfrm rot="16200000" flipH="1">
            <a:off x="4364863" y="2164735"/>
            <a:ext cx="213771" cy="8821"/>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8" name="肘形连接符 227"/>
          <p:cNvCxnSpPr/>
          <p:nvPr/>
        </p:nvCxnSpPr>
        <p:spPr>
          <a:xfrm rot="5400000">
            <a:off x="4370257" y="3136776"/>
            <a:ext cx="231157" cy="1699"/>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6302889" y="2424086"/>
            <a:ext cx="881682" cy="461665"/>
          </a:xfrm>
          <a:prstGeom prst="rect">
            <a:avLst/>
          </a:prstGeom>
          <a:noFill/>
        </p:spPr>
        <p:txBody>
          <a:bodyPr wrap="square" rtlCol="0">
            <a:spAutoFit/>
          </a:bodyPr>
          <a:lstStyle/>
          <a:p>
            <a:r>
              <a:rPr lang="zh-CN" altLang="en-US" sz="2400" b="1" dirty="0" smtClean="0">
                <a:solidFill>
                  <a:schemeClr val="bg1"/>
                </a:solidFill>
                <a:latin typeface="Ebrima" pitchFamily="2" charset="0"/>
                <a:cs typeface="Ebrima" pitchFamily="2" charset="0"/>
              </a:rPr>
              <a:t>外呼</a:t>
            </a:r>
            <a:endParaRPr lang="zh-CN" altLang="en-US" sz="2400" b="1" dirty="0">
              <a:solidFill>
                <a:schemeClr val="bg1"/>
              </a:solidFill>
              <a:latin typeface="Ebrima" pitchFamily="2" charset="0"/>
              <a:cs typeface="Ebrima" pitchFamily="2" charset="0"/>
            </a:endParaRPr>
          </a:p>
        </p:txBody>
      </p:sp>
      <p:cxnSp>
        <p:nvCxnSpPr>
          <p:cNvPr id="257" name="直接箭头连接符 256"/>
          <p:cNvCxnSpPr>
            <a:stCxn id="208" idx="3"/>
            <a:endCxn id="255" idx="1"/>
          </p:cNvCxnSpPr>
          <p:nvPr/>
        </p:nvCxnSpPr>
        <p:spPr>
          <a:xfrm>
            <a:off x="4912223" y="1676415"/>
            <a:ext cx="1390666" cy="97850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a:stCxn id="204" idx="0"/>
            <a:endCxn id="255" idx="1"/>
          </p:cNvCxnSpPr>
          <p:nvPr/>
        </p:nvCxnSpPr>
        <p:spPr>
          <a:xfrm>
            <a:off x="4910886" y="2651050"/>
            <a:ext cx="1392003" cy="38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a:stCxn id="209" idx="3"/>
            <a:endCxn id="255" idx="1"/>
          </p:cNvCxnSpPr>
          <p:nvPr/>
        </p:nvCxnSpPr>
        <p:spPr>
          <a:xfrm flipV="1">
            <a:off x="4947522" y="2654919"/>
            <a:ext cx="1355367" cy="93758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a:stCxn id="255" idx="3"/>
          </p:cNvCxnSpPr>
          <p:nvPr/>
        </p:nvCxnSpPr>
        <p:spPr>
          <a:xfrm>
            <a:off x="7184571" y="2654919"/>
            <a:ext cx="1580606" cy="360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5" name="圆角矩形 264"/>
          <p:cNvSpPr/>
          <p:nvPr/>
        </p:nvSpPr>
        <p:spPr>
          <a:xfrm>
            <a:off x="8830490" y="1383020"/>
            <a:ext cx="1598424" cy="2898049"/>
          </a:xfrm>
          <a:prstGeom prst="roundRect">
            <a:avLst/>
          </a:prstGeom>
          <a:noFill/>
          <a:ln w="31750">
            <a:solidFill>
              <a:schemeClr val="accent1">
                <a:shade val="50000"/>
                <a:alpha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Round Diagonal Corner Rectangle 53"/>
          <p:cNvSpPr/>
          <p:nvPr/>
        </p:nvSpPr>
        <p:spPr>
          <a:xfrm>
            <a:off x="9140222" y="1483345"/>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267" name="Round Diagonal Corner Rectangle 53"/>
          <p:cNvSpPr/>
          <p:nvPr/>
        </p:nvSpPr>
        <p:spPr>
          <a:xfrm>
            <a:off x="9135630" y="2495825"/>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268" name="TextBox 267"/>
          <p:cNvSpPr txBox="1"/>
          <p:nvPr/>
        </p:nvSpPr>
        <p:spPr>
          <a:xfrm>
            <a:off x="9258503" y="1634818"/>
            <a:ext cx="726556" cy="461665"/>
          </a:xfrm>
          <a:prstGeom prst="rect">
            <a:avLst/>
          </a:prstGeom>
          <a:noFill/>
        </p:spPr>
        <p:txBody>
          <a:bodyPr wrap="square" rtlCol="0">
            <a:spAutoFit/>
          </a:bodyPr>
          <a:lstStyle/>
          <a:p>
            <a:endParaRPr lang="zh-CN" altLang="en-US" sz="2400" b="1" dirty="0">
              <a:solidFill>
                <a:schemeClr val="bg1"/>
              </a:solidFill>
              <a:latin typeface="Ebrima" pitchFamily="2" charset="0"/>
              <a:cs typeface="Ebrima" pitchFamily="2" charset="0"/>
            </a:endParaRPr>
          </a:p>
        </p:txBody>
      </p:sp>
      <p:sp>
        <p:nvSpPr>
          <p:cNvPr id="269" name="Freeform 13"/>
          <p:cNvSpPr>
            <a:spLocks/>
          </p:cNvSpPr>
          <p:nvPr/>
        </p:nvSpPr>
        <p:spPr bwMode="auto">
          <a:xfrm>
            <a:off x="9326884" y="1615152"/>
            <a:ext cx="385400" cy="511053"/>
          </a:xfrm>
          <a:custGeom>
            <a:avLst/>
            <a:gdLst>
              <a:gd name="T0" fmla="*/ 189 w 214"/>
              <a:gd name="T1" fmla="*/ 150 h 213"/>
              <a:gd name="T2" fmla="*/ 142 w 214"/>
              <a:gd name="T3" fmla="*/ 135 h 213"/>
              <a:gd name="T4" fmla="*/ 139 w 214"/>
              <a:gd name="T5" fmla="*/ 140 h 213"/>
              <a:gd name="T6" fmla="*/ 139 w 214"/>
              <a:gd name="T7" fmla="*/ 149 h 213"/>
              <a:gd name="T8" fmla="*/ 119 w 214"/>
              <a:gd name="T9" fmla="*/ 158 h 213"/>
              <a:gd name="T10" fmla="*/ 83 w 214"/>
              <a:gd name="T11" fmla="*/ 131 h 213"/>
              <a:gd name="T12" fmla="*/ 56 w 214"/>
              <a:gd name="T13" fmla="*/ 95 h 213"/>
              <a:gd name="T14" fmla="*/ 65 w 214"/>
              <a:gd name="T15" fmla="*/ 75 h 213"/>
              <a:gd name="T16" fmla="*/ 70 w 214"/>
              <a:gd name="T17" fmla="*/ 75 h 213"/>
              <a:gd name="T18" fmla="*/ 74 w 214"/>
              <a:gd name="T19" fmla="*/ 75 h 213"/>
              <a:gd name="T20" fmla="*/ 79 w 214"/>
              <a:gd name="T21" fmla="*/ 71 h 213"/>
              <a:gd name="T22" fmla="*/ 64 w 214"/>
              <a:gd name="T23" fmla="*/ 24 h 213"/>
              <a:gd name="T24" fmla="*/ 17 w 214"/>
              <a:gd name="T25" fmla="*/ 9 h 213"/>
              <a:gd name="T26" fmla="*/ 16 w 214"/>
              <a:gd name="T27" fmla="*/ 9 h 213"/>
              <a:gd name="T28" fmla="*/ 1 w 214"/>
              <a:gd name="T29" fmla="*/ 48 h 213"/>
              <a:gd name="T30" fmla="*/ 61 w 214"/>
              <a:gd name="T31" fmla="*/ 153 h 213"/>
              <a:gd name="T32" fmla="*/ 166 w 214"/>
              <a:gd name="T33" fmla="*/ 213 h 213"/>
              <a:gd name="T34" fmla="*/ 205 w 214"/>
              <a:gd name="T35" fmla="*/ 198 h 213"/>
              <a:gd name="T36" fmla="*/ 205 w 214"/>
              <a:gd name="T37" fmla="*/ 197 h 213"/>
              <a:gd name="T38" fmla="*/ 189 w 214"/>
              <a:gd name="T39" fmla="*/ 15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4" h="213">
                <a:moveTo>
                  <a:pt x="189" y="150"/>
                </a:moveTo>
                <a:cubicBezTo>
                  <a:pt x="172" y="133"/>
                  <a:pt x="151" y="126"/>
                  <a:pt x="142" y="135"/>
                </a:cubicBezTo>
                <a:cubicBezTo>
                  <a:pt x="141" y="136"/>
                  <a:pt x="140" y="138"/>
                  <a:pt x="139" y="140"/>
                </a:cubicBezTo>
                <a:cubicBezTo>
                  <a:pt x="139" y="141"/>
                  <a:pt x="139" y="148"/>
                  <a:pt x="139" y="149"/>
                </a:cubicBezTo>
                <a:cubicBezTo>
                  <a:pt x="138" y="156"/>
                  <a:pt x="132" y="166"/>
                  <a:pt x="119" y="158"/>
                </a:cubicBezTo>
                <a:cubicBezTo>
                  <a:pt x="111" y="154"/>
                  <a:pt x="96" y="144"/>
                  <a:pt x="83" y="131"/>
                </a:cubicBezTo>
                <a:cubicBezTo>
                  <a:pt x="70" y="118"/>
                  <a:pt x="60" y="103"/>
                  <a:pt x="56" y="95"/>
                </a:cubicBezTo>
                <a:cubicBezTo>
                  <a:pt x="48" y="81"/>
                  <a:pt x="58" y="76"/>
                  <a:pt x="65" y="75"/>
                </a:cubicBezTo>
                <a:cubicBezTo>
                  <a:pt x="66" y="75"/>
                  <a:pt x="69" y="75"/>
                  <a:pt x="70" y="75"/>
                </a:cubicBezTo>
                <a:cubicBezTo>
                  <a:pt x="71" y="75"/>
                  <a:pt x="73" y="75"/>
                  <a:pt x="74" y="75"/>
                </a:cubicBezTo>
                <a:cubicBezTo>
                  <a:pt x="76" y="74"/>
                  <a:pt x="78" y="73"/>
                  <a:pt x="79" y="71"/>
                </a:cubicBezTo>
                <a:cubicBezTo>
                  <a:pt x="88" y="63"/>
                  <a:pt x="81" y="42"/>
                  <a:pt x="64" y="24"/>
                </a:cubicBezTo>
                <a:cubicBezTo>
                  <a:pt x="46" y="7"/>
                  <a:pt x="25" y="0"/>
                  <a:pt x="17" y="9"/>
                </a:cubicBezTo>
                <a:cubicBezTo>
                  <a:pt x="16" y="9"/>
                  <a:pt x="16" y="9"/>
                  <a:pt x="16" y="9"/>
                </a:cubicBezTo>
                <a:cubicBezTo>
                  <a:pt x="8" y="17"/>
                  <a:pt x="2" y="32"/>
                  <a:pt x="1" y="48"/>
                </a:cubicBezTo>
                <a:cubicBezTo>
                  <a:pt x="0" y="64"/>
                  <a:pt x="23" y="115"/>
                  <a:pt x="61" y="153"/>
                </a:cubicBezTo>
                <a:cubicBezTo>
                  <a:pt x="98" y="191"/>
                  <a:pt x="148" y="212"/>
                  <a:pt x="166" y="213"/>
                </a:cubicBezTo>
                <a:cubicBezTo>
                  <a:pt x="184" y="213"/>
                  <a:pt x="197" y="205"/>
                  <a:pt x="205" y="198"/>
                </a:cubicBezTo>
                <a:cubicBezTo>
                  <a:pt x="205" y="198"/>
                  <a:pt x="205" y="197"/>
                  <a:pt x="205" y="197"/>
                </a:cubicBezTo>
                <a:cubicBezTo>
                  <a:pt x="214" y="189"/>
                  <a:pt x="207" y="168"/>
                  <a:pt x="189" y="1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71" name="图片 8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26420" y="2659904"/>
            <a:ext cx="396875" cy="3794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Round Diagonal Corner Rectangle 53"/>
          <p:cNvSpPr/>
          <p:nvPr/>
        </p:nvSpPr>
        <p:spPr>
          <a:xfrm>
            <a:off x="9134658" y="3335963"/>
            <a:ext cx="835081" cy="750036"/>
          </a:xfrm>
          <a:prstGeom prst="round2DiagRect">
            <a:avLst>
              <a:gd name="adj1" fmla="val 18841"/>
              <a:gd name="adj2" fmla="val 0"/>
            </a:avLst>
          </a:prstGeom>
          <a:ln/>
        </p:spPr>
        <p:style>
          <a:lnRef idx="1">
            <a:schemeClr val="accent1"/>
          </a:lnRef>
          <a:fillRef idx="3">
            <a:schemeClr val="accent1"/>
          </a:fillRef>
          <a:effectRef idx="2">
            <a:schemeClr val="accent1"/>
          </a:effectRef>
          <a:fontRef idx="minor">
            <a:schemeClr val="lt1"/>
          </a:fontRef>
        </p:style>
        <p:txBody>
          <a:bodyPr lIns="92156" tIns="46078" rIns="92156" bIns="46078" rtlCol="0" anchor="ctr"/>
          <a:lstStyle/>
          <a:p>
            <a:pPr algn="ctr"/>
            <a:endParaRPr lang="bg-BG" sz="1200" dirty="0">
              <a:latin typeface="微软雅黑" pitchFamily="34" charset="-122"/>
              <a:ea typeface="微软雅黑" pitchFamily="34" charset="-122"/>
            </a:endParaRPr>
          </a:p>
        </p:txBody>
      </p:sp>
      <p:sp>
        <p:nvSpPr>
          <p:cNvPr id="273" name="TextBox 272"/>
          <p:cNvSpPr txBox="1"/>
          <p:nvPr/>
        </p:nvSpPr>
        <p:spPr>
          <a:xfrm>
            <a:off x="9134563" y="3447340"/>
            <a:ext cx="862880" cy="461665"/>
          </a:xfrm>
          <a:prstGeom prst="rect">
            <a:avLst/>
          </a:prstGeom>
          <a:noFill/>
        </p:spPr>
        <p:txBody>
          <a:bodyPr wrap="square" rtlCol="0">
            <a:spAutoFit/>
          </a:bodyPr>
          <a:lstStyle/>
          <a:p>
            <a:r>
              <a:rPr lang="en-US" altLang="zh-CN" sz="2400" b="1" dirty="0" smtClean="0">
                <a:solidFill>
                  <a:schemeClr val="bg1"/>
                </a:solidFill>
                <a:latin typeface="Ebrima" pitchFamily="2" charset="0"/>
                <a:cs typeface="Ebrima" pitchFamily="2" charset="0"/>
              </a:rPr>
              <a:t>……</a:t>
            </a:r>
            <a:endParaRPr lang="zh-CN" altLang="en-US" sz="2400" b="1" dirty="0">
              <a:solidFill>
                <a:schemeClr val="bg1"/>
              </a:solidFill>
              <a:latin typeface="Ebrima" pitchFamily="2" charset="0"/>
              <a:cs typeface="Ebrima" pitchFamily="2" charset="0"/>
            </a:endParaRPr>
          </a:p>
        </p:txBody>
      </p:sp>
      <p:sp>
        <p:nvSpPr>
          <p:cNvPr id="274" name="Round Diagonal Corner Rectangle 52"/>
          <p:cNvSpPr/>
          <p:nvPr/>
        </p:nvSpPr>
        <p:spPr>
          <a:xfrm rot="5400000">
            <a:off x="926257" y="4948776"/>
            <a:ext cx="707808" cy="1123405"/>
          </a:xfrm>
          <a:prstGeom prst="round2DiagRect">
            <a:avLst>
              <a:gd name="adj1" fmla="val 18841"/>
              <a:gd name="adj2" fmla="val 0"/>
            </a:avLst>
          </a:prstGeom>
          <a:ln/>
        </p:spPr>
        <p:style>
          <a:lnRef idx="0">
            <a:schemeClr val="accent2"/>
          </a:lnRef>
          <a:fillRef idx="3">
            <a:schemeClr val="accent2"/>
          </a:fillRef>
          <a:effectRef idx="3">
            <a:schemeClr val="accent2"/>
          </a:effectRef>
          <a:fontRef idx="minor">
            <a:schemeClr val="lt1"/>
          </a:fontRef>
        </p:style>
        <p:txBody>
          <a:bodyPr lIns="92156" tIns="46078" rIns="92156" bIns="46078" rtlCol="0" anchor="ctr"/>
          <a:lstStyle/>
          <a:p>
            <a:pPr algn="ctr"/>
            <a:endParaRPr lang="bg-BG" sz="1400" dirty="0">
              <a:latin typeface="微软雅黑" pitchFamily="34" charset="-122"/>
              <a:ea typeface="微软雅黑" pitchFamily="34" charset="-122"/>
            </a:endParaRPr>
          </a:p>
        </p:txBody>
      </p:sp>
      <p:sp>
        <p:nvSpPr>
          <p:cNvPr id="280" name="TextBox 279"/>
          <p:cNvSpPr txBox="1"/>
          <p:nvPr/>
        </p:nvSpPr>
        <p:spPr>
          <a:xfrm>
            <a:off x="1576432" y="4797954"/>
            <a:ext cx="2812688" cy="354543"/>
          </a:xfrm>
          <a:prstGeom prst="rect">
            <a:avLst/>
          </a:prstGeom>
          <a:noFill/>
        </p:spPr>
        <p:txBody>
          <a:bodyPr wrap="square" lIns="76794" tIns="38397" rIns="76794" bIns="38397" rtlCol="0">
            <a:spAutoFit/>
          </a:bodyPr>
          <a:lstStyle/>
          <a:p>
            <a:pPr algn="ctr"/>
            <a:r>
              <a:rPr lang="zh-CN" altLang="en-US" b="1" dirty="0" smtClean="0">
                <a:solidFill>
                  <a:schemeClr val="tx2"/>
                </a:solidFill>
                <a:latin typeface="微软雅黑" pitchFamily="34" charset="-122"/>
                <a:ea typeface="微软雅黑" pitchFamily="34" charset="-122"/>
                <a:cs typeface="Aparajita" panose="020B0604020202020204" pitchFamily="34" charset="0"/>
              </a:rPr>
              <a:t>选择适合市民方式外呼</a:t>
            </a:r>
            <a:endParaRPr lang="id-ID" b="1" dirty="0">
              <a:solidFill>
                <a:schemeClr val="tx2"/>
              </a:solidFill>
              <a:latin typeface="微软雅黑" pitchFamily="34" charset="-122"/>
              <a:ea typeface="微软雅黑" pitchFamily="34" charset="-122"/>
              <a:cs typeface="Aparajita" panose="020B0604020202020204" pitchFamily="34" charset="0"/>
            </a:endParaRPr>
          </a:p>
        </p:txBody>
      </p:sp>
      <p:sp>
        <p:nvSpPr>
          <p:cNvPr id="281" name="TextBox 280"/>
          <p:cNvSpPr txBox="1"/>
          <p:nvPr/>
        </p:nvSpPr>
        <p:spPr>
          <a:xfrm>
            <a:off x="1828941" y="5272067"/>
            <a:ext cx="4088529" cy="569986"/>
          </a:xfrm>
          <a:prstGeom prst="rect">
            <a:avLst/>
          </a:prstGeom>
          <a:noFill/>
        </p:spPr>
        <p:txBody>
          <a:bodyPr wrap="square" lIns="76794" tIns="38397" rIns="76794" bIns="38397" rtlCol="0">
            <a:spAutoFit/>
          </a:bodyPr>
          <a:lstStyle/>
          <a:p>
            <a:r>
              <a:rPr lang="en-US" altLang="zh-CN" sz="1600" b="1" dirty="0" smtClean="0">
                <a:latin typeface="微软雅黑" pitchFamily="34" charset="-122"/>
                <a:ea typeface="微软雅黑" pitchFamily="34" charset="-122"/>
                <a:cs typeface="Aparajita" panose="020B0604020202020204" pitchFamily="34" charset="0"/>
              </a:rPr>
              <a:t>1</a:t>
            </a:r>
            <a:r>
              <a:rPr lang="zh-CN" altLang="en-US" sz="1600" b="1" dirty="0" smtClean="0">
                <a:latin typeface="微软雅黑" pitchFamily="34" charset="-122"/>
                <a:ea typeface="微软雅黑" pitchFamily="34" charset="-122"/>
                <a:cs typeface="Aparajita" panose="020B0604020202020204" pitchFamily="34" charset="0"/>
              </a:rPr>
              <a:t>、根据市民习惯，以及呼入方式，选择市民最喜爱的渠道回访。。</a:t>
            </a:r>
            <a:endParaRPr lang="en-US" altLang="zh-CN" sz="1600" b="1" dirty="0" smtClean="0">
              <a:latin typeface="微软雅黑" pitchFamily="34" charset="-122"/>
              <a:ea typeface="微软雅黑" pitchFamily="34" charset="-122"/>
              <a:cs typeface="Aparajita" panose="020B0604020202020204" pitchFamily="34" charset="0"/>
            </a:endParaRPr>
          </a:p>
        </p:txBody>
      </p:sp>
      <p:sp>
        <p:nvSpPr>
          <p:cNvPr id="282" name="TextBox 281"/>
          <p:cNvSpPr txBox="1"/>
          <p:nvPr/>
        </p:nvSpPr>
        <p:spPr>
          <a:xfrm>
            <a:off x="7196136" y="4755217"/>
            <a:ext cx="2561818" cy="354543"/>
          </a:xfrm>
          <a:prstGeom prst="rect">
            <a:avLst/>
          </a:prstGeom>
          <a:noFill/>
        </p:spPr>
        <p:txBody>
          <a:bodyPr wrap="square" lIns="76794" tIns="38397" rIns="76794" bIns="38397" rtlCol="0">
            <a:spAutoFit/>
          </a:bodyPr>
          <a:lstStyle/>
          <a:p>
            <a:pPr algn="ctr"/>
            <a:r>
              <a:rPr lang="zh-CN" altLang="en-US" b="1" dirty="0" smtClean="0">
                <a:solidFill>
                  <a:schemeClr val="tx2"/>
                </a:solidFill>
                <a:latin typeface="微软雅黑" pitchFamily="34" charset="-122"/>
                <a:ea typeface="微软雅黑" pitchFamily="34" charset="-122"/>
                <a:cs typeface="Aparajita" panose="020B0604020202020204" pitchFamily="34" charset="0"/>
              </a:rPr>
              <a:t>最适合时间外呼</a:t>
            </a:r>
            <a:endParaRPr lang="id-ID" altLang="en-US" b="1" dirty="0" smtClean="0">
              <a:solidFill>
                <a:schemeClr val="tx2"/>
              </a:solidFill>
              <a:latin typeface="微软雅黑" pitchFamily="34" charset="-122"/>
              <a:ea typeface="微软雅黑" pitchFamily="34" charset="-122"/>
              <a:cs typeface="Aparajita" panose="020B0604020202020204" pitchFamily="34" charset="0"/>
            </a:endParaRPr>
          </a:p>
        </p:txBody>
      </p:sp>
      <p:sp>
        <p:nvSpPr>
          <p:cNvPr id="283" name="TextBox 282"/>
          <p:cNvSpPr txBox="1"/>
          <p:nvPr/>
        </p:nvSpPr>
        <p:spPr>
          <a:xfrm>
            <a:off x="7594967" y="5281584"/>
            <a:ext cx="3991783" cy="816208"/>
          </a:xfrm>
          <a:prstGeom prst="rect">
            <a:avLst/>
          </a:prstGeom>
          <a:noFill/>
        </p:spPr>
        <p:txBody>
          <a:bodyPr wrap="square" lIns="76794" tIns="38397" rIns="76794" bIns="38397" rtlCol="0">
            <a:spAutoFit/>
          </a:bodyPr>
          <a:lstStyle/>
          <a:p>
            <a:r>
              <a:rPr lang="en-US" sz="1600" b="1" dirty="0" smtClean="0">
                <a:latin typeface="微软雅黑" pitchFamily="34" charset="-122"/>
                <a:ea typeface="微软雅黑" pitchFamily="34" charset="-122"/>
                <a:cs typeface="Aparajita" panose="020B0604020202020204" pitchFamily="34" charset="0"/>
              </a:rPr>
              <a:t>1</a:t>
            </a:r>
            <a:r>
              <a:rPr lang="zh-CN" altLang="en-US" sz="1600" b="1" dirty="0" smtClean="0">
                <a:latin typeface="微软雅黑" pitchFamily="34" charset="-122"/>
                <a:ea typeface="微软雅黑" pitchFamily="34" charset="-122"/>
                <a:cs typeface="Aparajita" panose="020B0604020202020204" pitchFamily="34" charset="0"/>
              </a:rPr>
              <a:t>、根据每个市民画像，匹配大致生活习惯，选择最适合回访市民。</a:t>
            </a:r>
            <a:endParaRPr lang="en-US" altLang="en-US" sz="1600" b="1" dirty="0" smtClean="0">
              <a:latin typeface="微软雅黑" pitchFamily="34" charset="-122"/>
              <a:ea typeface="微软雅黑" pitchFamily="34" charset="-122"/>
              <a:cs typeface="Aparajita" panose="020B0604020202020204" pitchFamily="34" charset="0"/>
            </a:endParaRPr>
          </a:p>
          <a:p>
            <a:endParaRPr lang="en-US" altLang="en-US" sz="1600" b="1" dirty="0" smtClean="0">
              <a:latin typeface="微软雅黑" pitchFamily="34" charset="-122"/>
              <a:ea typeface="微软雅黑" pitchFamily="34" charset="-122"/>
              <a:cs typeface="Aparajita" panose="020B0604020202020204" pitchFamily="34" charset="0"/>
            </a:endParaRPr>
          </a:p>
        </p:txBody>
      </p:sp>
      <p:sp>
        <p:nvSpPr>
          <p:cNvPr id="284" name="Round Diagonal Corner Rectangle 45"/>
          <p:cNvSpPr/>
          <p:nvPr/>
        </p:nvSpPr>
        <p:spPr>
          <a:xfrm rot="16200000">
            <a:off x="6500124" y="4893387"/>
            <a:ext cx="715758" cy="1254038"/>
          </a:xfrm>
          <a:prstGeom prst="round2DiagRect">
            <a:avLst>
              <a:gd name="adj1" fmla="val 18841"/>
              <a:gd name="adj2" fmla="val 0"/>
            </a:avLst>
          </a:prstGeom>
          <a:ln/>
        </p:spPr>
        <p:style>
          <a:lnRef idx="0">
            <a:schemeClr val="accent4"/>
          </a:lnRef>
          <a:fillRef idx="3">
            <a:schemeClr val="accent4"/>
          </a:fillRef>
          <a:effectRef idx="3">
            <a:schemeClr val="accent4"/>
          </a:effectRef>
          <a:fontRef idx="minor">
            <a:schemeClr val="lt1"/>
          </a:fontRef>
        </p:style>
        <p:txBody>
          <a:bodyPr lIns="92156" tIns="46078" rIns="92156" bIns="46078" rtlCol="0" anchor="ctr"/>
          <a:lstStyle/>
          <a:p>
            <a:pPr algn="ctr"/>
            <a:endParaRPr lang="bg-BG" sz="1400" dirty="0">
              <a:latin typeface="微软雅黑" pitchFamily="34" charset="-122"/>
              <a:ea typeface="微软雅黑" pitchFamily="34" charset="-122"/>
            </a:endParaRPr>
          </a:p>
        </p:txBody>
      </p:sp>
      <p:sp>
        <p:nvSpPr>
          <p:cNvPr id="288" name="Freeform 12"/>
          <p:cNvSpPr>
            <a:spLocks/>
          </p:cNvSpPr>
          <p:nvPr/>
        </p:nvSpPr>
        <p:spPr bwMode="auto">
          <a:xfrm>
            <a:off x="9524001" y="1593669"/>
            <a:ext cx="273141" cy="281441"/>
          </a:xfrm>
          <a:custGeom>
            <a:avLst/>
            <a:gdLst>
              <a:gd name="T0" fmla="*/ 15 w 107"/>
              <a:gd name="T1" fmla="*/ 106 h 107"/>
              <a:gd name="T2" fmla="*/ 61 w 107"/>
              <a:gd name="T3" fmla="*/ 101 h 107"/>
              <a:gd name="T4" fmla="*/ 66 w 107"/>
              <a:gd name="T5" fmla="*/ 88 h 107"/>
              <a:gd name="T6" fmla="*/ 59 w 107"/>
              <a:gd name="T7" fmla="*/ 79 h 107"/>
              <a:gd name="T8" fmla="*/ 65 w 107"/>
              <a:gd name="T9" fmla="*/ 71 h 107"/>
              <a:gd name="T10" fmla="*/ 99 w 107"/>
              <a:gd name="T11" fmla="*/ 37 h 107"/>
              <a:gd name="T12" fmla="*/ 99 w 107"/>
              <a:gd name="T13" fmla="*/ 8 h 107"/>
              <a:gd name="T14" fmla="*/ 71 w 107"/>
              <a:gd name="T15" fmla="*/ 8 h 107"/>
              <a:gd name="T16" fmla="*/ 37 w 107"/>
              <a:gd name="T17" fmla="*/ 42 h 107"/>
              <a:gd name="T18" fmla="*/ 28 w 107"/>
              <a:gd name="T19" fmla="*/ 48 h 107"/>
              <a:gd name="T20" fmla="*/ 19 w 107"/>
              <a:gd name="T21" fmla="*/ 41 h 107"/>
              <a:gd name="T22" fmla="*/ 6 w 107"/>
              <a:gd name="T23" fmla="*/ 46 h 107"/>
              <a:gd name="T24" fmla="*/ 1 w 107"/>
              <a:gd name="T25" fmla="*/ 92 h 107"/>
              <a:gd name="T26" fmla="*/ 15 w 107"/>
              <a:gd name="T27"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107">
                <a:moveTo>
                  <a:pt x="15" y="106"/>
                </a:moveTo>
                <a:cubicBezTo>
                  <a:pt x="61" y="101"/>
                  <a:pt x="61" y="101"/>
                  <a:pt x="61" y="101"/>
                </a:cubicBezTo>
                <a:cubicBezTo>
                  <a:pt x="70" y="100"/>
                  <a:pt x="72" y="94"/>
                  <a:pt x="66" y="88"/>
                </a:cubicBezTo>
                <a:cubicBezTo>
                  <a:pt x="66" y="88"/>
                  <a:pt x="59" y="81"/>
                  <a:pt x="59" y="79"/>
                </a:cubicBezTo>
                <a:cubicBezTo>
                  <a:pt x="59" y="76"/>
                  <a:pt x="65" y="71"/>
                  <a:pt x="65" y="71"/>
                </a:cubicBezTo>
                <a:cubicBezTo>
                  <a:pt x="99" y="37"/>
                  <a:pt x="99" y="37"/>
                  <a:pt x="99" y="37"/>
                </a:cubicBezTo>
                <a:cubicBezTo>
                  <a:pt x="107" y="29"/>
                  <a:pt x="107" y="16"/>
                  <a:pt x="99" y="8"/>
                </a:cubicBezTo>
                <a:cubicBezTo>
                  <a:pt x="91" y="0"/>
                  <a:pt x="78" y="0"/>
                  <a:pt x="71" y="8"/>
                </a:cubicBezTo>
                <a:cubicBezTo>
                  <a:pt x="37" y="42"/>
                  <a:pt x="37" y="42"/>
                  <a:pt x="37" y="42"/>
                </a:cubicBezTo>
                <a:cubicBezTo>
                  <a:pt x="37" y="42"/>
                  <a:pt x="32" y="48"/>
                  <a:pt x="28" y="48"/>
                </a:cubicBezTo>
                <a:cubicBezTo>
                  <a:pt x="25" y="48"/>
                  <a:pt x="19" y="41"/>
                  <a:pt x="19" y="41"/>
                </a:cubicBezTo>
                <a:cubicBezTo>
                  <a:pt x="13" y="35"/>
                  <a:pt x="7" y="37"/>
                  <a:pt x="6" y="46"/>
                </a:cubicBezTo>
                <a:cubicBezTo>
                  <a:pt x="1" y="92"/>
                  <a:pt x="1" y="92"/>
                  <a:pt x="1" y="92"/>
                </a:cubicBezTo>
                <a:cubicBezTo>
                  <a:pt x="0" y="101"/>
                  <a:pt x="6" y="107"/>
                  <a:pt x="15" y="1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46"/>
          <p:cNvSpPr>
            <a:spLocks noEditPoints="1"/>
          </p:cNvSpPr>
          <p:nvPr/>
        </p:nvSpPr>
        <p:spPr bwMode="auto">
          <a:xfrm flipV="1">
            <a:off x="953769" y="5204959"/>
            <a:ext cx="577850" cy="608012"/>
          </a:xfrm>
          <a:custGeom>
            <a:avLst/>
            <a:gdLst>
              <a:gd name="T0" fmla="*/ 18 w 154"/>
              <a:gd name="T1" fmla="*/ 71 h 154"/>
              <a:gd name="T2" fmla="*/ 28 w 154"/>
              <a:gd name="T3" fmla="*/ 79 h 154"/>
              <a:gd name="T4" fmla="*/ 29 w 154"/>
              <a:gd name="T5" fmla="*/ 86 h 154"/>
              <a:gd name="T6" fmla="*/ 37 w 154"/>
              <a:gd name="T7" fmla="*/ 106 h 154"/>
              <a:gd name="T8" fmla="*/ 39 w 154"/>
              <a:gd name="T9" fmla="*/ 119 h 154"/>
              <a:gd name="T10" fmla="*/ 46 w 154"/>
              <a:gd name="T11" fmla="*/ 127 h 154"/>
              <a:gd name="T12" fmla="*/ 44 w 154"/>
              <a:gd name="T13" fmla="*/ 121 h 154"/>
              <a:gd name="T14" fmla="*/ 50 w 154"/>
              <a:gd name="T15" fmla="*/ 111 h 154"/>
              <a:gd name="T16" fmla="*/ 56 w 154"/>
              <a:gd name="T17" fmla="*/ 97 h 154"/>
              <a:gd name="T18" fmla="*/ 49 w 154"/>
              <a:gd name="T19" fmla="*/ 85 h 154"/>
              <a:gd name="T20" fmla="*/ 42 w 154"/>
              <a:gd name="T21" fmla="*/ 76 h 154"/>
              <a:gd name="T22" fmla="*/ 36 w 154"/>
              <a:gd name="T23" fmla="*/ 76 h 154"/>
              <a:gd name="T24" fmla="*/ 32 w 154"/>
              <a:gd name="T25" fmla="*/ 78 h 154"/>
              <a:gd name="T26" fmla="*/ 29 w 154"/>
              <a:gd name="T27" fmla="*/ 77 h 154"/>
              <a:gd name="T28" fmla="*/ 27 w 154"/>
              <a:gd name="T29" fmla="*/ 70 h 154"/>
              <a:gd name="T30" fmla="*/ 21 w 154"/>
              <a:gd name="T31" fmla="*/ 69 h 154"/>
              <a:gd name="T32" fmla="*/ 27 w 154"/>
              <a:gd name="T33" fmla="*/ 62 h 154"/>
              <a:gd name="T34" fmla="*/ 30 w 154"/>
              <a:gd name="T35" fmla="*/ 62 h 154"/>
              <a:gd name="T36" fmla="*/ 32 w 154"/>
              <a:gd name="T37" fmla="*/ 60 h 154"/>
              <a:gd name="T38" fmla="*/ 36 w 154"/>
              <a:gd name="T39" fmla="*/ 56 h 154"/>
              <a:gd name="T40" fmla="*/ 40 w 154"/>
              <a:gd name="T41" fmla="*/ 52 h 154"/>
              <a:gd name="T42" fmla="*/ 43 w 154"/>
              <a:gd name="T43" fmla="*/ 50 h 154"/>
              <a:gd name="T44" fmla="*/ 46 w 154"/>
              <a:gd name="T45" fmla="*/ 48 h 154"/>
              <a:gd name="T46" fmla="*/ 48 w 154"/>
              <a:gd name="T47" fmla="*/ 48 h 154"/>
              <a:gd name="T48" fmla="*/ 51 w 154"/>
              <a:gd name="T49" fmla="*/ 46 h 154"/>
              <a:gd name="T50" fmla="*/ 47 w 154"/>
              <a:gd name="T51" fmla="*/ 40 h 154"/>
              <a:gd name="T52" fmla="*/ 48 w 154"/>
              <a:gd name="T53" fmla="*/ 39 h 154"/>
              <a:gd name="T54" fmla="*/ 50 w 154"/>
              <a:gd name="T55" fmla="*/ 37 h 154"/>
              <a:gd name="T56" fmla="*/ 48 w 154"/>
              <a:gd name="T57" fmla="*/ 34 h 154"/>
              <a:gd name="T58" fmla="*/ 52 w 154"/>
              <a:gd name="T59" fmla="*/ 32 h 154"/>
              <a:gd name="T60" fmla="*/ 56 w 154"/>
              <a:gd name="T61" fmla="*/ 34 h 154"/>
              <a:gd name="T62" fmla="*/ 54 w 154"/>
              <a:gd name="T63" fmla="*/ 36 h 154"/>
              <a:gd name="T64" fmla="*/ 60 w 154"/>
              <a:gd name="T65" fmla="*/ 39 h 154"/>
              <a:gd name="T66" fmla="*/ 70 w 154"/>
              <a:gd name="T67" fmla="*/ 35 h 154"/>
              <a:gd name="T68" fmla="*/ 56 w 154"/>
              <a:gd name="T69" fmla="*/ 31 h 154"/>
              <a:gd name="T70" fmla="*/ 42 w 154"/>
              <a:gd name="T71" fmla="*/ 32 h 154"/>
              <a:gd name="T72" fmla="*/ 41 w 154"/>
              <a:gd name="T73" fmla="*/ 31 h 154"/>
              <a:gd name="T74" fmla="*/ 36 w 154"/>
              <a:gd name="T75" fmla="*/ 34 h 154"/>
              <a:gd name="T76" fmla="*/ 36 w 154"/>
              <a:gd name="T77" fmla="*/ 36 h 154"/>
              <a:gd name="T78" fmla="*/ 35 w 154"/>
              <a:gd name="T79" fmla="*/ 34 h 154"/>
              <a:gd name="T80" fmla="*/ 113 w 154"/>
              <a:gd name="T81" fmla="*/ 34 h 154"/>
              <a:gd name="T82" fmla="*/ 110 w 154"/>
              <a:gd name="T83" fmla="*/ 34 h 154"/>
              <a:gd name="T84" fmla="*/ 105 w 154"/>
              <a:gd name="T85" fmla="*/ 35 h 154"/>
              <a:gd name="T86" fmla="*/ 98 w 154"/>
              <a:gd name="T87" fmla="*/ 36 h 154"/>
              <a:gd name="T88" fmla="*/ 83 w 154"/>
              <a:gd name="T89" fmla="*/ 38 h 154"/>
              <a:gd name="T90" fmla="*/ 85 w 154"/>
              <a:gd name="T91" fmla="*/ 42 h 154"/>
              <a:gd name="T92" fmla="*/ 79 w 154"/>
              <a:gd name="T93" fmla="*/ 46 h 154"/>
              <a:gd name="T94" fmla="*/ 79 w 154"/>
              <a:gd name="T95" fmla="*/ 50 h 154"/>
              <a:gd name="T96" fmla="*/ 74 w 154"/>
              <a:gd name="T97" fmla="*/ 58 h 154"/>
              <a:gd name="T98" fmla="*/ 69 w 154"/>
              <a:gd name="T99" fmla="*/ 72 h 154"/>
              <a:gd name="T100" fmla="*/ 79 w 154"/>
              <a:gd name="T101" fmla="*/ 81 h 154"/>
              <a:gd name="T102" fmla="*/ 85 w 154"/>
              <a:gd name="T103" fmla="*/ 82 h 154"/>
              <a:gd name="T104" fmla="*/ 86 w 154"/>
              <a:gd name="T105" fmla="*/ 91 h 154"/>
              <a:gd name="T106" fmla="*/ 90 w 154"/>
              <a:gd name="T107" fmla="*/ 113 h 154"/>
              <a:gd name="T108" fmla="*/ 99 w 154"/>
              <a:gd name="T109" fmla="*/ 108 h 154"/>
              <a:gd name="T110" fmla="*/ 104 w 154"/>
              <a:gd name="T111" fmla="*/ 94 h 154"/>
              <a:gd name="T112" fmla="*/ 109 w 154"/>
              <a:gd name="T113" fmla="*/ 76 h 154"/>
              <a:gd name="T114" fmla="*/ 114 w 154"/>
              <a:gd name="T115" fmla="*/ 70 h 154"/>
              <a:gd name="T116" fmla="*/ 113 w 154"/>
              <a:gd name="T117" fmla="*/ 64 h 154"/>
              <a:gd name="T118" fmla="*/ 119 w 154"/>
              <a:gd name="T119" fmla="*/ 65 h 154"/>
              <a:gd name="T120" fmla="*/ 128 w 154"/>
              <a:gd name="T121" fmla="*/ 78 h 154"/>
              <a:gd name="T122" fmla="*/ 130 w 154"/>
              <a:gd name="T123" fmla="*/ 70 h 154"/>
              <a:gd name="T124" fmla="*/ 132 w 154"/>
              <a:gd name="T125" fmla="*/ 6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154">
                <a:moveTo>
                  <a:pt x="77" y="0"/>
                </a:moveTo>
                <a:cubicBezTo>
                  <a:pt x="34" y="0"/>
                  <a:pt x="0" y="34"/>
                  <a:pt x="0" y="77"/>
                </a:cubicBezTo>
                <a:cubicBezTo>
                  <a:pt x="0" y="119"/>
                  <a:pt x="34" y="154"/>
                  <a:pt x="77" y="154"/>
                </a:cubicBezTo>
                <a:cubicBezTo>
                  <a:pt x="120" y="154"/>
                  <a:pt x="154" y="119"/>
                  <a:pt x="154" y="77"/>
                </a:cubicBezTo>
                <a:cubicBezTo>
                  <a:pt x="154" y="34"/>
                  <a:pt x="120" y="0"/>
                  <a:pt x="77" y="0"/>
                </a:cubicBezTo>
                <a:close/>
                <a:moveTo>
                  <a:pt x="39" y="123"/>
                </a:moveTo>
                <a:cubicBezTo>
                  <a:pt x="39" y="123"/>
                  <a:pt x="39" y="123"/>
                  <a:pt x="39" y="124"/>
                </a:cubicBezTo>
                <a:cubicBezTo>
                  <a:pt x="26" y="113"/>
                  <a:pt x="17" y="96"/>
                  <a:pt x="17" y="77"/>
                </a:cubicBezTo>
                <a:cubicBezTo>
                  <a:pt x="17" y="75"/>
                  <a:pt x="17" y="73"/>
                  <a:pt x="17" y="71"/>
                </a:cubicBezTo>
                <a:cubicBezTo>
                  <a:pt x="18" y="71"/>
                  <a:pt x="18" y="71"/>
                  <a:pt x="18" y="71"/>
                </a:cubicBezTo>
                <a:cubicBezTo>
                  <a:pt x="19" y="72"/>
                  <a:pt x="19" y="72"/>
                  <a:pt x="20" y="72"/>
                </a:cubicBezTo>
                <a:cubicBezTo>
                  <a:pt x="20" y="73"/>
                  <a:pt x="20" y="73"/>
                  <a:pt x="20" y="73"/>
                </a:cubicBezTo>
                <a:cubicBezTo>
                  <a:pt x="21" y="73"/>
                  <a:pt x="21" y="73"/>
                  <a:pt x="21" y="73"/>
                </a:cubicBezTo>
                <a:cubicBezTo>
                  <a:pt x="21" y="72"/>
                  <a:pt x="22" y="72"/>
                  <a:pt x="22" y="72"/>
                </a:cubicBezTo>
                <a:cubicBezTo>
                  <a:pt x="22" y="72"/>
                  <a:pt x="23" y="73"/>
                  <a:pt x="23" y="74"/>
                </a:cubicBezTo>
                <a:cubicBezTo>
                  <a:pt x="23" y="74"/>
                  <a:pt x="23" y="74"/>
                  <a:pt x="23" y="74"/>
                </a:cubicBezTo>
                <a:cubicBezTo>
                  <a:pt x="24" y="74"/>
                  <a:pt x="25" y="75"/>
                  <a:pt x="25" y="75"/>
                </a:cubicBezTo>
                <a:cubicBezTo>
                  <a:pt x="25" y="75"/>
                  <a:pt x="26" y="75"/>
                  <a:pt x="26" y="76"/>
                </a:cubicBezTo>
                <a:cubicBezTo>
                  <a:pt x="26" y="76"/>
                  <a:pt x="26" y="77"/>
                  <a:pt x="26" y="77"/>
                </a:cubicBezTo>
                <a:cubicBezTo>
                  <a:pt x="26" y="77"/>
                  <a:pt x="27" y="78"/>
                  <a:pt x="28" y="79"/>
                </a:cubicBezTo>
                <a:cubicBezTo>
                  <a:pt x="28" y="79"/>
                  <a:pt x="29" y="79"/>
                  <a:pt x="29" y="79"/>
                </a:cubicBezTo>
                <a:cubicBezTo>
                  <a:pt x="29" y="79"/>
                  <a:pt x="29" y="80"/>
                  <a:pt x="29" y="80"/>
                </a:cubicBezTo>
                <a:cubicBezTo>
                  <a:pt x="30" y="80"/>
                  <a:pt x="30" y="79"/>
                  <a:pt x="30" y="79"/>
                </a:cubicBezTo>
                <a:cubicBezTo>
                  <a:pt x="30" y="79"/>
                  <a:pt x="30" y="79"/>
                  <a:pt x="30" y="79"/>
                </a:cubicBezTo>
                <a:cubicBezTo>
                  <a:pt x="31" y="78"/>
                  <a:pt x="31" y="78"/>
                  <a:pt x="31" y="78"/>
                </a:cubicBezTo>
                <a:cubicBezTo>
                  <a:pt x="31" y="78"/>
                  <a:pt x="31" y="79"/>
                  <a:pt x="31" y="79"/>
                </a:cubicBezTo>
                <a:cubicBezTo>
                  <a:pt x="31" y="79"/>
                  <a:pt x="31" y="79"/>
                  <a:pt x="31" y="79"/>
                </a:cubicBezTo>
                <a:cubicBezTo>
                  <a:pt x="31" y="80"/>
                  <a:pt x="31" y="82"/>
                  <a:pt x="32" y="82"/>
                </a:cubicBezTo>
                <a:cubicBezTo>
                  <a:pt x="31" y="83"/>
                  <a:pt x="30" y="84"/>
                  <a:pt x="30" y="85"/>
                </a:cubicBezTo>
                <a:cubicBezTo>
                  <a:pt x="30" y="85"/>
                  <a:pt x="30" y="86"/>
                  <a:pt x="29" y="86"/>
                </a:cubicBezTo>
                <a:cubicBezTo>
                  <a:pt x="29" y="86"/>
                  <a:pt x="29" y="87"/>
                  <a:pt x="29" y="88"/>
                </a:cubicBezTo>
                <a:cubicBezTo>
                  <a:pt x="29" y="88"/>
                  <a:pt x="29" y="88"/>
                  <a:pt x="29" y="88"/>
                </a:cubicBezTo>
                <a:cubicBezTo>
                  <a:pt x="28" y="89"/>
                  <a:pt x="29" y="90"/>
                  <a:pt x="30" y="91"/>
                </a:cubicBezTo>
                <a:cubicBezTo>
                  <a:pt x="30" y="91"/>
                  <a:pt x="30" y="92"/>
                  <a:pt x="30" y="92"/>
                </a:cubicBezTo>
                <a:cubicBezTo>
                  <a:pt x="30" y="93"/>
                  <a:pt x="31" y="95"/>
                  <a:pt x="32" y="97"/>
                </a:cubicBezTo>
                <a:cubicBezTo>
                  <a:pt x="33" y="98"/>
                  <a:pt x="34" y="99"/>
                  <a:pt x="34" y="99"/>
                </a:cubicBezTo>
                <a:cubicBezTo>
                  <a:pt x="35" y="100"/>
                  <a:pt x="36" y="100"/>
                  <a:pt x="37" y="101"/>
                </a:cubicBezTo>
                <a:cubicBezTo>
                  <a:pt x="37" y="102"/>
                  <a:pt x="37" y="103"/>
                  <a:pt x="37" y="104"/>
                </a:cubicBezTo>
                <a:cubicBezTo>
                  <a:pt x="37" y="104"/>
                  <a:pt x="37" y="105"/>
                  <a:pt x="37" y="105"/>
                </a:cubicBezTo>
                <a:cubicBezTo>
                  <a:pt x="37" y="105"/>
                  <a:pt x="37" y="106"/>
                  <a:pt x="37" y="106"/>
                </a:cubicBezTo>
                <a:cubicBezTo>
                  <a:pt x="37" y="106"/>
                  <a:pt x="37" y="107"/>
                  <a:pt x="37" y="107"/>
                </a:cubicBezTo>
                <a:cubicBezTo>
                  <a:pt x="37" y="107"/>
                  <a:pt x="37" y="108"/>
                  <a:pt x="37" y="108"/>
                </a:cubicBezTo>
                <a:cubicBezTo>
                  <a:pt x="37" y="109"/>
                  <a:pt x="38" y="110"/>
                  <a:pt x="37" y="110"/>
                </a:cubicBezTo>
                <a:cubicBezTo>
                  <a:pt x="37" y="110"/>
                  <a:pt x="38" y="111"/>
                  <a:pt x="38" y="112"/>
                </a:cubicBezTo>
                <a:cubicBezTo>
                  <a:pt x="38" y="112"/>
                  <a:pt x="38" y="113"/>
                  <a:pt x="38" y="113"/>
                </a:cubicBezTo>
                <a:cubicBezTo>
                  <a:pt x="38" y="114"/>
                  <a:pt x="38" y="114"/>
                  <a:pt x="38" y="115"/>
                </a:cubicBezTo>
                <a:cubicBezTo>
                  <a:pt x="38" y="115"/>
                  <a:pt x="38" y="115"/>
                  <a:pt x="38" y="115"/>
                </a:cubicBezTo>
                <a:cubicBezTo>
                  <a:pt x="38" y="115"/>
                  <a:pt x="38" y="116"/>
                  <a:pt x="38" y="116"/>
                </a:cubicBezTo>
                <a:cubicBezTo>
                  <a:pt x="38" y="117"/>
                  <a:pt x="38" y="118"/>
                  <a:pt x="38" y="118"/>
                </a:cubicBezTo>
                <a:cubicBezTo>
                  <a:pt x="39" y="118"/>
                  <a:pt x="39" y="119"/>
                  <a:pt x="39" y="119"/>
                </a:cubicBezTo>
                <a:cubicBezTo>
                  <a:pt x="39" y="119"/>
                  <a:pt x="39" y="119"/>
                  <a:pt x="39" y="119"/>
                </a:cubicBezTo>
                <a:cubicBezTo>
                  <a:pt x="39" y="120"/>
                  <a:pt x="39" y="121"/>
                  <a:pt x="40" y="121"/>
                </a:cubicBezTo>
                <a:cubicBezTo>
                  <a:pt x="39" y="122"/>
                  <a:pt x="39" y="122"/>
                  <a:pt x="39" y="122"/>
                </a:cubicBezTo>
                <a:cubicBezTo>
                  <a:pt x="39" y="122"/>
                  <a:pt x="39" y="122"/>
                  <a:pt x="39" y="122"/>
                </a:cubicBezTo>
                <a:cubicBezTo>
                  <a:pt x="39" y="122"/>
                  <a:pt x="39" y="122"/>
                  <a:pt x="39" y="123"/>
                </a:cubicBezTo>
                <a:close/>
                <a:moveTo>
                  <a:pt x="77" y="137"/>
                </a:moveTo>
                <a:cubicBezTo>
                  <a:pt x="65" y="137"/>
                  <a:pt x="54" y="133"/>
                  <a:pt x="45" y="128"/>
                </a:cubicBezTo>
                <a:cubicBezTo>
                  <a:pt x="45" y="128"/>
                  <a:pt x="45" y="128"/>
                  <a:pt x="45" y="128"/>
                </a:cubicBezTo>
                <a:cubicBezTo>
                  <a:pt x="46" y="128"/>
                  <a:pt x="46" y="128"/>
                  <a:pt x="46" y="127"/>
                </a:cubicBezTo>
                <a:cubicBezTo>
                  <a:pt x="46" y="127"/>
                  <a:pt x="46" y="127"/>
                  <a:pt x="46" y="127"/>
                </a:cubicBezTo>
                <a:cubicBezTo>
                  <a:pt x="46" y="127"/>
                  <a:pt x="46" y="127"/>
                  <a:pt x="46" y="127"/>
                </a:cubicBezTo>
                <a:cubicBezTo>
                  <a:pt x="45" y="127"/>
                  <a:pt x="45" y="126"/>
                  <a:pt x="45" y="126"/>
                </a:cubicBezTo>
                <a:cubicBezTo>
                  <a:pt x="45" y="126"/>
                  <a:pt x="45" y="126"/>
                  <a:pt x="45" y="126"/>
                </a:cubicBezTo>
                <a:cubicBezTo>
                  <a:pt x="44" y="126"/>
                  <a:pt x="44" y="125"/>
                  <a:pt x="44" y="125"/>
                </a:cubicBezTo>
                <a:cubicBezTo>
                  <a:pt x="44" y="125"/>
                  <a:pt x="44" y="125"/>
                  <a:pt x="44" y="125"/>
                </a:cubicBezTo>
                <a:cubicBezTo>
                  <a:pt x="44" y="124"/>
                  <a:pt x="44" y="124"/>
                  <a:pt x="44" y="124"/>
                </a:cubicBezTo>
                <a:cubicBezTo>
                  <a:pt x="45" y="124"/>
                  <a:pt x="45" y="123"/>
                  <a:pt x="45" y="123"/>
                </a:cubicBezTo>
                <a:cubicBezTo>
                  <a:pt x="45" y="123"/>
                  <a:pt x="44" y="122"/>
                  <a:pt x="44" y="122"/>
                </a:cubicBezTo>
                <a:cubicBezTo>
                  <a:pt x="44" y="122"/>
                  <a:pt x="44" y="122"/>
                  <a:pt x="44" y="122"/>
                </a:cubicBezTo>
                <a:cubicBezTo>
                  <a:pt x="43" y="122"/>
                  <a:pt x="44" y="121"/>
                  <a:pt x="44" y="121"/>
                </a:cubicBezTo>
                <a:cubicBezTo>
                  <a:pt x="44" y="121"/>
                  <a:pt x="44" y="121"/>
                  <a:pt x="44" y="121"/>
                </a:cubicBezTo>
                <a:cubicBezTo>
                  <a:pt x="44" y="121"/>
                  <a:pt x="44" y="120"/>
                  <a:pt x="45" y="120"/>
                </a:cubicBezTo>
                <a:cubicBezTo>
                  <a:pt x="45" y="120"/>
                  <a:pt x="45" y="120"/>
                  <a:pt x="45" y="120"/>
                </a:cubicBezTo>
                <a:cubicBezTo>
                  <a:pt x="45" y="119"/>
                  <a:pt x="44" y="119"/>
                  <a:pt x="44" y="119"/>
                </a:cubicBezTo>
                <a:cubicBezTo>
                  <a:pt x="44" y="119"/>
                  <a:pt x="44" y="119"/>
                  <a:pt x="44" y="119"/>
                </a:cubicBezTo>
                <a:cubicBezTo>
                  <a:pt x="45" y="119"/>
                  <a:pt x="45" y="118"/>
                  <a:pt x="45" y="118"/>
                </a:cubicBezTo>
                <a:cubicBezTo>
                  <a:pt x="45" y="118"/>
                  <a:pt x="45" y="117"/>
                  <a:pt x="45" y="117"/>
                </a:cubicBezTo>
                <a:cubicBezTo>
                  <a:pt x="46" y="117"/>
                  <a:pt x="48" y="116"/>
                  <a:pt x="48" y="115"/>
                </a:cubicBezTo>
                <a:cubicBezTo>
                  <a:pt x="48" y="115"/>
                  <a:pt x="48" y="114"/>
                  <a:pt x="47" y="114"/>
                </a:cubicBezTo>
                <a:cubicBezTo>
                  <a:pt x="49" y="114"/>
                  <a:pt x="49" y="112"/>
                  <a:pt x="50" y="111"/>
                </a:cubicBezTo>
                <a:cubicBezTo>
                  <a:pt x="50" y="110"/>
                  <a:pt x="50" y="109"/>
                  <a:pt x="51" y="109"/>
                </a:cubicBezTo>
                <a:cubicBezTo>
                  <a:pt x="52" y="108"/>
                  <a:pt x="51" y="108"/>
                  <a:pt x="51" y="107"/>
                </a:cubicBezTo>
                <a:cubicBezTo>
                  <a:pt x="51" y="107"/>
                  <a:pt x="51" y="107"/>
                  <a:pt x="51" y="107"/>
                </a:cubicBezTo>
                <a:cubicBezTo>
                  <a:pt x="51" y="106"/>
                  <a:pt x="52" y="105"/>
                  <a:pt x="53" y="105"/>
                </a:cubicBezTo>
                <a:cubicBezTo>
                  <a:pt x="53" y="105"/>
                  <a:pt x="53" y="105"/>
                  <a:pt x="53" y="105"/>
                </a:cubicBezTo>
                <a:cubicBezTo>
                  <a:pt x="53" y="105"/>
                  <a:pt x="54" y="105"/>
                  <a:pt x="54" y="105"/>
                </a:cubicBezTo>
                <a:cubicBezTo>
                  <a:pt x="54" y="105"/>
                  <a:pt x="55" y="104"/>
                  <a:pt x="56" y="102"/>
                </a:cubicBezTo>
                <a:cubicBezTo>
                  <a:pt x="56" y="101"/>
                  <a:pt x="56" y="101"/>
                  <a:pt x="56" y="101"/>
                </a:cubicBezTo>
                <a:cubicBezTo>
                  <a:pt x="56" y="101"/>
                  <a:pt x="56" y="100"/>
                  <a:pt x="56" y="99"/>
                </a:cubicBezTo>
                <a:cubicBezTo>
                  <a:pt x="56" y="98"/>
                  <a:pt x="55" y="97"/>
                  <a:pt x="56" y="97"/>
                </a:cubicBezTo>
                <a:cubicBezTo>
                  <a:pt x="57" y="96"/>
                  <a:pt x="58" y="92"/>
                  <a:pt x="58" y="91"/>
                </a:cubicBezTo>
                <a:cubicBezTo>
                  <a:pt x="58" y="90"/>
                  <a:pt x="55" y="88"/>
                  <a:pt x="54" y="88"/>
                </a:cubicBezTo>
                <a:cubicBezTo>
                  <a:pt x="54" y="88"/>
                  <a:pt x="54" y="88"/>
                  <a:pt x="54" y="88"/>
                </a:cubicBezTo>
                <a:cubicBezTo>
                  <a:pt x="53" y="88"/>
                  <a:pt x="53" y="87"/>
                  <a:pt x="52" y="87"/>
                </a:cubicBezTo>
                <a:cubicBezTo>
                  <a:pt x="51" y="86"/>
                  <a:pt x="51" y="86"/>
                  <a:pt x="50" y="86"/>
                </a:cubicBezTo>
                <a:cubicBezTo>
                  <a:pt x="50" y="86"/>
                  <a:pt x="50" y="86"/>
                  <a:pt x="50" y="86"/>
                </a:cubicBezTo>
                <a:cubicBezTo>
                  <a:pt x="50" y="86"/>
                  <a:pt x="50" y="85"/>
                  <a:pt x="50" y="85"/>
                </a:cubicBezTo>
                <a:cubicBezTo>
                  <a:pt x="50" y="85"/>
                  <a:pt x="49" y="85"/>
                  <a:pt x="49" y="85"/>
                </a:cubicBezTo>
                <a:cubicBezTo>
                  <a:pt x="48" y="85"/>
                  <a:pt x="48" y="85"/>
                  <a:pt x="48" y="86"/>
                </a:cubicBezTo>
                <a:cubicBezTo>
                  <a:pt x="48" y="85"/>
                  <a:pt x="48" y="85"/>
                  <a:pt x="49" y="85"/>
                </a:cubicBezTo>
                <a:cubicBezTo>
                  <a:pt x="49" y="85"/>
                  <a:pt x="48" y="83"/>
                  <a:pt x="48" y="83"/>
                </a:cubicBezTo>
                <a:cubicBezTo>
                  <a:pt x="48" y="82"/>
                  <a:pt x="48" y="82"/>
                  <a:pt x="48" y="82"/>
                </a:cubicBezTo>
                <a:cubicBezTo>
                  <a:pt x="48" y="81"/>
                  <a:pt x="47" y="80"/>
                  <a:pt x="46" y="80"/>
                </a:cubicBezTo>
                <a:cubicBezTo>
                  <a:pt x="45" y="80"/>
                  <a:pt x="44" y="80"/>
                  <a:pt x="44" y="80"/>
                </a:cubicBezTo>
                <a:cubicBezTo>
                  <a:pt x="44" y="79"/>
                  <a:pt x="44" y="79"/>
                  <a:pt x="43" y="79"/>
                </a:cubicBezTo>
                <a:cubicBezTo>
                  <a:pt x="43" y="78"/>
                  <a:pt x="43" y="78"/>
                  <a:pt x="43" y="78"/>
                </a:cubicBezTo>
                <a:cubicBezTo>
                  <a:pt x="42" y="78"/>
                  <a:pt x="41" y="77"/>
                  <a:pt x="41" y="77"/>
                </a:cubicBezTo>
                <a:cubicBezTo>
                  <a:pt x="41" y="77"/>
                  <a:pt x="41" y="77"/>
                  <a:pt x="41" y="77"/>
                </a:cubicBezTo>
                <a:cubicBezTo>
                  <a:pt x="42" y="77"/>
                  <a:pt x="42" y="77"/>
                  <a:pt x="42" y="77"/>
                </a:cubicBezTo>
                <a:cubicBezTo>
                  <a:pt x="42" y="76"/>
                  <a:pt x="42" y="76"/>
                  <a:pt x="42" y="76"/>
                </a:cubicBezTo>
                <a:cubicBezTo>
                  <a:pt x="42" y="76"/>
                  <a:pt x="42" y="76"/>
                  <a:pt x="42" y="76"/>
                </a:cubicBezTo>
                <a:cubicBezTo>
                  <a:pt x="41" y="76"/>
                  <a:pt x="41" y="76"/>
                  <a:pt x="40" y="76"/>
                </a:cubicBezTo>
                <a:cubicBezTo>
                  <a:pt x="40" y="76"/>
                  <a:pt x="40" y="76"/>
                  <a:pt x="40" y="76"/>
                </a:cubicBezTo>
                <a:cubicBezTo>
                  <a:pt x="40" y="76"/>
                  <a:pt x="40" y="76"/>
                  <a:pt x="40" y="76"/>
                </a:cubicBezTo>
                <a:cubicBezTo>
                  <a:pt x="39" y="76"/>
                  <a:pt x="39" y="76"/>
                  <a:pt x="39" y="76"/>
                </a:cubicBezTo>
                <a:cubicBezTo>
                  <a:pt x="38" y="76"/>
                  <a:pt x="38" y="76"/>
                  <a:pt x="38" y="76"/>
                </a:cubicBezTo>
                <a:cubicBezTo>
                  <a:pt x="38" y="76"/>
                  <a:pt x="38" y="76"/>
                  <a:pt x="38" y="76"/>
                </a:cubicBezTo>
                <a:cubicBezTo>
                  <a:pt x="38" y="76"/>
                  <a:pt x="37" y="75"/>
                  <a:pt x="36" y="75"/>
                </a:cubicBezTo>
                <a:cubicBezTo>
                  <a:pt x="36" y="75"/>
                  <a:pt x="36" y="75"/>
                  <a:pt x="36" y="75"/>
                </a:cubicBezTo>
                <a:cubicBezTo>
                  <a:pt x="36" y="75"/>
                  <a:pt x="36" y="75"/>
                  <a:pt x="36" y="76"/>
                </a:cubicBezTo>
                <a:cubicBezTo>
                  <a:pt x="36" y="76"/>
                  <a:pt x="36" y="76"/>
                  <a:pt x="36" y="76"/>
                </a:cubicBezTo>
                <a:cubicBezTo>
                  <a:pt x="36" y="76"/>
                  <a:pt x="36" y="76"/>
                  <a:pt x="36" y="76"/>
                </a:cubicBezTo>
                <a:cubicBezTo>
                  <a:pt x="36" y="76"/>
                  <a:pt x="36" y="76"/>
                  <a:pt x="36" y="76"/>
                </a:cubicBezTo>
                <a:cubicBezTo>
                  <a:pt x="36" y="76"/>
                  <a:pt x="36" y="76"/>
                  <a:pt x="36" y="75"/>
                </a:cubicBezTo>
                <a:cubicBezTo>
                  <a:pt x="36" y="75"/>
                  <a:pt x="36" y="75"/>
                  <a:pt x="36" y="75"/>
                </a:cubicBezTo>
                <a:cubicBezTo>
                  <a:pt x="36" y="75"/>
                  <a:pt x="36" y="75"/>
                  <a:pt x="35" y="75"/>
                </a:cubicBezTo>
                <a:cubicBezTo>
                  <a:pt x="35" y="75"/>
                  <a:pt x="35" y="75"/>
                  <a:pt x="35" y="75"/>
                </a:cubicBezTo>
                <a:cubicBezTo>
                  <a:pt x="35" y="75"/>
                  <a:pt x="34" y="76"/>
                  <a:pt x="34" y="76"/>
                </a:cubicBezTo>
                <a:cubicBezTo>
                  <a:pt x="33" y="76"/>
                  <a:pt x="33" y="76"/>
                  <a:pt x="33" y="77"/>
                </a:cubicBezTo>
                <a:cubicBezTo>
                  <a:pt x="32" y="77"/>
                  <a:pt x="32" y="78"/>
                  <a:pt x="32" y="78"/>
                </a:cubicBezTo>
                <a:cubicBezTo>
                  <a:pt x="32" y="78"/>
                  <a:pt x="32" y="78"/>
                  <a:pt x="32" y="78"/>
                </a:cubicBezTo>
                <a:cubicBezTo>
                  <a:pt x="32" y="78"/>
                  <a:pt x="32" y="78"/>
                  <a:pt x="32" y="78"/>
                </a:cubicBezTo>
                <a:cubicBezTo>
                  <a:pt x="32" y="78"/>
                  <a:pt x="32" y="78"/>
                  <a:pt x="32" y="77"/>
                </a:cubicBezTo>
                <a:cubicBezTo>
                  <a:pt x="32" y="77"/>
                  <a:pt x="32" y="77"/>
                  <a:pt x="32" y="77"/>
                </a:cubicBezTo>
                <a:cubicBezTo>
                  <a:pt x="32" y="77"/>
                  <a:pt x="32" y="77"/>
                  <a:pt x="32" y="77"/>
                </a:cubicBezTo>
                <a:cubicBezTo>
                  <a:pt x="31" y="77"/>
                  <a:pt x="31" y="77"/>
                  <a:pt x="31" y="77"/>
                </a:cubicBezTo>
                <a:cubicBezTo>
                  <a:pt x="31" y="77"/>
                  <a:pt x="31" y="77"/>
                  <a:pt x="31" y="77"/>
                </a:cubicBezTo>
                <a:cubicBezTo>
                  <a:pt x="31" y="77"/>
                  <a:pt x="30" y="77"/>
                  <a:pt x="30" y="77"/>
                </a:cubicBezTo>
                <a:cubicBezTo>
                  <a:pt x="30" y="78"/>
                  <a:pt x="30" y="78"/>
                  <a:pt x="29" y="78"/>
                </a:cubicBezTo>
                <a:cubicBezTo>
                  <a:pt x="29" y="78"/>
                  <a:pt x="29" y="78"/>
                  <a:pt x="29" y="77"/>
                </a:cubicBezTo>
                <a:cubicBezTo>
                  <a:pt x="29" y="77"/>
                  <a:pt x="29" y="77"/>
                  <a:pt x="29" y="77"/>
                </a:cubicBezTo>
                <a:cubicBezTo>
                  <a:pt x="29" y="77"/>
                  <a:pt x="28" y="77"/>
                  <a:pt x="28" y="76"/>
                </a:cubicBezTo>
                <a:cubicBezTo>
                  <a:pt x="28" y="76"/>
                  <a:pt x="28" y="76"/>
                  <a:pt x="28" y="76"/>
                </a:cubicBezTo>
                <a:cubicBezTo>
                  <a:pt x="28" y="76"/>
                  <a:pt x="28" y="75"/>
                  <a:pt x="29" y="74"/>
                </a:cubicBezTo>
                <a:cubicBezTo>
                  <a:pt x="29" y="74"/>
                  <a:pt x="29" y="73"/>
                  <a:pt x="29" y="73"/>
                </a:cubicBezTo>
                <a:cubicBezTo>
                  <a:pt x="29" y="73"/>
                  <a:pt x="29" y="73"/>
                  <a:pt x="29" y="73"/>
                </a:cubicBezTo>
                <a:cubicBezTo>
                  <a:pt x="29" y="72"/>
                  <a:pt x="28" y="72"/>
                  <a:pt x="27" y="72"/>
                </a:cubicBezTo>
                <a:cubicBezTo>
                  <a:pt x="27" y="72"/>
                  <a:pt x="27" y="72"/>
                  <a:pt x="27" y="72"/>
                </a:cubicBezTo>
                <a:cubicBezTo>
                  <a:pt x="26" y="72"/>
                  <a:pt x="26" y="72"/>
                  <a:pt x="26" y="72"/>
                </a:cubicBezTo>
                <a:cubicBezTo>
                  <a:pt x="26" y="71"/>
                  <a:pt x="26" y="71"/>
                  <a:pt x="27" y="70"/>
                </a:cubicBezTo>
                <a:cubicBezTo>
                  <a:pt x="27" y="70"/>
                  <a:pt x="27" y="70"/>
                  <a:pt x="27" y="70"/>
                </a:cubicBezTo>
                <a:cubicBezTo>
                  <a:pt x="27" y="68"/>
                  <a:pt x="27" y="67"/>
                  <a:pt x="27" y="67"/>
                </a:cubicBezTo>
                <a:cubicBezTo>
                  <a:pt x="27" y="67"/>
                  <a:pt x="27" y="67"/>
                  <a:pt x="27" y="67"/>
                </a:cubicBezTo>
                <a:cubicBezTo>
                  <a:pt x="26" y="67"/>
                  <a:pt x="26" y="67"/>
                  <a:pt x="26" y="67"/>
                </a:cubicBezTo>
                <a:cubicBezTo>
                  <a:pt x="25" y="68"/>
                  <a:pt x="24" y="68"/>
                  <a:pt x="24" y="69"/>
                </a:cubicBezTo>
                <a:cubicBezTo>
                  <a:pt x="24" y="69"/>
                  <a:pt x="24" y="70"/>
                  <a:pt x="23" y="70"/>
                </a:cubicBezTo>
                <a:cubicBezTo>
                  <a:pt x="23" y="70"/>
                  <a:pt x="22" y="70"/>
                  <a:pt x="22" y="70"/>
                </a:cubicBezTo>
                <a:cubicBezTo>
                  <a:pt x="22" y="70"/>
                  <a:pt x="22" y="70"/>
                  <a:pt x="22" y="70"/>
                </a:cubicBezTo>
                <a:cubicBezTo>
                  <a:pt x="22" y="70"/>
                  <a:pt x="22" y="70"/>
                  <a:pt x="22" y="70"/>
                </a:cubicBezTo>
                <a:cubicBezTo>
                  <a:pt x="22" y="69"/>
                  <a:pt x="21" y="69"/>
                  <a:pt x="21" y="69"/>
                </a:cubicBezTo>
                <a:cubicBezTo>
                  <a:pt x="21" y="68"/>
                  <a:pt x="22" y="65"/>
                  <a:pt x="22" y="64"/>
                </a:cubicBezTo>
                <a:cubicBezTo>
                  <a:pt x="22" y="64"/>
                  <a:pt x="22" y="64"/>
                  <a:pt x="22" y="64"/>
                </a:cubicBezTo>
                <a:cubicBezTo>
                  <a:pt x="22" y="64"/>
                  <a:pt x="22" y="64"/>
                  <a:pt x="22" y="64"/>
                </a:cubicBezTo>
                <a:cubicBezTo>
                  <a:pt x="22" y="64"/>
                  <a:pt x="22" y="64"/>
                  <a:pt x="22" y="64"/>
                </a:cubicBezTo>
                <a:cubicBezTo>
                  <a:pt x="22" y="63"/>
                  <a:pt x="23" y="62"/>
                  <a:pt x="24" y="62"/>
                </a:cubicBezTo>
                <a:cubicBezTo>
                  <a:pt x="24" y="62"/>
                  <a:pt x="24" y="61"/>
                  <a:pt x="24" y="61"/>
                </a:cubicBezTo>
                <a:cubicBezTo>
                  <a:pt x="24" y="61"/>
                  <a:pt x="24" y="61"/>
                  <a:pt x="24" y="61"/>
                </a:cubicBezTo>
                <a:cubicBezTo>
                  <a:pt x="25" y="61"/>
                  <a:pt x="25" y="61"/>
                  <a:pt x="25" y="61"/>
                </a:cubicBezTo>
                <a:cubicBezTo>
                  <a:pt x="25" y="61"/>
                  <a:pt x="26" y="61"/>
                  <a:pt x="26" y="61"/>
                </a:cubicBezTo>
                <a:cubicBezTo>
                  <a:pt x="26" y="61"/>
                  <a:pt x="26" y="62"/>
                  <a:pt x="27" y="62"/>
                </a:cubicBezTo>
                <a:cubicBezTo>
                  <a:pt x="27" y="62"/>
                  <a:pt x="27" y="61"/>
                  <a:pt x="27" y="61"/>
                </a:cubicBezTo>
                <a:cubicBezTo>
                  <a:pt x="27" y="61"/>
                  <a:pt x="27" y="61"/>
                  <a:pt x="27" y="61"/>
                </a:cubicBezTo>
                <a:cubicBezTo>
                  <a:pt x="27" y="61"/>
                  <a:pt x="27" y="61"/>
                  <a:pt x="27" y="61"/>
                </a:cubicBezTo>
                <a:cubicBezTo>
                  <a:pt x="28" y="61"/>
                  <a:pt x="28" y="61"/>
                  <a:pt x="28" y="61"/>
                </a:cubicBezTo>
                <a:cubicBezTo>
                  <a:pt x="28" y="61"/>
                  <a:pt x="28" y="61"/>
                  <a:pt x="28" y="61"/>
                </a:cubicBezTo>
                <a:cubicBezTo>
                  <a:pt x="28" y="61"/>
                  <a:pt x="29" y="61"/>
                  <a:pt x="29" y="61"/>
                </a:cubicBezTo>
                <a:cubicBezTo>
                  <a:pt x="29" y="61"/>
                  <a:pt x="30" y="61"/>
                  <a:pt x="30" y="61"/>
                </a:cubicBezTo>
                <a:cubicBezTo>
                  <a:pt x="30" y="61"/>
                  <a:pt x="30" y="61"/>
                  <a:pt x="30" y="61"/>
                </a:cubicBezTo>
                <a:cubicBezTo>
                  <a:pt x="30" y="61"/>
                  <a:pt x="30" y="61"/>
                  <a:pt x="30" y="62"/>
                </a:cubicBezTo>
                <a:cubicBezTo>
                  <a:pt x="30" y="62"/>
                  <a:pt x="30" y="62"/>
                  <a:pt x="30" y="62"/>
                </a:cubicBezTo>
                <a:cubicBezTo>
                  <a:pt x="30" y="62"/>
                  <a:pt x="30" y="63"/>
                  <a:pt x="30" y="63"/>
                </a:cubicBezTo>
                <a:cubicBezTo>
                  <a:pt x="30" y="63"/>
                  <a:pt x="30" y="63"/>
                  <a:pt x="30" y="63"/>
                </a:cubicBezTo>
                <a:cubicBezTo>
                  <a:pt x="30" y="63"/>
                  <a:pt x="30" y="63"/>
                  <a:pt x="30" y="63"/>
                </a:cubicBezTo>
                <a:cubicBezTo>
                  <a:pt x="30" y="63"/>
                  <a:pt x="31" y="64"/>
                  <a:pt x="31" y="64"/>
                </a:cubicBezTo>
                <a:cubicBezTo>
                  <a:pt x="31" y="65"/>
                  <a:pt x="31" y="65"/>
                  <a:pt x="31" y="65"/>
                </a:cubicBezTo>
                <a:cubicBezTo>
                  <a:pt x="32" y="65"/>
                  <a:pt x="32" y="64"/>
                  <a:pt x="32" y="63"/>
                </a:cubicBezTo>
                <a:cubicBezTo>
                  <a:pt x="32" y="63"/>
                  <a:pt x="32" y="63"/>
                  <a:pt x="32" y="63"/>
                </a:cubicBezTo>
                <a:cubicBezTo>
                  <a:pt x="32" y="63"/>
                  <a:pt x="32" y="63"/>
                  <a:pt x="32" y="63"/>
                </a:cubicBezTo>
                <a:cubicBezTo>
                  <a:pt x="32" y="62"/>
                  <a:pt x="32" y="61"/>
                  <a:pt x="32" y="60"/>
                </a:cubicBezTo>
                <a:cubicBezTo>
                  <a:pt x="32" y="60"/>
                  <a:pt x="32" y="60"/>
                  <a:pt x="32" y="60"/>
                </a:cubicBezTo>
                <a:cubicBezTo>
                  <a:pt x="32" y="60"/>
                  <a:pt x="32" y="60"/>
                  <a:pt x="32" y="60"/>
                </a:cubicBezTo>
                <a:cubicBezTo>
                  <a:pt x="32" y="60"/>
                  <a:pt x="32" y="60"/>
                  <a:pt x="32" y="60"/>
                </a:cubicBezTo>
                <a:cubicBezTo>
                  <a:pt x="32" y="60"/>
                  <a:pt x="32" y="59"/>
                  <a:pt x="33" y="59"/>
                </a:cubicBezTo>
                <a:cubicBezTo>
                  <a:pt x="33" y="59"/>
                  <a:pt x="33" y="59"/>
                  <a:pt x="33" y="59"/>
                </a:cubicBezTo>
                <a:cubicBezTo>
                  <a:pt x="33" y="59"/>
                  <a:pt x="34" y="58"/>
                  <a:pt x="34" y="58"/>
                </a:cubicBezTo>
                <a:cubicBezTo>
                  <a:pt x="34" y="58"/>
                  <a:pt x="35" y="58"/>
                  <a:pt x="35" y="57"/>
                </a:cubicBezTo>
                <a:cubicBezTo>
                  <a:pt x="35" y="57"/>
                  <a:pt x="35" y="57"/>
                  <a:pt x="35" y="57"/>
                </a:cubicBezTo>
                <a:cubicBezTo>
                  <a:pt x="35" y="57"/>
                  <a:pt x="35" y="57"/>
                  <a:pt x="36" y="57"/>
                </a:cubicBezTo>
                <a:cubicBezTo>
                  <a:pt x="36" y="57"/>
                  <a:pt x="36" y="56"/>
                  <a:pt x="36" y="56"/>
                </a:cubicBezTo>
                <a:cubicBezTo>
                  <a:pt x="37" y="56"/>
                  <a:pt x="37" y="56"/>
                  <a:pt x="36" y="56"/>
                </a:cubicBezTo>
                <a:cubicBezTo>
                  <a:pt x="36" y="56"/>
                  <a:pt x="36" y="55"/>
                  <a:pt x="37" y="55"/>
                </a:cubicBezTo>
                <a:cubicBezTo>
                  <a:pt x="37" y="55"/>
                  <a:pt x="37" y="55"/>
                  <a:pt x="37" y="55"/>
                </a:cubicBezTo>
                <a:cubicBezTo>
                  <a:pt x="37" y="55"/>
                  <a:pt x="37" y="55"/>
                  <a:pt x="37" y="55"/>
                </a:cubicBezTo>
                <a:cubicBezTo>
                  <a:pt x="37" y="54"/>
                  <a:pt x="37" y="54"/>
                  <a:pt x="38" y="53"/>
                </a:cubicBezTo>
                <a:cubicBezTo>
                  <a:pt x="38" y="53"/>
                  <a:pt x="38" y="53"/>
                  <a:pt x="38" y="53"/>
                </a:cubicBezTo>
                <a:cubicBezTo>
                  <a:pt x="38" y="53"/>
                  <a:pt x="38" y="53"/>
                  <a:pt x="38" y="53"/>
                </a:cubicBezTo>
                <a:cubicBezTo>
                  <a:pt x="38" y="53"/>
                  <a:pt x="39" y="52"/>
                  <a:pt x="39" y="52"/>
                </a:cubicBezTo>
                <a:cubicBezTo>
                  <a:pt x="40" y="52"/>
                  <a:pt x="40" y="52"/>
                  <a:pt x="40" y="52"/>
                </a:cubicBezTo>
                <a:cubicBezTo>
                  <a:pt x="40" y="52"/>
                  <a:pt x="40" y="52"/>
                  <a:pt x="40" y="52"/>
                </a:cubicBezTo>
                <a:cubicBezTo>
                  <a:pt x="40" y="52"/>
                  <a:pt x="40" y="52"/>
                  <a:pt x="40" y="52"/>
                </a:cubicBezTo>
                <a:cubicBezTo>
                  <a:pt x="41" y="52"/>
                  <a:pt x="41" y="52"/>
                  <a:pt x="41" y="52"/>
                </a:cubicBezTo>
                <a:cubicBezTo>
                  <a:pt x="41" y="52"/>
                  <a:pt x="41" y="52"/>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1" y="50"/>
                  <a:pt x="41" y="50"/>
                  <a:pt x="42" y="50"/>
                </a:cubicBezTo>
                <a:cubicBezTo>
                  <a:pt x="42" y="50"/>
                  <a:pt x="42" y="50"/>
                  <a:pt x="42" y="50"/>
                </a:cubicBezTo>
                <a:cubicBezTo>
                  <a:pt x="43" y="50"/>
                  <a:pt x="43" y="50"/>
                  <a:pt x="43" y="50"/>
                </a:cubicBezTo>
                <a:cubicBezTo>
                  <a:pt x="43" y="50"/>
                  <a:pt x="43" y="50"/>
                  <a:pt x="43" y="50"/>
                </a:cubicBezTo>
                <a:cubicBezTo>
                  <a:pt x="43" y="50"/>
                  <a:pt x="43" y="50"/>
                  <a:pt x="43" y="50"/>
                </a:cubicBezTo>
                <a:cubicBezTo>
                  <a:pt x="44" y="50"/>
                  <a:pt x="45" y="50"/>
                  <a:pt x="45" y="50"/>
                </a:cubicBezTo>
                <a:cubicBezTo>
                  <a:pt x="45" y="50"/>
                  <a:pt x="45" y="50"/>
                  <a:pt x="45" y="50"/>
                </a:cubicBezTo>
                <a:cubicBezTo>
                  <a:pt x="45" y="50"/>
                  <a:pt x="45" y="50"/>
                  <a:pt x="45" y="50"/>
                </a:cubicBezTo>
                <a:cubicBezTo>
                  <a:pt x="46" y="50"/>
                  <a:pt x="46" y="50"/>
                  <a:pt x="46" y="50"/>
                </a:cubicBezTo>
                <a:cubicBezTo>
                  <a:pt x="46" y="49"/>
                  <a:pt x="47" y="49"/>
                  <a:pt x="47" y="49"/>
                </a:cubicBezTo>
                <a:cubicBezTo>
                  <a:pt x="47" y="49"/>
                  <a:pt x="47" y="49"/>
                  <a:pt x="47" y="49"/>
                </a:cubicBezTo>
                <a:cubicBezTo>
                  <a:pt x="47" y="48"/>
                  <a:pt x="47" y="48"/>
                  <a:pt x="47" y="48"/>
                </a:cubicBezTo>
                <a:cubicBezTo>
                  <a:pt x="47" y="48"/>
                  <a:pt x="46" y="48"/>
                  <a:pt x="46" y="48"/>
                </a:cubicBezTo>
                <a:cubicBezTo>
                  <a:pt x="46" y="48"/>
                  <a:pt x="46" y="48"/>
                  <a:pt x="46" y="48"/>
                </a:cubicBezTo>
                <a:cubicBezTo>
                  <a:pt x="46" y="48"/>
                  <a:pt x="46" y="48"/>
                  <a:pt x="45" y="48"/>
                </a:cubicBezTo>
                <a:cubicBezTo>
                  <a:pt x="45" y="48"/>
                  <a:pt x="45" y="48"/>
                  <a:pt x="45" y="48"/>
                </a:cubicBezTo>
                <a:cubicBezTo>
                  <a:pt x="45" y="48"/>
                  <a:pt x="45" y="47"/>
                  <a:pt x="45" y="47"/>
                </a:cubicBezTo>
                <a:cubicBezTo>
                  <a:pt x="45" y="47"/>
                  <a:pt x="46" y="47"/>
                  <a:pt x="46" y="46"/>
                </a:cubicBezTo>
                <a:cubicBezTo>
                  <a:pt x="45" y="46"/>
                  <a:pt x="45" y="46"/>
                  <a:pt x="45" y="46"/>
                </a:cubicBezTo>
                <a:cubicBezTo>
                  <a:pt x="45" y="46"/>
                  <a:pt x="46" y="46"/>
                  <a:pt x="47" y="46"/>
                </a:cubicBezTo>
                <a:cubicBezTo>
                  <a:pt x="48" y="46"/>
                  <a:pt x="48" y="46"/>
                  <a:pt x="49" y="46"/>
                </a:cubicBezTo>
                <a:cubicBezTo>
                  <a:pt x="49" y="46"/>
                  <a:pt x="48" y="46"/>
                  <a:pt x="48" y="47"/>
                </a:cubicBezTo>
                <a:cubicBezTo>
                  <a:pt x="48" y="47"/>
                  <a:pt x="47" y="47"/>
                  <a:pt x="48" y="48"/>
                </a:cubicBezTo>
                <a:cubicBezTo>
                  <a:pt x="48" y="48"/>
                  <a:pt x="48" y="48"/>
                  <a:pt x="48" y="48"/>
                </a:cubicBezTo>
                <a:cubicBezTo>
                  <a:pt x="48" y="48"/>
                  <a:pt x="48" y="48"/>
                  <a:pt x="48" y="48"/>
                </a:cubicBezTo>
                <a:cubicBezTo>
                  <a:pt x="48" y="48"/>
                  <a:pt x="48" y="48"/>
                  <a:pt x="48" y="48"/>
                </a:cubicBezTo>
                <a:cubicBezTo>
                  <a:pt x="49" y="48"/>
                  <a:pt x="49" y="48"/>
                  <a:pt x="49" y="48"/>
                </a:cubicBezTo>
                <a:cubicBezTo>
                  <a:pt x="49" y="48"/>
                  <a:pt x="49" y="48"/>
                  <a:pt x="49" y="48"/>
                </a:cubicBezTo>
                <a:cubicBezTo>
                  <a:pt x="50" y="48"/>
                  <a:pt x="50" y="48"/>
                  <a:pt x="50" y="48"/>
                </a:cubicBezTo>
                <a:cubicBezTo>
                  <a:pt x="50" y="48"/>
                  <a:pt x="50" y="48"/>
                  <a:pt x="50" y="48"/>
                </a:cubicBezTo>
                <a:cubicBezTo>
                  <a:pt x="50" y="48"/>
                  <a:pt x="50" y="48"/>
                  <a:pt x="51" y="48"/>
                </a:cubicBezTo>
                <a:cubicBezTo>
                  <a:pt x="51" y="48"/>
                  <a:pt x="51" y="48"/>
                  <a:pt x="51" y="48"/>
                </a:cubicBezTo>
                <a:cubicBezTo>
                  <a:pt x="51" y="48"/>
                  <a:pt x="51" y="48"/>
                  <a:pt x="51" y="47"/>
                </a:cubicBezTo>
                <a:cubicBezTo>
                  <a:pt x="51" y="46"/>
                  <a:pt x="51" y="46"/>
                  <a:pt x="51" y="46"/>
                </a:cubicBezTo>
                <a:cubicBezTo>
                  <a:pt x="50" y="46"/>
                  <a:pt x="50" y="46"/>
                  <a:pt x="50" y="46"/>
                </a:cubicBezTo>
                <a:cubicBezTo>
                  <a:pt x="50" y="46"/>
                  <a:pt x="50" y="46"/>
                  <a:pt x="50" y="46"/>
                </a:cubicBezTo>
                <a:cubicBezTo>
                  <a:pt x="51" y="45"/>
                  <a:pt x="51" y="44"/>
                  <a:pt x="51" y="44"/>
                </a:cubicBezTo>
                <a:cubicBezTo>
                  <a:pt x="51" y="44"/>
                  <a:pt x="51" y="43"/>
                  <a:pt x="50" y="43"/>
                </a:cubicBezTo>
                <a:cubicBezTo>
                  <a:pt x="50" y="43"/>
                  <a:pt x="50" y="43"/>
                  <a:pt x="50" y="43"/>
                </a:cubicBezTo>
                <a:cubicBezTo>
                  <a:pt x="50" y="43"/>
                  <a:pt x="50" y="43"/>
                  <a:pt x="50" y="43"/>
                </a:cubicBezTo>
                <a:cubicBezTo>
                  <a:pt x="49" y="42"/>
                  <a:pt x="49" y="42"/>
                  <a:pt x="49" y="42"/>
                </a:cubicBezTo>
                <a:cubicBezTo>
                  <a:pt x="49" y="41"/>
                  <a:pt x="49" y="40"/>
                  <a:pt x="48" y="40"/>
                </a:cubicBezTo>
                <a:cubicBezTo>
                  <a:pt x="48" y="40"/>
                  <a:pt x="48" y="39"/>
                  <a:pt x="48" y="39"/>
                </a:cubicBezTo>
                <a:cubicBezTo>
                  <a:pt x="48" y="39"/>
                  <a:pt x="47" y="40"/>
                  <a:pt x="47" y="40"/>
                </a:cubicBezTo>
                <a:cubicBezTo>
                  <a:pt x="47" y="40"/>
                  <a:pt x="47" y="40"/>
                  <a:pt x="47" y="40"/>
                </a:cubicBezTo>
                <a:cubicBezTo>
                  <a:pt x="47" y="40"/>
                  <a:pt x="47" y="40"/>
                  <a:pt x="47" y="40"/>
                </a:cubicBezTo>
                <a:cubicBezTo>
                  <a:pt x="46" y="41"/>
                  <a:pt x="46" y="41"/>
                  <a:pt x="46" y="41"/>
                </a:cubicBezTo>
                <a:cubicBezTo>
                  <a:pt x="46" y="41"/>
                  <a:pt x="46" y="41"/>
                  <a:pt x="46" y="41"/>
                </a:cubicBezTo>
                <a:cubicBezTo>
                  <a:pt x="46" y="41"/>
                  <a:pt x="46" y="40"/>
                  <a:pt x="46" y="40"/>
                </a:cubicBezTo>
                <a:cubicBezTo>
                  <a:pt x="46" y="40"/>
                  <a:pt x="46" y="40"/>
                  <a:pt x="46" y="39"/>
                </a:cubicBezTo>
                <a:cubicBezTo>
                  <a:pt x="46" y="39"/>
                  <a:pt x="46" y="39"/>
                  <a:pt x="45" y="39"/>
                </a:cubicBezTo>
                <a:cubicBezTo>
                  <a:pt x="45" y="39"/>
                  <a:pt x="46" y="39"/>
                  <a:pt x="46" y="39"/>
                </a:cubicBezTo>
                <a:cubicBezTo>
                  <a:pt x="46" y="39"/>
                  <a:pt x="46" y="39"/>
                  <a:pt x="47" y="39"/>
                </a:cubicBezTo>
                <a:cubicBezTo>
                  <a:pt x="47" y="39"/>
                  <a:pt x="48" y="39"/>
                  <a:pt x="48" y="39"/>
                </a:cubicBezTo>
                <a:cubicBezTo>
                  <a:pt x="48" y="39"/>
                  <a:pt x="48" y="39"/>
                  <a:pt x="48" y="39"/>
                </a:cubicBezTo>
                <a:cubicBezTo>
                  <a:pt x="48" y="39"/>
                  <a:pt x="48" y="39"/>
                  <a:pt x="48" y="38"/>
                </a:cubicBezTo>
                <a:cubicBezTo>
                  <a:pt x="48" y="38"/>
                  <a:pt x="48" y="38"/>
                  <a:pt x="48" y="38"/>
                </a:cubicBezTo>
                <a:cubicBezTo>
                  <a:pt x="48" y="38"/>
                  <a:pt x="49" y="38"/>
                  <a:pt x="49" y="38"/>
                </a:cubicBezTo>
                <a:cubicBezTo>
                  <a:pt x="49" y="38"/>
                  <a:pt x="49" y="38"/>
                  <a:pt x="49" y="38"/>
                </a:cubicBezTo>
                <a:cubicBezTo>
                  <a:pt x="49" y="38"/>
                  <a:pt x="49" y="38"/>
                  <a:pt x="49" y="38"/>
                </a:cubicBezTo>
                <a:cubicBezTo>
                  <a:pt x="49" y="38"/>
                  <a:pt x="49" y="37"/>
                  <a:pt x="49" y="37"/>
                </a:cubicBezTo>
                <a:cubicBezTo>
                  <a:pt x="49" y="37"/>
                  <a:pt x="49" y="37"/>
                  <a:pt x="49" y="37"/>
                </a:cubicBezTo>
                <a:cubicBezTo>
                  <a:pt x="49" y="37"/>
                  <a:pt x="50" y="37"/>
                  <a:pt x="50" y="37"/>
                </a:cubicBezTo>
                <a:cubicBezTo>
                  <a:pt x="50" y="37"/>
                  <a:pt x="50" y="37"/>
                  <a:pt x="50" y="37"/>
                </a:cubicBezTo>
                <a:cubicBezTo>
                  <a:pt x="50" y="37"/>
                  <a:pt x="50" y="37"/>
                  <a:pt x="50" y="37"/>
                </a:cubicBezTo>
                <a:cubicBezTo>
                  <a:pt x="51" y="37"/>
                  <a:pt x="52" y="37"/>
                  <a:pt x="52" y="36"/>
                </a:cubicBezTo>
                <a:cubicBezTo>
                  <a:pt x="52" y="36"/>
                  <a:pt x="52" y="36"/>
                  <a:pt x="52" y="36"/>
                </a:cubicBezTo>
                <a:cubicBezTo>
                  <a:pt x="52" y="36"/>
                  <a:pt x="52" y="36"/>
                  <a:pt x="52" y="36"/>
                </a:cubicBezTo>
                <a:cubicBezTo>
                  <a:pt x="52" y="36"/>
                  <a:pt x="52" y="36"/>
                  <a:pt x="52" y="36"/>
                </a:cubicBezTo>
                <a:cubicBezTo>
                  <a:pt x="52" y="36"/>
                  <a:pt x="51" y="36"/>
                  <a:pt x="50" y="35"/>
                </a:cubicBezTo>
                <a:cubicBezTo>
                  <a:pt x="50" y="35"/>
                  <a:pt x="50" y="35"/>
                  <a:pt x="50" y="35"/>
                </a:cubicBezTo>
                <a:cubicBezTo>
                  <a:pt x="50" y="34"/>
                  <a:pt x="49" y="34"/>
                  <a:pt x="49" y="34"/>
                </a:cubicBezTo>
                <a:cubicBezTo>
                  <a:pt x="48" y="34"/>
                  <a:pt x="48" y="34"/>
                  <a:pt x="48" y="34"/>
                </a:cubicBezTo>
                <a:cubicBezTo>
                  <a:pt x="48" y="34"/>
                  <a:pt x="48" y="34"/>
                  <a:pt x="48" y="34"/>
                </a:cubicBezTo>
                <a:cubicBezTo>
                  <a:pt x="48" y="33"/>
                  <a:pt x="48" y="33"/>
                  <a:pt x="48" y="33"/>
                </a:cubicBezTo>
                <a:cubicBezTo>
                  <a:pt x="47" y="34"/>
                  <a:pt x="47" y="34"/>
                  <a:pt x="47" y="33"/>
                </a:cubicBezTo>
                <a:cubicBezTo>
                  <a:pt x="47" y="33"/>
                  <a:pt x="47" y="33"/>
                  <a:pt x="47" y="33"/>
                </a:cubicBezTo>
                <a:cubicBezTo>
                  <a:pt x="47" y="33"/>
                  <a:pt x="47" y="33"/>
                  <a:pt x="47" y="33"/>
                </a:cubicBezTo>
                <a:cubicBezTo>
                  <a:pt x="47" y="33"/>
                  <a:pt x="47" y="33"/>
                  <a:pt x="47" y="33"/>
                </a:cubicBezTo>
                <a:cubicBezTo>
                  <a:pt x="47" y="33"/>
                  <a:pt x="48" y="33"/>
                  <a:pt x="48" y="33"/>
                </a:cubicBezTo>
                <a:cubicBezTo>
                  <a:pt x="48" y="33"/>
                  <a:pt x="48" y="33"/>
                  <a:pt x="48" y="33"/>
                </a:cubicBezTo>
                <a:cubicBezTo>
                  <a:pt x="48" y="33"/>
                  <a:pt x="48" y="33"/>
                  <a:pt x="49" y="33"/>
                </a:cubicBezTo>
                <a:cubicBezTo>
                  <a:pt x="49" y="33"/>
                  <a:pt x="50" y="32"/>
                  <a:pt x="51" y="32"/>
                </a:cubicBezTo>
                <a:cubicBezTo>
                  <a:pt x="51" y="32"/>
                  <a:pt x="51" y="32"/>
                  <a:pt x="52" y="32"/>
                </a:cubicBezTo>
                <a:cubicBezTo>
                  <a:pt x="52" y="32"/>
                  <a:pt x="52" y="32"/>
                  <a:pt x="52" y="32"/>
                </a:cubicBezTo>
                <a:cubicBezTo>
                  <a:pt x="52" y="33"/>
                  <a:pt x="52" y="33"/>
                  <a:pt x="52" y="33"/>
                </a:cubicBezTo>
                <a:cubicBezTo>
                  <a:pt x="52" y="33"/>
                  <a:pt x="52" y="33"/>
                  <a:pt x="52" y="33"/>
                </a:cubicBezTo>
                <a:cubicBezTo>
                  <a:pt x="52" y="33"/>
                  <a:pt x="52" y="33"/>
                  <a:pt x="52" y="33"/>
                </a:cubicBezTo>
                <a:cubicBezTo>
                  <a:pt x="52" y="33"/>
                  <a:pt x="52" y="33"/>
                  <a:pt x="52" y="33"/>
                </a:cubicBezTo>
                <a:cubicBezTo>
                  <a:pt x="52" y="33"/>
                  <a:pt x="53" y="33"/>
                  <a:pt x="54" y="33"/>
                </a:cubicBezTo>
                <a:cubicBezTo>
                  <a:pt x="55" y="33"/>
                  <a:pt x="55" y="33"/>
                  <a:pt x="55" y="33"/>
                </a:cubicBezTo>
                <a:cubicBezTo>
                  <a:pt x="55" y="33"/>
                  <a:pt x="55" y="33"/>
                  <a:pt x="56" y="33"/>
                </a:cubicBezTo>
                <a:cubicBezTo>
                  <a:pt x="56" y="33"/>
                  <a:pt x="56" y="33"/>
                  <a:pt x="56" y="34"/>
                </a:cubicBezTo>
                <a:cubicBezTo>
                  <a:pt x="56" y="34"/>
                  <a:pt x="56" y="34"/>
                  <a:pt x="56" y="34"/>
                </a:cubicBezTo>
                <a:cubicBezTo>
                  <a:pt x="56" y="34"/>
                  <a:pt x="56" y="34"/>
                  <a:pt x="56" y="34"/>
                </a:cubicBezTo>
                <a:cubicBezTo>
                  <a:pt x="56" y="34"/>
                  <a:pt x="56" y="34"/>
                  <a:pt x="56" y="34"/>
                </a:cubicBezTo>
                <a:cubicBezTo>
                  <a:pt x="56" y="34"/>
                  <a:pt x="56" y="35"/>
                  <a:pt x="56" y="35"/>
                </a:cubicBezTo>
                <a:cubicBezTo>
                  <a:pt x="55" y="35"/>
                  <a:pt x="55" y="35"/>
                  <a:pt x="55" y="35"/>
                </a:cubicBezTo>
                <a:cubicBezTo>
                  <a:pt x="55" y="35"/>
                  <a:pt x="55" y="36"/>
                  <a:pt x="56" y="36"/>
                </a:cubicBezTo>
                <a:cubicBezTo>
                  <a:pt x="55" y="36"/>
                  <a:pt x="55" y="36"/>
                  <a:pt x="55" y="36"/>
                </a:cubicBezTo>
                <a:cubicBezTo>
                  <a:pt x="55" y="36"/>
                  <a:pt x="55" y="36"/>
                  <a:pt x="55" y="36"/>
                </a:cubicBezTo>
                <a:cubicBezTo>
                  <a:pt x="55" y="36"/>
                  <a:pt x="55" y="36"/>
                  <a:pt x="55" y="36"/>
                </a:cubicBezTo>
                <a:cubicBezTo>
                  <a:pt x="55" y="36"/>
                  <a:pt x="55" y="36"/>
                  <a:pt x="55" y="36"/>
                </a:cubicBezTo>
                <a:cubicBezTo>
                  <a:pt x="54" y="36"/>
                  <a:pt x="54" y="36"/>
                  <a:pt x="54" y="36"/>
                </a:cubicBezTo>
                <a:cubicBezTo>
                  <a:pt x="54" y="36"/>
                  <a:pt x="55" y="36"/>
                  <a:pt x="55" y="36"/>
                </a:cubicBezTo>
                <a:cubicBezTo>
                  <a:pt x="55" y="36"/>
                  <a:pt x="55" y="36"/>
                  <a:pt x="55" y="36"/>
                </a:cubicBezTo>
                <a:cubicBezTo>
                  <a:pt x="54" y="38"/>
                  <a:pt x="55" y="38"/>
                  <a:pt x="56" y="39"/>
                </a:cubicBezTo>
                <a:cubicBezTo>
                  <a:pt x="56" y="39"/>
                  <a:pt x="56" y="40"/>
                  <a:pt x="56" y="40"/>
                </a:cubicBezTo>
                <a:cubicBezTo>
                  <a:pt x="57" y="40"/>
                  <a:pt x="58" y="40"/>
                  <a:pt x="58" y="40"/>
                </a:cubicBezTo>
                <a:cubicBezTo>
                  <a:pt x="58" y="40"/>
                  <a:pt x="58" y="40"/>
                  <a:pt x="59" y="40"/>
                </a:cubicBezTo>
                <a:cubicBezTo>
                  <a:pt x="59" y="40"/>
                  <a:pt x="59" y="39"/>
                  <a:pt x="60" y="39"/>
                </a:cubicBezTo>
                <a:cubicBezTo>
                  <a:pt x="60" y="39"/>
                  <a:pt x="60" y="39"/>
                  <a:pt x="60" y="39"/>
                </a:cubicBezTo>
                <a:cubicBezTo>
                  <a:pt x="60" y="39"/>
                  <a:pt x="60" y="39"/>
                  <a:pt x="60" y="39"/>
                </a:cubicBezTo>
                <a:cubicBezTo>
                  <a:pt x="60" y="39"/>
                  <a:pt x="60" y="39"/>
                  <a:pt x="60" y="39"/>
                </a:cubicBezTo>
                <a:cubicBezTo>
                  <a:pt x="60" y="39"/>
                  <a:pt x="61" y="38"/>
                  <a:pt x="61" y="38"/>
                </a:cubicBezTo>
                <a:cubicBezTo>
                  <a:pt x="61" y="38"/>
                  <a:pt x="64" y="37"/>
                  <a:pt x="64" y="37"/>
                </a:cubicBezTo>
                <a:cubicBezTo>
                  <a:pt x="64" y="37"/>
                  <a:pt x="65" y="36"/>
                  <a:pt x="66" y="36"/>
                </a:cubicBezTo>
                <a:cubicBezTo>
                  <a:pt x="67" y="36"/>
                  <a:pt x="68" y="36"/>
                  <a:pt x="68" y="36"/>
                </a:cubicBezTo>
                <a:cubicBezTo>
                  <a:pt x="68" y="36"/>
                  <a:pt x="68" y="36"/>
                  <a:pt x="68" y="36"/>
                </a:cubicBezTo>
                <a:cubicBezTo>
                  <a:pt x="69" y="36"/>
                  <a:pt x="69" y="36"/>
                  <a:pt x="69" y="35"/>
                </a:cubicBezTo>
                <a:cubicBezTo>
                  <a:pt x="69" y="35"/>
                  <a:pt x="69" y="35"/>
                  <a:pt x="69" y="35"/>
                </a:cubicBezTo>
                <a:cubicBezTo>
                  <a:pt x="70" y="35"/>
                  <a:pt x="70" y="35"/>
                  <a:pt x="70" y="35"/>
                </a:cubicBezTo>
                <a:cubicBezTo>
                  <a:pt x="70" y="35"/>
                  <a:pt x="70" y="35"/>
                  <a:pt x="70" y="35"/>
                </a:cubicBezTo>
                <a:cubicBezTo>
                  <a:pt x="70" y="35"/>
                  <a:pt x="70" y="35"/>
                  <a:pt x="70" y="35"/>
                </a:cubicBezTo>
                <a:cubicBezTo>
                  <a:pt x="70" y="35"/>
                  <a:pt x="70" y="35"/>
                  <a:pt x="70" y="35"/>
                </a:cubicBezTo>
                <a:cubicBezTo>
                  <a:pt x="70" y="35"/>
                  <a:pt x="70" y="35"/>
                  <a:pt x="70" y="34"/>
                </a:cubicBezTo>
                <a:cubicBezTo>
                  <a:pt x="70" y="34"/>
                  <a:pt x="70" y="34"/>
                  <a:pt x="69" y="34"/>
                </a:cubicBezTo>
                <a:cubicBezTo>
                  <a:pt x="71" y="34"/>
                  <a:pt x="71" y="34"/>
                  <a:pt x="72" y="33"/>
                </a:cubicBezTo>
                <a:cubicBezTo>
                  <a:pt x="72" y="33"/>
                  <a:pt x="72" y="33"/>
                  <a:pt x="72" y="33"/>
                </a:cubicBezTo>
                <a:cubicBezTo>
                  <a:pt x="72" y="33"/>
                  <a:pt x="72" y="33"/>
                  <a:pt x="72" y="32"/>
                </a:cubicBezTo>
                <a:cubicBezTo>
                  <a:pt x="72" y="31"/>
                  <a:pt x="72" y="31"/>
                  <a:pt x="72" y="31"/>
                </a:cubicBezTo>
                <a:cubicBezTo>
                  <a:pt x="71" y="31"/>
                  <a:pt x="71" y="31"/>
                  <a:pt x="71" y="31"/>
                </a:cubicBezTo>
                <a:cubicBezTo>
                  <a:pt x="71" y="31"/>
                  <a:pt x="70" y="31"/>
                  <a:pt x="67" y="31"/>
                </a:cubicBezTo>
                <a:cubicBezTo>
                  <a:pt x="63" y="31"/>
                  <a:pt x="59" y="31"/>
                  <a:pt x="56" y="31"/>
                </a:cubicBezTo>
                <a:cubicBezTo>
                  <a:pt x="56" y="31"/>
                  <a:pt x="56" y="31"/>
                  <a:pt x="56" y="31"/>
                </a:cubicBezTo>
                <a:cubicBezTo>
                  <a:pt x="56" y="31"/>
                  <a:pt x="56" y="31"/>
                  <a:pt x="56" y="31"/>
                </a:cubicBezTo>
                <a:cubicBezTo>
                  <a:pt x="56" y="31"/>
                  <a:pt x="55" y="30"/>
                  <a:pt x="53" y="30"/>
                </a:cubicBezTo>
                <a:cubicBezTo>
                  <a:pt x="52" y="30"/>
                  <a:pt x="51" y="30"/>
                  <a:pt x="50" y="31"/>
                </a:cubicBezTo>
                <a:cubicBezTo>
                  <a:pt x="49" y="31"/>
                  <a:pt x="49" y="31"/>
                  <a:pt x="48" y="31"/>
                </a:cubicBezTo>
                <a:cubicBezTo>
                  <a:pt x="48" y="31"/>
                  <a:pt x="48" y="31"/>
                  <a:pt x="48" y="31"/>
                </a:cubicBezTo>
                <a:cubicBezTo>
                  <a:pt x="47" y="31"/>
                  <a:pt x="46" y="31"/>
                  <a:pt x="46" y="31"/>
                </a:cubicBezTo>
                <a:cubicBezTo>
                  <a:pt x="46" y="31"/>
                  <a:pt x="46" y="31"/>
                  <a:pt x="45" y="31"/>
                </a:cubicBezTo>
                <a:cubicBezTo>
                  <a:pt x="44" y="31"/>
                  <a:pt x="43" y="31"/>
                  <a:pt x="43" y="32"/>
                </a:cubicBezTo>
                <a:cubicBezTo>
                  <a:pt x="43" y="32"/>
                  <a:pt x="42" y="32"/>
                  <a:pt x="42" y="32"/>
                </a:cubicBezTo>
                <a:cubicBezTo>
                  <a:pt x="42" y="32"/>
                  <a:pt x="43" y="32"/>
                  <a:pt x="43" y="33"/>
                </a:cubicBezTo>
                <a:cubicBezTo>
                  <a:pt x="43" y="33"/>
                  <a:pt x="43" y="33"/>
                  <a:pt x="43" y="33"/>
                </a:cubicBezTo>
                <a:cubicBezTo>
                  <a:pt x="43" y="33"/>
                  <a:pt x="43" y="33"/>
                  <a:pt x="43" y="33"/>
                </a:cubicBezTo>
                <a:cubicBezTo>
                  <a:pt x="43" y="33"/>
                  <a:pt x="43" y="33"/>
                  <a:pt x="43" y="33"/>
                </a:cubicBezTo>
                <a:cubicBezTo>
                  <a:pt x="43" y="33"/>
                  <a:pt x="43" y="33"/>
                  <a:pt x="43" y="33"/>
                </a:cubicBezTo>
                <a:cubicBezTo>
                  <a:pt x="43" y="33"/>
                  <a:pt x="43" y="33"/>
                  <a:pt x="43" y="33"/>
                </a:cubicBezTo>
                <a:cubicBezTo>
                  <a:pt x="43" y="32"/>
                  <a:pt x="42" y="32"/>
                  <a:pt x="42" y="32"/>
                </a:cubicBezTo>
                <a:cubicBezTo>
                  <a:pt x="42" y="32"/>
                  <a:pt x="42" y="32"/>
                  <a:pt x="42" y="32"/>
                </a:cubicBezTo>
                <a:cubicBezTo>
                  <a:pt x="42" y="32"/>
                  <a:pt x="42" y="32"/>
                  <a:pt x="42" y="32"/>
                </a:cubicBezTo>
                <a:cubicBezTo>
                  <a:pt x="42" y="31"/>
                  <a:pt x="41" y="31"/>
                  <a:pt x="41" y="31"/>
                </a:cubicBezTo>
                <a:cubicBezTo>
                  <a:pt x="40" y="31"/>
                  <a:pt x="40" y="31"/>
                  <a:pt x="40" y="32"/>
                </a:cubicBezTo>
                <a:cubicBezTo>
                  <a:pt x="40" y="32"/>
                  <a:pt x="40" y="32"/>
                  <a:pt x="40" y="32"/>
                </a:cubicBezTo>
                <a:cubicBezTo>
                  <a:pt x="40" y="32"/>
                  <a:pt x="40" y="32"/>
                  <a:pt x="40" y="32"/>
                </a:cubicBezTo>
                <a:cubicBezTo>
                  <a:pt x="39" y="32"/>
                  <a:pt x="39" y="32"/>
                  <a:pt x="39" y="32"/>
                </a:cubicBezTo>
                <a:cubicBezTo>
                  <a:pt x="37" y="32"/>
                  <a:pt x="37" y="32"/>
                  <a:pt x="37" y="32"/>
                </a:cubicBezTo>
                <a:cubicBezTo>
                  <a:pt x="37" y="32"/>
                  <a:pt x="37" y="33"/>
                  <a:pt x="38" y="33"/>
                </a:cubicBezTo>
                <a:cubicBezTo>
                  <a:pt x="38" y="33"/>
                  <a:pt x="38" y="33"/>
                  <a:pt x="38" y="33"/>
                </a:cubicBezTo>
                <a:cubicBezTo>
                  <a:pt x="37" y="33"/>
                  <a:pt x="37" y="33"/>
                  <a:pt x="36" y="33"/>
                </a:cubicBezTo>
                <a:cubicBezTo>
                  <a:pt x="36" y="33"/>
                  <a:pt x="36" y="33"/>
                  <a:pt x="36" y="33"/>
                </a:cubicBezTo>
                <a:cubicBezTo>
                  <a:pt x="36" y="34"/>
                  <a:pt x="36" y="34"/>
                  <a:pt x="36" y="34"/>
                </a:cubicBezTo>
                <a:cubicBezTo>
                  <a:pt x="36" y="34"/>
                  <a:pt x="36" y="34"/>
                  <a:pt x="36" y="34"/>
                </a:cubicBezTo>
                <a:cubicBezTo>
                  <a:pt x="36" y="34"/>
                  <a:pt x="36" y="34"/>
                  <a:pt x="36" y="34"/>
                </a:cubicBezTo>
                <a:cubicBezTo>
                  <a:pt x="37" y="34"/>
                  <a:pt x="37" y="35"/>
                  <a:pt x="37" y="35"/>
                </a:cubicBezTo>
                <a:cubicBezTo>
                  <a:pt x="37" y="35"/>
                  <a:pt x="37" y="35"/>
                  <a:pt x="37" y="35"/>
                </a:cubicBezTo>
                <a:cubicBezTo>
                  <a:pt x="37" y="35"/>
                  <a:pt x="37" y="36"/>
                  <a:pt x="38" y="36"/>
                </a:cubicBezTo>
                <a:cubicBezTo>
                  <a:pt x="37" y="36"/>
                  <a:pt x="37" y="35"/>
                  <a:pt x="36" y="35"/>
                </a:cubicBezTo>
                <a:cubicBezTo>
                  <a:pt x="36" y="35"/>
                  <a:pt x="36" y="35"/>
                  <a:pt x="36" y="35"/>
                </a:cubicBezTo>
                <a:cubicBezTo>
                  <a:pt x="36" y="35"/>
                  <a:pt x="36" y="35"/>
                  <a:pt x="36" y="35"/>
                </a:cubicBezTo>
                <a:cubicBezTo>
                  <a:pt x="36" y="35"/>
                  <a:pt x="36" y="35"/>
                  <a:pt x="36" y="35"/>
                </a:cubicBezTo>
                <a:cubicBezTo>
                  <a:pt x="36" y="36"/>
                  <a:pt x="36" y="36"/>
                  <a:pt x="36" y="36"/>
                </a:cubicBezTo>
                <a:cubicBezTo>
                  <a:pt x="36" y="36"/>
                  <a:pt x="36" y="36"/>
                  <a:pt x="36" y="36"/>
                </a:cubicBezTo>
                <a:cubicBezTo>
                  <a:pt x="36" y="36"/>
                  <a:pt x="35" y="36"/>
                  <a:pt x="35" y="36"/>
                </a:cubicBezTo>
                <a:cubicBezTo>
                  <a:pt x="35" y="36"/>
                  <a:pt x="35" y="36"/>
                  <a:pt x="35" y="36"/>
                </a:cubicBezTo>
                <a:cubicBezTo>
                  <a:pt x="35" y="35"/>
                  <a:pt x="35" y="35"/>
                  <a:pt x="35" y="35"/>
                </a:cubicBezTo>
                <a:cubicBezTo>
                  <a:pt x="35" y="35"/>
                  <a:pt x="35" y="35"/>
                  <a:pt x="35" y="35"/>
                </a:cubicBezTo>
                <a:cubicBezTo>
                  <a:pt x="35" y="35"/>
                  <a:pt x="36" y="35"/>
                  <a:pt x="36" y="35"/>
                </a:cubicBezTo>
                <a:cubicBezTo>
                  <a:pt x="36" y="35"/>
                  <a:pt x="35" y="35"/>
                  <a:pt x="35" y="34"/>
                </a:cubicBezTo>
                <a:cubicBezTo>
                  <a:pt x="35" y="34"/>
                  <a:pt x="35" y="34"/>
                  <a:pt x="35" y="34"/>
                </a:cubicBezTo>
                <a:cubicBezTo>
                  <a:pt x="35" y="34"/>
                  <a:pt x="35" y="34"/>
                  <a:pt x="35" y="34"/>
                </a:cubicBezTo>
                <a:cubicBezTo>
                  <a:pt x="35" y="34"/>
                  <a:pt x="35" y="34"/>
                  <a:pt x="35" y="34"/>
                </a:cubicBezTo>
                <a:cubicBezTo>
                  <a:pt x="36" y="34"/>
                  <a:pt x="36" y="33"/>
                  <a:pt x="36" y="33"/>
                </a:cubicBezTo>
                <a:cubicBezTo>
                  <a:pt x="36" y="33"/>
                  <a:pt x="36" y="33"/>
                  <a:pt x="36" y="33"/>
                </a:cubicBezTo>
                <a:cubicBezTo>
                  <a:pt x="36" y="33"/>
                  <a:pt x="36" y="33"/>
                  <a:pt x="36" y="32"/>
                </a:cubicBezTo>
                <a:cubicBezTo>
                  <a:pt x="37" y="32"/>
                  <a:pt x="37" y="32"/>
                  <a:pt x="37" y="32"/>
                </a:cubicBezTo>
                <a:cubicBezTo>
                  <a:pt x="37" y="32"/>
                  <a:pt x="37" y="32"/>
                  <a:pt x="37" y="32"/>
                </a:cubicBezTo>
                <a:cubicBezTo>
                  <a:pt x="48" y="22"/>
                  <a:pt x="62" y="17"/>
                  <a:pt x="77" y="17"/>
                </a:cubicBezTo>
                <a:cubicBezTo>
                  <a:pt x="93" y="17"/>
                  <a:pt x="107" y="23"/>
                  <a:pt x="118" y="33"/>
                </a:cubicBezTo>
                <a:cubicBezTo>
                  <a:pt x="116" y="33"/>
                  <a:pt x="115" y="33"/>
                  <a:pt x="114" y="33"/>
                </a:cubicBezTo>
                <a:cubicBezTo>
                  <a:pt x="114" y="33"/>
                  <a:pt x="114" y="33"/>
                  <a:pt x="114" y="33"/>
                </a:cubicBezTo>
                <a:cubicBezTo>
                  <a:pt x="114" y="33"/>
                  <a:pt x="113" y="33"/>
                  <a:pt x="113" y="34"/>
                </a:cubicBezTo>
                <a:cubicBezTo>
                  <a:pt x="113" y="34"/>
                  <a:pt x="113" y="34"/>
                  <a:pt x="113" y="34"/>
                </a:cubicBezTo>
                <a:cubicBezTo>
                  <a:pt x="113" y="34"/>
                  <a:pt x="112" y="34"/>
                  <a:pt x="112" y="34"/>
                </a:cubicBezTo>
                <a:cubicBezTo>
                  <a:pt x="112" y="34"/>
                  <a:pt x="112" y="34"/>
                  <a:pt x="112" y="34"/>
                </a:cubicBezTo>
                <a:cubicBezTo>
                  <a:pt x="112" y="34"/>
                  <a:pt x="111" y="34"/>
                  <a:pt x="111" y="34"/>
                </a:cubicBezTo>
                <a:cubicBezTo>
                  <a:pt x="111" y="34"/>
                  <a:pt x="111" y="33"/>
                  <a:pt x="110" y="33"/>
                </a:cubicBezTo>
                <a:cubicBezTo>
                  <a:pt x="110" y="33"/>
                  <a:pt x="110" y="33"/>
                  <a:pt x="110" y="33"/>
                </a:cubicBezTo>
                <a:cubicBezTo>
                  <a:pt x="110" y="33"/>
                  <a:pt x="110" y="34"/>
                  <a:pt x="110" y="34"/>
                </a:cubicBezTo>
                <a:cubicBezTo>
                  <a:pt x="110" y="34"/>
                  <a:pt x="110" y="34"/>
                  <a:pt x="110" y="34"/>
                </a:cubicBezTo>
                <a:cubicBezTo>
                  <a:pt x="110" y="34"/>
                  <a:pt x="110" y="34"/>
                  <a:pt x="110" y="34"/>
                </a:cubicBezTo>
                <a:cubicBezTo>
                  <a:pt x="110" y="34"/>
                  <a:pt x="110" y="34"/>
                  <a:pt x="110" y="34"/>
                </a:cubicBezTo>
                <a:cubicBezTo>
                  <a:pt x="110" y="34"/>
                  <a:pt x="109" y="33"/>
                  <a:pt x="109" y="33"/>
                </a:cubicBezTo>
                <a:cubicBezTo>
                  <a:pt x="109" y="33"/>
                  <a:pt x="109" y="33"/>
                  <a:pt x="109" y="33"/>
                </a:cubicBezTo>
                <a:cubicBezTo>
                  <a:pt x="109" y="33"/>
                  <a:pt x="109" y="33"/>
                  <a:pt x="109" y="34"/>
                </a:cubicBezTo>
                <a:cubicBezTo>
                  <a:pt x="108" y="34"/>
                  <a:pt x="108" y="34"/>
                  <a:pt x="108" y="34"/>
                </a:cubicBezTo>
                <a:cubicBezTo>
                  <a:pt x="108" y="34"/>
                  <a:pt x="108" y="35"/>
                  <a:pt x="108" y="35"/>
                </a:cubicBezTo>
                <a:cubicBezTo>
                  <a:pt x="108" y="35"/>
                  <a:pt x="108" y="35"/>
                  <a:pt x="108" y="35"/>
                </a:cubicBezTo>
                <a:cubicBezTo>
                  <a:pt x="108" y="35"/>
                  <a:pt x="108" y="35"/>
                  <a:pt x="108" y="35"/>
                </a:cubicBezTo>
                <a:cubicBezTo>
                  <a:pt x="108" y="35"/>
                  <a:pt x="108" y="35"/>
                  <a:pt x="108" y="35"/>
                </a:cubicBezTo>
                <a:cubicBezTo>
                  <a:pt x="107" y="35"/>
                  <a:pt x="107" y="35"/>
                  <a:pt x="106" y="35"/>
                </a:cubicBezTo>
                <a:cubicBezTo>
                  <a:pt x="106" y="35"/>
                  <a:pt x="105" y="35"/>
                  <a:pt x="105" y="35"/>
                </a:cubicBezTo>
                <a:cubicBezTo>
                  <a:pt x="105" y="36"/>
                  <a:pt x="104" y="36"/>
                  <a:pt x="104" y="36"/>
                </a:cubicBezTo>
                <a:cubicBezTo>
                  <a:pt x="104" y="36"/>
                  <a:pt x="103" y="36"/>
                  <a:pt x="103" y="35"/>
                </a:cubicBezTo>
                <a:cubicBezTo>
                  <a:pt x="103" y="35"/>
                  <a:pt x="102" y="35"/>
                  <a:pt x="102" y="35"/>
                </a:cubicBezTo>
                <a:cubicBezTo>
                  <a:pt x="102" y="35"/>
                  <a:pt x="101" y="35"/>
                  <a:pt x="101" y="36"/>
                </a:cubicBezTo>
                <a:cubicBezTo>
                  <a:pt x="101" y="36"/>
                  <a:pt x="100" y="36"/>
                  <a:pt x="100" y="36"/>
                </a:cubicBezTo>
                <a:cubicBezTo>
                  <a:pt x="100" y="36"/>
                  <a:pt x="100" y="36"/>
                  <a:pt x="100" y="36"/>
                </a:cubicBezTo>
                <a:cubicBezTo>
                  <a:pt x="100" y="36"/>
                  <a:pt x="100" y="36"/>
                  <a:pt x="100" y="36"/>
                </a:cubicBezTo>
                <a:cubicBezTo>
                  <a:pt x="100" y="35"/>
                  <a:pt x="99" y="35"/>
                  <a:pt x="99" y="35"/>
                </a:cubicBezTo>
                <a:cubicBezTo>
                  <a:pt x="98" y="35"/>
                  <a:pt x="98" y="35"/>
                  <a:pt x="98" y="36"/>
                </a:cubicBezTo>
                <a:cubicBezTo>
                  <a:pt x="98" y="36"/>
                  <a:pt x="98" y="36"/>
                  <a:pt x="98" y="36"/>
                </a:cubicBezTo>
                <a:cubicBezTo>
                  <a:pt x="98" y="36"/>
                  <a:pt x="99" y="36"/>
                  <a:pt x="99" y="36"/>
                </a:cubicBezTo>
                <a:cubicBezTo>
                  <a:pt x="99" y="36"/>
                  <a:pt x="99" y="36"/>
                  <a:pt x="99" y="36"/>
                </a:cubicBezTo>
                <a:cubicBezTo>
                  <a:pt x="99" y="36"/>
                  <a:pt x="98" y="36"/>
                  <a:pt x="98" y="36"/>
                </a:cubicBezTo>
                <a:cubicBezTo>
                  <a:pt x="98" y="36"/>
                  <a:pt x="98" y="36"/>
                  <a:pt x="98" y="36"/>
                </a:cubicBezTo>
                <a:cubicBezTo>
                  <a:pt x="97" y="35"/>
                  <a:pt x="93" y="35"/>
                  <a:pt x="92" y="35"/>
                </a:cubicBezTo>
                <a:cubicBezTo>
                  <a:pt x="92" y="35"/>
                  <a:pt x="92" y="35"/>
                  <a:pt x="92" y="35"/>
                </a:cubicBezTo>
                <a:cubicBezTo>
                  <a:pt x="92" y="34"/>
                  <a:pt x="92" y="34"/>
                  <a:pt x="91" y="34"/>
                </a:cubicBezTo>
                <a:cubicBezTo>
                  <a:pt x="90" y="34"/>
                  <a:pt x="89" y="35"/>
                  <a:pt x="88" y="35"/>
                </a:cubicBezTo>
                <a:cubicBezTo>
                  <a:pt x="87" y="35"/>
                  <a:pt x="84" y="37"/>
                  <a:pt x="84" y="38"/>
                </a:cubicBezTo>
                <a:cubicBezTo>
                  <a:pt x="83" y="38"/>
                  <a:pt x="83" y="38"/>
                  <a:pt x="83" y="38"/>
                </a:cubicBezTo>
                <a:cubicBezTo>
                  <a:pt x="81" y="39"/>
                  <a:pt x="81" y="39"/>
                  <a:pt x="81" y="41"/>
                </a:cubicBezTo>
                <a:cubicBezTo>
                  <a:pt x="81" y="41"/>
                  <a:pt x="81" y="41"/>
                  <a:pt x="81" y="41"/>
                </a:cubicBezTo>
                <a:cubicBezTo>
                  <a:pt x="82" y="41"/>
                  <a:pt x="82" y="42"/>
                  <a:pt x="83" y="42"/>
                </a:cubicBezTo>
                <a:cubicBezTo>
                  <a:pt x="83" y="42"/>
                  <a:pt x="83" y="42"/>
                  <a:pt x="83" y="42"/>
                </a:cubicBezTo>
                <a:cubicBezTo>
                  <a:pt x="83" y="42"/>
                  <a:pt x="83" y="42"/>
                  <a:pt x="83" y="41"/>
                </a:cubicBezTo>
                <a:cubicBezTo>
                  <a:pt x="83" y="41"/>
                  <a:pt x="84" y="41"/>
                  <a:pt x="84" y="41"/>
                </a:cubicBezTo>
                <a:cubicBezTo>
                  <a:pt x="84" y="41"/>
                  <a:pt x="84" y="41"/>
                  <a:pt x="84" y="41"/>
                </a:cubicBezTo>
                <a:cubicBezTo>
                  <a:pt x="84" y="41"/>
                  <a:pt x="85" y="41"/>
                  <a:pt x="85" y="42"/>
                </a:cubicBezTo>
                <a:cubicBezTo>
                  <a:pt x="85" y="42"/>
                  <a:pt x="85" y="42"/>
                  <a:pt x="85" y="42"/>
                </a:cubicBezTo>
                <a:cubicBezTo>
                  <a:pt x="85" y="42"/>
                  <a:pt x="85" y="42"/>
                  <a:pt x="85" y="42"/>
                </a:cubicBezTo>
                <a:cubicBezTo>
                  <a:pt x="84" y="42"/>
                  <a:pt x="84" y="41"/>
                  <a:pt x="84" y="41"/>
                </a:cubicBezTo>
                <a:cubicBezTo>
                  <a:pt x="84" y="41"/>
                  <a:pt x="84" y="41"/>
                  <a:pt x="83" y="41"/>
                </a:cubicBezTo>
                <a:cubicBezTo>
                  <a:pt x="83" y="42"/>
                  <a:pt x="83" y="43"/>
                  <a:pt x="83" y="43"/>
                </a:cubicBezTo>
                <a:cubicBezTo>
                  <a:pt x="83" y="43"/>
                  <a:pt x="83" y="43"/>
                  <a:pt x="83" y="43"/>
                </a:cubicBezTo>
                <a:cubicBezTo>
                  <a:pt x="83" y="43"/>
                  <a:pt x="83" y="43"/>
                  <a:pt x="83" y="44"/>
                </a:cubicBezTo>
                <a:cubicBezTo>
                  <a:pt x="83" y="44"/>
                  <a:pt x="83" y="44"/>
                  <a:pt x="83" y="44"/>
                </a:cubicBezTo>
                <a:cubicBezTo>
                  <a:pt x="83" y="44"/>
                  <a:pt x="82" y="44"/>
                  <a:pt x="82" y="44"/>
                </a:cubicBezTo>
                <a:cubicBezTo>
                  <a:pt x="82" y="44"/>
                  <a:pt x="82" y="44"/>
                  <a:pt x="82" y="44"/>
                </a:cubicBezTo>
                <a:cubicBezTo>
                  <a:pt x="82" y="44"/>
                  <a:pt x="81" y="45"/>
                  <a:pt x="80" y="45"/>
                </a:cubicBezTo>
                <a:cubicBezTo>
                  <a:pt x="80" y="45"/>
                  <a:pt x="80" y="45"/>
                  <a:pt x="79" y="46"/>
                </a:cubicBezTo>
                <a:cubicBezTo>
                  <a:pt x="79" y="46"/>
                  <a:pt x="79" y="46"/>
                  <a:pt x="79" y="46"/>
                </a:cubicBezTo>
                <a:cubicBezTo>
                  <a:pt x="79" y="46"/>
                  <a:pt x="79" y="46"/>
                  <a:pt x="79" y="46"/>
                </a:cubicBezTo>
                <a:cubicBezTo>
                  <a:pt x="79" y="46"/>
                  <a:pt x="79" y="46"/>
                  <a:pt x="79" y="46"/>
                </a:cubicBezTo>
                <a:cubicBezTo>
                  <a:pt x="79" y="46"/>
                  <a:pt x="79" y="46"/>
                  <a:pt x="79" y="46"/>
                </a:cubicBezTo>
                <a:cubicBezTo>
                  <a:pt x="78" y="46"/>
                  <a:pt x="78" y="46"/>
                  <a:pt x="78" y="47"/>
                </a:cubicBezTo>
                <a:cubicBezTo>
                  <a:pt x="78" y="47"/>
                  <a:pt x="78" y="46"/>
                  <a:pt x="78" y="46"/>
                </a:cubicBezTo>
                <a:cubicBezTo>
                  <a:pt x="77" y="46"/>
                  <a:pt x="77" y="47"/>
                  <a:pt x="77" y="47"/>
                </a:cubicBezTo>
                <a:cubicBezTo>
                  <a:pt x="77" y="47"/>
                  <a:pt x="77" y="47"/>
                  <a:pt x="77" y="48"/>
                </a:cubicBezTo>
                <a:cubicBezTo>
                  <a:pt x="77" y="48"/>
                  <a:pt x="78" y="48"/>
                  <a:pt x="78" y="48"/>
                </a:cubicBezTo>
                <a:cubicBezTo>
                  <a:pt x="79" y="49"/>
                  <a:pt x="79" y="49"/>
                  <a:pt x="79" y="50"/>
                </a:cubicBezTo>
                <a:cubicBezTo>
                  <a:pt x="78" y="50"/>
                  <a:pt x="78" y="50"/>
                  <a:pt x="77" y="50"/>
                </a:cubicBezTo>
                <a:cubicBezTo>
                  <a:pt x="77" y="50"/>
                  <a:pt x="76" y="50"/>
                  <a:pt x="76" y="50"/>
                </a:cubicBezTo>
                <a:cubicBezTo>
                  <a:pt x="76" y="50"/>
                  <a:pt x="75" y="50"/>
                  <a:pt x="75" y="50"/>
                </a:cubicBezTo>
                <a:cubicBezTo>
                  <a:pt x="74" y="51"/>
                  <a:pt x="74" y="55"/>
                  <a:pt x="74" y="55"/>
                </a:cubicBezTo>
                <a:cubicBezTo>
                  <a:pt x="74" y="56"/>
                  <a:pt x="74" y="56"/>
                  <a:pt x="74" y="56"/>
                </a:cubicBezTo>
                <a:cubicBezTo>
                  <a:pt x="75" y="56"/>
                  <a:pt x="75" y="56"/>
                  <a:pt x="75" y="56"/>
                </a:cubicBezTo>
                <a:cubicBezTo>
                  <a:pt x="75" y="56"/>
                  <a:pt x="75" y="55"/>
                  <a:pt x="76" y="55"/>
                </a:cubicBezTo>
                <a:cubicBezTo>
                  <a:pt x="76" y="55"/>
                  <a:pt x="76" y="55"/>
                  <a:pt x="76" y="56"/>
                </a:cubicBezTo>
                <a:cubicBezTo>
                  <a:pt x="76" y="56"/>
                  <a:pt x="76" y="56"/>
                  <a:pt x="75" y="57"/>
                </a:cubicBezTo>
                <a:cubicBezTo>
                  <a:pt x="75" y="57"/>
                  <a:pt x="74" y="58"/>
                  <a:pt x="74" y="58"/>
                </a:cubicBezTo>
                <a:cubicBezTo>
                  <a:pt x="74" y="58"/>
                  <a:pt x="74" y="59"/>
                  <a:pt x="74" y="59"/>
                </a:cubicBezTo>
                <a:cubicBezTo>
                  <a:pt x="73" y="59"/>
                  <a:pt x="73" y="60"/>
                  <a:pt x="73" y="60"/>
                </a:cubicBezTo>
                <a:cubicBezTo>
                  <a:pt x="73" y="60"/>
                  <a:pt x="74" y="60"/>
                  <a:pt x="73" y="61"/>
                </a:cubicBezTo>
                <a:cubicBezTo>
                  <a:pt x="73" y="61"/>
                  <a:pt x="73" y="61"/>
                  <a:pt x="72" y="61"/>
                </a:cubicBezTo>
                <a:cubicBezTo>
                  <a:pt x="72" y="62"/>
                  <a:pt x="71" y="62"/>
                  <a:pt x="71" y="63"/>
                </a:cubicBezTo>
                <a:cubicBezTo>
                  <a:pt x="71" y="63"/>
                  <a:pt x="71" y="64"/>
                  <a:pt x="70" y="64"/>
                </a:cubicBezTo>
                <a:cubicBezTo>
                  <a:pt x="70" y="65"/>
                  <a:pt x="69" y="66"/>
                  <a:pt x="69" y="68"/>
                </a:cubicBezTo>
                <a:cubicBezTo>
                  <a:pt x="69" y="68"/>
                  <a:pt x="69" y="69"/>
                  <a:pt x="69" y="69"/>
                </a:cubicBezTo>
                <a:cubicBezTo>
                  <a:pt x="69" y="70"/>
                  <a:pt x="69" y="70"/>
                  <a:pt x="69" y="71"/>
                </a:cubicBezTo>
                <a:cubicBezTo>
                  <a:pt x="69" y="71"/>
                  <a:pt x="69" y="71"/>
                  <a:pt x="69" y="72"/>
                </a:cubicBezTo>
                <a:cubicBezTo>
                  <a:pt x="69" y="73"/>
                  <a:pt x="68" y="73"/>
                  <a:pt x="69" y="74"/>
                </a:cubicBezTo>
                <a:cubicBezTo>
                  <a:pt x="69" y="74"/>
                  <a:pt x="69" y="74"/>
                  <a:pt x="69" y="74"/>
                </a:cubicBezTo>
                <a:cubicBezTo>
                  <a:pt x="69" y="74"/>
                  <a:pt x="69" y="74"/>
                  <a:pt x="69" y="74"/>
                </a:cubicBezTo>
                <a:cubicBezTo>
                  <a:pt x="69" y="76"/>
                  <a:pt x="69" y="76"/>
                  <a:pt x="69" y="76"/>
                </a:cubicBezTo>
                <a:cubicBezTo>
                  <a:pt x="69" y="76"/>
                  <a:pt x="69" y="76"/>
                  <a:pt x="69" y="76"/>
                </a:cubicBezTo>
                <a:cubicBezTo>
                  <a:pt x="70" y="76"/>
                  <a:pt x="71" y="77"/>
                  <a:pt x="71" y="78"/>
                </a:cubicBezTo>
                <a:cubicBezTo>
                  <a:pt x="71" y="79"/>
                  <a:pt x="73" y="82"/>
                  <a:pt x="75" y="82"/>
                </a:cubicBezTo>
                <a:cubicBezTo>
                  <a:pt x="75" y="82"/>
                  <a:pt x="75" y="82"/>
                  <a:pt x="75" y="82"/>
                </a:cubicBezTo>
                <a:cubicBezTo>
                  <a:pt x="76" y="82"/>
                  <a:pt x="77" y="82"/>
                  <a:pt x="78" y="82"/>
                </a:cubicBezTo>
                <a:cubicBezTo>
                  <a:pt x="78" y="82"/>
                  <a:pt x="78" y="81"/>
                  <a:pt x="79" y="81"/>
                </a:cubicBezTo>
                <a:cubicBezTo>
                  <a:pt x="79" y="81"/>
                  <a:pt x="80" y="81"/>
                  <a:pt x="80" y="81"/>
                </a:cubicBezTo>
                <a:cubicBezTo>
                  <a:pt x="80" y="81"/>
                  <a:pt x="81" y="81"/>
                  <a:pt x="81" y="81"/>
                </a:cubicBezTo>
                <a:cubicBezTo>
                  <a:pt x="81" y="81"/>
                  <a:pt x="81" y="81"/>
                  <a:pt x="81" y="81"/>
                </a:cubicBezTo>
                <a:cubicBezTo>
                  <a:pt x="81" y="81"/>
                  <a:pt x="82" y="81"/>
                  <a:pt x="82" y="81"/>
                </a:cubicBezTo>
                <a:cubicBezTo>
                  <a:pt x="82" y="81"/>
                  <a:pt x="82" y="81"/>
                  <a:pt x="82" y="81"/>
                </a:cubicBezTo>
                <a:cubicBezTo>
                  <a:pt x="82" y="81"/>
                  <a:pt x="82" y="81"/>
                  <a:pt x="82" y="82"/>
                </a:cubicBezTo>
                <a:cubicBezTo>
                  <a:pt x="82" y="82"/>
                  <a:pt x="83" y="82"/>
                  <a:pt x="83" y="82"/>
                </a:cubicBezTo>
                <a:cubicBezTo>
                  <a:pt x="84" y="82"/>
                  <a:pt x="84" y="82"/>
                  <a:pt x="84" y="82"/>
                </a:cubicBezTo>
                <a:cubicBezTo>
                  <a:pt x="84" y="82"/>
                  <a:pt x="84" y="82"/>
                  <a:pt x="84" y="82"/>
                </a:cubicBezTo>
                <a:cubicBezTo>
                  <a:pt x="85" y="82"/>
                  <a:pt x="85" y="82"/>
                  <a:pt x="85" y="82"/>
                </a:cubicBezTo>
                <a:cubicBezTo>
                  <a:pt x="85" y="82"/>
                  <a:pt x="85" y="82"/>
                  <a:pt x="85" y="82"/>
                </a:cubicBezTo>
                <a:cubicBezTo>
                  <a:pt x="85" y="82"/>
                  <a:pt x="85" y="82"/>
                  <a:pt x="85" y="82"/>
                </a:cubicBezTo>
                <a:cubicBezTo>
                  <a:pt x="85" y="83"/>
                  <a:pt x="85" y="84"/>
                  <a:pt x="85" y="85"/>
                </a:cubicBezTo>
                <a:cubicBezTo>
                  <a:pt x="84" y="85"/>
                  <a:pt x="84" y="86"/>
                  <a:pt x="84" y="86"/>
                </a:cubicBezTo>
                <a:cubicBezTo>
                  <a:pt x="84" y="87"/>
                  <a:pt x="85" y="87"/>
                  <a:pt x="85" y="88"/>
                </a:cubicBezTo>
                <a:cubicBezTo>
                  <a:pt x="86" y="88"/>
                  <a:pt x="86" y="89"/>
                  <a:pt x="86" y="89"/>
                </a:cubicBezTo>
                <a:cubicBezTo>
                  <a:pt x="86" y="89"/>
                  <a:pt x="86" y="89"/>
                  <a:pt x="86" y="89"/>
                </a:cubicBezTo>
                <a:cubicBezTo>
                  <a:pt x="86" y="90"/>
                  <a:pt x="86" y="90"/>
                  <a:pt x="86" y="90"/>
                </a:cubicBezTo>
                <a:cubicBezTo>
                  <a:pt x="86" y="90"/>
                  <a:pt x="86" y="90"/>
                  <a:pt x="86" y="91"/>
                </a:cubicBezTo>
                <a:cubicBezTo>
                  <a:pt x="86" y="91"/>
                  <a:pt x="86" y="91"/>
                  <a:pt x="86" y="91"/>
                </a:cubicBezTo>
                <a:cubicBezTo>
                  <a:pt x="87" y="92"/>
                  <a:pt x="88" y="94"/>
                  <a:pt x="87" y="95"/>
                </a:cubicBezTo>
                <a:cubicBezTo>
                  <a:pt x="87" y="96"/>
                  <a:pt x="87" y="96"/>
                  <a:pt x="87" y="96"/>
                </a:cubicBezTo>
                <a:cubicBezTo>
                  <a:pt x="87" y="97"/>
                  <a:pt x="86" y="97"/>
                  <a:pt x="86" y="98"/>
                </a:cubicBezTo>
                <a:cubicBezTo>
                  <a:pt x="86" y="99"/>
                  <a:pt x="86" y="99"/>
                  <a:pt x="86" y="99"/>
                </a:cubicBezTo>
                <a:cubicBezTo>
                  <a:pt x="86" y="100"/>
                  <a:pt x="86" y="100"/>
                  <a:pt x="86" y="101"/>
                </a:cubicBezTo>
                <a:cubicBezTo>
                  <a:pt x="86" y="101"/>
                  <a:pt x="86" y="101"/>
                  <a:pt x="86" y="101"/>
                </a:cubicBezTo>
                <a:cubicBezTo>
                  <a:pt x="86" y="102"/>
                  <a:pt x="87" y="104"/>
                  <a:pt x="88" y="105"/>
                </a:cubicBezTo>
                <a:cubicBezTo>
                  <a:pt x="88" y="106"/>
                  <a:pt x="88" y="106"/>
                  <a:pt x="88" y="107"/>
                </a:cubicBezTo>
                <a:cubicBezTo>
                  <a:pt x="88" y="108"/>
                  <a:pt x="88" y="109"/>
                  <a:pt x="88" y="109"/>
                </a:cubicBezTo>
                <a:cubicBezTo>
                  <a:pt x="89" y="110"/>
                  <a:pt x="90" y="112"/>
                  <a:pt x="90" y="113"/>
                </a:cubicBezTo>
                <a:cubicBezTo>
                  <a:pt x="89" y="113"/>
                  <a:pt x="89" y="113"/>
                  <a:pt x="89" y="113"/>
                </a:cubicBezTo>
                <a:cubicBezTo>
                  <a:pt x="89" y="114"/>
                  <a:pt x="90" y="115"/>
                  <a:pt x="91" y="115"/>
                </a:cubicBezTo>
                <a:cubicBezTo>
                  <a:pt x="91" y="115"/>
                  <a:pt x="91" y="115"/>
                  <a:pt x="91" y="115"/>
                </a:cubicBezTo>
                <a:cubicBezTo>
                  <a:pt x="91" y="115"/>
                  <a:pt x="91" y="115"/>
                  <a:pt x="91" y="115"/>
                </a:cubicBezTo>
                <a:cubicBezTo>
                  <a:pt x="91" y="115"/>
                  <a:pt x="91" y="115"/>
                  <a:pt x="91" y="115"/>
                </a:cubicBezTo>
                <a:cubicBezTo>
                  <a:pt x="91" y="115"/>
                  <a:pt x="91" y="115"/>
                  <a:pt x="91" y="115"/>
                </a:cubicBezTo>
                <a:cubicBezTo>
                  <a:pt x="91" y="115"/>
                  <a:pt x="91" y="115"/>
                  <a:pt x="91" y="115"/>
                </a:cubicBezTo>
                <a:cubicBezTo>
                  <a:pt x="92" y="115"/>
                  <a:pt x="93" y="114"/>
                  <a:pt x="93" y="114"/>
                </a:cubicBezTo>
                <a:cubicBezTo>
                  <a:pt x="94" y="114"/>
                  <a:pt x="94" y="114"/>
                  <a:pt x="94" y="114"/>
                </a:cubicBezTo>
                <a:cubicBezTo>
                  <a:pt x="96" y="114"/>
                  <a:pt x="99" y="109"/>
                  <a:pt x="99" y="108"/>
                </a:cubicBezTo>
                <a:cubicBezTo>
                  <a:pt x="99" y="107"/>
                  <a:pt x="99" y="107"/>
                  <a:pt x="99" y="107"/>
                </a:cubicBezTo>
                <a:cubicBezTo>
                  <a:pt x="100" y="107"/>
                  <a:pt x="100" y="107"/>
                  <a:pt x="100" y="107"/>
                </a:cubicBezTo>
                <a:cubicBezTo>
                  <a:pt x="101" y="106"/>
                  <a:pt x="101" y="105"/>
                  <a:pt x="101" y="104"/>
                </a:cubicBezTo>
                <a:cubicBezTo>
                  <a:pt x="101" y="104"/>
                  <a:pt x="101" y="104"/>
                  <a:pt x="101" y="103"/>
                </a:cubicBezTo>
                <a:cubicBezTo>
                  <a:pt x="100" y="103"/>
                  <a:pt x="100" y="103"/>
                  <a:pt x="100" y="103"/>
                </a:cubicBezTo>
                <a:cubicBezTo>
                  <a:pt x="101" y="102"/>
                  <a:pt x="101" y="102"/>
                  <a:pt x="102" y="102"/>
                </a:cubicBezTo>
                <a:cubicBezTo>
                  <a:pt x="102" y="101"/>
                  <a:pt x="103" y="101"/>
                  <a:pt x="103" y="101"/>
                </a:cubicBezTo>
                <a:cubicBezTo>
                  <a:pt x="103" y="101"/>
                  <a:pt x="104" y="100"/>
                  <a:pt x="104" y="100"/>
                </a:cubicBezTo>
                <a:cubicBezTo>
                  <a:pt x="105" y="98"/>
                  <a:pt x="105" y="95"/>
                  <a:pt x="104" y="94"/>
                </a:cubicBezTo>
                <a:cubicBezTo>
                  <a:pt x="104" y="94"/>
                  <a:pt x="104" y="94"/>
                  <a:pt x="104" y="94"/>
                </a:cubicBezTo>
                <a:cubicBezTo>
                  <a:pt x="104" y="94"/>
                  <a:pt x="104" y="94"/>
                  <a:pt x="104" y="94"/>
                </a:cubicBezTo>
                <a:cubicBezTo>
                  <a:pt x="104" y="93"/>
                  <a:pt x="104" y="91"/>
                  <a:pt x="104" y="89"/>
                </a:cubicBezTo>
                <a:cubicBezTo>
                  <a:pt x="104" y="88"/>
                  <a:pt x="105" y="87"/>
                  <a:pt x="105" y="87"/>
                </a:cubicBezTo>
                <a:cubicBezTo>
                  <a:pt x="105" y="87"/>
                  <a:pt x="105" y="87"/>
                  <a:pt x="105" y="87"/>
                </a:cubicBezTo>
                <a:cubicBezTo>
                  <a:pt x="106" y="86"/>
                  <a:pt x="107" y="85"/>
                  <a:pt x="107" y="84"/>
                </a:cubicBezTo>
                <a:cubicBezTo>
                  <a:pt x="109" y="82"/>
                  <a:pt x="111" y="79"/>
                  <a:pt x="111" y="76"/>
                </a:cubicBezTo>
                <a:cubicBezTo>
                  <a:pt x="111" y="76"/>
                  <a:pt x="111" y="75"/>
                  <a:pt x="110" y="75"/>
                </a:cubicBezTo>
                <a:cubicBezTo>
                  <a:pt x="110" y="75"/>
                  <a:pt x="110" y="75"/>
                  <a:pt x="110" y="75"/>
                </a:cubicBezTo>
                <a:cubicBezTo>
                  <a:pt x="110" y="76"/>
                  <a:pt x="109" y="76"/>
                  <a:pt x="109" y="76"/>
                </a:cubicBezTo>
                <a:cubicBezTo>
                  <a:pt x="109" y="76"/>
                  <a:pt x="109" y="76"/>
                  <a:pt x="109" y="76"/>
                </a:cubicBezTo>
                <a:cubicBezTo>
                  <a:pt x="108" y="76"/>
                  <a:pt x="108" y="76"/>
                  <a:pt x="108" y="76"/>
                </a:cubicBezTo>
                <a:cubicBezTo>
                  <a:pt x="108" y="76"/>
                  <a:pt x="107" y="76"/>
                  <a:pt x="107" y="76"/>
                </a:cubicBezTo>
                <a:cubicBezTo>
                  <a:pt x="107" y="76"/>
                  <a:pt x="107" y="76"/>
                  <a:pt x="107" y="76"/>
                </a:cubicBezTo>
                <a:cubicBezTo>
                  <a:pt x="106" y="76"/>
                  <a:pt x="106" y="76"/>
                  <a:pt x="106" y="75"/>
                </a:cubicBezTo>
                <a:cubicBezTo>
                  <a:pt x="106" y="75"/>
                  <a:pt x="106" y="75"/>
                  <a:pt x="106" y="75"/>
                </a:cubicBezTo>
                <a:cubicBezTo>
                  <a:pt x="106" y="75"/>
                  <a:pt x="106" y="75"/>
                  <a:pt x="107" y="75"/>
                </a:cubicBezTo>
                <a:cubicBezTo>
                  <a:pt x="108" y="75"/>
                  <a:pt x="111" y="73"/>
                  <a:pt x="112" y="72"/>
                </a:cubicBezTo>
                <a:cubicBezTo>
                  <a:pt x="112" y="72"/>
                  <a:pt x="112" y="72"/>
                  <a:pt x="112" y="72"/>
                </a:cubicBezTo>
                <a:cubicBezTo>
                  <a:pt x="112" y="71"/>
                  <a:pt x="112" y="71"/>
                  <a:pt x="113" y="71"/>
                </a:cubicBezTo>
                <a:cubicBezTo>
                  <a:pt x="113" y="71"/>
                  <a:pt x="114" y="70"/>
                  <a:pt x="114" y="70"/>
                </a:cubicBezTo>
                <a:cubicBezTo>
                  <a:pt x="114" y="70"/>
                  <a:pt x="114" y="70"/>
                  <a:pt x="114" y="70"/>
                </a:cubicBezTo>
                <a:cubicBezTo>
                  <a:pt x="115" y="70"/>
                  <a:pt x="115" y="70"/>
                  <a:pt x="115" y="69"/>
                </a:cubicBezTo>
                <a:cubicBezTo>
                  <a:pt x="115" y="69"/>
                  <a:pt x="115" y="69"/>
                  <a:pt x="115" y="69"/>
                </a:cubicBezTo>
                <a:cubicBezTo>
                  <a:pt x="115" y="68"/>
                  <a:pt x="115" y="68"/>
                  <a:pt x="115" y="67"/>
                </a:cubicBezTo>
                <a:cubicBezTo>
                  <a:pt x="115" y="67"/>
                  <a:pt x="115" y="67"/>
                  <a:pt x="115" y="67"/>
                </a:cubicBezTo>
                <a:cubicBezTo>
                  <a:pt x="115" y="67"/>
                  <a:pt x="115" y="67"/>
                  <a:pt x="116" y="67"/>
                </a:cubicBezTo>
                <a:cubicBezTo>
                  <a:pt x="116" y="66"/>
                  <a:pt x="115" y="66"/>
                  <a:pt x="115" y="65"/>
                </a:cubicBezTo>
                <a:cubicBezTo>
                  <a:pt x="115" y="65"/>
                  <a:pt x="114" y="65"/>
                  <a:pt x="114" y="65"/>
                </a:cubicBezTo>
                <a:cubicBezTo>
                  <a:pt x="114" y="65"/>
                  <a:pt x="114" y="64"/>
                  <a:pt x="114" y="64"/>
                </a:cubicBezTo>
                <a:cubicBezTo>
                  <a:pt x="113" y="64"/>
                  <a:pt x="113" y="64"/>
                  <a:pt x="113" y="64"/>
                </a:cubicBezTo>
                <a:cubicBezTo>
                  <a:pt x="114" y="64"/>
                  <a:pt x="114" y="64"/>
                  <a:pt x="114" y="64"/>
                </a:cubicBezTo>
                <a:cubicBezTo>
                  <a:pt x="115" y="64"/>
                  <a:pt x="115" y="64"/>
                  <a:pt x="115" y="64"/>
                </a:cubicBezTo>
                <a:cubicBezTo>
                  <a:pt x="115" y="64"/>
                  <a:pt x="115" y="64"/>
                  <a:pt x="115" y="64"/>
                </a:cubicBezTo>
                <a:cubicBezTo>
                  <a:pt x="115" y="64"/>
                  <a:pt x="116" y="64"/>
                  <a:pt x="116" y="64"/>
                </a:cubicBezTo>
                <a:cubicBezTo>
                  <a:pt x="117" y="64"/>
                  <a:pt x="117" y="64"/>
                  <a:pt x="117" y="64"/>
                </a:cubicBezTo>
                <a:cubicBezTo>
                  <a:pt x="117" y="64"/>
                  <a:pt x="117" y="64"/>
                  <a:pt x="117" y="64"/>
                </a:cubicBezTo>
                <a:cubicBezTo>
                  <a:pt x="117" y="64"/>
                  <a:pt x="117" y="64"/>
                  <a:pt x="117" y="64"/>
                </a:cubicBezTo>
                <a:cubicBezTo>
                  <a:pt x="117" y="64"/>
                  <a:pt x="117" y="64"/>
                  <a:pt x="117" y="64"/>
                </a:cubicBezTo>
                <a:cubicBezTo>
                  <a:pt x="117" y="64"/>
                  <a:pt x="117" y="64"/>
                  <a:pt x="117" y="64"/>
                </a:cubicBezTo>
                <a:cubicBezTo>
                  <a:pt x="118" y="64"/>
                  <a:pt x="119" y="65"/>
                  <a:pt x="119" y="65"/>
                </a:cubicBezTo>
                <a:cubicBezTo>
                  <a:pt x="119" y="65"/>
                  <a:pt x="119" y="65"/>
                  <a:pt x="119" y="65"/>
                </a:cubicBezTo>
                <a:cubicBezTo>
                  <a:pt x="119" y="65"/>
                  <a:pt x="119" y="65"/>
                  <a:pt x="119" y="65"/>
                </a:cubicBezTo>
                <a:cubicBezTo>
                  <a:pt x="119" y="65"/>
                  <a:pt x="120" y="66"/>
                  <a:pt x="120" y="66"/>
                </a:cubicBezTo>
                <a:cubicBezTo>
                  <a:pt x="121" y="67"/>
                  <a:pt x="121" y="68"/>
                  <a:pt x="122" y="68"/>
                </a:cubicBezTo>
                <a:cubicBezTo>
                  <a:pt x="122" y="68"/>
                  <a:pt x="122" y="68"/>
                  <a:pt x="122" y="68"/>
                </a:cubicBezTo>
                <a:cubicBezTo>
                  <a:pt x="123" y="69"/>
                  <a:pt x="123" y="70"/>
                  <a:pt x="123" y="71"/>
                </a:cubicBezTo>
                <a:cubicBezTo>
                  <a:pt x="124" y="72"/>
                  <a:pt x="124" y="74"/>
                  <a:pt x="125" y="75"/>
                </a:cubicBezTo>
                <a:cubicBezTo>
                  <a:pt x="125" y="76"/>
                  <a:pt x="125" y="76"/>
                  <a:pt x="125" y="77"/>
                </a:cubicBezTo>
                <a:cubicBezTo>
                  <a:pt x="126" y="78"/>
                  <a:pt x="126" y="79"/>
                  <a:pt x="127" y="79"/>
                </a:cubicBezTo>
                <a:cubicBezTo>
                  <a:pt x="127" y="79"/>
                  <a:pt x="127" y="78"/>
                  <a:pt x="128" y="78"/>
                </a:cubicBezTo>
                <a:cubicBezTo>
                  <a:pt x="128" y="78"/>
                  <a:pt x="128" y="79"/>
                  <a:pt x="128" y="79"/>
                </a:cubicBezTo>
                <a:cubicBezTo>
                  <a:pt x="128" y="79"/>
                  <a:pt x="128" y="79"/>
                  <a:pt x="128" y="79"/>
                </a:cubicBezTo>
                <a:cubicBezTo>
                  <a:pt x="128" y="79"/>
                  <a:pt x="128" y="80"/>
                  <a:pt x="128" y="80"/>
                </a:cubicBezTo>
                <a:cubicBezTo>
                  <a:pt x="128" y="80"/>
                  <a:pt x="129" y="80"/>
                  <a:pt x="129" y="80"/>
                </a:cubicBezTo>
                <a:cubicBezTo>
                  <a:pt x="129" y="80"/>
                  <a:pt x="130" y="80"/>
                  <a:pt x="130" y="79"/>
                </a:cubicBezTo>
                <a:cubicBezTo>
                  <a:pt x="130" y="79"/>
                  <a:pt x="130" y="78"/>
                  <a:pt x="129" y="77"/>
                </a:cubicBezTo>
                <a:cubicBezTo>
                  <a:pt x="129" y="77"/>
                  <a:pt x="129" y="77"/>
                  <a:pt x="128" y="77"/>
                </a:cubicBezTo>
                <a:cubicBezTo>
                  <a:pt x="129" y="76"/>
                  <a:pt x="129" y="75"/>
                  <a:pt x="128" y="74"/>
                </a:cubicBezTo>
                <a:cubicBezTo>
                  <a:pt x="128" y="73"/>
                  <a:pt x="128" y="72"/>
                  <a:pt x="129" y="72"/>
                </a:cubicBezTo>
                <a:cubicBezTo>
                  <a:pt x="129" y="72"/>
                  <a:pt x="130" y="71"/>
                  <a:pt x="130" y="70"/>
                </a:cubicBezTo>
                <a:cubicBezTo>
                  <a:pt x="131" y="70"/>
                  <a:pt x="131" y="69"/>
                  <a:pt x="131" y="69"/>
                </a:cubicBezTo>
                <a:cubicBezTo>
                  <a:pt x="131" y="69"/>
                  <a:pt x="132" y="69"/>
                  <a:pt x="132" y="69"/>
                </a:cubicBezTo>
                <a:cubicBezTo>
                  <a:pt x="132" y="68"/>
                  <a:pt x="132" y="68"/>
                  <a:pt x="132" y="67"/>
                </a:cubicBezTo>
                <a:cubicBezTo>
                  <a:pt x="132" y="67"/>
                  <a:pt x="132" y="67"/>
                  <a:pt x="132" y="67"/>
                </a:cubicBezTo>
                <a:cubicBezTo>
                  <a:pt x="132" y="67"/>
                  <a:pt x="132" y="67"/>
                  <a:pt x="132" y="67"/>
                </a:cubicBezTo>
                <a:cubicBezTo>
                  <a:pt x="132" y="67"/>
                  <a:pt x="132" y="67"/>
                  <a:pt x="132" y="67"/>
                </a:cubicBezTo>
                <a:cubicBezTo>
                  <a:pt x="132" y="67"/>
                  <a:pt x="132" y="67"/>
                  <a:pt x="132" y="67"/>
                </a:cubicBezTo>
                <a:cubicBezTo>
                  <a:pt x="132" y="67"/>
                  <a:pt x="132" y="67"/>
                  <a:pt x="132" y="67"/>
                </a:cubicBezTo>
                <a:cubicBezTo>
                  <a:pt x="132" y="67"/>
                  <a:pt x="132" y="67"/>
                  <a:pt x="132" y="67"/>
                </a:cubicBezTo>
                <a:cubicBezTo>
                  <a:pt x="132" y="67"/>
                  <a:pt x="132" y="67"/>
                  <a:pt x="132" y="67"/>
                </a:cubicBezTo>
                <a:cubicBezTo>
                  <a:pt x="132" y="67"/>
                  <a:pt x="133" y="67"/>
                  <a:pt x="134" y="67"/>
                </a:cubicBezTo>
                <a:cubicBezTo>
                  <a:pt x="134" y="68"/>
                  <a:pt x="134" y="68"/>
                  <a:pt x="135" y="69"/>
                </a:cubicBezTo>
                <a:cubicBezTo>
                  <a:pt x="135" y="69"/>
                  <a:pt x="136" y="69"/>
                  <a:pt x="136" y="70"/>
                </a:cubicBezTo>
                <a:cubicBezTo>
                  <a:pt x="136" y="70"/>
                  <a:pt x="136" y="71"/>
                  <a:pt x="136" y="71"/>
                </a:cubicBezTo>
                <a:cubicBezTo>
                  <a:pt x="136" y="72"/>
                  <a:pt x="136" y="72"/>
                  <a:pt x="136" y="72"/>
                </a:cubicBezTo>
                <a:cubicBezTo>
                  <a:pt x="136" y="73"/>
                  <a:pt x="137" y="73"/>
                  <a:pt x="137" y="73"/>
                </a:cubicBezTo>
                <a:cubicBezTo>
                  <a:pt x="137" y="74"/>
                  <a:pt x="137" y="75"/>
                  <a:pt x="137" y="77"/>
                </a:cubicBezTo>
                <a:cubicBezTo>
                  <a:pt x="137" y="110"/>
                  <a:pt x="110" y="137"/>
                  <a:pt x="77" y="1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843"/>
          <p:cNvSpPr>
            <a:spLocks/>
          </p:cNvSpPr>
          <p:nvPr/>
        </p:nvSpPr>
        <p:spPr bwMode="auto">
          <a:xfrm>
            <a:off x="6671606" y="5342845"/>
            <a:ext cx="204788" cy="342900"/>
          </a:xfrm>
          <a:custGeom>
            <a:avLst/>
            <a:gdLst>
              <a:gd name="T0" fmla="*/ 78 w 106"/>
              <a:gd name="T1" fmla="*/ 150 h 178"/>
              <a:gd name="T2" fmla="*/ 30 w 106"/>
              <a:gd name="T3" fmla="*/ 97 h 178"/>
              <a:gd name="T4" fmla="*/ 30 w 106"/>
              <a:gd name="T5" fmla="*/ 97 h 178"/>
              <a:gd name="T6" fmla="*/ 66 w 106"/>
              <a:gd name="T7" fmla="*/ 39 h 178"/>
              <a:gd name="T8" fmla="*/ 69 w 106"/>
              <a:gd name="T9" fmla="*/ 47 h 178"/>
              <a:gd name="T10" fmla="*/ 71 w 106"/>
              <a:gd name="T11" fmla="*/ 49 h 178"/>
              <a:gd name="T12" fmla="*/ 72 w 106"/>
              <a:gd name="T13" fmla="*/ 49 h 178"/>
              <a:gd name="T14" fmla="*/ 74 w 106"/>
              <a:gd name="T15" fmla="*/ 48 h 178"/>
              <a:gd name="T16" fmla="*/ 104 w 106"/>
              <a:gd name="T17" fmla="*/ 15 h 178"/>
              <a:gd name="T18" fmla="*/ 105 w 106"/>
              <a:gd name="T19" fmla="*/ 12 h 178"/>
              <a:gd name="T20" fmla="*/ 103 w 106"/>
              <a:gd name="T21" fmla="*/ 10 h 178"/>
              <a:gd name="T22" fmla="*/ 58 w 106"/>
              <a:gd name="T23" fmla="*/ 0 h 178"/>
              <a:gd name="T24" fmla="*/ 58 w 106"/>
              <a:gd name="T25" fmla="*/ 0 h 178"/>
              <a:gd name="T26" fmla="*/ 55 w 106"/>
              <a:gd name="T27" fmla="*/ 1 h 178"/>
              <a:gd name="T28" fmla="*/ 54 w 106"/>
              <a:gd name="T29" fmla="*/ 4 h 178"/>
              <a:gd name="T30" fmla="*/ 57 w 106"/>
              <a:gd name="T31" fmla="*/ 12 h 178"/>
              <a:gd name="T32" fmla="*/ 16 w 106"/>
              <a:gd name="T33" fmla="*/ 45 h 178"/>
              <a:gd name="T34" fmla="*/ 2 w 106"/>
              <a:gd name="T35" fmla="*/ 99 h 178"/>
              <a:gd name="T36" fmla="*/ 24 w 106"/>
              <a:gd name="T37" fmla="*/ 151 h 178"/>
              <a:gd name="T38" fmla="*/ 73 w 106"/>
              <a:gd name="T39" fmla="*/ 178 h 178"/>
              <a:gd name="T40" fmla="*/ 73 w 106"/>
              <a:gd name="T41" fmla="*/ 178 h 178"/>
              <a:gd name="T42" fmla="*/ 77 w 106"/>
              <a:gd name="T43" fmla="*/ 175 h 178"/>
              <a:gd name="T44" fmla="*/ 80 w 106"/>
              <a:gd name="T45" fmla="*/ 154 h 178"/>
              <a:gd name="T46" fmla="*/ 80 w 106"/>
              <a:gd name="T47" fmla="*/ 151 h 178"/>
              <a:gd name="T48" fmla="*/ 78 w 106"/>
              <a:gd name="T49" fmla="*/ 1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78">
                <a:moveTo>
                  <a:pt x="78" y="150"/>
                </a:moveTo>
                <a:cubicBezTo>
                  <a:pt x="52" y="145"/>
                  <a:pt x="31" y="122"/>
                  <a:pt x="30" y="97"/>
                </a:cubicBezTo>
                <a:cubicBezTo>
                  <a:pt x="30" y="97"/>
                  <a:pt x="30" y="97"/>
                  <a:pt x="30" y="97"/>
                </a:cubicBezTo>
                <a:cubicBezTo>
                  <a:pt x="28" y="73"/>
                  <a:pt x="43" y="48"/>
                  <a:pt x="66" y="39"/>
                </a:cubicBezTo>
                <a:cubicBezTo>
                  <a:pt x="69" y="47"/>
                  <a:pt x="69" y="47"/>
                  <a:pt x="69" y="47"/>
                </a:cubicBezTo>
                <a:cubicBezTo>
                  <a:pt x="69" y="48"/>
                  <a:pt x="70" y="49"/>
                  <a:pt x="71" y="49"/>
                </a:cubicBezTo>
                <a:cubicBezTo>
                  <a:pt x="71" y="49"/>
                  <a:pt x="72" y="49"/>
                  <a:pt x="72" y="49"/>
                </a:cubicBezTo>
                <a:cubicBezTo>
                  <a:pt x="73" y="49"/>
                  <a:pt x="74" y="49"/>
                  <a:pt x="74" y="48"/>
                </a:cubicBezTo>
                <a:cubicBezTo>
                  <a:pt x="104" y="15"/>
                  <a:pt x="104" y="15"/>
                  <a:pt x="104" y="15"/>
                </a:cubicBezTo>
                <a:cubicBezTo>
                  <a:pt x="105" y="14"/>
                  <a:pt x="106" y="13"/>
                  <a:pt x="105" y="12"/>
                </a:cubicBezTo>
                <a:cubicBezTo>
                  <a:pt x="105" y="11"/>
                  <a:pt x="104" y="10"/>
                  <a:pt x="103" y="10"/>
                </a:cubicBezTo>
                <a:cubicBezTo>
                  <a:pt x="58" y="0"/>
                  <a:pt x="58" y="0"/>
                  <a:pt x="58" y="0"/>
                </a:cubicBezTo>
                <a:cubicBezTo>
                  <a:pt x="58" y="0"/>
                  <a:pt x="58" y="0"/>
                  <a:pt x="58" y="0"/>
                </a:cubicBezTo>
                <a:cubicBezTo>
                  <a:pt x="57" y="0"/>
                  <a:pt x="56" y="0"/>
                  <a:pt x="55" y="1"/>
                </a:cubicBezTo>
                <a:cubicBezTo>
                  <a:pt x="54" y="2"/>
                  <a:pt x="54" y="3"/>
                  <a:pt x="54" y="4"/>
                </a:cubicBezTo>
                <a:cubicBezTo>
                  <a:pt x="57" y="12"/>
                  <a:pt x="57" y="12"/>
                  <a:pt x="57" y="12"/>
                </a:cubicBezTo>
                <a:cubicBezTo>
                  <a:pt x="41" y="18"/>
                  <a:pt x="26" y="30"/>
                  <a:pt x="16" y="45"/>
                </a:cubicBezTo>
                <a:cubicBezTo>
                  <a:pt x="5" y="62"/>
                  <a:pt x="0" y="81"/>
                  <a:pt x="2" y="99"/>
                </a:cubicBezTo>
                <a:cubicBezTo>
                  <a:pt x="3" y="118"/>
                  <a:pt x="10" y="136"/>
                  <a:pt x="24" y="151"/>
                </a:cubicBezTo>
                <a:cubicBezTo>
                  <a:pt x="37" y="165"/>
                  <a:pt x="54" y="175"/>
                  <a:pt x="73" y="178"/>
                </a:cubicBezTo>
                <a:cubicBezTo>
                  <a:pt x="73" y="178"/>
                  <a:pt x="73" y="178"/>
                  <a:pt x="73" y="178"/>
                </a:cubicBezTo>
                <a:cubicBezTo>
                  <a:pt x="75" y="178"/>
                  <a:pt x="76" y="177"/>
                  <a:pt x="77" y="175"/>
                </a:cubicBezTo>
                <a:cubicBezTo>
                  <a:pt x="80" y="154"/>
                  <a:pt x="80" y="154"/>
                  <a:pt x="80" y="154"/>
                </a:cubicBezTo>
                <a:cubicBezTo>
                  <a:pt x="81" y="153"/>
                  <a:pt x="80" y="152"/>
                  <a:pt x="80" y="151"/>
                </a:cubicBezTo>
                <a:cubicBezTo>
                  <a:pt x="79" y="150"/>
                  <a:pt x="78" y="150"/>
                  <a:pt x="78" y="1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844"/>
          <p:cNvSpPr>
            <a:spLocks/>
          </p:cNvSpPr>
          <p:nvPr/>
        </p:nvSpPr>
        <p:spPr bwMode="auto">
          <a:xfrm>
            <a:off x="6841468" y="5344433"/>
            <a:ext cx="203200" cy="342900"/>
          </a:xfrm>
          <a:custGeom>
            <a:avLst/>
            <a:gdLst>
              <a:gd name="T0" fmla="*/ 104 w 105"/>
              <a:gd name="T1" fmla="*/ 79 h 178"/>
              <a:gd name="T2" fmla="*/ 82 w 105"/>
              <a:gd name="T3" fmla="*/ 27 h 178"/>
              <a:gd name="T4" fmla="*/ 32 w 105"/>
              <a:gd name="T5" fmla="*/ 0 h 178"/>
              <a:gd name="T6" fmla="*/ 32 w 105"/>
              <a:gd name="T7" fmla="*/ 0 h 178"/>
              <a:gd name="T8" fmla="*/ 29 w 105"/>
              <a:gd name="T9" fmla="*/ 3 h 178"/>
              <a:gd name="T10" fmla="*/ 25 w 105"/>
              <a:gd name="T11" fmla="*/ 25 h 178"/>
              <a:gd name="T12" fmla="*/ 25 w 105"/>
              <a:gd name="T13" fmla="*/ 27 h 178"/>
              <a:gd name="T14" fmla="*/ 28 w 105"/>
              <a:gd name="T15" fmla="*/ 28 h 178"/>
              <a:gd name="T16" fmla="*/ 75 w 105"/>
              <a:gd name="T17" fmla="*/ 81 h 178"/>
              <a:gd name="T18" fmla="*/ 75 w 105"/>
              <a:gd name="T19" fmla="*/ 81 h 178"/>
              <a:gd name="T20" fmla="*/ 39 w 105"/>
              <a:gd name="T21" fmla="*/ 139 h 178"/>
              <a:gd name="T22" fmla="*/ 37 w 105"/>
              <a:gd name="T23" fmla="*/ 131 h 178"/>
              <a:gd name="T24" fmla="*/ 34 w 105"/>
              <a:gd name="T25" fmla="*/ 129 h 178"/>
              <a:gd name="T26" fmla="*/ 33 w 105"/>
              <a:gd name="T27" fmla="*/ 129 h 178"/>
              <a:gd name="T28" fmla="*/ 31 w 105"/>
              <a:gd name="T29" fmla="*/ 130 h 178"/>
              <a:gd name="T30" fmla="*/ 1 w 105"/>
              <a:gd name="T31" fmla="*/ 163 h 178"/>
              <a:gd name="T32" fmla="*/ 0 w 105"/>
              <a:gd name="T33" fmla="*/ 166 h 178"/>
              <a:gd name="T34" fmla="*/ 3 w 105"/>
              <a:gd name="T35" fmla="*/ 168 h 178"/>
              <a:gd name="T36" fmla="*/ 47 w 105"/>
              <a:gd name="T37" fmla="*/ 178 h 178"/>
              <a:gd name="T38" fmla="*/ 47 w 105"/>
              <a:gd name="T39" fmla="*/ 178 h 178"/>
              <a:gd name="T40" fmla="*/ 50 w 105"/>
              <a:gd name="T41" fmla="*/ 177 h 178"/>
              <a:gd name="T42" fmla="*/ 51 w 105"/>
              <a:gd name="T43" fmla="*/ 174 h 178"/>
              <a:gd name="T44" fmla="*/ 48 w 105"/>
              <a:gd name="T45" fmla="*/ 166 h 178"/>
              <a:gd name="T46" fmla="*/ 89 w 105"/>
              <a:gd name="T47" fmla="*/ 133 h 178"/>
              <a:gd name="T48" fmla="*/ 104 w 105"/>
              <a:gd name="T49" fmla="*/ 7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178">
                <a:moveTo>
                  <a:pt x="104" y="79"/>
                </a:moveTo>
                <a:cubicBezTo>
                  <a:pt x="103" y="60"/>
                  <a:pt x="95" y="42"/>
                  <a:pt x="82" y="27"/>
                </a:cubicBezTo>
                <a:cubicBezTo>
                  <a:pt x="68" y="13"/>
                  <a:pt x="51" y="3"/>
                  <a:pt x="32" y="0"/>
                </a:cubicBezTo>
                <a:cubicBezTo>
                  <a:pt x="32" y="0"/>
                  <a:pt x="32" y="0"/>
                  <a:pt x="32" y="0"/>
                </a:cubicBezTo>
                <a:cubicBezTo>
                  <a:pt x="30" y="0"/>
                  <a:pt x="29" y="1"/>
                  <a:pt x="29" y="3"/>
                </a:cubicBezTo>
                <a:cubicBezTo>
                  <a:pt x="25" y="25"/>
                  <a:pt x="25" y="25"/>
                  <a:pt x="25" y="25"/>
                </a:cubicBezTo>
                <a:cubicBezTo>
                  <a:pt x="25" y="25"/>
                  <a:pt x="25" y="26"/>
                  <a:pt x="25" y="27"/>
                </a:cubicBezTo>
                <a:cubicBezTo>
                  <a:pt x="26" y="28"/>
                  <a:pt x="27" y="28"/>
                  <a:pt x="28" y="28"/>
                </a:cubicBezTo>
                <a:cubicBezTo>
                  <a:pt x="53" y="33"/>
                  <a:pt x="74" y="56"/>
                  <a:pt x="75" y="81"/>
                </a:cubicBezTo>
                <a:cubicBezTo>
                  <a:pt x="75" y="81"/>
                  <a:pt x="75" y="81"/>
                  <a:pt x="75" y="81"/>
                </a:cubicBezTo>
                <a:cubicBezTo>
                  <a:pt x="78" y="105"/>
                  <a:pt x="62" y="130"/>
                  <a:pt x="39" y="139"/>
                </a:cubicBezTo>
                <a:cubicBezTo>
                  <a:pt x="37" y="131"/>
                  <a:pt x="37" y="131"/>
                  <a:pt x="37" y="131"/>
                </a:cubicBezTo>
                <a:cubicBezTo>
                  <a:pt x="36" y="130"/>
                  <a:pt x="35" y="129"/>
                  <a:pt x="34" y="129"/>
                </a:cubicBezTo>
                <a:cubicBezTo>
                  <a:pt x="34" y="129"/>
                  <a:pt x="34" y="129"/>
                  <a:pt x="33" y="129"/>
                </a:cubicBezTo>
                <a:cubicBezTo>
                  <a:pt x="32" y="129"/>
                  <a:pt x="31" y="129"/>
                  <a:pt x="31" y="130"/>
                </a:cubicBezTo>
                <a:cubicBezTo>
                  <a:pt x="1" y="163"/>
                  <a:pt x="1" y="163"/>
                  <a:pt x="1" y="163"/>
                </a:cubicBezTo>
                <a:cubicBezTo>
                  <a:pt x="0" y="164"/>
                  <a:pt x="0" y="165"/>
                  <a:pt x="0" y="166"/>
                </a:cubicBezTo>
                <a:cubicBezTo>
                  <a:pt x="0" y="167"/>
                  <a:pt x="1" y="168"/>
                  <a:pt x="3" y="168"/>
                </a:cubicBezTo>
                <a:cubicBezTo>
                  <a:pt x="47" y="178"/>
                  <a:pt x="47" y="178"/>
                  <a:pt x="47" y="178"/>
                </a:cubicBezTo>
                <a:cubicBezTo>
                  <a:pt x="47" y="178"/>
                  <a:pt x="47" y="178"/>
                  <a:pt x="47" y="178"/>
                </a:cubicBezTo>
                <a:cubicBezTo>
                  <a:pt x="48" y="178"/>
                  <a:pt x="49" y="178"/>
                  <a:pt x="50" y="177"/>
                </a:cubicBezTo>
                <a:cubicBezTo>
                  <a:pt x="51" y="176"/>
                  <a:pt x="51" y="175"/>
                  <a:pt x="51" y="174"/>
                </a:cubicBezTo>
                <a:cubicBezTo>
                  <a:pt x="48" y="166"/>
                  <a:pt x="48" y="166"/>
                  <a:pt x="48" y="166"/>
                </a:cubicBezTo>
                <a:cubicBezTo>
                  <a:pt x="65" y="160"/>
                  <a:pt x="79" y="148"/>
                  <a:pt x="89" y="133"/>
                </a:cubicBezTo>
                <a:cubicBezTo>
                  <a:pt x="100" y="117"/>
                  <a:pt x="105" y="97"/>
                  <a:pt x="104" y="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2" name="组 71"/>
          <p:cNvGrpSpPr/>
          <p:nvPr/>
        </p:nvGrpSpPr>
        <p:grpSpPr>
          <a:xfrm>
            <a:off x="9699987" y="5898540"/>
            <a:ext cx="2492013" cy="1089519"/>
            <a:chOff x="4661252" y="5746140"/>
            <a:chExt cx="2492013" cy="1089519"/>
          </a:xfrm>
        </p:grpSpPr>
        <p:sp>
          <p:nvSpPr>
            <p:cNvPr id="73" name="TextBox 4"/>
            <p:cNvSpPr txBox="1"/>
            <p:nvPr/>
          </p:nvSpPr>
          <p:spPr>
            <a:xfrm>
              <a:off x="5864046" y="6148856"/>
              <a:ext cx="1289219" cy="369332"/>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b="1" kern="0" noProof="0" dirty="0" smtClean="0">
                  <a:solidFill>
                    <a:srgbClr val="000000"/>
                  </a:solidFill>
                  <a:latin typeface="微软雅黑"/>
                  <a:ea typeface="微软雅黑"/>
                  <a:cs typeface="微软雅黑"/>
                </a:rPr>
                <a:t>Pallas</a:t>
              </a:r>
              <a:endParaRPr lang="zh-CN" altLang="en-US" b="1" kern="0" noProof="0" dirty="0" smtClean="0">
                <a:solidFill>
                  <a:srgbClr val="000000"/>
                </a:solidFill>
                <a:latin typeface="微软雅黑"/>
                <a:ea typeface="微软雅黑"/>
                <a:cs typeface="微软雅黑"/>
              </a:endParaRPr>
            </a:p>
          </p:txBody>
        </p:sp>
        <p:grpSp>
          <p:nvGrpSpPr>
            <p:cNvPr id="74" name="组 73"/>
            <p:cNvGrpSpPr/>
            <p:nvPr/>
          </p:nvGrpSpPr>
          <p:grpSpPr>
            <a:xfrm>
              <a:off x="4661252" y="5746140"/>
              <a:ext cx="1527325" cy="1089519"/>
              <a:chOff x="4661252" y="5746140"/>
              <a:chExt cx="1527325" cy="1089519"/>
            </a:xfrm>
          </p:grpSpPr>
          <p:pic>
            <p:nvPicPr>
              <p:cNvPr id="75" name="图片 74" descr="电信联络云-1-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9058" y="5746140"/>
                <a:ext cx="1089519" cy="1089519"/>
              </a:xfrm>
              <a:prstGeom prst="rect">
                <a:avLst/>
              </a:prstGeom>
            </p:spPr>
          </p:pic>
          <p:grpSp>
            <p:nvGrpSpPr>
              <p:cNvPr id="76" name="组合 80"/>
              <p:cNvGrpSpPr/>
              <p:nvPr/>
            </p:nvGrpSpPr>
            <p:grpSpPr>
              <a:xfrm>
                <a:off x="4661252" y="6050376"/>
                <a:ext cx="584471" cy="503131"/>
                <a:chOff x="8633230" y="3323814"/>
                <a:chExt cx="7389577" cy="6361176"/>
              </a:xfrm>
            </p:grpSpPr>
            <p:sp>
              <p:nvSpPr>
                <p:cNvPr id="77" name="Freeform 16"/>
                <p:cNvSpPr>
                  <a:spLocks/>
                </p:cNvSpPr>
                <p:nvPr/>
              </p:nvSpPr>
              <p:spPr bwMode="auto">
                <a:xfrm rot="19803827">
                  <a:off x="12144227" y="3323814"/>
                  <a:ext cx="2959610" cy="3399183"/>
                </a:xfrm>
                <a:custGeom>
                  <a:avLst/>
                  <a:gdLst/>
                  <a:ahLst/>
                  <a:cxnLst>
                    <a:cxn ang="0">
                      <a:pos x="90" y="42"/>
                    </a:cxn>
                    <a:cxn ang="0">
                      <a:pos x="16" y="171"/>
                    </a:cxn>
                    <a:cxn ang="0">
                      <a:pos x="15" y="174"/>
                    </a:cxn>
                    <a:cxn ang="0">
                      <a:pos x="4" y="267"/>
                    </a:cxn>
                    <a:cxn ang="0">
                      <a:pos x="40" y="375"/>
                    </a:cxn>
                    <a:cxn ang="0">
                      <a:pos x="44" y="375"/>
                    </a:cxn>
                    <a:cxn ang="0">
                      <a:pos x="112" y="379"/>
                    </a:cxn>
                    <a:cxn ang="0">
                      <a:pos x="149" y="332"/>
                    </a:cxn>
                    <a:cxn ang="0">
                      <a:pos x="149" y="331"/>
                    </a:cxn>
                    <a:cxn ang="0">
                      <a:pos x="148" y="330"/>
                    </a:cxn>
                    <a:cxn ang="0">
                      <a:pos x="131" y="312"/>
                    </a:cxn>
                    <a:cxn ang="0">
                      <a:pos x="134" y="301"/>
                    </a:cxn>
                    <a:cxn ang="0">
                      <a:pos x="145" y="304"/>
                    </a:cxn>
                    <a:cxn ang="0">
                      <a:pos x="192" y="323"/>
                    </a:cxn>
                    <a:cxn ang="0">
                      <a:pos x="202" y="327"/>
                    </a:cxn>
                    <a:cxn ang="0">
                      <a:pos x="197" y="337"/>
                    </a:cxn>
                    <a:cxn ang="0">
                      <a:pos x="171" y="340"/>
                    </a:cxn>
                    <a:cxn ang="0">
                      <a:pos x="137" y="391"/>
                    </a:cxn>
                    <a:cxn ang="0">
                      <a:pos x="254" y="416"/>
                    </a:cxn>
                    <a:cxn ang="0">
                      <a:pos x="319" y="366"/>
                    </a:cxn>
                    <a:cxn ang="0">
                      <a:pos x="320" y="365"/>
                    </a:cxn>
                    <a:cxn ang="0">
                      <a:pos x="312" y="237"/>
                    </a:cxn>
                    <a:cxn ang="0">
                      <a:pos x="306" y="232"/>
                    </a:cxn>
                    <a:cxn ang="0">
                      <a:pos x="307" y="226"/>
                    </a:cxn>
                    <a:cxn ang="0">
                      <a:pos x="247" y="115"/>
                    </a:cxn>
                    <a:cxn ang="0">
                      <a:pos x="227" y="149"/>
                    </a:cxn>
                    <a:cxn ang="0">
                      <a:pos x="180" y="179"/>
                    </a:cxn>
                    <a:cxn ang="0">
                      <a:pos x="108" y="171"/>
                    </a:cxn>
                    <a:cxn ang="0">
                      <a:pos x="106" y="171"/>
                    </a:cxn>
                    <a:cxn ang="0">
                      <a:pos x="104" y="169"/>
                    </a:cxn>
                    <a:cxn ang="0">
                      <a:pos x="85" y="182"/>
                    </a:cxn>
                    <a:cxn ang="0">
                      <a:pos x="78" y="181"/>
                    </a:cxn>
                    <a:cxn ang="0">
                      <a:pos x="75" y="178"/>
                    </a:cxn>
                    <a:cxn ang="0">
                      <a:pos x="79" y="168"/>
                    </a:cxn>
                    <a:cxn ang="0">
                      <a:pos x="106" y="126"/>
                    </a:cxn>
                    <a:cxn ang="0">
                      <a:pos x="114" y="118"/>
                    </a:cxn>
                    <a:cxn ang="0">
                      <a:pos x="122" y="125"/>
                    </a:cxn>
                    <a:cxn ang="0">
                      <a:pos x="118" y="150"/>
                    </a:cxn>
                    <a:cxn ang="0">
                      <a:pos x="210" y="134"/>
                    </a:cxn>
                    <a:cxn ang="0">
                      <a:pos x="229" y="96"/>
                    </a:cxn>
                    <a:cxn ang="0">
                      <a:pos x="192" y="14"/>
                    </a:cxn>
                    <a:cxn ang="0">
                      <a:pos x="164" y="4"/>
                    </a:cxn>
                    <a:cxn ang="0">
                      <a:pos x="110" y="18"/>
                    </a:cxn>
                    <a:cxn ang="0">
                      <a:pos x="90" y="42"/>
                    </a:cxn>
                  </a:cxnLst>
                  <a:rect l="0" t="0" r="r" b="b"/>
                  <a:pathLst>
                    <a:path w="372" h="428">
                      <a:moveTo>
                        <a:pt x="90" y="42"/>
                      </a:moveTo>
                      <a:cubicBezTo>
                        <a:pt x="16" y="171"/>
                        <a:pt x="16" y="171"/>
                        <a:pt x="16" y="171"/>
                      </a:cubicBezTo>
                      <a:cubicBezTo>
                        <a:pt x="16" y="172"/>
                        <a:pt x="16" y="173"/>
                        <a:pt x="15" y="174"/>
                      </a:cubicBezTo>
                      <a:cubicBezTo>
                        <a:pt x="15" y="175"/>
                        <a:pt x="0" y="215"/>
                        <a:pt x="4" y="267"/>
                      </a:cubicBezTo>
                      <a:cubicBezTo>
                        <a:pt x="6" y="307"/>
                        <a:pt x="19" y="343"/>
                        <a:pt x="40" y="375"/>
                      </a:cubicBezTo>
                      <a:cubicBezTo>
                        <a:pt x="42" y="375"/>
                        <a:pt x="43" y="375"/>
                        <a:pt x="44" y="375"/>
                      </a:cubicBezTo>
                      <a:cubicBezTo>
                        <a:pt x="71" y="387"/>
                        <a:pt x="93" y="388"/>
                        <a:pt x="112" y="379"/>
                      </a:cubicBezTo>
                      <a:cubicBezTo>
                        <a:pt x="139" y="366"/>
                        <a:pt x="149" y="333"/>
                        <a:pt x="149" y="332"/>
                      </a:cubicBezTo>
                      <a:cubicBezTo>
                        <a:pt x="149" y="332"/>
                        <a:pt x="149" y="332"/>
                        <a:pt x="149" y="331"/>
                      </a:cubicBezTo>
                      <a:cubicBezTo>
                        <a:pt x="149" y="331"/>
                        <a:pt x="148" y="331"/>
                        <a:pt x="148" y="330"/>
                      </a:cubicBezTo>
                      <a:cubicBezTo>
                        <a:pt x="137" y="322"/>
                        <a:pt x="131" y="312"/>
                        <a:pt x="131" y="312"/>
                      </a:cubicBezTo>
                      <a:cubicBezTo>
                        <a:pt x="129" y="308"/>
                        <a:pt x="130" y="303"/>
                        <a:pt x="134" y="301"/>
                      </a:cubicBezTo>
                      <a:cubicBezTo>
                        <a:pt x="138" y="299"/>
                        <a:pt x="142" y="300"/>
                        <a:pt x="145" y="304"/>
                      </a:cubicBezTo>
                      <a:cubicBezTo>
                        <a:pt x="145" y="305"/>
                        <a:pt x="162" y="334"/>
                        <a:pt x="192" y="323"/>
                      </a:cubicBezTo>
                      <a:cubicBezTo>
                        <a:pt x="196" y="321"/>
                        <a:pt x="200" y="323"/>
                        <a:pt x="202" y="327"/>
                      </a:cubicBezTo>
                      <a:cubicBezTo>
                        <a:pt x="203" y="331"/>
                        <a:pt x="201" y="336"/>
                        <a:pt x="197" y="337"/>
                      </a:cubicBezTo>
                      <a:cubicBezTo>
                        <a:pt x="188" y="341"/>
                        <a:pt x="179" y="342"/>
                        <a:pt x="171" y="340"/>
                      </a:cubicBezTo>
                      <a:cubicBezTo>
                        <a:pt x="168" y="348"/>
                        <a:pt x="159" y="373"/>
                        <a:pt x="137" y="391"/>
                      </a:cubicBezTo>
                      <a:cubicBezTo>
                        <a:pt x="171" y="421"/>
                        <a:pt x="223" y="428"/>
                        <a:pt x="254" y="416"/>
                      </a:cubicBezTo>
                      <a:cubicBezTo>
                        <a:pt x="298" y="400"/>
                        <a:pt x="319" y="366"/>
                        <a:pt x="319" y="366"/>
                      </a:cubicBezTo>
                      <a:cubicBezTo>
                        <a:pt x="320" y="365"/>
                        <a:pt x="320" y="365"/>
                        <a:pt x="320" y="365"/>
                      </a:cubicBezTo>
                      <a:cubicBezTo>
                        <a:pt x="372" y="283"/>
                        <a:pt x="314" y="238"/>
                        <a:pt x="312" y="237"/>
                      </a:cubicBezTo>
                      <a:cubicBezTo>
                        <a:pt x="306" y="232"/>
                        <a:pt x="306" y="232"/>
                        <a:pt x="306" y="232"/>
                      </a:cubicBezTo>
                      <a:cubicBezTo>
                        <a:pt x="307" y="226"/>
                        <a:pt x="307" y="226"/>
                        <a:pt x="307" y="226"/>
                      </a:cubicBezTo>
                      <a:cubicBezTo>
                        <a:pt x="316" y="167"/>
                        <a:pt x="272" y="131"/>
                        <a:pt x="247" y="115"/>
                      </a:cubicBezTo>
                      <a:cubicBezTo>
                        <a:pt x="244" y="125"/>
                        <a:pt x="237" y="137"/>
                        <a:pt x="227" y="149"/>
                      </a:cubicBezTo>
                      <a:cubicBezTo>
                        <a:pt x="214" y="164"/>
                        <a:pt x="198" y="174"/>
                        <a:pt x="180" y="179"/>
                      </a:cubicBezTo>
                      <a:cubicBezTo>
                        <a:pt x="158" y="185"/>
                        <a:pt x="133" y="182"/>
                        <a:pt x="108" y="171"/>
                      </a:cubicBezTo>
                      <a:cubicBezTo>
                        <a:pt x="107" y="171"/>
                        <a:pt x="107" y="171"/>
                        <a:pt x="106" y="171"/>
                      </a:cubicBezTo>
                      <a:cubicBezTo>
                        <a:pt x="106" y="170"/>
                        <a:pt x="105" y="170"/>
                        <a:pt x="104" y="169"/>
                      </a:cubicBezTo>
                      <a:cubicBezTo>
                        <a:pt x="95" y="178"/>
                        <a:pt x="86" y="182"/>
                        <a:pt x="85" y="182"/>
                      </a:cubicBezTo>
                      <a:cubicBezTo>
                        <a:pt x="83" y="183"/>
                        <a:pt x="81" y="183"/>
                        <a:pt x="78" y="181"/>
                      </a:cubicBezTo>
                      <a:cubicBezTo>
                        <a:pt x="77" y="181"/>
                        <a:pt x="76" y="179"/>
                        <a:pt x="75" y="178"/>
                      </a:cubicBezTo>
                      <a:cubicBezTo>
                        <a:pt x="74" y="174"/>
                        <a:pt x="75" y="169"/>
                        <a:pt x="79" y="168"/>
                      </a:cubicBezTo>
                      <a:cubicBezTo>
                        <a:pt x="81" y="167"/>
                        <a:pt x="108" y="155"/>
                        <a:pt x="106" y="126"/>
                      </a:cubicBezTo>
                      <a:cubicBezTo>
                        <a:pt x="106" y="122"/>
                        <a:pt x="109" y="118"/>
                        <a:pt x="114" y="118"/>
                      </a:cubicBezTo>
                      <a:cubicBezTo>
                        <a:pt x="118" y="118"/>
                        <a:pt x="122" y="121"/>
                        <a:pt x="122" y="125"/>
                      </a:cubicBezTo>
                      <a:cubicBezTo>
                        <a:pt x="123" y="135"/>
                        <a:pt x="121" y="143"/>
                        <a:pt x="118" y="150"/>
                      </a:cubicBezTo>
                      <a:cubicBezTo>
                        <a:pt x="167" y="171"/>
                        <a:pt x="196" y="149"/>
                        <a:pt x="210" y="134"/>
                      </a:cubicBezTo>
                      <a:cubicBezTo>
                        <a:pt x="224" y="117"/>
                        <a:pt x="229" y="97"/>
                        <a:pt x="229" y="96"/>
                      </a:cubicBezTo>
                      <a:cubicBezTo>
                        <a:pt x="236" y="63"/>
                        <a:pt x="221" y="31"/>
                        <a:pt x="192" y="14"/>
                      </a:cubicBezTo>
                      <a:cubicBezTo>
                        <a:pt x="183" y="10"/>
                        <a:pt x="174" y="6"/>
                        <a:pt x="164" y="4"/>
                      </a:cubicBezTo>
                      <a:cubicBezTo>
                        <a:pt x="145" y="0"/>
                        <a:pt x="127" y="5"/>
                        <a:pt x="110" y="18"/>
                      </a:cubicBezTo>
                      <a:cubicBezTo>
                        <a:pt x="97" y="29"/>
                        <a:pt x="90" y="42"/>
                        <a:pt x="90" y="42"/>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sp>
              <p:nvSpPr>
                <p:cNvPr id="78" name="Freeform 17"/>
                <p:cNvSpPr>
                  <a:spLocks/>
                </p:cNvSpPr>
                <p:nvPr/>
              </p:nvSpPr>
              <p:spPr bwMode="auto">
                <a:xfrm rot="19803827">
                  <a:off x="11583394" y="5402292"/>
                  <a:ext cx="4439413" cy="4097646"/>
                </a:xfrm>
                <a:custGeom>
                  <a:avLst/>
                  <a:gdLst/>
                  <a:ahLst/>
                  <a:cxnLst>
                    <a:cxn ang="0">
                      <a:pos x="362" y="381"/>
                    </a:cxn>
                    <a:cxn ang="0">
                      <a:pos x="272" y="324"/>
                    </a:cxn>
                    <a:cxn ang="0">
                      <a:pos x="187" y="270"/>
                    </a:cxn>
                    <a:cxn ang="0">
                      <a:pos x="206" y="257"/>
                    </a:cxn>
                    <a:cxn ang="0">
                      <a:pos x="310" y="296"/>
                    </a:cxn>
                    <a:cxn ang="0">
                      <a:pos x="325" y="302"/>
                    </a:cxn>
                    <a:cxn ang="0">
                      <a:pos x="409" y="373"/>
                    </a:cxn>
                    <a:cxn ang="0">
                      <a:pos x="464" y="367"/>
                    </a:cxn>
                    <a:cxn ang="0">
                      <a:pos x="513" y="267"/>
                    </a:cxn>
                    <a:cxn ang="0">
                      <a:pos x="518" y="254"/>
                    </a:cxn>
                    <a:cxn ang="0">
                      <a:pos x="488" y="206"/>
                    </a:cxn>
                    <a:cxn ang="0">
                      <a:pos x="370" y="192"/>
                    </a:cxn>
                    <a:cxn ang="0">
                      <a:pos x="294" y="175"/>
                    </a:cxn>
                    <a:cxn ang="0">
                      <a:pos x="330" y="218"/>
                    </a:cxn>
                    <a:cxn ang="0">
                      <a:pos x="313" y="221"/>
                    </a:cxn>
                    <a:cxn ang="0">
                      <a:pos x="206" y="36"/>
                    </a:cxn>
                    <a:cxn ang="0">
                      <a:pos x="34" y="300"/>
                    </a:cxn>
                    <a:cxn ang="0">
                      <a:pos x="24" y="452"/>
                    </a:cxn>
                    <a:cxn ang="0">
                      <a:pos x="67" y="488"/>
                    </a:cxn>
                    <a:cxn ang="0">
                      <a:pos x="182" y="495"/>
                    </a:cxn>
                    <a:cxn ang="0">
                      <a:pos x="188" y="492"/>
                    </a:cxn>
                    <a:cxn ang="0">
                      <a:pos x="251" y="369"/>
                    </a:cxn>
                    <a:cxn ang="0">
                      <a:pos x="208" y="383"/>
                    </a:cxn>
                    <a:cxn ang="0">
                      <a:pos x="202" y="374"/>
                    </a:cxn>
                    <a:cxn ang="0">
                      <a:pos x="227" y="366"/>
                    </a:cxn>
                    <a:cxn ang="0">
                      <a:pos x="258" y="336"/>
                    </a:cxn>
                    <a:cxn ang="0">
                      <a:pos x="270" y="346"/>
                    </a:cxn>
                    <a:cxn ang="0">
                      <a:pos x="215" y="502"/>
                    </a:cxn>
                    <a:cxn ang="0">
                      <a:pos x="345" y="463"/>
                    </a:cxn>
                    <a:cxn ang="0">
                      <a:pos x="365" y="414"/>
                    </a:cxn>
                    <a:cxn ang="0">
                      <a:pos x="388" y="414"/>
                    </a:cxn>
                    <a:cxn ang="0">
                      <a:pos x="426" y="416"/>
                    </a:cxn>
                    <a:cxn ang="0">
                      <a:pos x="406" y="396"/>
                    </a:cxn>
                  </a:cxnLst>
                  <a:rect l="0" t="0" r="r" b="b"/>
                  <a:pathLst>
                    <a:path w="559" h="516">
                      <a:moveTo>
                        <a:pt x="406" y="396"/>
                      </a:moveTo>
                      <a:cubicBezTo>
                        <a:pt x="393" y="394"/>
                        <a:pt x="377" y="390"/>
                        <a:pt x="362" y="381"/>
                      </a:cubicBezTo>
                      <a:cubicBezTo>
                        <a:pt x="342" y="370"/>
                        <a:pt x="323" y="351"/>
                        <a:pt x="308" y="321"/>
                      </a:cubicBezTo>
                      <a:cubicBezTo>
                        <a:pt x="300" y="323"/>
                        <a:pt x="287" y="325"/>
                        <a:pt x="272" y="324"/>
                      </a:cubicBezTo>
                      <a:cubicBezTo>
                        <a:pt x="260" y="323"/>
                        <a:pt x="244" y="320"/>
                        <a:pt x="228" y="311"/>
                      </a:cubicBezTo>
                      <a:cubicBezTo>
                        <a:pt x="214" y="303"/>
                        <a:pt x="199" y="290"/>
                        <a:pt x="187" y="270"/>
                      </a:cubicBezTo>
                      <a:cubicBezTo>
                        <a:pt x="183" y="264"/>
                        <a:pt x="185" y="257"/>
                        <a:pt x="190" y="254"/>
                      </a:cubicBezTo>
                      <a:cubicBezTo>
                        <a:pt x="196" y="250"/>
                        <a:pt x="203" y="252"/>
                        <a:pt x="206" y="257"/>
                      </a:cubicBezTo>
                      <a:cubicBezTo>
                        <a:pt x="243" y="315"/>
                        <a:pt x="295" y="301"/>
                        <a:pt x="308" y="297"/>
                      </a:cubicBezTo>
                      <a:cubicBezTo>
                        <a:pt x="308" y="296"/>
                        <a:pt x="309" y="296"/>
                        <a:pt x="310" y="296"/>
                      </a:cubicBezTo>
                      <a:cubicBezTo>
                        <a:pt x="313" y="294"/>
                        <a:pt x="316" y="294"/>
                        <a:pt x="319" y="296"/>
                      </a:cubicBezTo>
                      <a:cubicBezTo>
                        <a:pt x="322" y="297"/>
                        <a:pt x="324" y="299"/>
                        <a:pt x="325" y="302"/>
                      </a:cubicBezTo>
                      <a:cubicBezTo>
                        <a:pt x="326" y="303"/>
                        <a:pt x="326" y="303"/>
                        <a:pt x="326" y="304"/>
                      </a:cubicBezTo>
                      <a:cubicBezTo>
                        <a:pt x="344" y="345"/>
                        <a:pt x="372" y="368"/>
                        <a:pt x="409" y="373"/>
                      </a:cubicBezTo>
                      <a:cubicBezTo>
                        <a:pt x="438" y="376"/>
                        <a:pt x="461" y="368"/>
                        <a:pt x="462" y="368"/>
                      </a:cubicBezTo>
                      <a:cubicBezTo>
                        <a:pt x="462" y="367"/>
                        <a:pt x="463" y="367"/>
                        <a:pt x="464" y="367"/>
                      </a:cubicBezTo>
                      <a:cubicBezTo>
                        <a:pt x="490" y="353"/>
                        <a:pt x="506" y="333"/>
                        <a:pt x="512" y="308"/>
                      </a:cubicBezTo>
                      <a:cubicBezTo>
                        <a:pt x="517" y="285"/>
                        <a:pt x="513" y="267"/>
                        <a:pt x="513" y="267"/>
                      </a:cubicBezTo>
                      <a:cubicBezTo>
                        <a:pt x="511" y="259"/>
                        <a:pt x="511" y="259"/>
                        <a:pt x="511" y="259"/>
                      </a:cubicBezTo>
                      <a:cubicBezTo>
                        <a:pt x="518" y="254"/>
                        <a:pt x="518" y="254"/>
                        <a:pt x="518" y="254"/>
                      </a:cubicBezTo>
                      <a:cubicBezTo>
                        <a:pt x="559" y="224"/>
                        <a:pt x="557" y="186"/>
                        <a:pt x="551" y="163"/>
                      </a:cubicBezTo>
                      <a:cubicBezTo>
                        <a:pt x="539" y="177"/>
                        <a:pt x="518" y="195"/>
                        <a:pt x="488" y="206"/>
                      </a:cubicBezTo>
                      <a:cubicBezTo>
                        <a:pt x="465" y="214"/>
                        <a:pt x="438" y="215"/>
                        <a:pt x="410" y="208"/>
                      </a:cubicBezTo>
                      <a:cubicBezTo>
                        <a:pt x="396" y="205"/>
                        <a:pt x="382" y="199"/>
                        <a:pt x="370" y="192"/>
                      </a:cubicBezTo>
                      <a:cubicBezTo>
                        <a:pt x="359" y="186"/>
                        <a:pt x="350" y="179"/>
                        <a:pt x="342" y="171"/>
                      </a:cubicBezTo>
                      <a:cubicBezTo>
                        <a:pt x="327" y="176"/>
                        <a:pt x="311" y="178"/>
                        <a:pt x="294" y="175"/>
                      </a:cubicBezTo>
                      <a:cubicBezTo>
                        <a:pt x="304" y="184"/>
                        <a:pt x="315" y="193"/>
                        <a:pt x="327" y="202"/>
                      </a:cubicBezTo>
                      <a:cubicBezTo>
                        <a:pt x="332" y="205"/>
                        <a:pt x="333" y="213"/>
                        <a:pt x="330" y="218"/>
                      </a:cubicBezTo>
                      <a:cubicBezTo>
                        <a:pt x="326" y="223"/>
                        <a:pt x="319" y="224"/>
                        <a:pt x="314" y="221"/>
                      </a:cubicBezTo>
                      <a:cubicBezTo>
                        <a:pt x="314" y="221"/>
                        <a:pt x="314" y="221"/>
                        <a:pt x="313" y="221"/>
                      </a:cubicBezTo>
                      <a:cubicBezTo>
                        <a:pt x="277" y="195"/>
                        <a:pt x="249" y="165"/>
                        <a:pt x="231" y="129"/>
                      </a:cubicBezTo>
                      <a:cubicBezTo>
                        <a:pt x="217" y="101"/>
                        <a:pt x="209" y="69"/>
                        <a:pt x="206" y="36"/>
                      </a:cubicBezTo>
                      <a:cubicBezTo>
                        <a:pt x="206" y="23"/>
                        <a:pt x="206" y="11"/>
                        <a:pt x="207" y="0"/>
                      </a:cubicBezTo>
                      <a:cubicBezTo>
                        <a:pt x="34" y="300"/>
                        <a:pt x="34" y="300"/>
                        <a:pt x="34" y="300"/>
                      </a:cubicBezTo>
                      <a:cubicBezTo>
                        <a:pt x="17" y="329"/>
                        <a:pt x="2" y="357"/>
                        <a:pt x="1" y="389"/>
                      </a:cubicBezTo>
                      <a:cubicBezTo>
                        <a:pt x="0" y="427"/>
                        <a:pt x="24" y="452"/>
                        <a:pt x="24" y="452"/>
                      </a:cubicBezTo>
                      <a:cubicBezTo>
                        <a:pt x="24" y="453"/>
                        <a:pt x="24" y="453"/>
                        <a:pt x="24" y="453"/>
                      </a:cubicBezTo>
                      <a:cubicBezTo>
                        <a:pt x="38" y="467"/>
                        <a:pt x="52" y="479"/>
                        <a:pt x="67" y="488"/>
                      </a:cubicBezTo>
                      <a:cubicBezTo>
                        <a:pt x="93" y="502"/>
                        <a:pt x="120" y="508"/>
                        <a:pt x="148" y="505"/>
                      </a:cubicBezTo>
                      <a:cubicBezTo>
                        <a:pt x="169" y="502"/>
                        <a:pt x="182" y="495"/>
                        <a:pt x="182" y="495"/>
                      </a:cubicBezTo>
                      <a:cubicBezTo>
                        <a:pt x="187" y="492"/>
                        <a:pt x="187" y="492"/>
                        <a:pt x="187" y="492"/>
                      </a:cubicBezTo>
                      <a:cubicBezTo>
                        <a:pt x="188" y="492"/>
                        <a:pt x="188" y="492"/>
                        <a:pt x="188" y="492"/>
                      </a:cubicBezTo>
                      <a:cubicBezTo>
                        <a:pt x="193" y="489"/>
                        <a:pt x="202" y="484"/>
                        <a:pt x="210" y="476"/>
                      </a:cubicBezTo>
                      <a:cubicBezTo>
                        <a:pt x="225" y="462"/>
                        <a:pt x="257" y="424"/>
                        <a:pt x="251" y="369"/>
                      </a:cubicBezTo>
                      <a:cubicBezTo>
                        <a:pt x="244" y="375"/>
                        <a:pt x="237" y="379"/>
                        <a:pt x="231" y="381"/>
                      </a:cubicBezTo>
                      <a:cubicBezTo>
                        <a:pt x="219" y="384"/>
                        <a:pt x="209" y="383"/>
                        <a:pt x="208" y="383"/>
                      </a:cubicBezTo>
                      <a:cubicBezTo>
                        <a:pt x="207" y="382"/>
                        <a:pt x="206" y="382"/>
                        <a:pt x="205" y="382"/>
                      </a:cubicBezTo>
                      <a:cubicBezTo>
                        <a:pt x="203" y="380"/>
                        <a:pt x="201" y="377"/>
                        <a:pt x="202" y="374"/>
                      </a:cubicBezTo>
                      <a:cubicBezTo>
                        <a:pt x="202" y="369"/>
                        <a:pt x="206" y="367"/>
                        <a:pt x="211" y="367"/>
                      </a:cubicBezTo>
                      <a:cubicBezTo>
                        <a:pt x="211" y="367"/>
                        <a:pt x="218" y="368"/>
                        <a:pt x="227" y="366"/>
                      </a:cubicBezTo>
                      <a:cubicBezTo>
                        <a:pt x="237" y="362"/>
                        <a:pt x="245" y="354"/>
                        <a:pt x="248" y="341"/>
                      </a:cubicBezTo>
                      <a:cubicBezTo>
                        <a:pt x="249" y="337"/>
                        <a:pt x="254" y="335"/>
                        <a:pt x="258" y="336"/>
                      </a:cubicBezTo>
                      <a:cubicBezTo>
                        <a:pt x="259" y="336"/>
                        <a:pt x="259" y="337"/>
                        <a:pt x="260" y="337"/>
                      </a:cubicBezTo>
                      <a:cubicBezTo>
                        <a:pt x="265" y="338"/>
                        <a:pt x="269" y="341"/>
                        <a:pt x="270" y="346"/>
                      </a:cubicBezTo>
                      <a:cubicBezTo>
                        <a:pt x="289" y="422"/>
                        <a:pt x="246" y="474"/>
                        <a:pt x="226" y="493"/>
                      </a:cubicBezTo>
                      <a:cubicBezTo>
                        <a:pt x="222" y="497"/>
                        <a:pt x="218" y="500"/>
                        <a:pt x="215" y="502"/>
                      </a:cubicBezTo>
                      <a:cubicBezTo>
                        <a:pt x="262" y="516"/>
                        <a:pt x="306" y="503"/>
                        <a:pt x="343" y="465"/>
                      </a:cubicBezTo>
                      <a:cubicBezTo>
                        <a:pt x="343" y="464"/>
                        <a:pt x="344" y="463"/>
                        <a:pt x="345" y="463"/>
                      </a:cubicBezTo>
                      <a:cubicBezTo>
                        <a:pt x="345" y="462"/>
                        <a:pt x="346" y="461"/>
                        <a:pt x="346" y="461"/>
                      </a:cubicBezTo>
                      <a:cubicBezTo>
                        <a:pt x="351" y="456"/>
                        <a:pt x="365" y="436"/>
                        <a:pt x="365" y="414"/>
                      </a:cubicBezTo>
                      <a:cubicBezTo>
                        <a:pt x="365" y="408"/>
                        <a:pt x="370" y="403"/>
                        <a:pt x="377" y="403"/>
                      </a:cubicBezTo>
                      <a:cubicBezTo>
                        <a:pt x="383" y="402"/>
                        <a:pt x="388" y="408"/>
                        <a:pt x="388" y="414"/>
                      </a:cubicBezTo>
                      <a:cubicBezTo>
                        <a:pt x="389" y="428"/>
                        <a:pt x="385" y="441"/>
                        <a:pt x="380" y="451"/>
                      </a:cubicBezTo>
                      <a:cubicBezTo>
                        <a:pt x="398" y="444"/>
                        <a:pt x="413" y="433"/>
                        <a:pt x="426" y="416"/>
                      </a:cubicBezTo>
                      <a:cubicBezTo>
                        <a:pt x="432" y="409"/>
                        <a:pt x="436" y="402"/>
                        <a:pt x="439" y="396"/>
                      </a:cubicBezTo>
                      <a:cubicBezTo>
                        <a:pt x="430" y="397"/>
                        <a:pt x="418" y="397"/>
                        <a:pt x="406" y="396"/>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sp>
              <p:nvSpPr>
                <p:cNvPr id="79" name="Freeform 18"/>
                <p:cNvSpPr>
                  <a:spLocks/>
                </p:cNvSpPr>
                <p:nvPr/>
              </p:nvSpPr>
              <p:spPr bwMode="auto">
                <a:xfrm rot="19803827">
                  <a:off x="8633230" y="4171799"/>
                  <a:ext cx="4765158" cy="5513191"/>
                </a:xfrm>
                <a:custGeom>
                  <a:avLst/>
                  <a:gdLst/>
                  <a:ahLst/>
                  <a:cxnLst>
                    <a:cxn ang="0">
                      <a:pos x="234" y="325"/>
                    </a:cxn>
                    <a:cxn ang="0">
                      <a:pos x="132" y="258"/>
                    </a:cxn>
                    <a:cxn ang="0">
                      <a:pos x="171" y="259"/>
                    </a:cxn>
                    <a:cxn ang="0">
                      <a:pos x="457" y="297"/>
                    </a:cxn>
                    <a:cxn ang="0">
                      <a:pos x="511" y="248"/>
                    </a:cxn>
                    <a:cxn ang="0">
                      <a:pos x="588" y="117"/>
                    </a:cxn>
                    <a:cxn ang="0">
                      <a:pos x="593" y="106"/>
                    </a:cxn>
                    <a:cxn ang="0">
                      <a:pos x="562" y="16"/>
                    </a:cxn>
                    <a:cxn ang="0">
                      <a:pos x="471" y="25"/>
                    </a:cxn>
                    <a:cxn ang="0">
                      <a:pos x="449" y="107"/>
                    </a:cxn>
                    <a:cxn ang="0">
                      <a:pos x="509" y="138"/>
                    </a:cxn>
                    <a:cxn ang="0">
                      <a:pos x="485" y="180"/>
                    </a:cxn>
                    <a:cxn ang="0">
                      <a:pos x="470" y="191"/>
                    </a:cxn>
                    <a:cxn ang="0">
                      <a:pos x="423" y="100"/>
                    </a:cxn>
                    <a:cxn ang="0">
                      <a:pos x="431" y="10"/>
                    </a:cxn>
                    <a:cxn ang="0">
                      <a:pos x="316" y="25"/>
                    </a:cxn>
                    <a:cxn ang="0">
                      <a:pos x="310" y="23"/>
                    </a:cxn>
                    <a:cxn ang="0">
                      <a:pos x="260" y="21"/>
                    </a:cxn>
                    <a:cxn ang="0">
                      <a:pos x="196" y="83"/>
                    </a:cxn>
                    <a:cxn ang="0">
                      <a:pos x="224" y="164"/>
                    </a:cxn>
                    <a:cxn ang="0">
                      <a:pos x="301" y="139"/>
                    </a:cxn>
                    <a:cxn ang="0">
                      <a:pos x="308" y="109"/>
                    </a:cxn>
                    <a:cxn ang="0">
                      <a:pos x="350" y="139"/>
                    </a:cxn>
                    <a:cxn ang="0">
                      <a:pos x="324" y="149"/>
                    </a:cxn>
                    <a:cxn ang="0">
                      <a:pos x="322" y="151"/>
                    </a:cxn>
                    <a:cxn ang="0">
                      <a:pos x="302" y="213"/>
                    </a:cxn>
                    <a:cxn ang="0">
                      <a:pos x="294" y="251"/>
                    </a:cxn>
                    <a:cxn ang="0">
                      <a:pos x="175" y="131"/>
                    </a:cxn>
                    <a:cxn ang="0">
                      <a:pos x="113" y="134"/>
                    </a:cxn>
                    <a:cxn ang="0">
                      <a:pos x="95" y="175"/>
                    </a:cxn>
                    <a:cxn ang="0">
                      <a:pos x="92" y="176"/>
                    </a:cxn>
                    <a:cxn ang="0">
                      <a:pos x="32" y="268"/>
                    </a:cxn>
                    <a:cxn ang="0">
                      <a:pos x="33" y="274"/>
                    </a:cxn>
                    <a:cxn ang="0">
                      <a:pos x="108" y="350"/>
                    </a:cxn>
                    <a:cxn ang="0">
                      <a:pos x="185" y="332"/>
                    </a:cxn>
                    <a:cxn ang="0">
                      <a:pos x="181" y="386"/>
                    </a:cxn>
                    <a:cxn ang="0">
                      <a:pos x="180" y="400"/>
                    </a:cxn>
                    <a:cxn ang="0">
                      <a:pos x="103" y="373"/>
                    </a:cxn>
                    <a:cxn ang="0">
                      <a:pos x="1" y="357"/>
                    </a:cxn>
                    <a:cxn ang="0">
                      <a:pos x="45" y="361"/>
                    </a:cxn>
                    <a:cxn ang="0">
                      <a:pos x="10" y="417"/>
                    </a:cxn>
                    <a:cxn ang="0">
                      <a:pos x="8" y="421"/>
                    </a:cxn>
                    <a:cxn ang="0">
                      <a:pos x="39" y="551"/>
                    </a:cxn>
                    <a:cxn ang="0">
                      <a:pos x="147" y="425"/>
                    </a:cxn>
                    <a:cxn ang="0">
                      <a:pos x="220" y="424"/>
                    </a:cxn>
                    <a:cxn ang="0">
                      <a:pos x="289" y="498"/>
                    </a:cxn>
                    <a:cxn ang="0">
                      <a:pos x="154" y="448"/>
                    </a:cxn>
                    <a:cxn ang="0">
                      <a:pos x="79" y="505"/>
                    </a:cxn>
                    <a:cxn ang="0">
                      <a:pos x="62" y="576"/>
                    </a:cxn>
                    <a:cxn ang="0">
                      <a:pos x="62" y="576"/>
                    </a:cxn>
                    <a:cxn ang="0">
                      <a:pos x="63" y="578"/>
                    </a:cxn>
                    <a:cxn ang="0">
                      <a:pos x="177" y="692"/>
                    </a:cxn>
                    <a:cxn ang="0">
                      <a:pos x="241" y="681"/>
                    </a:cxn>
                    <a:cxn ang="0">
                      <a:pos x="306" y="607"/>
                    </a:cxn>
                  </a:cxnLst>
                  <a:rect l="0" t="0" r="r" b="b"/>
                  <a:pathLst>
                    <a:path w="600" h="693">
                      <a:moveTo>
                        <a:pt x="475" y="312"/>
                      </a:moveTo>
                      <a:cubicBezTo>
                        <a:pt x="469" y="317"/>
                        <a:pt x="462" y="321"/>
                        <a:pt x="455" y="325"/>
                      </a:cubicBezTo>
                      <a:cubicBezTo>
                        <a:pt x="439" y="334"/>
                        <a:pt x="420" y="341"/>
                        <a:pt x="398" y="346"/>
                      </a:cubicBezTo>
                      <a:cubicBezTo>
                        <a:pt x="370" y="353"/>
                        <a:pt x="337" y="354"/>
                        <a:pt x="300" y="347"/>
                      </a:cubicBezTo>
                      <a:cubicBezTo>
                        <a:pt x="279" y="343"/>
                        <a:pt x="257" y="336"/>
                        <a:pt x="234" y="325"/>
                      </a:cubicBezTo>
                      <a:cubicBezTo>
                        <a:pt x="234" y="325"/>
                        <a:pt x="234" y="325"/>
                        <a:pt x="234" y="325"/>
                      </a:cubicBezTo>
                      <a:cubicBezTo>
                        <a:pt x="234" y="325"/>
                        <a:pt x="234" y="325"/>
                        <a:pt x="234" y="325"/>
                      </a:cubicBezTo>
                      <a:cubicBezTo>
                        <a:pt x="234" y="325"/>
                        <a:pt x="222" y="319"/>
                        <a:pt x="206" y="310"/>
                      </a:cubicBezTo>
                      <a:cubicBezTo>
                        <a:pt x="195" y="304"/>
                        <a:pt x="183" y="296"/>
                        <a:pt x="170" y="287"/>
                      </a:cubicBezTo>
                      <a:cubicBezTo>
                        <a:pt x="157" y="279"/>
                        <a:pt x="144" y="269"/>
                        <a:pt x="132" y="258"/>
                      </a:cubicBezTo>
                      <a:cubicBezTo>
                        <a:pt x="124" y="251"/>
                        <a:pt x="116" y="244"/>
                        <a:pt x="110" y="237"/>
                      </a:cubicBezTo>
                      <a:cubicBezTo>
                        <a:pt x="106" y="232"/>
                        <a:pt x="107" y="224"/>
                        <a:pt x="111" y="220"/>
                      </a:cubicBezTo>
                      <a:cubicBezTo>
                        <a:pt x="116" y="216"/>
                        <a:pt x="124" y="217"/>
                        <a:pt x="128" y="222"/>
                      </a:cubicBezTo>
                      <a:cubicBezTo>
                        <a:pt x="133" y="228"/>
                        <a:pt x="140" y="235"/>
                        <a:pt x="147" y="241"/>
                      </a:cubicBezTo>
                      <a:cubicBezTo>
                        <a:pt x="154" y="247"/>
                        <a:pt x="162" y="254"/>
                        <a:pt x="171" y="259"/>
                      </a:cubicBezTo>
                      <a:cubicBezTo>
                        <a:pt x="187" y="271"/>
                        <a:pt x="204" y="282"/>
                        <a:pt x="217" y="290"/>
                      </a:cubicBezTo>
                      <a:cubicBezTo>
                        <a:pt x="232" y="298"/>
                        <a:pt x="243" y="303"/>
                        <a:pt x="244" y="304"/>
                      </a:cubicBezTo>
                      <a:cubicBezTo>
                        <a:pt x="280" y="321"/>
                        <a:pt x="313" y="328"/>
                        <a:pt x="342" y="328"/>
                      </a:cubicBezTo>
                      <a:cubicBezTo>
                        <a:pt x="371" y="329"/>
                        <a:pt x="396" y="324"/>
                        <a:pt x="418" y="316"/>
                      </a:cubicBezTo>
                      <a:cubicBezTo>
                        <a:pt x="432" y="311"/>
                        <a:pt x="445" y="304"/>
                        <a:pt x="457" y="297"/>
                      </a:cubicBezTo>
                      <a:cubicBezTo>
                        <a:pt x="472" y="287"/>
                        <a:pt x="484" y="277"/>
                        <a:pt x="493" y="269"/>
                      </a:cubicBezTo>
                      <a:cubicBezTo>
                        <a:pt x="505" y="257"/>
                        <a:pt x="511" y="249"/>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2" y="247"/>
                        <a:pt x="513" y="247"/>
                        <a:pt x="514" y="246"/>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9" y="115"/>
                        <a:pt x="591" y="112"/>
                        <a:pt x="593" y="106"/>
                      </a:cubicBezTo>
                      <a:cubicBezTo>
                        <a:pt x="596" y="101"/>
                        <a:pt x="598" y="94"/>
                        <a:pt x="599" y="86"/>
                      </a:cubicBezTo>
                      <a:cubicBezTo>
                        <a:pt x="600" y="81"/>
                        <a:pt x="600" y="75"/>
                        <a:pt x="600" y="70"/>
                      </a:cubicBezTo>
                      <a:cubicBezTo>
                        <a:pt x="599" y="62"/>
                        <a:pt x="597" y="55"/>
                        <a:pt x="593" y="47"/>
                      </a:cubicBezTo>
                      <a:cubicBezTo>
                        <a:pt x="591" y="43"/>
                        <a:pt x="588" y="38"/>
                        <a:pt x="584" y="34"/>
                      </a:cubicBezTo>
                      <a:cubicBezTo>
                        <a:pt x="577" y="26"/>
                        <a:pt x="570" y="20"/>
                        <a:pt x="562" y="16"/>
                      </a:cubicBezTo>
                      <a:cubicBezTo>
                        <a:pt x="551" y="9"/>
                        <a:pt x="539" y="6"/>
                        <a:pt x="527" y="5"/>
                      </a:cubicBezTo>
                      <a:cubicBezTo>
                        <a:pt x="515" y="4"/>
                        <a:pt x="504" y="6"/>
                        <a:pt x="493" y="11"/>
                      </a:cubicBezTo>
                      <a:cubicBezTo>
                        <a:pt x="486" y="14"/>
                        <a:pt x="479" y="18"/>
                        <a:pt x="472" y="24"/>
                      </a:cubicBezTo>
                      <a:cubicBezTo>
                        <a:pt x="472" y="24"/>
                        <a:pt x="472" y="24"/>
                        <a:pt x="472" y="24"/>
                      </a:cubicBezTo>
                      <a:cubicBezTo>
                        <a:pt x="472" y="24"/>
                        <a:pt x="472" y="24"/>
                        <a:pt x="471" y="25"/>
                      </a:cubicBezTo>
                      <a:cubicBezTo>
                        <a:pt x="470" y="26"/>
                        <a:pt x="469" y="27"/>
                        <a:pt x="467" y="29"/>
                      </a:cubicBezTo>
                      <a:cubicBezTo>
                        <a:pt x="464" y="32"/>
                        <a:pt x="460" y="37"/>
                        <a:pt x="456" y="44"/>
                      </a:cubicBezTo>
                      <a:cubicBezTo>
                        <a:pt x="454" y="49"/>
                        <a:pt x="451" y="54"/>
                        <a:pt x="449" y="60"/>
                      </a:cubicBezTo>
                      <a:cubicBezTo>
                        <a:pt x="447" y="67"/>
                        <a:pt x="445" y="74"/>
                        <a:pt x="445" y="82"/>
                      </a:cubicBezTo>
                      <a:cubicBezTo>
                        <a:pt x="445" y="90"/>
                        <a:pt x="446" y="99"/>
                        <a:pt x="449" y="107"/>
                      </a:cubicBezTo>
                      <a:cubicBezTo>
                        <a:pt x="452" y="113"/>
                        <a:pt x="454" y="119"/>
                        <a:pt x="459" y="125"/>
                      </a:cubicBezTo>
                      <a:cubicBezTo>
                        <a:pt x="464" y="132"/>
                        <a:pt x="471" y="140"/>
                        <a:pt x="481" y="148"/>
                      </a:cubicBezTo>
                      <a:cubicBezTo>
                        <a:pt x="482" y="146"/>
                        <a:pt x="484" y="144"/>
                        <a:pt x="486" y="143"/>
                      </a:cubicBezTo>
                      <a:cubicBezTo>
                        <a:pt x="489" y="139"/>
                        <a:pt x="494" y="136"/>
                        <a:pt x="499" y="134"/>
                      </a:cubicBezTo>
                      <a:cubicBezTo>
                        <a:pt x="503" y="132"/>
                        <a:pt x="508" y="134"/>
                        <a:pt x="509" y="138"/>
                      </a:cubicBezTo>
                      <a:cubicBezTo>
                        <a:pt x="511" y="142"/>
                        <a:pt x="509" y="146"/>
                        <a:pt x="505" y="148"/>
                      </a:cubicBezTo>
                      <a:cubicBezTo>
                        <a:pt x="502" y="150"/>
                        <a:pt x="499" y="152"/>
                        <a:pt x="496" y="154"/>
                      </a:cubicBezTo>
                      <a:cubicBezTo>
                        <a:pt x="494" y="156"/>
                        <a:pt x="492" y="159"/>
                        <a:pt x="490" y="161"/>
                      </a:cubicBezTo>
                      <a:cubicBezTo>
                        <a:pt x="489" y="164"/>
                        <a:pt x="487" y="168"/>
                        <a:pt x="486" y="171"/>
                      </a:cubicBezTo>
                      <a:cubicBezTo>
                        <a:pt x="486" y="174"/>
                        <a:pt x="485" y="177"/>
                        <a:pt x="485" y="180"/>
                      </a:cubicBezTo>
                      <a:cubicBezTo>
                        <a:pt x="484" y="185"/>
                        <a:pt x="485" y="189"/>
                        <a:pt x="485" y="189"/>
                      </a:cubicBezTo>
                      <a:cubicBezTo>
                        <a:pt x="485" y="189"/>
                        <a:pt x="485" y="189"/>
                        <a:pt x="485" y="189"/>
                      </a:cubicBezTo>
                      <a:cubicBezTo>
                        <a:pt x="485" y="189"/>
                        <a:pt x="485" y="189"/>
                        <a:pt x="485" y="189"/>
                      </a:cubicBezTo>
                      <a:cubicBezTo>
                        <a:pt x="486" y="194"/>
                        <a:pt x="483" y="197"/>
                        <a:pt x="478" y="198"/>
                      </a:cubicBezTo>
                      <a:cubicBezTo>
                        <a:pt x="474" y="199"/>
                        <a:pt x="470" y="196"/>
                        <a:pt x="470" y="191"/>
                      </a:cubicBezTo>
                      <a:cubicBezTo>
                        <a:pt x="470" y="191"/>
                        <a:pt x="469" y="188"/>
                        <a:pt x="469" y="184"/>
                      </a:cubicBezTo>
                      <a:cubicBezTo>
                        <a:pt x="469" y="180"/>
                        <a:pt x="470" y="174"/>
                        <a:pt x="471" y="169"/>
                      </a:cubicBezTo>
                      <a:cubicBezTo>
                        <a:pt x="470" y="168"/>
                        <a:pt x="469" y="168"/>
                        <a:pt x="468" y="167"/>
                      </a:cubicBezTo>
                      <a:cubicBezTo>
                        <a:pt x="454" y="157"/>
                        <a:pt x="444" y="146"/>
                        <a:pt x="437" y="135"/>
                      </a:cubicBezTo>
                      <a:cubicBezTo>
                        <a:pt x="430" y="123"/>
                        <a:pt x="425" y="112"/>
                        <a:pt x="423" y="100"/>
                      </a:cubicBezTo>
                      <a:cubicBezTo>
                        <a:pt x="422" y="93"/>
                        <a:pt x="422" y="85"/>
                        <a:pt x="422" y="78"/>
                      </a:cubicBezTo>
                      <a:cubicBezTo>
                        <a:pt x="423" y="69"/>
                        <a:pt x="425" y="60"/>
                        <a:pt x="427" y="52"/>
                      </a:cubicBezTo>
                      <a:cubicBezTo>
                        <a:pt x="430" y="45"/>
                        <a:pt x="433" y="38"/>
                        <a:pt x="436" y="32"/>
                      </a:cubicBezTo>
                      <a:cubicBezTo>
                        <a:pt x="440" y="27"/>
                        <a:pt x="443" y="22"/>
                        <a:pt x="446" y="18"/>
                      </a:cubicBezTo>
                      <a:cubicBezTo>
                        <a:pt x="442" y="15"/>
                        <a:pt x="437" y="13"/>
                        <a:pt x="431" y="10"/>
                      </a:cubicBezTo>
                      <a:cubicBezTo>
                        <a:pt x="421" y="7"/>
                        <a:pt x="410" y="3"/>
                        <a:pt x="399" y="2"/>
                      </a:cubicBezTo>
                      <a:cubicBezTo>
                        <a:pt x="391" y="0"/>
                        <a:pt x="383" y="0"/>
                        <a:pt x="374" y="1"/>
                      </a:cubicBezTo>
                      <a:cubicBezTo>
                        <a:pt x="363" y="1"/>
                        <a:pt x="352" y="4"/>
                        <a:pt x="340" y="9"/>
                      </a:cubicBezTo>
                      <a:cubicBezTo>
                        <a:pt x="334" y="12"/>
                        <a:pt x="327" y="16"/>
                        <a:pt x="321" y="21"/>
                      </a:cubicBezTo>
                      <a:cubicBezTo>
                        <a:pt x="316" y="25"/>
                        <a:pt x="316" y="25"/>
                        <a:pt x="316" y="25"/>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09" y="23"/>
                        <a:pt x="308" y="23"/>
                      </a:cubicBezTo>
                      <a:cubicBezTo>
                        <a:pt x="307" y="22"/>
                        <a:pt x="305" y="22"/>
                        <a:pt x="302" y="21"/>
                      </a:cubicBezTo>
                      <a:cubicBezTo>
                        <a:pt x="296" y="20"/>
                        <a:pt x="288" y="19"/>
                        <a:pt x="279" y="19"/>
                      </a:cubicBezTo>
                      <a:cubicBezTo>
                        <a:pt x="273" y="19"/>
                        <a:pt x="267" y="20"/>
                        <a:pt x="260" y="21"/>
                      </a:cubicBezTo>
                      <a:cubicBezTo>
                        <a:pt x="252" y="22"/>
                        <a:pt x="243" y="25"/>
                        <a:pt x="235" y="30"/>
                      </a:cubicBezTo>
                      <a:cubicBezTo>
                        <a:pt x="230" y="33"/>
                        <a:pt x="225" y="36"/>
                        <a:pt x="221" y="41"/>
                      </a:cubicBezTo>
                      <a:cubicBezTo>
                        <a:pt x="216" y="45"/>
                        <a:pt x="211" y="51"/>
                        <a:pt x="207" y="59"/>
                      </a:cubicBezTo>
                      <a:cubicBezTo>
                        <a:pt x="203" y="65"/>
                        <a:pt x="200" y="72"/>
                        <a:pt x="197" y="81"/>
                      </a:cubicBezTo>
                      <a:cubicBezTo>
                        <a:pt x="196" y="83"/>
                        <a:pt x="196" y="83"/>
                        <a:pt x="196" y="83"/>
                      </a:cubicBezTo>
                      <a:cubicBezTo>
                        <a:pt x="196" y="83"/>
                        <a:pt x="196" y="83"/>
                        <a:pt x="196" y="83"/>
                      </a:cubicBezTo>
                      <a:cubicBezTo>
                        <a:pt x="196" y="85"/>
                        <a:pt x="195" y="87"/>
                        <a:pt x="195" y="90"/>
                      </a:cubicBezTo>
                      <a:cubicBezTo>
                        <a:pt x="194" y="96"/>
                        <a:pt x="193" y="104"/>
                        <a:pt x="195" y="114"/>
                      </a:cubicBezTo>
                      <a:cubicBezTo>
                        <a:pt x="196" y="120"/>
                        <a:pt x="198" y="127"/>
                        <a:pt x="201" y="134"/>
                      </a:cubicBezTo>
                      <a:cubicBezTo>
                        <a:pt x="206" y="144"/>
                        <a:pt x="213" y="154"/>
                        <a:pt x="224" y="164"/>
                      </a:cubicBezTo>
                      <a:cubicBezTo>
                        <a:pt x="231" y="169"/>
                        <a:pt x="238" y="175"/>
                        <a:pt x="248" y="181"/>
                      </a:cubicBezTo>
                      <a:cubicBezTo>
                        <a:pt x="256" y="185"/>
                        <a:pt x="266" y="190"/>
                        <a:pt x="278" y="195"/>
                      </a:cubicBezTo>
                      <a:cubicBezTo>
                        <a:pt x="278" y="189"/>
                        <a:pt x="279" y="183"/>
                        <a:pt x="280" y="178"/>
                      </a:cubicBezTo>
                      <a:cubicBezTo>
                        <a:pt x="283" y="169"/>
                        <a:pt x="287" y="161"/>
                        <a:pt x="291" y="154"/>
                      </a:cubicBezTo>
                      <a:cubicBezTo>
                        <a:pt x="294" y="148"/>
                        <a:pt x="298" y="143"/>
                        <a:pt x="301" y="139"/>
                      </a:cubicBezTo>
                      <a:cubicBezTo>
                        <a:pt x="302" y="137"/>
                        <a:pt x="304" y="136"/>
                        <a:pt x="304" y="135"/>
                      </a:cubicBezTo>
                      <a:cubicBezTo>
                        <a:pt x="304" y="134"/>
                        <a:pt x="303" y="134"/>
                        <a:pt x="303" y="133"/>
                      </a:cubicBezTo>
                      <a:cubicBezTo>
                        <a:pt x="298" y="128"/>
                        <a:pt x="295" y="121"/>
                        <a:pt x="293" y="113"/>
                      </a:cubicBezTo>
                      <a:cubicBezTo>
                        <a:pt x="292" y="109"/>
                        <a:pt x="295" y="104"/>
                        <a:pt x="299" y="103"/>
                      </a:cubicBezTo>
                      <a:cubicBezTo>
                        <a:pt x="303" y="103"/>
                        <a:pt x="307" y="105"/>
                        <a:pt x="308" y="109"/>
                      </a:cubicBezTo>
                      <a:cubicBezTo>
                        <a:pt x="310" y="115"/>
                        <a:pt x="312" y="120"/>
                        <a:pt x="315" y="123"/>
                      </a:cubicBezTo>
                      <a:cubicBezTo>
                        <a:pt x="318" y="127"/>
                        <a:pt x="321" y="130"/>
                        <a:pt x="325" y="132"/>
                      </a:cubicBezTo>
                      <a:cubicBezTo>
                        <a:pt x="331" y="135"/>
                        <a:pt x="337" y="137"/>
                        <a:pt x="342" y="138"/>
                      </a:cubicBezTo>
                      <a:cubicBezTo>
                        <a:pt x="346" y="139"/>
                        <a:pt x="350" y="139"/>
                        <a:pt x="350" y="139"/>
                      </a:cubicBezTo>
                      <a:cubicBezTo>
                        <a:pt x="350" y="139"/>
                        <a:pt x="350" y="139"/>
                        <a:pt x="350" y="139"/>
                      </a:cubicBezTo>
                      <a:cubicBezTo>
                        <a:pt x="350" y="139"/>
                        <a:pt x="350" y="139"/>
                        <a:pt x="350" y="139"/>
                      </a:cubicBezTo>
                      <a:cubicBezTo>
                        <a:pt x="354" y="139"/>
                        <a:pt x="357" y="143"/>
                        <a:pt x="357" y="147"/>
                      </a:cubicBezTo>
                      <a:cubicBezTo>
                        <a:pt x="357" y="151"/>
                        <a:pt x="354" y="155"/>
                        <a:pt x="349" y="155"/>
                      </a:cubicBezTo>
                      <a:cubicBezTo>
                        <a:pt x="349" y="155"/>
                        <a:pt x="345" y="154"/>
                        <a:pt x="339" y="153"/>
                      </a:cubicBezTo>
                      <a:cubicBezTo>
                        <a:pt x="335" y="152"/>
                        <a:pt x="329" y="151"/>
                        <a:pt x="324" y="149"/>
                      </a:cubicBezTo>
                      <a:cubicBezTo>
                        <a:pt x="323" y="149"/>
                        <a:pt x="323" y="149"/>
                        <a:pt x="323" y="150"/>
                      </a:cubicBezTo>
                      <a:cubicBezTo>
                        <a:pt x="323" y="150"/>
                        <a:pt x="323" y="150"/>
                        <a:pt x="323" y="150"/>
                      </a:cubicBezTo>
                      <a:cubicBezTo>
                        <a:pt x="323" y="150"/>
                        <a:pt x="323" y="150"/>
                        <a:pt x="323" y="150"/>
                      </a:cubicBezTo>
                      <a:cubicBezTo>
                        <a:pt x="323" y="150"/>
                        <a:pt x="323" y="150"/>
                        <a:pt x="322" y="150"/>
                      </a:cubicBezTo>
                      <a:cubicBezTo>
                        <a:pt x="322" y="150"/>
                        <a:pt x="322" y="150"/>
                        <a:pt x="322" y="151"/>
                      </a:cubicBezTo>
                      <a:cubicBezTo>
                        <a:pt x="321" y="151"/>
                        <a:pt x="320" y="152"/>
                        <a:pt x="319" y="154"/>
                      </a:cubicBezTo>
                      <a:cubicBezTo>
                        <a:pt x="317" y="156"/>
                        <a:pt x="314" y="161"/>
                        <a:pt x="311" y="166"/>
                      </a:cubicBezTo>
                      <a:cubicBezTo>
                        <a:pt x="308" y="170"/>
                        <a:pt x="306" y="175"/>
                        <a:pt x="304" y="181"/>
                      </a:cubicBezTo>
                      <a:cubicBezTo>
                        <a:pt x="302" y="187"/>
                        <a:pt x="301" y="193"/>
                        <a:pt x="301" y="200"/>
                      </a:cubicBezTo>
                      <a:cubicBezTo>
                        <a:pt x="301" y="204"/>
                        <a:pt x="301" y="209"/>
                        <a:pt x="302" y="213"/>
                      </a:cubicBezTo>
                      <a:cubicBezTo>
                        <a:pt x="303" y="220"/>
                        <a:pt x="306" y="226"/>
                        <a:pt x="310" y="233"/>
                      </a:cubicBezTo>
                      <a:cubicBezTo>
                        <a:pt x="316" y="242"/>
                        <a:pt x="325" y="252"/>
                        <a:pt x="338" y="262"/>
                      </a:cubicBezTo>
                      <a:cubicBezTo>
                        <a:pt x="343" y="266"/>
                        <a:pt x="344" y="273"/>
                        <a:pt x="340" y="278"/>
                      </a:cubicBezTo>
                      <a:cubicBezTo>
                        <a:pt x="336" y="283"/>
                        <a:pt x="329" y="284"/>
                        <a:pt x="324" y="280"/>
                      </a:cubicBezTo>
                      <a:cubicBezTo>
                        <a:pt x="311" y="271"/>
                        <a:pt x="301" y="261"/>
                        <a:pt x="294" y="251"/>
                      </a:cubicBezTo>
                      <a:cubicBezTo>
                        <a:pt x="287" y="241"/>
                        <a:pt x="282" y="231"/>
                        <a:pt x="280" y="221"/>
                      </a:cubicBezTo>
                      <a:cubicBezTo>
                        <a:pt x="280" y="221"/>
                        <a:pt x="280" y="220"/>
                        <a:pt x="280" y="220"/>
                      </a:cubicBezTo>
                      <a:cubicBezTo>
                        <a:pt x="263" y="214"/>
                        <a:pt x="248" y="208"/>
                        <a:pt x="236" y="201"/>
                      </a:cubicBezTo>
                      <a:cubicBezTo>
                        <a:pt x="218" y="190"/>
                        <a:pt x="205" y="179"/>
                        <a:pt x="195" y="167"/>
                      </a:cubicBezTo>
                      <a:cubicBezTo>
                        <a:pt x="185" y="155"/>
                        <a:pt x="179" y="142"/>
                        <a:pt x="175" y="131"/>
                      </a:cubicBezTo>
                      <a:cubicBezTo>
                        <a:pt x="173" y="123"/>
                        <a:pt x="172" y="116"/>
                        <a:pt x="171" y="109"/>
                      </a:cubicBezTo>
                      <a:cubicBezTo>
                        <a:pt x="171" y="103"/>
                        <a:pt x="171" y="97"/>
                        <a:pt x="171" y="92"/>
                      </a:cubicBezTo>
                      <a:cubicBezTo>
                        <a:pt x="166" y="94"/>
                        <a:pt x="159" y="96"/>
                        <a:pt x="153" y="99"/>
                      </a:cubicBezTo>
                      <a:cubicBezTo>
                        <a:pt x="146" y="102"/>
                        <a:pt x="140" y="106"/>
                        <a:pt x="134" y="110"/>
                      </a:cubicBezTo>
                      <a:cubicBezTo>
                        <a:pt x="126" y="117"/>
                        <a:pt x="119" y="124"/>
                        <a:pt x="113" y="134"/>
                      </a:cubicBezTo>
                      <a:cubicBezTo>
                        <a:pt x="108" y="143"/>
                        <a:pt x="104" y="153"/>
                        <a:pt x="103" y="165"/>
                      </a:cubicBezTo>
                      <a:cubicBezTo>
                        <a:pt x="102" y="173"/>
                        <a:pt x="102" y="173"/>
                        <a:pt x="102" y="173"/>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4" y="175"/>
                        <a:pt x="94" y="175"/>
                        <a:pt x="94" y="175"/>
                      </a:cubicBezTo>
                      <a:cubicBezTo>
                        <a:pt x="94" y="175"/>
                        <a:pt x="94" y="175"/>
                        <a:pt x="94" y="175"/>
                      </a:cubicBezTo>
                      <a:cubicBezTo>
                        <a:pt x="94" y="175"/>
                        <a:pt x="93" y="176"/>
                        <a:pt x="92" y="176"/>
                      </a:cubicBezTo>
                      <a:cubicBezTo>
                        <a:pt x="90" y="177"/>
                        <a:pt x="87" y="178"/>
                        <a:pt x="84" y="180"/>
                      </a:cubicBezTo>
                      <a:cubicBezTo>
                        <a:pt x="77" y="183"/>
                        <a:pt x="68" y="188"/>
                        <a:pt x="59" y="196"/>
                      </a:cubicBezTo>
                      <a:cubicBezTo>
                        <a:pt x="54" y="202"/>
                        <a:pt x="48" y="208"/>
                        <a:pt x="44" y="216"/>
                      </a:cubicBezTo>
                      <a:cubicBezTo>
                        <a:pt x="39" y="224"/>
                        <a:pt x="36" y="232"/>
                        <a:pt x="34" y="243"/>
                      </a:cubicBezTo>
                      <a:cubicBezTo>
                        <a:pt x="32" y="250"/>
                        <a:pt x="32" y="258"/>
                        <a:pt x="32" y="268"/>
                      </a:cubicBezTo>
                      <a:cubicBezTo>
                        <a:pt x="33" y="269"/>
                        <a:pt x="33" y="271"/>
                        <a:pt x="33" y="272"/>
                      </a:cubicBezTo>
                      <a:cubicBezTo>
                        <a:pt x="33" y="272"/>
                        <a:pt x="33" y="272"/>
                        <a:pt x="33" y="272"/>
                      </a:cubicBezTo>
                      <a:cubicBezTo>
                        <a:pt x="33" y="272"/>
                        <a:pt x="33" y="272"/>
                        <a:pt x="33" y="272"/>
                      </a:cubicBezTo>
                      <a:cubicBezTo>
                        <a:pt x="33" y="272"/>
                        <a:pt x="33" y="273"/>
                        <a:pt x="33" y="273"/>
                      </a:cubicBezTo>
                      <a:cubicBezTo>
                        <a:pt x="33" y="273"/>
                        <a:pt x="33" y="273"/>
                        <a:pt x="33" y="274"/>
                      </a:cubicBezTo>
                      <a:cubicBezTo>
                        <a:pt x="33" y="275"/>
                        <a:pt x="33" y="277"/>
                        <a:pt x="33" y="280"/>
                      </a:cubicBezTo>
                      <a:cubicBezTo>
                        <a:pt x="34" y="285"/>
                        <a:pt x="36" y="292"/>
                        <a:pt x="39" y="300"/>
                      </a:cubicBezTo>
                      <a:cubicBezTo>
                        <a:pt x="42" y="305"/>
                        <a:pt x="45" y="311"/>
                        <a:pt x="49" y="316"/>
                      </a:cubicBezTo>
                      <a:cubicBezTo>
                        <a:pt x="55" y="323"/>
                        <a:pt x="62" y="330"/>
                        <a:pt x="73" y="337"/>
                      </a:cubicBezTo>
                      <a:cubicBezTo>
                        <a:pt x="82" y="342"/>
                        <a:pt x="94" y="347"/>
                        <a:pt x="108" y="350"/>
                      </a:cubicBezTo>
                      <a:cubicBezTo>
                        <a:pt x="122" y="353"/>
                        <a:pt x="139" y="355"/>
                        <a:pt x="160" y="355"/>
                      </a:cubicBezTo>
                      <a:cubicBezTo>
                        <a:pt x="161" y="355"/>
                        <a:pt x="162" y="356"/>
                        <a:pt x="163" y="356"/>
                      </a:cubicBezTo>
                      <a:cubicBezTo>
                        <a:pt x="164" y="351"/>
                        <a:pt x="166" y="346"/>
                        <a:pt x="168" y="341"/>
                      </a:cubicBezTo>
                      <a:cubicBezTo>
                        <a:pt x="170" y="338"/>
                        <a:pt x="172" y="336"/>
                        <a:pt x="174" y="333"/>
                      </a:cubicBezTo>
                      <a:cubicBezTo>
                        <a:pt x="177" y="330"/>
                        <a:pt x="182" y="329"/>
                        <a:pt x="185" y="332"/>
                      </a:cubicBezTo>
                      <a:cubicBezTo>
                        <a:pt x="188" y="335"/>
                        <a:pt x="189" y="340"/>
                        <a:pt x="186" y="343"/>
                      </a:cubicBezTo>
                      <a:cubicBezTo>
                        <a:pt x="184" y="345"/>
                        <a:pt x="183" y="347"/>
                        <a:pt x="182" y="349"/>
                      </a:cubicBezTo>
                      <a:cubicBezTo>
                        <a:pt x="180" y="353"/>
                        <a:pt x="178" y="356"/>
                        <a:pt x="178" y="360"/>
                      </a:cubicBezTo>
                      <a:cubicBezTo>
                        <a:pt x="177" y="363"/>
                        <a:pt x="177" y="367"/>
                        <a:pt x="177" y="370"/>
                      </a:cubicBezTo>
                      <a:cubicBezTo>
                        <a:pt x="177" y="377"/>
                        <a:pt x="179" y="382"/>
                        <a:pt x="181" y="386"/>
                      </a:cubicBezTo>
                      <a:cubicBezTo>
                        <a:pt x="182" y="388"/>
                        <a:pt x="183" y="390"/>
                        <a:pt x="183" y="390"/>
                      </a:cubicBezTo>
                      <a:cubicBezTo>
                        <a:pt x="183" y="390"/>
                        <a:pt x="183" y="390"/>
                        <a:pt x="183" y="390"/>
                      </a:cubicBezTo>
                      <a:cubicBezTo>
                        <a:pt x="183" y="390"/>
                        <a:pt x="183" y="390"/>
                        <a:pt x="183" y="390"/>
                      </a:cubicBezTo>
                      <a:cubicBezTo>
                        <a:pt x="183" y="390"/>
                        <a:pt x="183" y="390"/>
                        <a:pt x="183" y="390"/>
                      </a:cubicBezTo>
                      <a:cubicBezTo>
                        <a:pt x="185" y="393"/>
                        <a:pt x="184" y="398"/>
                        <a:pt x="180" y="400"/>
                      </a:cubicBezTo>
                      <a:cubicBezTo>
                        <a:pt x="177" y="403"/>
                        <a:pt x="172" y="402"/>
                        <a:pt x="170" y="398"/>
                      </a:cubicBezTo>
                      <a:cubicBezTo>
                        <a:pt x="169" y="398"/>
                        <a:pt x="168" y="395"/>
                        <a:pt x="166" y="392"/>
                      </a:cubicBezTo>
                      <a:cubicBezTo>
                        <a:pt x="165" y="388"/>
                        <a:pt x="163" y="384"/>
                        <a:pt x="162" y="378"/>
                      </a:cubicBezTo>
                      <a:cubicBezTo>
                        <a:pt x="162" y="379"/>
                        <a:pt x="161" y="379"/>
                        <a:pt x="160" y="379"/>
                      </a:cubicBezTo>
                      <a:cubicBezTo>
                        <a:pt x="138" y="379"/>
                        <a:pt x="119" y="376"/>
                        <a:pt x="103" y="373"/>
                      </a:cubicBezTo>
                      <a:cubicBezTo>
                        <a:pt x="86" y="369"/>
                        <a:pt x="73" y="363"/>
                        <a:pt x="62" y="357"/>
                      </a:cubicBezTo>
                      <a:cubicBezTo>
                        <a:pt x="47" y="348"/>
                        <a:pt x="36" y="338"/>
                        <a:pt x="28" y="327"/>
                      </a:cubicBezTo>
                      <a:cubicBezTo>
                        <a:pt x="23" y="320"/>
                        <a:pt x="20" y="314"/>
                        <a:pt x="17" y="307"/>
                      </a:cubicBezTo>
                      <a:cubicBezTo>
                        <a:pt x="14" y="313"/>
                        <a:pt x="10" y="321"/>
                        <a:pt x="7" y="329"/>
                      </a:cubicBezTo>
                      <a:cubicBezTo>
                        <a:pt x="4" y="337"/>
                        <a:pt x="2" y="347"/>
                        <a:pt x="1" y="357"/>
                      </a:cubicBezTo>
                      <a:cubicBezTo>
                        <a:pt x="0" y="363"/>
                        <a:pt x="0" y="370"/>
                        <a:pt x="1" y="377"/>
                      </a:cubicBezTo>
                      <a:cubicBezTo>
                        <a:pt x="1" y="379"/>
                        <a:pt x="1" y="380"/>
                        <a:pt x="1" y="382"/>
                      </a:cubicBezTo>
                      <a:cubicBezTo>
                        <a:pt x="4" y="379"/>
                        <a:pt x="6" y="376"/>
                        <a:pt x="9" y="373"/>
                      </a:cubicBezTo>
                      <a:cubicBezTo>
                        <a:pt x="14" y="367"/>
                        <a:pt x="21" y="361"/>
                        <a:pt x="29" y="357"/>
                      </a:cubicBezTo>
                      <a:cubicBezTo>
                        <a:pt x="35" y="354"/>
                        <a:pt x="42" y="356"/>
                        <a:pt x="45" y="361"/>
                      </a:cubicBezTo>
                      <a:cubicBezTo>
                        <a:pt x="48" y="367"/>
                        <a:pt x="46" y="374"/>
                        <a:pt x="41" y="377"/>
                      </a:cubicBezTo>
                      <a:cubicBezTo>
                        <a:pt x="35" y="380"/>
                        <a:pt x="30" y="384"/>
                        <a:pt x="26" y="389"/>
                      </a:cubicBezTo>
                      <a:cubicBezTo>
                        <a:pt x="22" y="393"/>
                        <a:pt x="19" y="398"/>
                        <a:pt x="16" y="402"/>
                      </a:cubicBezTo>
                      <a:cubicBezTo>
                        <a:pt x="13" y="407"/>
                        <a:pt x="11" y="412"/>
                        <a:pt x="10" y="415"/>
                      </a:cubicBezTo>
                      <a:cubicBezTo>
                        <a:pt x="10" y="416"/>
                        <a:pt x="10" y="416"/>
                        <a:pt x="10" y="417"/>
                      </a:cubicBezTo>
                      <a:cubicBezTo>
                        <a:pt x="9" y="418"/>
                        <a:pt x="9" y="418"/>
                        <a:pt x="9" y="419"/>
                      </a:cubicBezTo>
                      <a:cubicBezTo>
                        <a:pt x="9" y="419"/>
                        <a:pt x="9" y="419"/>
                        <a:pt x="9" y="419"/>
                      </a:cubicBezTo>
                      <a:cubicBezTo>
                        <a:pt x="9" y="420"/>
                        <a:pt x="9" y="420"/>
                        <a:pt x="8" y="420"/>
                      </a:cubicBezTo>
                      <a:cubicBezTo>
                        <a:pt x="8" y="420"/>
                        <a:pt x="8" y="420"/>
                        <a:pt x="8" y="421"/>
                      </a:cubicBezTo>
                      <a:cubicBezTo>
                        <a:pt x="8" y="421"/>
                        <a:pt x="8" y="421"/>
                        <a:pt x="8" y="421"/>
                      </a:cubicBezTo>
                      <a:cubicBezTo>
                        <a:pt x="7" y="425"/>
                        <a:pt x="5" y="430"/>
                        <a:pt x="4" y="436"/>
                      </a:cubicBezTo>
                      <a:cubicBezTo>
                        <a:pt x="2" y="448"/>
                        <a:pt x="0" y="465"/>
                        <a:pt x="3" y="483"/>
                      </a:cubicBezTo>
                      <a:cubicBezTo>
                        <a:pt x="5" y="495"/>
                        <a:pt x="9" y="508"/>
                        <a:pt x="16" y="520"/>
                      </a:cubicBezTo>
                      <a:cubicBezTo>
                        <a:pt x="19" y="528"/>
                        <a:pt x="24" y="535"/>
                        <a:pt x="31" y="542"/>
                      </a:cubicBezTo>
                      <a:cubicBezTo>
                        <a:pt x="33" y="545"/>
                        <a:pt x="36" y="548"/>
                        <a:pt x="39" y="551"/>
                      </a:cubicBezTo>
                      <a:cubicBezTo>
                        <a:pt x="40" y="547"/>
                        <a:pt x="41" y="542"/>
                        <a:pt x="42" y="537"/>
                      </a:cubicBezTo>
                      <a:cubicBezTo>
                        <a:pt x="45" y="524"/>
                        <a:pt x="51" y="508"/>
                        <a:pt x="59" y="493"/>
                      </a:cubicBezTo>
                      <a:cubicBezTo>
                        <a:pt x="67" y="479"/>
                        <a:pt x="78" y="465"/>
                        <a:pt x="93" y="453"/>
                      </a:cubicBezTo>
                      <a:cubicBezTo>
                        <a:pt x="107" y="441"/>
                        <a:pt x="125" y="431"/>
                        <a:pt x="147" y="425"/>
                      </a:cubicBezTo>
                      <a:cubicBezTo>
                        <a:pt x="147" y="425"/>
                        <a:pt x="147" y="425"/>
                        <a:pt x="147" y="425"/>
                      </a:cubicBezTo>
                      <a:cubicBezTo>
                        <a:pt x="147" y="425"/>
                        <a:pt x="147" y="425"/>
                        <a:pt x="147" y="425"/>
                      </a:cubicBezTo>
                      <a:cubicBezTo>
                        <a:pt x="147" y="425"/>
                        <a:pt x="147" y="425"/>
                        <a:pt x="147" y="425"/>
                      </a:cubicBezTo>
                      <a:cubicBezTo>
                        <a:pt x="147" y="425"/>
                        <a:pt x="147" y="425"/>
                        <a:pt x="147" y="425"/>
                      </a:cubicBezTo>
                      <a:cubicBezTo>
                        <a:pt x="149" y="425"/>
                        <a:pt x="157" y="423"/>
                        <a:pt x="169" y="421"/>
                      </a:cubicBezTo>
                      <a:cubicBezTo>
                        <a:pt x="182" y="420"/>
                        <a:pt x="200" y="420"/>
                        <a:pt x="220" y="424"/>
                      </a:cubicBezTo>
                      <a:cubicBezTo>
                        <a:pt x="233" y="426"/>
                        <a:pt x="247" y="431"/>
                        <a:pt x="260" y="439"/>
                      </a:cubicBezTo>
                      <a:cubicBezTo>
                        <a:pt x="269" y="444"/>
                        <a:pt x="278" y="450"/>
                        <a:pt x="286" y="458"/>
                      </a:cubicBezTo>
                      <a:cubicBezTo>
                        <a:pt x="294" y="466"/>
                        <a:pt x="301" y="475"/>
                        <a:pt x="308" y="486"/>
                      </a:cubicBezTo>
                      <a:cubicBezTo>
                        <a:pt x="312" y="491"/>
                        <a:pt x="310" y="499"/>
                        <a:pt x="305" y="502"/>
                      </a:cubicBezTo>
                      <a:cubicBezTo>
                        <a:pt x="299" y="505"/>
                        <a:pt x="292" y="504"/>
                        <a:pt x="289" y="498"/>
                      </a:cubicBezTo>
                      <a:cubicBezTo>
                        <a:pt x="283" y="489"/>
                        <a:pt x="276" y="481"/>
                        <a:pt x="270" y="475"/>
                      </a:cubicBezTo>
                      <a:cubicBezTo>
                        <a:pt x="263" y="468"/>
                        <a:pt x="256" y="463"/>
                        <a:pt x="249" y="459"/>
                      </a:cubicBezTo>
                      <a:cubicBezTo>
                        <a:pt x="238" y="453"/>
                        <a:pt x="226" y="449"/>
                        <a:pt x="215" y="447"/>
                      </a:cubicBezTo>
                      <a:cubicBezTo>
                        <a:pt x="205" y="444"/>
                        <a:pt x="194" y="444"/>
                        <a:pt x="185" y="444"/>
                      </a:cubicBezTo>
                      <a:cubicBezTo>
                        <a:pt x="167" y="444"/>
                        <a:pt x="154" y="448"/>
                        <a:pt x="154" y="448"/>
                      </a:cubicBezTo>
                      <a:cubicBezTo>
                        <a:pt x="154" y="448"/>
                        <a:pt x="154" y="448"/>
                        <a:pt x="154" y="448"/>
                      </a:cubicBezTo>
                      <a:cubicBezTo>
                        <a:pt x="154" y="448"/>
                        <a:pt x="154" y="448"/>
                        <a:pt x="154" y="448"/>
                      </a:cubicBezTo>
                      <a:cubicBezTo>
                        <a:pt x="154" y="448"/>
                        <a:pt x="154" y="448"/>
                        <a:pt x="154" y="448"/>
                      </a:cubicBezTo>
                      <a:cubicBezTo>
                        <a:pt x="135" y="453"/>
                        <a:pt x="120" y="461"/>
                        <a:pt x="108" y="471"/>
                      </a:cubicBezTo>
                      <a:cubicBezTo>
                        <a:pt x="96" y="481"/>
                        <a:pt x="86" y="493"/>
                        <a:pt x="79" y="505"/>
                      </a:cubicBezTo>
                      <a:cubicBezTo>
                        <a:pt x="72" y="518"/>
                        <a:pt x="67" y="531"/>
                        <a:pt x="65" y="542"/>
                      </a:cubicBezTo>
                      <a:cubicBezTo>
                        <a:pt x="62" y="551"/>
                        <a:pt x="62" y="559"/>
                        <a:pt x="62" y="565"/>
                      </a:cubicBezTo>
                      <a:cubicBezTo>
                        <a:pt x="62" y="566"/>
                        <a:pt x="62" y="568"/>
                        <a:pt x="62" y="569"/>
                      </a:cubicBezTo>
                      <a:cubicBezTo>
                        <a:pt x="62" y="570"/>
                        <a:pt x="62" y="570"/>
                        <a:pt x="62" y="570"/>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7"/>
                        <a:pt x="63" y="577"/>
                        <a:pt x="63" y="578"/>
                      </a:cubicBezTo>
                      <a:cubicBezTo>
                        <a:pt x="63" y="581"/>
                        <a:pt x="63" y="584"/>
                        <a:pt x="64" y="588"/>
                      </a:cubicBezTo>
                      <a:cubicBezTo>
                        <a:pt x="65" y="595"/>
                        <a:pt x="68" y="606"/>
                        <a:pt x="74" y="618"/>
                      </a:cubicBezTo>
                      <a:cubicBezTo>
                        <a:pt x="78" y="626"/>
                        <a:pt x="83" y="634"/>
                        <a:pt x="89" y="642"/>
                      </a:cubicBezTo>
                      <a:cubicBezTo>
                        <a:pt x="98" y="653"/>
                        <a:pt x="110" y="664"/>
                        <a:pt x="126" y="673"/>
                      </a:cubicBezTo>
                      <a:cubicBezTo>
                        <a:pt x="139" y="681"/>
                        <a:pt x="156" y="688"/>
                        <a:pt x="177" y="692"/>
                      </a:cubicBezTo>
                      <a:cubicBezTo>
                        <a:pt x="177" y="692"/>
                        <a:pt x="177" y="692"/>
                        <a:pt x="177" y="692"/>
                      </a:cubicBezTo>
                      <a:cubicBezTo>
                        <a:pt x="178" y="692"/>
                        <a:pt x="178" y="693"/>
                        <a:pt x="180" y="693"/>
                      </a:cubicBezTo>
                      <a:cubicBezTo>
                        <a:pt x="182" y="693"/>
                        <a:pt x="185" y="693"/>
                        <a:pt x="189" y="693"/>
                      </a:cubicBezTo>
                      <a:cubicBezTo>
                        <a:pt x="197" y="693"/>
                        <a:pt x="208" y="693"/>
                        <a:pt x="219" y="690"/>
                      </a:cubicBezTo>
                      <a:cubicBezTo>
                        <a:pt x="227" y="688"/>
                        <a:pt x="234" y="685"/>
                        <a:pt x="241" y="681"/>
                      </a:cubicBezTo>
                      <a:cubicBezTo>
                        <a:pt x="247" y="678"/>
                        <a:pt x="252" y="675"/>
                        <a:pt x="256" y="672"/>
                      </a:cubicBezTo>
                      <a:cubicBezTo>
                        <a:pt x="260" y="669"/>
                        <a:pt x="263" y="666"/>
                        <a:pt x="267" y="662"/>
                      </a:cubicBezTo>
                      <a:cubicBezTo>
                        <a:pt x="270" y="660"/>
                        <a:pt x="272" y="657"/>
                        <a:pt x="275" y="654"/>
                      </a:cubicBezTo>
                      <a:cubicBezTo>
                        <a:pt x="278" y="650"/>
                        <a:pt x="282" y="645"/>
                        <a:pt x="286" y="638"/>
                      </a:cubicBezTo>
                      <a:cubicBezTo>
                        <a:pt x="292" y="630"/>
                        <a:pt x="298" y="620"/>
                        <a:pt x="306" y="607"/>
                      </a:cubicBezTo>
                      <a:cubicBezTo>
                        <a:pt x="306" y="607"/>
                        <a:pt x="306" y="607"/>
                        <a:pt x="306" y="607"/>
                      </a:cubicBezTo>
                      <a:lnTo>
                        <a:pt x="475" y="312"/>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solidFill>
                      <a:srgbClr val="FF0000"/>
                    </a:solidFill>
                    <a:latin typeface="微软雅黑" panose="020B0503020204020204" pitchFamily="34" charset="-122"/>
                  </a:endParaRPr>
                </a:p>
              </p:txBody>
            </p:sp>
          </p:grpSp>
        </p:grpSp>
      </p:grpSp>
      <p:grpSp>
        <p:nvGrpSpPr>
          <p:cNvPr id="80" name="组合 79"/>
          <p:cNvGrpSpPr/>
          <p:nvPr/>
        </p:nvGrpSpPr>
        <p:grpSpPr>
          <a:xfrm>
            <a:off x="4040481" y="3103995"/>
            <a:ext cx="839031" cy="1085016"/>
            <a:chOff x="3834370" y="3159421"/>
            <a:chExt cx="945944" cy="1223273"/>
          </a:xfrm>
        </p:grpSpPr>
        <p:sp>
          <p:nvSpPr>
            <p:cNvPr id="81" name="矩形 80"/>
            <p:cNvSpPr/>
            <p:nvPr/>
          </p:nvSpPr>
          <p:spPr>
            <a:xfrm>
              <a:off x="3882735" y="3183566"/>
              <a:ext cx="897579" cy="119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Box 81"/>
            <p:cNvSpPr txBox="1"/>
            <p:nvPr/>
          </p:nvSpPr>
          <p:spPr>
            <a:xfrm>
              <a:off x="3834370" y="3159421"/>
              <a:ext cx="756461" cy="307777"/>
            </a:xfrm>
            <a:prstGeom prst="rect">
              <a:avLst/>
            </a:prstGeom>
            <a:noFill/>
          </p:spPr>
          <p:txBody>
            <a:bodyPr wrap="square" rtlCol="0">
              <a:spAutoFit/>
            </a:bodyPr>
            <a:lstStyle/>
            <a:p>
              <a:r>
                <a:rPr lang="en-US" altLang="zh-CN" sz="1400" b="1" dirty="0" smtClean="0">
                  <a:solidFill>
                    <a:schemeClr val="bg1"/>
                  </a:solidFill>
                  <a:latin typeface="Ebrima" pitchFamily="2" charset="0"/>
                  <a:ea typeface="Ebrima" pitchFamily="2" charset="0"/>
                  <a:cs typeface="Ebrima" pitchFamily="2" charset="0"/>
                </a:rPr>
                <a:t>AI</a:t>
              </a:r>
              <a:endParaRPr lang="zh-CN" altLang="en-US" sz="1400" b="1" dirty="0">
                <a:solidFill>
                  <a:schemeClr val="bg1"/>
                </a:solidFill>
                <a:latin typeface="Ebrima" pitchFamily="2" charset="0"/>
                <a:cs typeface="Ebrima" pitchFamily="2" charset="0"/>
              </a:endParaRPr>
            </a:p>
          </p:txBody>
        </p:sp>
        <p:grpSp>
          <p:nvGrpSpPr>
            <p:cNvPr id="83" name="Group 2"/>
            <p:cNvGrpSpPr/>
            <p:nvPr/>
          </p:nvGrpSpPr>
          <p:grpSpPr>
            <a:xfrm>
              <a:off x="3956976" y="3234133"/>
              <a:ext cx="766900" cy="782229"/>
              <a:chOff x="9152481" y="4161629"/>
              <a:chExt cx="6110782" cy="7588586"/>
            </a:xfrm>
          </p:grpSpPr>
          <p:sp>
            <p:nvSpPr>
              <p:cNvPr id="85" name="Freeform 17"/>
              <p:cNvSpPr>
                <a:spLocks noChangeArrowheads="1"/>
              </p:cNvSpPr>
              <p:nvPr/>
            </p:nvSpPr>
            <p:spPr bwMode="auto">
              <a:xfrm>
                <a:off x="10998164" y="4161629"/>
                <a:ext cx="2745973" cy="1313791"/>
              </a:xfrm>
              <a:custGeom>
                <a:avLst/>
                <a:gdLst>
                  <a:gd name="T0" fmla="*/ 3314 w 6713"/>
                  <a:gd name="T1" fmla="*/ 10 h 3210"/>
                  <a:gd name="T2" fmla="*/ 3314 w 6713"/>
                  <a:gd name="T3" fmla="*/ 10 h 3210"/>
                  <a:gd name="T4" fmla="*/ 3220 w 6713"/>
                  <a:gd name="T5" fmla="*/ 0 h 3210"/>
                  <a:gd name="T6" fmla="*/ 3136 w 6713"/>
                  <a:gd name="T7" fmla="*/ 10 h 3210"/>
                  <a:gd name="T8" fmla="*/ 0 w 6713"/>
                  <a:gd name="T9" fmla="*/ 3209 h 3210"/>
                  <a:gd name="T10" fmla="*/ 472 w 6713"/>
                  <a:gd name="T11" fmla="*/ 3209 h 3210"/>
                  <a:gd name="T12" fmla="*/ 3314 w 6713"/>
                  <a:gd name="T13" fmla="*/ 629 h 3210"/>
                  <a:gd name="T14" fmla="*/ 6209 w 6713"/>
                  <a:gd name="T15" fmla="*/ 3209 h 3210"/>
                  <a:gd name="T16" fmla="*/ 6712 w 6713"/>
                  <a:gd name="T17" fmla="*/ 3209 h 3210"/>
                  <a:gd name="T18" fmla="*/ 3314 w 6713"/>
                  <a:gd name="T19" fmla="*/ 1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3" h="3210">
                    <a:moveTo>
                      <a:pt x="3314" y="10"/>
                    </a:moveTo>
                    <a:lnTo>
                      <a:pt x="3314" y="10"/>
                    </a:lnTo>
                    <a:cubicBezTo>
                      <a:pt x="3283" y="0"/>
                      <a:pt x="3251" y="0"/>
                      <a:pt x="3220" y="0"/>
                    </a:cubicBezTo>
                    <a:cubicBezTo>
                      <a:pt x="3189" y="0"/>
                      <a:pt x="3167" y="0"/>
                      <a:pt x="3136" y="10"/>
                    </a:cubicBezTo>
                    <a:cubicBezTo>
                      <a:pt x="1416" y="52"/>
                      <a:pt x="220" y="1489"/>
                      <a:pt x="0" y="3209"/>
                    </a:cubicBezTo>
                    <a:cubicBezTo>
                      <a:pt x="472" y="3209"/>
                      <a:pt x="472" y="3209"/>
                      <a:pt x="472" y="3209"/>
                    </a:cubicBezTo>
                    <a:cubicBezTo>
                      <a:pt x="651" y="1930"/>
                      <a:pt x="1783" y="629"/>
                      <a:pt x="3314" y="629"/>
                    </a:cubicBezTo>
                    <a:cubicBezTo>
                      <a:pt x="4888" y="629"/>
                      <a:pt x="5790" y="1961"/>
                      <a:pt x="6209" y="3209"/>
                    </a:cubicBezTo>
                    <a:cubicBezTo>
                      <a:pt x="6712" y="3209"/>
                      <a:pt x="6712" y="3209"/>
                      <a:pt x="6712" y="3209"/>
                    </a:cubicBezTo>
                    <a:cubicBezTo>
                      <a:pt x="6261" y="1604"/>
                      <a:pt x="5066" y="52"/>
                      <a:pt x="3314" y="1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6" name="Freeform 18"/>
              <p:cNvSpPr>
                <a:spLocks noChangeArrowheads="1"/>
              </p:cNvSpPr>
              <p:nvPr/>
            </p:nvSpPr>
            <p:spPr bwMode="auto">
              <a:xfrm>
                <a:off x="12298983" y="4564068"/>
                <a:ext cx="1086121" cy="1422070"/>
              </a:xfrm>
              <a:custGeom>
                <a:avLst/>
                <a:gdLst>
                  <a:gd name="T0" fmla="*/ 2653 w 2654"/>
                  <a:gd name="T1" fmla="*/ 2224 h 3473"/>
                  <a:gd name="T2" fmla="*/ 2653 w 2654"/>
                  <a:gd name="T3" fmla="*/ 2224 h 3473"/>
                  <a:gd name="T4" fmla="*/ 1804 w 2654"/>
                  <a:gd name="T5" fmla="*/ 766 h 3473"/>
                  <a:gd name="T6" fmla="*/ 136 w 2654"/>
                  <a:gd name="T7" fmla="*/ 0 h 3473"/>
                  <a:gd name="T8" fmla="*/ 63 w 2654"/>
                  <a:gd name="T9" fmla="*/ 0 h 3473"/>
                  <a:gd name="T10" fmla="*/ 0 w 2654"/>
                  <a:gd name="T11" fmla="*/ 0 h 3473"/>
                  <a:gd name="T12" fmla="*/ 0 w 2654"/>
                  <a:gd name="T13" fmla="*/ 746 h 3473"/>
                  <a:gd name="T14" fmla="*/ 105 w 2654"/>
                  <a:gd name="T15" fmla="*/ 746 h 3473"/>
                  <a:gd name="T16" fmla="*/ 220 w 2654"/>
                  <a:gd name="T17" fmla="*/ 672 h 3473"/>
                  <a:gd name="T18" fmla="*/ 577 w 2654"/>
                  <a:gd name="T19" fmla="*/ 546 h 3473"/>
                  <a:gd name="T20" fmla="*/ 975 w 2654"/>
                  <a:gd name="T21" fmla="*/ 672 h 3473"/>
                  <a:gd name="T22" fmla="*/ 1164 w 2654"/>
                  <a:gd name="T23" fmla="*/ 1134 h 3473"/>
                  <a:gd name="T24" fmla="*/ 975 w 2654"/>
                  <a:gd name="T25" fmla="*/ 1595 h 3473"/>
                  <a:gd name="T26" fmla="*/ 577 w 2654"/>
                  <a:gd name="T27" fmla="*/ 1721 h 3473"/>
                  <a:gd name="T28" fmla="*/ 220 w 2654"/>
                  <a:gd name="T29" fmla="*/ 1574 h 3473"/>
                  <a:gd name="T30" fmla="*/ 84 w 2654"/>
                  <a:gd name="T31" fmla="*/ 1480 h 3473"/>
                  <a:gd name="T32" fmla="*/ 0 w 2654"/>
                  <a:gd name="T33" fmla="*/ 1480 h 3473"/>
                  <a:gd name="T34" fmla="*/ 0 w 2654"/>
                  <a:gd name="T35" fmla="*/ 2224 h 3473"/>
                  <a:gd name="T36" fmla="*/ 1479 w 2654"/>
                  <a:gd name="T37" fmla="*/ 2224 h 3473"/>
                  <a:gd name="T38" fmla="*/ 1479 w 2654"/>
                  <a:gd name="T39" fmla="*/ 2623 h 3473"/>
                  <a:gd name="T40" fmla="*/ 1479 w 2654"/>
                  <a:gd name="T41" fmla="*/ 2633 h 3473"/>
                  <a:gd name="T42" fmla="*/ 1342 w 2654"/>
                  <a:gd name="T43" fmla="*/ 2895 h 3473"/>
                  <a:gd name="T44" fmla="*/ 1248 w 2654"/>
                  <a:gd name="T45" fmla="*/ 3105 h 3473"/>
                  <a:gd name="T46" fmla="*/ 1322 w 2654"/>
                  <a:gd name="T47" fmla="*/ 3357 h 3473"/>
                  <a:gd name="T48" fmla="*/ 1605 w 2654"/>
                  <a:gd name="T49" fmla="*/ 3472 h 3473"/>
                  <a:gd name="T50" fmla="*/ 1877 w 2654"/>
                  <a:gd name="T51" fmla="*/ 3367 h 3473"/>
                  <a:gd name="T52" fmla="*/ 1951 w 2654"/>
                  <a:gd name="T53" fmla="*/ 3105 h 3473"/>
                  <a:gd name="T54" fmla="*/ 1867 w 2654"/>
                  <a:gd name="T55" fmla="*/ 2895 h 3473"/>
                  <a:gd name="T56" fmla="*/ 1751 w 2654"/>
                  <a:gd name="T57" fmla="*/ 2643 h 3473"/>
                  <a:gd name="T58" fmla="*/ 1751 w 2654"/>
                  <a:gd name="T59" fmla="*/ 2224 h 3473"/>
                  <a:gd name="T60" fmla="*/ 2653 w 2654"/>
                  <a:gd name="T61" fmla="*/ 2224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54" h="3473">
                    <a:moveTo>
                      <a:pt x="2653" y="2224"/>
                    </a:moveTo>
                    <a:lnTo>
                      <a:pt x="2653" y="2224"/>
                    </a:lnTo>
                    <a:cubicBezTo>
                      <a:pt x="2454" y="1700"/>
                      <a:pt x="2181" y="1165"/>
                      <a:pt x="1804" y="766"/>
                    </a:cubicBezTo>
                    <a:cubicBezTo>
                      <a:pt x="1374" y="305"/>
                      <a:pt x="850" y="0"/>
                      <a:pt x="136" y="0"/>
                    </a:cubicBezTo>
                    <a:cubicBezTo>
                      <a:pt x="116" y="0"/>
                      <a:pt x="84" y="0"/>
                      <a:pt x="63" y="0"/>
                    </a:cubicBezTo>
                    <a:cubicBezTo>
                      <a:pt x="42" y="0"/>
                      <a:pt x="21" y="0"/>
                      <a:pt x="0" y="0"/>
                    </a:cubicBezTo>
                    <a:cubicBezTo>
                      <a:pt x="0" y="746"/>
                      <a:pt x="0" y="746"/>
                      <a:pt x="0" y="746"/>
                    </a:cubicBezTo>
                    <a:cubicBezTo>
                      <a:pt x="105" y="746"/>
                      <a:pt x="105" y="746"/>
                      <a:pt x="105" y="746"/>
                    </a:cubicBezTo>
                    <a:cubicBezTo>
                      <a:pt x="126" y="746"/>
                      <a:pt x="136" y="746"/>
                      <a:pt x="220" y="672"/>
                    </a:cubicBezTo>
                    <a:cubicBezTo>
                      <a:pt x="304" y="619"/>
                      <a:pt x="420" y="546"/>
                      <a:pt x="577" y="546"/>
                    </a:cubicBezTo>
                    <a:cubicBezTo>
                      <a:pt x="703" y="546"/>
                      <a:pt x="850" y="567"/>
                      <a:pt x="975" y="672"/>
                    </a:cubicBezTo>
                    <a:cubicBezTo>
                      <a:pt x="1091" y="756"/>
                      <a:pt x="1175" y="934"/>
                      <a:pt x="1164" y="1134"/>
                    </a:cubicBezTo>
                    <a:cubicBezTo>
                      <a:pt x="1164" y="1333"/>
                      <a:pt x="1080" y="1501"/>
                      <a:pt x="975" y="1595"/>
                    </a:cubicBezTo>
                    <a:cubicBezTo>
                      <a:pt x="850" y="1689"/>
                      <a:pt x="713" y="1721"/>
                      <a:pt x="577" y="1721"/>
                    </a:cubicBezTo>
                    <a:cubicBezTo>
                      <a:pt x="420" y="1721"/>
                      <a:pt x="293" y="1637"/>
                      <a:pt x="220" y="1574"/>
                    </a:cubicBezTo>
                    <a:cubicBezTo>
                      <a:pt x="126" y="1501"/>
                      <a:pt x="105" y="1480"/>
                      <a:pt x="84" y="1480"/>
                    </a:cubicBezTo>
                    <a:cubicBezTo>
                      <a:pt x="0" y="1480"/>
                      <a:pt x="0" y="1480"/>
                      <a:pt x="0" y="1480"/>
                    </a:cubicBezTo>
                    <a:cubicBezTo>
                      <a:pt x="0" y="2224"/>
                      <a:pt x="0" y="2224"/>
                      <a:pt x="0" y="2224"/>
                    </a:cubicBezTo>
                    <a:cubicBezTo>
                      <a:pt x="1479" y="2224"/>
                      <a:pt x="1479" y="2224"/>
                      <a:pt x="1479" y="2224"/>
                    </a:cubicBezTo>
                    <a:cubicBezTo>
                      <a:pt x="1479" y="2623"/>
                      <a:pt x="1479" y="2623"/>
                      <a:pt x="1479" y="2623"/>
                    </a:cubicBezTo>
                    <a:cubicBezTo>
                      <a:pt x="1490" y="2633"/>
                      <a:pt x="1490" y="2633"/>
                      <a:pt x="1479" y="2633"/>
                    </a:cubicBezTo>
                    <a:cubicBezTo>
                      <a:pt x="1468" y="2759"/>
                      <a:pt x="1395" y="2822"/>
                      <a:pt x="1342" y="2895"/>
                    </a:cubicBezTo>
                    <a:cubicBezTo>
                      <a:pt x="1290" y="2959"/>
                      <a:pt x="1248" y="3021"/>
                      <a:pt x="1248" y="3105"/>
                    </a:cubicBezTo>
                    <a:cubicBezTo>
                      <a:pt x="1248" y="3210"/>
                      <a:pt x="1269" y="3294"/>
                      <a:pt x="1322" y="3357"/>
                    </a:cubicBezTo>
                    <a:cubicBezTo>
                      <a:pt x="1374" y="3420"/>
                      <a:pt x="1447" y="3462"/>
                      <a:pt x="1605" y="3472"/>
                    </a:cubicBezTo>
                    <a:cubicBezTo>
                      <a:pt x="1751" y="3472"/>
                      <a:pt x="1825" y="3430"/>
                      <a:pt x="1877" y="3367"/>
                    </a:cubicBezTo>
                    <a:cubicBezTo>
                      <a:pt x="1929" y="3294"/>
                      <a:pt x="1951" y="3210"/>
                      <a:pt x="1951" y="3105"/>
                    </a:cubicBezTo>
                    <a:cubicBezTo>
                      <a:pt x="1951" y="3021"/>
                      <a:pt x="1919" y="2959"/>
                      <a:pt x="1867" y="2895"/>
                    </a:cubicBezTo>
                    <a:cubicBezTo>
                      <a:pt x="1825" y="2832"/>
                      <a:pt x="1751" y="2759"/>
                      <a:pt x="1751" y="2643"/>
                    </a:cubicBezTo>
                    <a:cubicBezTo>
                      <a:pt x="1751" y="2224"/>
                      <a:pt x="1751" y="2224"/>
                      <a:pt x="1751" y="2224"/>
                    </a:cubicBezTo>
                    <a:lnTo>
                      <a:pt x="2653" y="2224"/>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7" name="Freeform 19"/>
              <p:cNvSpPr>
                <a:spLocks noChangeArrowheads="1"/>
              </p:cNvSpPr>
              <p:nvPr/>
            </p:nvSpPr>
            <p:spPr bwMode="auto">
              <a:xfrm>
                <a:off x="11340960" y="4582115"/>
                <a:ext cx="1338707" cy="1404023"/>
              </a:xfrm>
              <a:custGeom>
                <a:avLst/>
                <a:gdLst>
                  <a:gd name="T0" fmla="*/ 3167 w 3274"/>
                  <a:gd name="T1" fmla="*/ 807 h 3430"/>
                  <a:gd name="T2" fmla="*/ 3167 w 3274"/>
                  <a:gd name="T3" fmla="*/ 807 h 3430"/>
                  <a:gd name="T4" fmla="*/ 2916 w 3274"/>
                  <a:gd name="T5" fmla="*/ 734 h 3430"/>
                  <a:gd name="T6" fmla="*/ 2695 w 3274"/>
                  <a:gd name="T7" fmla="*/ 818 h 3430"/>
                  <a:gd name="T8" fmla="*/ 2444 w 3274"/>
                  <a:gd name="T9" fmla="*/ 943 h 3430"/>
                  <a:gd name="T10" fmla="*/ 2067 w 3274"/>
                  <a:gd name="T11" fmla="*/ 943 h 3430"/>
                  <a:gd name="T12" fmla="*/ 2067 w 3274"/>
                  <a:gd name="T13" fmla="*/ 0 h 3430"/>
                  <a:gd name="T14" fmla="*/ 0 w 3274"/>
                  <a:gd name="T15" fmla="*/ 2181 h 3430"/>
                  <a:gd name="T16" fmla="*/ 913 w 3274"/>
                  <a:gd name="T17" fmla="*/ 2181 h 3430"/>
                  <a:gd name="T18" fmla="*/ 913 w 3274"/>
                  <a:gd name="T19" fmla="*/ 2580 h 3430"/>
                  <a:gd name="T20" fmla="*/ 913 w 3274"/>
                  <a:gd name="T21" fmla="*/ 2590 h 3430"/>
                  <a:gd name="T22" fmla="*/ 776 w 3274"/>
                  <a:gd name="T23" fmla="*/ 2852 h 3430"/>
                  <a:gd name="T24" fmla="*/ 682 w 3274"/>
                  <a:gd name="T25" fmla="*/ 3062 h 3430"/>
                  <a:gd name="T26" fmla="*/ 755 w 3274"/>
                  <a:gd name="T27" fmla="*/ 3314 h 3430"/>
                  <a:gd name="T28" fmla="*/ 1038 w 3274"/>
                  <a:gd name="T29" fmla="*/ 3429 h 3430"/>
                  <a:gd name="T30" fmla="*/ 1311 w 3274"/>
                  <a:gd name="T31" fmla="*/ 3324 h 3430"/>
                  <a:gd name="T32" fmla="*/ 1385 w 3274"/>
                  <a:gd name="T33" fmla="*/ 3062 h 3430"/>
                  <a:gd name="T34" fmla="*/ 1301 w 3274"/>
                  <a:gd name="T35" fmla="*/ 2852 h 3430"/>
                  <a:gd name="T36" fmla="*/ 1185 w 3274"/>
                  <a:gd name="T37" fmla="*/ 2600 h 3430"/>
                  <a:gd name="T38" fmla="*/ 1185 w 3274"/>
                  <a:gd name="T39" fmla="*/ 2181 h 3430"/>
                  <a:gd name="T40" fmla="*/ 2067 w 3274"/>
                  <a:gd name="T41" fmla="*/ 2181 h 3430"/>
                  <a:gd name="T42" fmla="*/ 2067 w 3274"/>
                  <a:gd name="T43" fmla="*/ 1206 h 3430"/>
                  <a:gd name="T44" fmla="*/ 2434 w 3274"/>
                  <a:gd name="T45" fmla="*/ 1206 h 3430"/>
                  <a:gd name="T46" fmla="*/ 2444 w 3274"/>
                  <a:gd name="T47" fmla="*/ 1206 h 3430"/>
                  <a:gd name="T48" fmla="*/ 2695 w 3274"/>
                  <a:gd name="T49" fmla="*/ 1353 h 3430"/>
                  <a:gd name="T50" fmla="*/ 2916 w 3274"/>
                  <a:gd name="T51" fmla="*/ 1447 h 3430"/>
                  <a:gd name="T52" fmla="*/ 3167 w 3274"/>
                  <a:gd name="T53" fmla="*/ 1374 h 3430"/>
                  <a:gd name="T54" fmla="*/ 3273 w 3274"/>
                  <a:gd name="T55" fmla="*/ 1091 h 3430"/>
                  <a:gd name="T56" fmla="*/ 3167 w 3274"/>
                  <a:gd name="T57" fmla="*/ 807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4" h="3430">
                    <a:moveTo>
                      <a:pt x="3167" y="807"/>
                    </a:moveTo>
                    <a:lnTo>
                      <a:pt x="3167" y="807"/>
                    </a:lnTo>
                    <a:cubicBezTo>
                      <a:pt x="3105" y="755"/>
                      <a:pt x="3010" y="734"/>
                      <a:pt x="2916" y="734"/>
                    </a:cubicBezTo>
                    <a:cubicBezTo>
                      <a:pt x="2832" y="734"/>
                      <a:pt x="2769" y="776"/>
                      <a:pt x="2695" y="818"/>
                    </a:cubicBezTo>
                    <a:cubicBezTo>
                      <a:pt x="2632" y="870"/>
                      <a:pt x="2559" y="943"/>
                      <a:pt x="2444" y="943"/>
                    </a:cubicBezTo>
                    <a:cubicBezTo>
                      <a:pt x="2067" y="943"/>
                      <a:pt x="2067" y="943"/>
                      <a:pt x="2067" y="943"/>
                    </a:cubicBezTo>
                    <a:cubicBezTo>
                      <a:pt x="2067" y="0"/>
                      <a:pt x="2067" y="0"/>
                      <a:pt x="2067" y="0"/>
                    </a:cubicBezTo>
                    <a:cubicBezTo>
                      <a:pt x="976" y="209"/>
                      <a:pt x="168" y="1216"/>
                      <a:pt x="0" y="2181"/>
                    </a:cubicBezTo>
                    <a:cubicBezTo>
                      <a:pt x="913" y="2181"/>
                      <a:pt x="913" y="2181"/>
                      <a:pt x="913" y="2181"/>
                    </a:cubicBezTo>
                    <a:cubicBezTo>
                      <a:pt x="913" y="2580"/>
                      <a:pt x="913" y="2580"/>
                      <a:pt x="913" y="2580"/>
                    </a:cubicBezTo>
                    <a:cubicBezTo>
                      <a:pt x="913" y="2590"/>
                      <a:pt x="913" y="2590"/>
                      <a:pt x="913" y="2590"/>
                    </a:cubicBezTo>
                    <a:cubicBezTo>
                      <a:pt x="902" y="2716"/>
                      <a:pt x="829" y="2779"/>
                      <a:pt x="776" y="2852"/>
                    </a:cubicBezTo>
                    <a:cubicBezTo>
                      <a:pt x="714" y="2916"/>
                      <a:pt x="682" y="2978"/>
                      <a:pt x="682" y="3062"/>
                    </a:cubicBezTo>
                    <a:cubicBezTo>
                      <a:pt x="682" y="3167"/>
                      <a:pt x="703" y="3251"/>
                      <a:pt x="755" y="3314"/>
                    </a:cubicBezTo>
                    <a:cubicBezTo>
                      <a:pt x="808" y="3377"/>
                      <a:pt x="882" y="3419"/>
                      <a:pt x="1038" y="3429"/>
                    </a:cubicBezTo>
                    <a:cubicBezTo>
                      <a:pt x="1185" y="3429"/>
                      <a:pt x="1259" y="3387"/>
                      <a:pt x="1311" y="3324"/>
                    </a:cubicBezTo>
                    <a:cubicBezTo>
                      <a:pt x="1364" y="3251"/>
                      <a:pt x="1385" y="3167"/>
                      <a:pt x="1385" y="3062"/>
                    </a:cubicBezTo>
                    <a:cubicBezTo>
                      <a:pt x="1385" y="2978"/>
                      <a:pt x="1353" y="2916"/>
                      <a:pt x="1301" y="2852"/>
                    </a:cubicBezTo>
                    <a:cubicBezTo>
                      <a:pt x="1248" y="2789"/>
                      <a:pt x="1185" y="2716"/>
                      <a:pt x="1185" y="2600"/>
                    </a:cubicBezTo>
                    <a:cubicBezTo>
                      <a:pt x="1185" y="2181"/>
                      <a:pt x="1185" y="2181"/>
                      <a:pt x="1185" y="2181"/>
                    </a:cubicBezTo>
                    <a:cubicBezTo>
                      <a:pt x="2067" y="2181"/>
                      <a:pt x="2067" y="2181"/>
                      <a:pt x="2067" y="2181"/>
                    </a:cubicBezTo>
                    <a:cubicBezTo>
                      <a:pt x="2067" y="1206"/>
                      <a:pt x="2067" y="1206"/>
                      <a:pt x="2067" y="1206"/>
                    </a:cubicBezTo>
                    <a:cubicBezTo>
                      <a:pt x="2434" y="1206"/>
                      <a:pt x="2434" y="1206"/>
                      <a:pt x="2434" y="1206"/>
                    </a:cubicBezTo>
                    <a:cubicBezTo>
                      <a:pt x="2434" y="1206"/>
                      <a:pt x="2434" y="1206"/>
                      <a:pt x="2444" y="1206"/>
                    </a:cubicBezTo>
                    <a:cubicBezTo>
                      <a:pt x="2559" y="1216"/>
                      <a:pt x="2632" y="1300"/>
                      <a:pt x="2695" y="1353"/>
                    </a:cubicBezTo>
                    <a:cubicBezTo>
                      <a:pt x="2769" y="1405"/>
                      <a:pt x="2832" y="1447"/>
                      <a:pt x="2916" y="1447"/>
                    </a:cubicBezTo>
                    <a:cubicBezTo>
                      <a:pt x="3010" y="1447"/>
                      <a:pt x="3105" y="1415"/>
                      <a:pt x="3167" y="1374"/>
                    </a:cubicBezTo>
                    <a:cubicBezTo>
                      <a:pt x="3230" y="1321"/>
                      <a:pt x="3273" y="1238"/>
                      <a:pt x="3273" y="1091"/>
                    </a:cubicBezTo>
                    <a:cubicBezTo>
                      <a:pt x="3273" y="943"/>
                      <a:pt x="3230" y="859"/>
                      <a:pt x="3167" y="807"/>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8" name="Freeform 20"/>
              <p:cNvSpPr>
                <a:spLocks noChangeArrowheads="1"/>
              </p:cNvSpPr>
              <p:nvPr/>
            </p:nvSpPr>
            <p:spPr bwMode="auto">
              <a:xfrm>
                <a:off x="10581397" y="5587309"/>
                <a:ext cx="600794" cy="1326424"/>
              </a:xfrm>
              <a:custGeom>
                <a:avLst/>
                <a:gdLst>
                  <a:gd name="T0" fmla="*/ 21 w 1469"/>
                  <a:gd name="T1" fmla="*/ 1562 h 3242"/>
                  <a:gd name="T2" fmla="*/ 21 w 1469"/>
                  <a:gd name="T3" fmla="*/ 1562 h 3242"/>
                  <a:gd name="T4" fmla="*/ 944 w 1469"/>
                  <a:gd name="T5" fmla="*/ 3241 h 3242"/>
                  <a:gd name="T6" fmla="*/ 1468 w 1469"/>
                  <a:gd name="T7" fmla="*/ 3241 h 3242"/>
                  <a:gd name="T8" fmla="*/ 1468 w 1469"/>
                  <a:gd name="T9" fmla="*/ 42 h 3242"/>
                  <a:gd name="T10" fmla="*/ 1468 w 1469"/>
                  <a:gd name="T11" fmla="*/ 0 h 3242"/>
                  <a:gd name="T12" fmla="*/ 881 w 1469"/>
                  <a:gd name="T13" fmla="*/ 0 h 3242"/>
                  <a:gd name="T14" fmla="*/ 21 w 1469"/>
                  <a:gd name="T15" fmla="*/ 1562 h 3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9" h="3242">
                    <a:moveTo>
                      <a:pt x="21" y="1562"/>
                    </a:moveTo>
                    <a:lnTo>
                      <a:pt x="21" y="1562"/>
                    </a:lnTo>
                    <a:cubicBezTo>
                      <a:pt x="53" y="2842"/>
                      <a:pt x="409" y="3157"/>
                      <a:pt x="944" y="3241"/>
                    </a:cubicBezTo>
                    <a:cubicBezTo>
                      <a:pt x="1468" y="3241"/>
                      <a:pt x="1468" y="3241"/>
                      <a:pt x="1468" y="3241"/>
                    </a:cubicBezTo>
                    <a:cubicBezTo>
                      <a:pt x="1468" y="42"/>
                      <a:pt x="1468" y="42"/>
                      <a:pt x="1468" y="42"/>
                    </a:cubicBezTo>
                    <a:cubicBezTo>
                      <a:pt x="1468" y="31"/>
                      <a:pt x="1468" y="21"/>
                      <a:pt x="1468" y="0"/>
                    </a:cubicBezTo>
                    <a:cubicBezTo>
                      <a:pt x="881" y="0"/>
                      <a:pt x="881" y="0"/>
                      <a:pt x="881" y="0"/>
                    </a:cubicBezTo>
                    <a:cubicBezTo>
                      <a:pt x="367" y="272"/>
                      <a:pt x="0" y="870"/>
                      <a:pt x="21" y="1562"/>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89" name="Freeform 21"/>
              <p:cNvSpPr>
                <a:spLocks noChangeArrowheads="1"/>
              </p:cNvSpPr>
              <p:nvPr/>
            </p:nvSpPr>
            <p:spPr bwMode="auto">
              <a:xfrm>
                <a:off x="11328331" y="5587309"/>
                <a:ext cx="1114988" cy="1815485"/>
              </a:xfrm>
              <a:custGeom>
                <a:avLst/>
                <a:gdLst>
                  <a:gd name="T0" fmla="*/ 1447 w 2727"/>
                  <a:gd name="T1" fmla="*/ 146 h 4437"/>
                  <a:gd name="T2" fmla="*/ 1447 w 2727"/>
                  <a:gd name="T3" fmla="*/ 146 h 4437"/>
                  <a:gd name="T4" fmla="*/ 1520 w 2727"/>
                  <a:gd name="T5" fmla="*/ 262 h 4437"/>
                  <a:gd name="T6" fmla="*/ 1647 w 2727"/>
                  <a:gd name="T7" fmla="*/ 608 h 4437"/>
                  <a:gd name="T8" fmla="*/ 1520 w 2727"/>
                  <a:gd name="T9" fmla="*/ 1007 h 4437"/>
                  <a:gd name="T10" fmla="*/ 1059 w 2727"/>
                  <a:gd name="T11" fmla="*/ 1206 h 4437"/>
                  <a:gd name="T12" fmla="*/ 608 w 2727"/>
                  <a:gd name="T13" fmla="*/ 1007 h 4437"/>
                  <a:gd name="T14" fmla="*/ 482 w 2727"/>
                  <a:gd name="T15" fmla="*/ 608 h 4437"/>
                  <a:gd name="T16" fmla="*/ 619 w 2727"/>
                  <a:gd name="T17" fmla="*/ 251 h 4437"/>
                  <a:gd name="T18" fmla="*/ 713 w 2727"/>
                  <a:gd name="T19" fmla="*/ 115 h 4437"/>
                  <a:gd name="T20" fmla="*/ 713 w 2727"/>
                  <a:gd name="T21" fmla="*/ 0 h 4437"/>
                  <a:gd name="T22" fmla="*/ 0 w 2727"/>
                  <a:gd name="T23" fmla="*/ 0 h 4437"/>
                  <a:gd name="T24" fmla="*/ 0 w 2727"/>
                  <a:gd name="T25" fmla="*/ 42 h 4437"/>
                  <a:gd name="T26" fmla="*/ 0 w 2727"/>
                  <a:gd name="T27" fmla="*/ 52 h 4437"/>
                  <a:gd name="T28" fmla="*/ 0 w 2727"/>
                  <a:gd name="T29" fmla="*/ 1604 h 4437"/>
                  <a:gd name="T30" fmla="*/ 0 w 2727"/>
                  <a:gd name="T31" fmla="*/ 3241 h 4437"/>
                  <a:gd name="T32" fmla="*/ 1133 w 2727"/>
                  <a:gd name="T33" fmla="*/ 3241 h 4437"/>
                  <a:gd name="T34" fmla="*/ 1133 w 2727"/>
                  <a:gd name="T35" fmla="*/ 3586 h 4437"/>
                  <a:gd name="T36" fmla="*/ 1133 w 2727"/>
                  <a:gd name="T37" fmla="*/ 3597 h 4437"/>
                  <a:gd name="T38" fmla="*/ 985 w 2727"/>
                  <a:gd name="T39" fmla="*/ 3859 h 4437"/>
                  <a:gd name="T40" fmla="*/ 891 w 2727"/>
                  <a:gd name="T41" fmla="*/ 4069 h 4437"/>
                  <a:gd name="T42" fmla="*/ 965 w 2727"/>
                  <a:gd name="T43" fmla="*/ 4320 h 4437"/>
                  <a:gd name="T44" fmla="*/ 1248 w 2727"/>
                  <a:gd name="T45" fmla="*/ 4436 h 4437"/>
                  <a:gd name="T46" fmla="*/ 1531 w 2727"/>
                  <a:gd name="T47" fmla="*/ 4331 h 4437"/>
                  <a:gd name="T48" fmla="*/ 1604 w 2727"/>
                  <a:gd name="T49" fmla="*/ 4069 h 4437"/>
                  <a:gd name="T50" fmla="*/ 1520 w 2727"/>
                  <a:gd name="T51" fmla="*/ 3859 h 4437"/>
                  <a:gd name="T52" fmla="*/ 1395 w 2727"/>
                  <a:gd name="T53" fmla="*/ 3608 h 4437"/>
                  <a:gd name="T54" fmla="*/ 1395 w 2727"/>
                  <a:gd name="T55" fmla="*/ 3241 h 4437"/>
                  <a:gd name="T56" fmla="*/ 2726 w 2727"/>
                  <a:gd name="T57" fmla="*/ 3241 h 4437"/>
                  <a:gd name="T58" fmla="*/ 2726 w 2727"/>
                  <a:gd name="T59" fmla="*/ 1971 h 4437"/>
                  <a:gd name="T60" fmla="*/ 2663 w 2727"/>
                  <a:gd name="T61" fmla="*/ 1971 h 4437"/>
                  <a:gd name="T62" fmla="*/ 2527 w 2727"/>
                  <a:gd name="T63" fmla="*/ 2066 h 4437"/>
                  <a:gd name="T64" fmla="*/ 2171 w 2727"/>
                  <a:gd name="T65" fmla="*/ 2202 h 4437"/>
                  <a:gd name="T66" fmla="*/ 1772 w 2727"/>
                  <a:gd name="T67" fmla="*/ 2076 h 4437"/>
                  <a:gd name="T68" fmla="*/ 1573 w 2727"/>
                  <a:gd name="T69" fmla="*/ 1625 h 4437"/>
                  <a:gd name="T70" fmla="*/ 1772 w 2727"/>
                  <a:gd name="T71" fmla="*/ 1153 h 4437"/>
                  <a:gd name="T72" fmla="*/ 2171 w 2727"/>
                  <a:gd name="T73" fmla="*/ 1038 h 4437"/>
                  <a:gd name="T74" fmla="*/ 2517 w 2727"/>
                  <a:gd name="T75" fmla="*/ 1164 h 4437"/>
                  <a:gd name="T76" fmla="*/ 2632 w 2727"/>
                  <a:gd name="T77" fmla="*/ 1237 h 4437"/>
                  <a:gd name="T78" fmla="*/ 2726 w 2727"/>
                  <a:gd name="T79" fmla="*/ 1237 h 4437"/>
                  <a:gd name="T80" fmla="*/ 2726 w 2727"/>
                  <a:gd name="T81" fmla="*/ 0 h 4437"/>
                  <a:gd name="T82" fmla="*/ 1447 w 2727"/>
                  <a:gd name="T83" fmla="*/ 0 h 4437"/>
                  <a:gd name="T84" fmla="*/ 1447 w 2727"/>
                  <a:gd name="T85" fmla="*/ 146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7" h="4437">
                    <a:moveTo>
                      <a:pt x="1447" y="146"/>
                    </a:moveTo>
                    <a:lnTo>
                      <a:pt x="1447" y="146"/>
                    </a:lnTo>
                    <a:cubicBezTo>
                      <a:pt x="1447" y="167"/>
                      <a:pt x="1458" y="167"/>
                      <a:pt x="1520" y="262"/>
                    </a:cubicBezTo>
                    <a:cubicBezTo>
                      <a:pt x="1573" y="335"/>
                      <a:pt x="1647" y="462"/>
                      <a:pt x="1647" y="608"/>
                    </a:cubicBezTo>
                    <a:cubicBezTo>
                      <a:pt x="1647" y="745"/>
                      <a:pt x="1626" y="891"/>
                      <a:pt x="1520" y="1007"/>
                    </a:cubicBezTo>
                    <a:cubicBezTo>
                      <a:pt x="1436" y="1121"/>
                      <a:pt x="1258" y="1206"/>
                      <a:pt x="1059" y="1206"/>
                    </a:cubicBezTo>
                    <a:cubicBezTo>
                      <a:pt x="860" y="1195"/>
                      <a:pt x="692" y="1121"/>
                      <a:pt x="608" y="1007"/>
                    </a:cubicBezTo>
                    <a:cubicBezTo>
                      <a:pt x="503" y="891"/>
                      <a:pt x="482" y="745"/>
                      <a:pt x="482" y="608"/>
                    </a:cubicBezTo>
                    <a:cubicBezTo>
                      <a:pt x="482" y="451"/>
                      <a:pt x="556" y="335"/>
                      <a:pt x="619" y="251"/>
                    </a:cubicBezTo>
                    <a:cubicBezTo>
                      <a:pt x="692" y="157"/>
                      <a:pt x="713" y="146"/>
                      <a:pt x="713" y="115"/>
                    </a:cubicBezTo>
                    <a:cubicBezTo>
                      <a:pt x="713" y="0"/>
                      <a:pt x="713" y="0"/>
                      <a:pt x="713" y="0"/>
                    </a:cubicBezTo>
                    <a:cubicBezTo>
                      <a:pt x="0" y="0"/>
                      <a:pt x="0" y="0"/>
                      <a:pt x="0" y="0"/>
                    </a:cubicBezTo>
                    <a:cubicBezTo>
                      <a:pt x="0" y="21"/>
                      <a:pt x="0" y="31"/>
                      <a:pt x="0" y="42"/>
                    </a:cubicBezTo>
                    <a:cubicBezTo>
                      <a:pt x="0" y="52"/>
                      <a:pt x="0" y="52"/>
                      <a:pt x="0" y="52"/>
                    </a:cubicBezTo>
                    <a:cubicBezTo>
                      <a:pt x="0" y="1604"/>
                      <a:pt x="0" y="1604"/>
                      <a:pt x="0" y="1604"/>
                    </a:cubicBezTo>
                    <a:cubicBezTo>
                      <a:pt x="0" y="3241"/>
                      <a:pt x="0" y="3241"/>
                      <a:pt x="0" y="3241"/>
                    </a:cubicBezTo>
                    <a:cubicBezTo>
                      <a:pt x="1133" y="3241"/>
                      <a:pt x="1133" y="3241"/>
                      <a:pt x="1133" y="3241"/>
                    </a:cubicBezTo>
                    <a:cubicBezTo>
                      <a:pt x="1133" y="3586"/>
                      <a:pt x="1133" y="3586"/>
                      <a:pt x="1133" y="3586"/>
                    </a:cubicBezTo>
                    <a:cubicBezTo>
                      <a:pt x="1133" y="3597"/>
                      <a:pt x="1133" y="3597"/>
                      <a:pt x="1133" y="3597"/>
                    </a:cubicBezTo>
                    <a:cubicBezTo>
                      <a:pt x="1122" y="3712"/>
                      <a:pt x="1038" y="3785"/>
                      <a:pt x="985" y="3859"/>
                    </a:cubicBezTo>
                    <a:cubicBezTo>
                      <a:pt x="933" y="3922"/>
                      <a:pt x="891" y="3985"/>
                      <a:pt x="891" y="4069"/>
                    </a:cubicBezTo>
                    <a:cubicBezTo>
                      <a:pt x="891" y="4174"/>
                      <a:pt x="913" y="4257"/>
                      <a:pt x="965" y="4320"/>
                    </a:cubicBezTo>
                    <a:cubicBezTo>
                      <a:pt x="1017" y="4383"/>
                      <a:pt x="1101" y="4425"/>
                      <a:pt x="1248" y="4436"/>
                    </a:cubicBezTo>
                    <a:cubicBezTo>
                      <a:pt x="1395" y="4436"/>
                      <a:pt x="1479" y="4394"/>
                      <a:pt x="1531" y="4331"/>
                    </a:cubicBezTo>
                    <a:cubicBezTo>
                      <a:pt x="1573" y="4268"/>
                      <a:pt x="1604" y="4174"/>
                      <a:pt x="1604" y="4069"/>
                    </a:cubicBezTo>
                    <a:cubicBezTo>
                      <a:pt x="1604" y="3985"/>
                      <a:pt x="1563" y="3932"/>
                      <a:pt x="1520" y="3859"/>
                    </a:cubicBezTo>
                    <a:cubicBezTo>
                      <a:pt x="1468" y="3796"/>
                      <a:pt x="1395" y="3723"/>
                      <a:pt x="1395" y="3608"/>
                    </a:cubicBezTo>
                    <a:cubicBezTo>
                      <a:pt x="1395" y="3241"/>
                      <a:pt x="1395" y="3241"/>
                      <a:pt x="1395" y="3241"/>
                    </a:cubicBezTo>
                    <a:cubicBezTo>
                      <a:pt x="2726" y="3241"/>
                      <a:pt x="2726" y="3241"/>
                      <a:pt x="2726" y="3241"/>
                    </a:cubicBezTo>
                    <a:cubicBezTo>
                      <a:pt x="2726" y="1971"/>
                      <a:pt x="2726" y="1971"/>
                      <a:pt x="2726" y="1971"/>
                    </a:cubicBezTo>
                    <a:cubicBezTo>
                      <a:pt x="2663" y="1971"/>
                      <a:pt x="2663" y="1971"/>
                      <a:pt x="2663" y="1971"/>
                    </a:cubicBezTo>
                    <a:cubicBezTo>
                      <a:pt x="2642" y="1971"/>
                      <a:pt x="2622" y="1992"/>
                      <a:pt x="2527" y="2066"/>
                    </a:cubicBezTo>
                    <a:cubicBezTo>
                      <a:pt x="2454" y="2118"/>
                      <a:pt x="2328" y="2202"/>
                      <a:pt x="2171" y="2202"/>
                    </a:cubicBezTo>
                    <a:cubicBezTo>
                      <a:pt x="2035" y="2202"/>
                      <a:pt x="1887" y="2181"/>
                      <a:pt x="1772" y="2076"/>
                    </a:cubicBezTo>
                    <a:cubicBezTo>
                      <a:pt x="1657" y="1982"/>
                      <a:pt x="1584" y="1814"/>
                      <a:pt x="1573" y="1625"/>
                    </a:cubicBezTo>
                    <a:cubicBezTo>
                      <a:pt x="1573" y="1426"/>
                      <a:pt x="1657" y="1248"/>
                      <a:pt x="1772" y="1153"/>
                    </a:cubicBezTo>
                    <a:cubicBezTo>
                      <a:pt x="1898" y="1059"/>
                      <a:pt x="2035" y="1038"/>
                      <a:pt x="2171" y="1038"/>
                    </a:cubicBezTo>
                    <a:cubicBezTo>
                      <a:pt x="2318" y="1038"/>
                      <a:pt x="2443" y="1111"/>
                      <a:pt x="2517" y="1164"/>
                    </a:cubicBezTo>
                    <a:cubicBezTo>
                      <a:pt x="2611" y="1227"/>
                      <a:pt x="2622" y="1237"/>
                      <a:pt x="2632" y="1237"/>
                    </a:cubicBezTo>
                    <a:cubicBezTo>
                      <a:pt x="2726" y="1237"/>
                      <a:pt x="2726" y="1237"/>
                      <a:pt x="2726" y="1237"/>
                    </a:cubicBezTo>
                    <a:cubicBezTo>
                      <a:pt x="2726" y="0"/>
                      <a:pt x="2726" y="0"/>
                      <a:pt x="2726" y="0"/>
                    </a:cubicBezTo>
                    <a:cubicBezTo>
                      <a:pt x="1447" y="0"/>
                      <a:pt x="1447" y="0"/>
                      <a:pt x="1447" y="0"/>
                    </a:cubicBezTo>
                    <a:lnTo>
                      <a:pt x="1447"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0" name="Freeform 22"/>
              <p:cNvSpPr>
                <a:spLocks noChangeArrowheads="1"/>
              </p:cNvSpPr>
              <p:nvPr/>
            </p:nvSpPr>
            <p:spPr bwMode="auto">
              <a:xfrm>
                <a:off x="12066242" y="5587309"/>
                <a:ext cx="1344120" cy="1326424"/>
              </a:xfrm>
              <a:custGeom>
                <a:avLst/>
                <a:gdLst>
                  <a:gd name="T0" fmla="*/ 2549 w 3284"/>
                  <a:gd name="T1" fmla="*/ 146 h 3242"/>
                  <a:gd name="T2" fmla="*/ 2549 w 3284"/>
                  <a:gd name="T3" fmla="*/ 146 h 3242"/>
                  <a:gd name="T4" fmla="*/ 2623 w 3284"/>
                  <a:gd name="T5" fmla="*/ 262 h 3242"/>
                  <a:gd name="T6" fmla="*/ 2748 w 3284"/>
                  <a:gd name="T7" fmla="*/ 608 h 3242"/>
                  <a:gd name="T8" fmla="*/ 2633 w 3284"/>
                  <a:gd name="T9" fmla="*/ 1007 h 3242"/>
                  <a:gd name="T10" fmla="*/ 2161 w 3284"/>
                  <a:gd name="T11" fmla="*/ 1206 h 3242"/>
                  <a:gd name="T12" fmla="*/ 1710 w 3284"/>
                  <a:gd name="T13" fmla="*/ 1007 h 3242"/>
                  <a:gd name="T14" fmla="*/ 1585 w 3284"/>
                  <a:gd name="T15" fmla="*/ 608 h 3242"/>
                  <a:gd name="T16" fmla="*/ 1731 w 3284"/>
                  <a:gd name="T17" fmla="*/ 251 h 3242"/>
                  <a:gd name="T18" fmla="*/ 1815 w 3284"/>
                  <a:gd name="T19" fmla="*/ 115 h 3242"/>
                  <a:gd name="T20" fmla="*/ 1815 w 3284"/>
                  <a:gd name="T21" fmla="*/ 0 h 3242"/>
                  <a:gd name="T22" fmla="*/ 1207 w 3284"/>
                  <a:gd name="T23" fmla="*/ 0 h 3242"/>
                  <a:gd name="T24" fmla="*/ 1207 w 3284"/>
                  <a:gd name="T25" fmla="*/ 1468 h 3242"/>
                  <a:gd name="T26" fmla="*/ 829 w 3284"/>
                  <a:gd name="T27" fmla="*/ 1468 h 3242"/>
                  <a:gd name="T28" fmla="*/ 578 w 3284"/>
                  <a:gd name="T29" fmla="*/ 1352 h 3242"/>
                  <a:gd name="T30" fmla="*/ 368 w 3284"/>
                  <a:gd name="T31" fmla="*/ 1268 h 3242"/>
                  <a:gd name="T32" fmla="*/ 116 w 3284"/>
                  <a:gd name="T33" fmla="*/ 1342 h 3242"/>
                  <a:gd name="T34" fmla="*/ 0 w 3284"/>
                  <a:gd name="T35" fmla="*/ 1615 h 3242"/>
                  <a:gd name="T36" fmla="*/ 116 w 3284"/>
                  <a:gd name="T37" fmla="*/ 1898 h 3242"/>
                  <a:gd name="T38" fmla="*/ 368 w 3284"/>
                  <a:gd name="T39" fmla="*/ 1971 h 3242"/>
                  <a:gd name="T40" fmla="*/ 578 w 3284"/>
                  <a:gd name="T41" fmla="*/ 1877 h 3242"/>
                  <a:gd name="T42" fmla="*/ 839 w 3284"/>
                  <a:gd name="T43" fmla="*/ 1740 h 3242"/>
                  <a:gd name="T44" fmla="*/ 850 w 3284"/>
                  <a:gd name="T45" fmla="*/ 1740 h 3242"/>
                  <a:gd name="T46" fmla="*/ 1207 w 3284"/>
                  <a:gd name="T47" fmla="*/ 1740 h 3242"/>
                  <a:gd name="T48" fmla="*/ 1207 w 3284"/>
                  <a:gd name="T49" fmla="*/ 3241 h 3242"/>
                  <a:gd name="T50" fmla="*/ 1815 w 3284"/>
                  <a:gd name="T51" fmla="*/ 3241 h 3242"/>
                  <a:gd name="T52" fmla="*/ 1815 w 3284"/>
                  <a:gd name="T53" fmla="*/ 3104 h 3242"/>
                  <a:gd name="T54" fmla="*/ 1731 w 3284"/>
                  <a:gd name="T55" fmla="*/ 2968 h 3242"/>
                  <a:gd name="T56" fmla="*/ 1585 w 3284"/>
                  <a:gd name="T57" fmla="*/ 2611 h 3242"/>
                  <a:gd name="T58" fmla="*/ 1710 w 3284"/>
                  <a:gd name="T59" fmla="*/ 2202 h 3242"/>
                  <a:gd name="T60" fmla="*/ 2161 w 3284"/>
                  <a:gd name="T61" fmla="*/ 2013 h 3242"/>
                  <a:gd name="T62" fmla="*/ 2633 w 3284"/>
                  <a:gd name="T63" fmla="*/ 2202 h 3242"/>
                  <a:gd name="T64" fmla="*/ 2748 w 3284"/>
                  <a:gd name="T65" fmla="*/ 2611 h 3242"/>
                  <a:gd name="T66" fmla="*/ 2623 w 3284"/>
                  <a:gd name="T67" fmla="*/ 2957 h 3242"/>
                  <a:gd name="T68" fmla="*/ 2549 w 3284"/>
                  <a:gd name="T69" fmla="*/ 3073 h 3242"/>
                  <a:gd name="T70" fmla="*/ 2549 w 3284"/>
                  <a:gd name="T71" fmla="*/ 3241 h 3242"/>
                  <a:gd name="T72" fmla="*/ 3179 w 3284"/>
                  <a:gd name="T73" fmla="*/ 3241 h 3242"/>
                  <a:gd name="T74" fmla="*/ 3283 w 3284"/>
                  <a:gd name="T75" fmla="*/ 3073 h 3242"/>
                  <a:gd name="T76" fmla="*/ 3283 w 3284"/>
                  <a:gd name="T77" fmla="*/ 1363 h 3242"/>
                  <a:gd name="T78" fmla="*/ 3283 w 3284"/>
                  <a:gd name="T79" fmla="*/ 0 h 3242"/>
                  <a:gd name="T80" fmla="*/ 2549 w 3284"/>
                  <a:gd name="T81" fmla="*/ 0 h 3242"/>
                  <a:gd name="T82" fmla="*/ 2549 w 3284"/>
                  <a:gd name="T83" fmla="*/ 146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4" h="3242">
                    <a:moveTo>
                      <a:pt x="2549" y="146"/>
                    </a:moveTo>
                    <a:lnTo>
                      <a:pt x="2549" y="146"/>
                    </a:lnTo>
                    <a:cubicBezTo>
                      <a:pt x="2549" y="167"/>
                      <a:pt x="2560" y="167"/>
                      <a:pt x="2623" y="262"/>
                    </a:cubicBezTo>
                    <a:cubicBezTo>
                      <a:pt x="2685" y="335"/>
                      <a:pt x="2748" y="462"/>
                      <a:pt x="2748" y="608"/>
                    </a:cubicBezTo>
                    <a:cubicBezTo>
                      <a:pt x="2748" y="745"/>
                      <a:pt x="2728" y="891"/>
                      <a:pt x="2633" y="1007"/>
                    </a:cubicBezTo>
                    <a:cubicBezTo>
                      <a:pt x="2539" y="1121"/>
                      <a:pt x="2360" y="1206"/>
                      <a:pt x="2161" y="1206"/>
                    </a:cubicBezTo>
                    <a:cubicBezTo>
                      <a:pt x="1973" y="1195"/>
                      <a:pt x="1805" y="1121"/>
                      <a:pt x="1710" y="1007"/>
                    </a:cubicBezTo>
                    <a:cubicBezTo>
                      <a:pt x="1616" y="891"/>
                      <a:pt x="1585" y="745"/>
                      <a:pt x="1585" y="608"/>
                    </a:cubicBezTo>
                    <a:cubicBezTo>
                      <a:pt x="1585" y="451"/>
                      <a:pt x="1668" y="335"/>
                      <a:pt x="1731" y="251"/>
                    </a:cubicBezTo>
                    <a:cubicBezTo>
                      <a:pt x="1794" y="157"/>
                      <a:pt x="1815" y="146"/>
                      <a:pt x="1815" y="115"/>
                    </a:cubicBezTo>
                    <a:cubicBezTo>
                      <a:pt x="1815" y="0"/>
                      <a:pt x="1815" y="0"/>
                      <a:pt x="1815" y="0"/>
                    </a:cubicBezTo>
                    <a:cubicBezTo>
                      <a:pt x="1207" y="0"/>
                      <a:pt x="1207" y="0"/>
                      <a:pt x="1207" y="0"/>
                    </a:cubicBezTo>
                    <a:cubicBezTo>
                      <a:pt x="1207" y="1468"/>
                      <a:pt x="1207" y="1468"/>
                      <a:pt x="1207" y="1468"/>
                    </a:cubicBezTo>
                    <a:cubicBezTo>
                      <a:pt x="829" y="1468"/>
                      <a:pt x="829" y="1468"/>
                      <a:pt x="829" y="1468"/>
                    </a:cubicBezTo>
                    <a:cubicBezTo>
                      <a:pt x="714" y="1468"/>
                      <a:pt x="651" y="1405"/>
                      <a:pt x="578" y="1352"/>
                    </a:cubicBezTo>
                    <a:cubicBezTo>
                      <a:pt x="515" y="1300"/>
                      <a:pt x="452" y="1268"/>
                      <a:pt x="368" y="1268"/>
                    </a:cubicBezTo>
                    <a:cubicBezTo>
                      <a:pt x="273" y="1268"/>
                      <a:pt x="179" y="1290"/>
                      <a:pt x="116" y="1342"/>
                    </a:cubicBezTo>
                    <a:cubicBezTo>
                      <a:pt x="43" y="1395"/>
                      <a:pt x="0" y="1468"/>
                      <a:pt x="0" y="1615"/>
                    </a:cubicBezTo>
                    <a:cubicBezTo>
                      <a:pt x="11" y="1772"/>
                      <a:pt x="53" y="1846"/>
                      <a:pt x="116" y="1898"/>
                    </a:cubicBezTo>
                    <a:cubicBezTo>
                      <a:pt x="179" y="1951"/>
                      <a:pt x="263" y="1971"/>
                      <a:pt x="368" y="1971"/>
                    </a:cubicBezTo>
                    <a:cubicBezTo>
                      <a:pt x="452" y="1971"/>
                      <a:pt x="515" y="1940"/>
                      <a:pt x="578" y="1877"/>
                    </a:cubicBezTo>
                    <a:cubicBezTo>
                      <a:pt x="651" y="1824"/>
                      <a:pt x="724" y="1751"/>
                      <a:pt x="839" y="1740"/>
                    </a:cubicBezTo>
                    <a:cubicBezTo>
                      <a:pt x="839" y="1740"/>
                      <a:pt x="839" y="1740"/>
                      <a:pt x="850" y="1740"/>
                    </a:cubicBezTo>
                    <a:cubicBezTo>
                      <a:pt x="1207" y="1740"/>
                      <a:pt x="1207" y="1740"/>
                      <a:pt x="1207" y="1740"/>
                    </a:cubicBezTo>
                    <a:cubicBezTo>
                      <a:pt x="1207" y="3241"/>
                      <a:pt x="1207" y="3241"/>
                      <a:pt x="1207" y="3241"/>
                    </a:cubicBezTo>
                    <a:cubicBezTo>
                      <a:pt x="1815" y="3241"/>
                      <a:pt x="1815" y="3241"/>
                      <a:pt x="1815" y="3241"/>
                    </a:cubicBezTo>
                    <a:cubicBezTo>
                      <a:pt x="1815" y="3104"/>
                      <a:pt x="1815" y="3104"/>
                      <a:pt x="1815" y="3104"/>
                    </a:cubicBezTo>
                    <a:cubicBezTo>
                      <a:pt x="1815" y="3073"/>
                      <a:pt x="1794" y="3052"/>
                      <a:pt x="1731" y="2968"/>
                    </a:cubicBezTo>
                    <a:cubicBezTo>
                      <a:pt x="1668" y="2884"/>
                      <a:pt x="1585" y="2758"/>
                      <a:pt x="1585" y="2611"/>
                    </a:cubicBezTo>
                    <a:cubicBezTo>
                      <a:pt x="1585" y="2475"/>
                      <a:pt x="1616" y="2328"/>
                      <a:pt x="1710" y="2202"/>
                    </a:cubicBezTo>
                    <a:cubicBezTo>
                      <a:pt x="1805" y="2097"/>
                      <a:pt x="1973" y="2013"/>
                      <a:pt x="2161" y="2013"/>
                    </a:cubicBezTo>
                    <a:cubicBezTo>
                      <a:pt x="2360" y="2013"/>
                      <a:pt x="2539" y="2097"/>
                      <a:pt x="2633" y="2202"/>
                    </a:cubicBezTo>
                    <a:cubicBezTo>
                      <a:pt x="2728" y="2328"/>
                      <a:pt x="2748" y="2475"/>
                      <a:pt x="2748" y="2611"/>
                    </a:cubicBezTo>
                    <a:cubicBezTo>
                      <a:pt x="2748" y="2758"/>
                      <a:pt x="2685" y="2874"/>
                      <a:pt x="2623" y="2957"/>
                    </a:cubicBezTo>
                    <a:cubicBezTo>
                      <a:pt x="2560" y="3041"/>
                      <a:pt x="2549" y="3052"/>
                      <a:pt x="2549" y="3073"/>
                    </a:cubicBezTo>
                    <a:cubicBezTo>
                      <a:pt x="2549" y="3241"/>
                      <a:pt x="2549" y="3241"/>
                      <a:pt x="2549" y="3241"/>
                    </a:cubicBezTo>
                    <a:cubicBezTo>
                      <a:pt x="3179" y="3241"/>
                      <a:pt x="3179" y="3241"/>
                      <a:pt x="3179" y="3241"/>
                    </a:cubicBezTo>
                    <a:cubicBezTo>
                      <a:pt x="3231" y="3167"/>
                      <a:pt x="3273" y="3114"/>
                      <a:pt x="3283" y="3073"/>
                    </a:cubicBezTo>
                    <a:cubicBezTo>
                      <a:pt x="3283" y="1363"/>
                      <a:pt x="3283" y="1363"/>
                      <a:pt x="3283" y="1363"/>
                    </a:cubicBezTo>
                    <a:cubicBezTo>
                      <a:pt x="3283" y="0"/>
                      <a:pt x="3283" y="0"/>
                      <a:pt x="3283" y="0"/>
                    </a:cubicBezTo>
                    <a:cubicBezTo>
                      <a:pt x="2549" y="0"/>
                      <a:pt x="2549" y="0"/>
                      <a:pt x="2549" y="0"/>
                    </a:cubicBezTo>
                    <a:lnTo>
                      <a:pt x="2549"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1" name="Freeform 23"/>
              <p:cNvSpPr>
                <a:spLocks noChangeArrowheads="1"/>
              </p:cNvSpPr>
              <p:nvPr/>
            </p:nvSpPr>
            <p:spPr bwMode="auto">
              <a:xfrm>
                <a:off x="13545676" y="5587309"/>
                <a:ext cx="600795" cy="1326424"/>
              </a:xfrm>
              <a:custGeom>
                <a:avLst/>
                <a:gdLst>
                  <a:gd name="T0" fmla="*/ 599 w 1470"/>
                  <a:gd name="T1" fmla="*/ 0 h 3242"/>
                  <a:gd name="T2" fmla="*/ 599 w 1470"/>
                  <a:gd name="T3" fmla="*/ 0 h 3242"/>
                  <a:gd name="T4" fmla="*/ 32 w 1470"/>
                  <a:gd name="T5" fmla="*/ 0 h 3242"/>
                  <a:gd name="T6" fmla="*/ 32 w 1470"/>
                  <a:gd name="T7" fmla="*/ 3177 h 3242"/>
                  <a:gd name="T8" fmla="*/ 0 w 1470"/>
                  <a:gd name="T9" fmla="*/ 3241 h 3242"/>
                  <a:gd name="T10" fmla="*/ 347 w 1470"/>
                  <a:gd name="T11" fmla="*/ 3241 h 3242"/>
                  <a:gd name="T12" fmla="*/ 358 w 1470"/>
                  <a:gd name="T13" fmla="*/ 3220 h 3242"/>
                  <a:gd name="T14" fmla="*/ 1469 w 1470"/>
                  <a:gd name="T15" fmla="*/ 1562 h 3242"/>
                  <a:gd name="T16" fmla="*/ 599 w 1470"/>
                  <a:gd name="T17" fmla="*/ 0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0" h="3242">
                    <a:moveTo>
                      <a:pt x="599" y="0"/>
                    </a:moveTo>
                    <a:lnTo>
                      <a:pt x="599" y="0"/>
                    </a:lnTo>
                    <a:cubicBezTo>
                      <a:pt x="32" y="0"/>
                      <a:pt x="32" y="0"/>
                      <a:pt x="32" y="0"/>
                    </a:cubicBezTo>
                    <a:cubicBezTo>
                      <a:pt x="32" y="3177"/>
                      <a:pt x="32" y="3177"/>
                      <a:pt x="32" y="3177"/>
                    </a:cubicBezTo>
                    <a:cubicBezTo>
                      <a:pt x="22" y="3198"/>
                      <a:pt x="11" y="3220"/>
                      <a:pt x="0" y="3241"/>
                    </a:cubicBezTo>
                    <a:cubicBezTo>
                      <a:pt x="347" y="3241"/>
                      <a:pt x="347" y="3241"/>
                      <a:pt x="347" y="3241"/>
                    </a:cubicBezTo>
                    <a:cubicBezTo>
                      <a:pt x="347" y="3230"/>
                      <a:pt x="358" y="3220"/>
                      <a:pt x="358" y="3220"/>
                    </a:cubicBezTo>
                    <a:cubicBezTo>
                      <a:pt x="997" y="3030"/>
                      <a:pt x="1469" y="3052"/>
                      <a:pt x="1469" y="1562"/>
                    </a:cubicBezTo>
                    <a:cubicBezTo>
                      <a:pt x="1469" y="870"/>
                      <a:pt x="1113" y="272"/>
                      <a:pt x="599" y="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2" name="Freeform 24"/>
              <p:cNvSpPr>
                <a:spLocks noChangeArrowheads="1"/>
              </p:cNvSpPr>
              <p:nvPr/>
            </p:nvSpPr>
            <p:spPr bwMode="auto">
              <a:xfrm>
                <a:off x="11346372" y="6504075"/>
                <a:ext cx="1926872" cy="2069943"/>
              </a:xfrm>
              <a:custGeom>
                <a:avLst/>
                <a:gdLst>
                  <a:gd name="T0" fmla="*/ 4079 w 4710"/>
                  <a:gd name="T1" fmla="*/ 829 h 5056"/>
                  <a:gd name="T2" fmla="*/ 4079 w 4710"/>
                  <a:gd name="T3" fmla="*/ 829 h 5056"/>
                  <a:gd name="T4" fmla="*/ 4195 w 4710"/>
                  <a:gd name="T5" fmla="*/ 577 h 5056"/>
                  <a:gd name="T6" fmla="*/ 4279 w 4710"/>
                  <a:gd name="T7" fmla="*/ 357 h 5056"/>
                  <a:gd name="T8" fmla="*/ 4205 w 4710"/>
                  <a:gd name="T9" fmla="*/ 105 h 5056"/>
                  <a:gd name="T10" fmla="*/ 3933 w 4710"/>
                  <a:gd name="T11" fmla="*/ 0 h 5056"/>
                  <a:gd name="T12" fmla="*/ 3650 w 4710"/>
                  <a:gd name="T13" fmla="*/ 105 h 5056"/>
                  <a:gd name="T14" fmla="*/ 3576 w 4710"/>
                  <a:gd name="T15" fmla="*/ 357 h 5056"/>
                  <a:gd name="T16" fmla="*/ 3670 w 4710"/>
                  <a:gd name="T17" fmla="*/ 577 h 5056"/>
                  <a:gd name="T18" fmla="*/ 3807 w 4710"/>
                  <a:gd name="T19" fmla="*/ 829 h 5056"/>
                  <a:gd name="T20" fmla="*/ 3807 w 4710"/>
                  <a:gd name="T21" fmla="*/ 839 h 5056"/>
                  <a:gd name="T22" fmla="*/ 3807 w 4710"/>
                  <a:gd name="T23" fmla="*/ 1269 h 5056"/>
                  <a:gd name="T24" fmla="*/ 1584 w 4710"/>
                  <a:gd name="T25" fmla="*/ 1269 h 5056"/>
                  <a:gd name="T26" fmla="*/ 1584 w 4710"/>
                  <a:gd name="T27" fmla="*/ 1364 h 5056"/>
                  <a:gd name="T28" fmla="*/ 1657 w 4710"/>
                  <a:gd name="T29" fmla="*/ 1479 h 5056"/>
                  <a:gd name="T30" fmla="*/ 1793 w 4710"/>
                  <a:gd name="T31" fmla="*/ 1825 h 5056"/>
                  <a:gd name="T32" fmla="*/ 1667 w 4710"/>
                  <a:gd name="T33" fmla="*/ 2223 h 5056"/>
                  <a:gd name="T34" fmla="*/ 1206 w 4710"/>
                  <a:gd name="T35" fmla="*/ 2423 h 5056"/>
                  <a:gd name="T36" fmla="*/ 744 w 4710"/>
                  <a:gd name="T37" fmla="*/ 2223 h 5056"/>
                  <a:gd name="T38" fmla="*/ 619 w 4710"/>
                  <a:gd name="T39" fmla="*/ 1825 h 5056"/>
                  <a:gd name="T40" fmla="*/ 765 w 4710"/>
                  <a:gd name="T41" fmla="*/ 1468 h 5056"/>
                  <a:gd name="T42" fmla="*/ 859 w 4710"/>
                  <a:gd name="T43" fmla="*/ 1332 h 5056"/>
                  <a:gd name="T44" fmla="*/ 859 w 4710"/>
                  <a:gd name="T45" fmla="*/ 1269 h 5056"/>
                  <a:gd name="T46" fmla="*/ 0 w 4710"/>
                  <a:gd name="T47" fmla="*/ 1269 h 5056"/>
                  <a:gd name="T48" fmla="*/ 200 w 4710"/>
                  <a:gd name="T49" fmla="*/ 3555 h 5056"/>
                  <a:gd name="T50" fmla="*/ 1562 w 4710"/>
                  <a:gd name="T51" fmla="*/ 5055 h 5056"/>
                  <a:gd name="T52" fmla="*/ 2317 w 4710"/>
                  <a:gd name="T53" fmla="*/ 5055 h 5056"/>
                  <a:gd name="T54" fmla="*/ 4269 w 4710"/>
                  <a:gd name="T55" fmla="*/ 3545 h 5056"/>
                  <a:gd name="T56" fmla="*/ 4205 w 4710"/>
                  <a:gd name="T57" fmla="*/ 3146 h 5056"/>
                  <a:gd name="T58" fmla="*/ 4195 w 4710"/>
                  <a:gd name="T59" fmla="*/ 3146 h 5056"/>
                  <a:gd name="T60" fmla="*/ 3891 w 4710"/>
                  <a:gd name="T61" fmla="*/ 3304 h 5056"/>
                  <a:gd name="T62" fmla="*/ 3880 w 4710"/>
                  <a:gd name="T63" fmla="*/ 3304 h 5056"/>
                  <a:gd name="T64" fmla="*/ 3723 w 4710"/>
                  <a:gd name="T65" fmla="*/ 3377 h 5056"/>
                  <a:gd name="T66" fmla="*/ 3723 w 4710"/>
                  <a:gd name="T67" fmla="*/ 3377 h 5056"/>
                  <a:gd name="T68" fmla="*/ 3702 w 4710"/>
                  <a:gd name="T69" fmla="*/ 3387 h 5056"/>
                  <a:gd name="T70" fmla="*/ 3670 w 4710"/>
                  <a:gd name="T71" fmla="*/ 3397 h 5056"/>
                  <a:gd name="T72" fmla="*/ 3670 w 4710"/>
                  <a:gd name="T73" fmla="*/ 3387 h 5056"/>
                  <a:gd name="T74" fmla="*/ 3503 w 4710"/>
                  <a:gd name="T75" fmla="*/ 3419 h 5056"/>
                  <a:gd name="T76" fmla="*/ 3367 w 4710"/>
                  <a:gd name="T77" fmla="*/ 3597 h 5056"/>
                  <a:gd name="T78" fmla="*/ 3072 w 4710"/>
                  <a:gd name="T79" fmla="*/ 3755 h 5056"/>
                  <a:gd name="T80" fmla="*/ 2957 w 4710"/>
                  <a:gd name="T81" fmla="*/ 3776 h 5056"/>
                  <a:gd name="T82" fmla="*/ 2947 w 4710"/>
                  <a:gd name="T83" fmla="*/ 3776 h 5056"/>
                  <a:gd name="T84" fmla="*/ 2433 w 4710"/>
                  <a:gd name="T85" fmla="*/ 3838 h 5056"/>
                  <a:gd name="T86" fmla="*/ 2423 w 4710"/>
                  <a:gd name="T87" fmla="*/ 3838 h 5056"/>
                  <a:gd name="T88" fmla="*/ 1982 w 4710"/>
                  <a:gd name="T89" fmla="*/ 3745 h 5056"/>
                  <a:gd name="T90" fmla="*/ 1698 w 4710"/>
                  <a:gd name="T91" fmla="*/ 3304 h 5056"/>
                  <a:gd name="T92" fmla="*/ 1698 w 4710"/>
                  <a:gd name="T93" fmla="*/ 3293 h 5056"/>
                  <a:gd name="T94" fmla="*/ 1678 w 4710"/>
                  <a:gd name="T95" fmla="*/ 2874 h 5056"/>
                  <a:gd name="T96" fmla="*/ 1877 w 4710"/>
                  <a:gd name="T97" fmla="*/ 2412 h 5056"/>
                  <a:gd name="T98" fmla="*/ 2297 w 4710"/>
                  <a:gd name="T99" fmla="*/ 2223 h 5056"/>
                  <a:gd name="T100" fmla="*/ 2307 w 4710"/>
                  <a:gd name="T101" fmla="*/ 2223 h 5056"/>
                  <a:gd name="T102" fmla="*/ 2832 w 4710"/>
                  <a:gd name="T103" fmla="*/ 2181 h 5056"/>
                  <a:gd name="T104" fmla="*/ 2832 w 4710"/>
                  <a:gd name="T105" fmla="*/ 2181 h 5056"/>
                  <a:gd name="T106" fmla="*/ 3283 w 4710"/>
                  <a:gd name="T107" fmla="*/ 2287 h 5056"/>
                  <a:gd name="T108" fmla="*/ 3324 w 4710"/>
                  <a:gd name="T109" fmla="*/ 2328 h 5056"/>
                  <a:gd name="T110" fmla="*/ 3324 w 4710"/>
                  <a:gd name="T111" fmla="*/ 2318 h 5056"/>
                  <a:gd name="T112" fmla="*/ 4446 w 4710"/>
                  <a:gd name="T113" fmla="*/ 1563 h 5056"/>
                  <a:gd name="T114" fmla="*/ 4709 w 4710"/>
                  <a:gd name="T115" fmla="*/ 1269 h 5056"/>
                  <a:gd name="T116" fmla="*/ 4079 w 4710"/>
                  <a:gd name="T117" fmla="*/ 1269 h 5056"/>
                  <a:gd name="T118" fmla="*/ 4079 w 4710"/>
                  <a:gd name="T119" fmla="*/ 829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10" h="5056">
                    <a:moveTo>
                      <a:pt x="4079" y="829"/>
                    </a:moveTo>
                    <a:lnTo>
                      <a:pt x="4079" y="829"/>
                    </a:lnTo>
                    <a:cubicBezTo>
                      <a:pt x="4079" y="713"/>
                      <a:pt x="4153" y="640"/>
                      <a:pt x="4195" y="577"/>
                    </a:cubicBezTo>
                    <a:cubicBezTo>
                      <a:pt x="4247" y="503"/>
                      <a:pt x="4279" y="441"/>
                      <a:pt x="4279" y="357"/>
                    </a:cubicBezTo>
                    <a:cubicBezTo>
                      <a:pt x="4279" y="262"/>
                      <a:pt x="4257" y="168"/>
                      <a:pt x="4205" y="105"/>
                    </a:cubicBezTo>
                    <a:cubicBezTo>
                      <a:pt x="4153" y="42"/>
                      <a:pt x="4079" y="0"/>
                      <a:pt x="3933" y="0"/>
                    </a:cubicBezTo>
                    <a:cubicBezTo>
                      <a:pt x="3775" y="0"/>
                      <a:pt x="3702" y="52"/>
                      <a:pt x="3650" y="105"/>
                    </a:cubicBezTo>
                    <a:cubicBezTo>
                      <a:pt x="3597" y="168"/>
                      <a:pt x="3576" y="262"/>
                      <a:pt x="3576" y="357"/>
                    </a:cubicBezTo>
                    <a:cubicBezTo>
                      <a:pt x="3576" y="451"/>
                      <a:pt x="3618" y="503"/>
                      <a:pt x="3670" y="577"/>
                    </a:cubicBezTo>
                    <a:cubicBezTo>
                      <a:pt x="3723" y="640"/>
                      <a:pt x="3796" y="713"/>
                      <a:pt x="3807" y="829"/>
                    </a:cubicBezTo>
                    <a:cubicBezTo>
                      <a:pt x="3818" y="839"/>
                      <a:pt x="3818" y="839"/>
                      <a:pt x="3807" y="839"/>
                    </a:cubicBezTo>
                    <a:cubicBezTo>
                      <a:pt x="3807" y="1269"/>
                      <a:pt x="3807" y="1269"/>
                      <a:pt x="3807" y="1269"/>
                    </a:cubicBezTo>
                    <a:cubicBezTo>
                      <a:pt x="1584" y="1269"/>
                      <a:pt x="1584" y="1269"/>
                      <a:pt x="1584" y="1269"/>
                    </a:cubicBezTo>
                    <a:cubicBezTo>
                      <a:pt x="1584" y="1364"/>
                      <a:pt x="1584" y="1364"/>
                      <a:pt x="1584" y="1364"/>
                    </a:cubicBezTo>
                    <a:cubicBezTo>
                      <a:pt x="1584" y="1385"/>
                      <a:pt x="1594" y="1385"/>
                      <a:pt x="1657" y="1479"/>
                    </a:cubicBezTo>
                    <a:cubicBezTo>
                      <a:pt x="1720" y="1552"/>
                      <a:pt x="1793" y="1678"/>
                      <a:pt x="1793" y="1825"/>
                    </a:cubicBezTo>
                    <a:cubicBezTo>
                      <a:pt x="1793" y="1961"/>
                      <a:pt x="1761" y="2108"/>
                      <a:pt x="1667" y="2223"/>
                    </a:cubicBezTo>
                    <a:cubicBezTo>
                      <a:pt x="1573" y="2339"/>
                      <a:pt x="1394" y="2423"/>
                      <a:pt x="1206" y="2423"/>
                    </a:cubicBezTo>
                    <a:cubicBezTo>
                      <a:pt x="1007" y="2412"/>
                      <a:pt x="839" y="2339"/>
                      <a:pt x="744" y="2223"/>
                    </a:cubicBezTo>
                    <a:cubicBezTo>
                      <a:pt x="650" y="2108"/>
                      <a:pt x="619" y="1961"/>
                      <a:pt x="619" y="1825"/>
                    </a:cubicBezTo>
                    <a:cubicBezTo>
                      <a:pt x="619" y="1668"/>
                      <a:pt x="703" y="1552"/>
                      <a:pt x="765" y="1468"/>
                    </a:cubicBezTo>
                    <a:cubicBezTo>
                      <a:pt x="839" y="1374"/>
                      <a:pt x="849" y="1364"/>
                      <a:pt x="859" y="1332"/>
                    </a:cubicBezTo>
                    <a:cubicBezTo>
                      <a:pt x="859" y="1269"/>
                      <a:pt x="859" y="1269"/>
                      <a:pt x="859" y="1269"/>
                    </a:cubicBezTo>
                    <a:cubicBezTo>
                      <a:pt x="0" y="1269"/>
                      <a:pt x="0" y="1269"/>
                      <a:pt x="0" y="1269"/>
                    </a:cubicBezTo>
                    <a:cubicBezTo>
                      <a:pt x="200" y="1972"/>
                      <a:pt x="420" y="2360"/>
                      <a:pt x="200" y="3555"/>
                    </a:cubicBezTo>
                    <a:cubicBezTo>
                      <a:pt x="1237" y="4572"/>
                      <a:pt x="1143" y="4814"/>
                      <a:pt x="1562" y="5055"/>
                    </a:cubicBezTo>
                    <a:cubicBezTo>
                      <a:pt x="2317" y="5055"/>
                      <a:pt x="2317" y="5055"/>
                      <a:pt x="2317" y="5055"/>
                    </a:cubicBezTo>
                    <a:cubicBezTo>
                      <a:pt x="2863" y="4730"/>
                      <a:pt x="3586" y="4164"/>
                      <a:pt x="4269" y="3545"/>
                    </a:cubicBezTo>
                    <a:cubicBezTo>
                      <a:pt x="4216" y="3409"/>
                      <a:pt x="4205" y="3272"/>
                      <a:pt x="4205" y="3146"/>
                    </a:cubicBezTo>
                    <a:cubicBezTo>
                      <a:pt x="4195" y="3146"/>
                      <a:pt x="4195" y="3146"/>
                      <a:pt x="4195" y="3146"/>
                    </a:cubicBezTo>
                    <a:cubicBezTo>
                      <a:pt x="4069" y="3210"/>
                      <a:pt x="3974" y="3262"/>
                      <a:pt x="3891" y="3304"/>
                    </a:cubicBezTo>
                    <a:lnTo>
                      <a:pt x="3880" y="3304"/>
                    </a:lnTo>
                    <a:cubicBezTo>
                      <a:pt x="3796" y="3345"/>
                      <a:pt x="3734" y="3366"/>
                      <a:pt x="3723" y="3377"/>
                    </a:cubicBezTo>
                    <a:lnTo>
                      <a:pt x="3723" y="3377"/>
                    </a:lnTo>
                    <a:cubicBezTo>
                      <a:pt x="3712" y="3387"/>
                      <a:pt x="3712" y="3387"/>
                      <a:pt x="3702" y="3387"/>
                    </a:cubicBezTo>
                    <a:lnTo>
                      <a:pt x="3670" y="3397"/>
                    </a:lnTo>
                    <a:cubicBezTo>
                      <a:pt x="3670" y="3387"/>
                      <a:pt x="3670" y="3387"/>
                      <a:pt x="3670" y="3387"/>
                    </a:cubicBezTo>
                    <a:cubicBezTo>
                      <a:pt x="3618" y="3419"/>
                      <a:pt x="3566" y="3419"/>
                      <a:pt x="3503" y="3419"/>
                    </a:cubicBezTo>
                    <a:cubicBezTo>
                      <a:pt x="3471" y="3493"/>
                      <a:pt x="3419" y="3555"/>
                      <a:pt x="3367" y="3597"/>
                    </a:cubicBezTo>
                    <a:cubicBezTo>
                      <a:pt x="3283" y="3671"/>
                      <a:pt x="3188" y="3723"/>
                      <a:pt x="3072" y="3755"/>
                    </a:cubicBezTo>
                    <a:cubicBezTo>
                      <a:pt x="3031" y="3765"/>
                      <a:pt x="2999" y="3776"/>
                      <a:pt x="2957" y="3776"/>
                    </a:cubicBezTo>
                    <a:lnTo>
                      <a:pt x="2947" y="3776"/>
                    </a:lnTo>
                    <a:cubicBezTo>
                      <a:pt x="2433" y="3838"/>
                      <a:pt x="2433" y="3838"/>
                      <a:pt x="2433" y="3838"/>
                    </a:cubicBezTo>
                    <a:cubicBezTo>
                      <a:pt x="2433" y="3838"/>
                      <a:pt x="2433" y="3838"/>
                      <a:pt x="2423" y="3838"/>
                    </a:cubicBezTo>
                    <a:cubicBezTo>
                      <a:pt x="2265" y="3859"/>
                      <a:pt x="2118" y="3828"/>
                      <a:pt x="1982" y="3745"/>
                    </a:cubicBezTo>
                    <a:cubicBezTo>
                      <a:pt x="1845" y="3661"/>
                      <a:pt x="1720" y="3503"/>
                      <a:pt x="1698" y="3304"/>
                    </a:cubicBezTo>
                    <a:lnTo>
                      <a:pt x="1698" y="3293"/>
                    </a:lnTo>
                    <a:cubicBezTo>
                      <a:pt x="1678" y="2874"/>
                      <a:pt x="1678" y="2874"/>
                      <a:pt x="1678" y="2874"/>
                    </a:cubicBezTo>
                    <a:cubicBezTo>
                      <a:pt x="1657" y="2674"/>
                      <a:pt x="1761" y="2517"/>
                      <a:pt x="1877" y="2412"/>
                    </a:cubicBezTo>
                    <a:cubicBezTo>
                      <a:pt x="1993" y="2307"/>
                      <a:pt x="2129" y="2244"/>
                      <a:pt x="2297" y="2223"/>
                    </a:cubicBezTo>
                    <a:cubicBezTo>
                      <a:pt x="2297" y="2223"/>
                      <a:pt x="2297" y="2223"/>
                      <a:pt x="2307" y="2223"/>
                    </a:cubicBezTo>
                    <a:cubicBezTo>
                      <a:pt x="2832" y="2181"/>
                      <a:pt x="2832" y="2181"/>
                      <a:pt x="2832" y="2181"/>
                    </a:cubicBezTo>
                    <a:lnTo>
                      <a:pt x="2832" y="2181"/>
                    </a:lnTo>
                    <a:cubicBezTo>
                      <a:pt x="2999" y="2160"/>
                      <a:pt x="3146" y="2203"/>
                      <a:pt x="3283" y="2287"/>
                    </a:cubicBezTo>
                    <a:cubicBezTo>
                      <a:pt x="3293" y="2297"/>
                      <a:pt x="3314" y="2318"/>
                      <a:pt x="3324" y="2328"/>
                    </a:cubicBezTo>
                    <a:cubicBezTo>
                      <a:pt x="3324" y="2318"/>
                      <a:pt x="3324" y="2318"/>
                      <a:pt x="3324" y="2318"/>
                    </a:cubicBezTo>
                    <a:cubicBezTo>
                      <a:pt x="3324" y="2318"/>
                      <a:pt x="4006" y="2045"/>
                      <a:pt x="4446" y="1563"/>
                    </a:cubicBezTo>
                    <a:cubicBezTo>
                      <a:pt x="4551" y="1458"/>
                      <a:pt x="4635" y="1353"/>
                      <a:pt x="4709" y="1269"/>
                    </a:cubicBezTo>
                    <a:cubicBezTo>
                      <a:pt x="4079" y="1269"/>
                      <a:pt x="4079" y="1269"/>
                      <a:pt x="4079" y="1269"/>
                    </a:cubicBezTo>
                    <a:lnTo>
                      <a:pt x="4079" y="829"/>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3" name="Freeform 25"/>
              <p:cNvSpPr>
                <a:spLocks noChangeArrowheads="1"/>
              </p:cNvSpPr>
              <p:nvPr/>
            </p:nvSpPr>
            <p:spPr bwMode="auto">
              <a:xfrm>
                <a:off x="11580916" y="8689516"/>
                <a:ext cx="909311" cy="1404023"/>
              </a:xfrm>
              <a:custGeom>
                <a:avLst/>
                <a:gdLst>
                  <a:gd name="T0" fmla="*/ 1594 w 2224"/>
                  <a:gd name="T1" fmla="*/ 0 h 3431"/>
                  <a:gd name="T2" fmla="*/ 1594 w 2224"/>
                  <a:gd name="T3" fmla="*/ 0 h 3431"/>
                  <a:gd name="T4" fmla="*/ 325 w 2224"/>
                  <a:gd name="T5" fmla="*/ 0 h 3431"/>
                  <a:gd name="T6" fmla="*/ 157 w 2224"/>
                  <a:gd name="T7" fmla="*/ 252 h 3431"/>
                  <a:gd name="T8" fmla="*/ 587 w 2224"/>
                  <a:gd name="T9" fmla="*/ 1521 h 3431"/>
                  <a:gd name="T10" fmla="*/ 314 w 2224"/>
                  <a:gd name="T11" fmla="*/ 2192 h 3431"/>
                  <a:gd name="T12" fmla="*/ 860 w 2224"/>
                  <a:gd name="T13" fmla="*/ 2192 h 3431"/>
                  <a:gd name="T14" fmla="*/ 860 w 2224"/>
                  <a:gd name="T15" fmla="*/ 2580 h 3431"/>
                  <a:gd name="T16" fmla="*/ 860 w 2224"/>
                  <a:gd name="T17" fmla="*/ 2590 h 3431"/>
                  <a:gd name="T18" fmla="*/ 713 w 2224"/>
                  <a:gd name="T19" fmla="*/ 2842 h 3431"/>
                  <a:gd name="T20" fmla="*/ 618 w 2224"/>
                  <a:gd name="T21" fmla="*/ 3062 h 3431"/>
                  <a:gd name="T22" fmla="*/ 692 w 2224"/>
                  <a:gd name="T23" fmla="*/ 3315 h 3431"/>
                  <a:gd name="T24" fmla="*/ 975 w 2224"/>
                  <a:gd name="T25" fmla="*/ 3419 h 3431"/>
                  <a:gd name="T26" fmla="*/ 1258 w 2224"/>
                  <a:gd name="T27" fmla="*/ 3315 h 3431"/>
                  <a:gd name="T28" fmla="*/ 1332 w 2224"/>
                  <a:gd name="T29" fmla="*/ 3062 h 3431"/>
                  <a:gd name="T30" fmla="*/ 1248 w 2224"/>
                  <a:gd name="T31" fmla="*/ 2842 h 3431"/>
                  <a:gd name="T32" fmla="*/ 1121 w 2224"/>
                  <a:gd name="T33" fmla="*/ 2590 h 3431"/>
                  <a:gd name="T34" fmla="*/ 1121 w 2224"/>
                  <a:gd name="T35" fmla="*/ 2192 h 3431"/>
                  <a:gd name="T36" fmla="*/ 1751 w 2224"/>
                  <a:gd name="T37" fmla="*/ 2192 h 3431"/>
                  <a:gd name="T38" fmla="*/ 1783 w 2224"/>
                  <a:gd name="T39" fmla="*/ 1279 h 3431"/>
                  <a:gd name="T40" fmla="*/ 2139 w 2224"/>
                  <a:gd name="T41" fmla="*/ 263 h 3431"/>
                  <a:gd name="T42" fmla="*/ 1594 w 2224"/>
                  <a:gd name="T43" fmla="*/ 0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4" h="3431">
                    <a:moveTo>
                      <a:pt x="1594" y="0"/>
                    </a:moveTo>
                    <a:lnTo>
                      <a:pt x="1594" y="0"/>
                    </a:lnTo>
                    <a:cubicBezTo>
                      <a:pt x="325" y="0"/>
                      <a:pt x="325" y="0"/>
                      <a:pt x="325" y="0"/>
                    </a:cubicBezTo>
                    <a:cubicBezTo>
                      <a:pt x="251" y="63"/>
                      <a:pt x="198" y="147"/>
                      <a:pt x="157" y="252"/>
                    </a:cubicBezTo>
                    <a:cubicBezTo>
                      <a:pt x="0" y="671"/>
                      <a:pt x="545" y="1080"/>
                      <a:pt x="587" y="1521"/>
                    </a:cubicBezTo>
                    <a:cubicBezTo>
                      <a:pt x="503" y="1773"/>
                      <a:pt x="409" y="1982"/>
                      <a:pt x="314" y="2192"/>
                    </a:cubicBezTo>
                    <a:cubicBezTo>
                      <a:pt x="860" y="2192"/>
                      <a:pt x="860" y="2192"/>
                      <a:pt x="860" y="2192"/>
                    </a:cubicBezTo>
                    <a:cubicBezTo>
                      <a:pt x="860" y="2580"/>
                      <a:pt x="860" y="2580"/>
                      <a:pt x="860" y="2580"/>
                    </a:cubicBezTo>
                    <a:lnTo>
                      <a:pt x="860" y="2590"/>
                    </a:lnTo>
                    <a:cubicBezTo>
                      <a:pt x="849" y="2706"/>
                      <a:pt x="765" y="2780"/>
                      <a:pt x="713" y="2842"/>
                    </a:cubicBezTo>
                    <a:cubicBezTo>
                      <a:pt x="660" y="2916"/>
                      <a:pt x="618" y="2979"/>
                      <a:pt x="618" y="3062"/>
                    </a:cubicBezTo>
                    <a:cubicBezTo>
                      <a:pt x="618" y="3157"/>
                      <a:pt x="639" y="3251"/>
                      <a:pt x="692" y="3315"/>
                    </a:cubicBezTo>
                    <a:cubicBezTo>
                      <a:pt x="744" y="3377"/>
                      <a:pt x="828" y="3419"/>
                      <a:pt x="975" y="3419"/>
                    </a:cubicBezTo>
                    <a:cubicBezTo>
                      <a:pt x="1121" y="3430"/>
                      <a:pt x="1205" y="3377"/>
                      <a:pt x="1258" y="3315"/>
                    </a:cubicBezTo>
                    <a:cubicBezTo>
                      <a:pt x="1300" y="3251"/>
                      <a:pt x="1332" y="3157"/>
                      <a:pt x="1332" y="3062"/>
                    </a:cubicBezTo>
                    <a:cubicBezTo>
                      <a:pt x="1332" y="2979"/>
                      <a:pt x="1289" y="2916"/>
                      <a:pt x="1248" y="2842"/>
                    </a:cubicBezTo>
                    <a:cubicBezTo>
                      <a:pt x="1195" y="2780"/>
                      <a:pt x="1121" y="2706"/>
                      <a:pt x="1121" y="2590"/>
                    </a:cubicBezTo>
                    <a:cubicBezTo>
                      <a:pt x="1121" y="2192"/>
                      <a:pt x="1121" y="2192"/>
                      <a:pt x="1121" y="2192"/>
                    </a:cubicBezTo>
                    <a:cubicBezTo>
                      <a:pt x="1751" y="2192"/>
                      <a:pt x="1751" y="2192"/>
                      <a:pt x="1751" y="2192"/>
                    </a:cubicBezTo>
                    <a:cubicBezTo>
                      <a:pt x="1751" y="1909"/>
                      <a:pt x="1762" y="1615"/>
                      <a:pt x="1783" y="1279"/>
                    </a:cubicBezTo>
                    <a:cubicBezTo>
                      <a:pt x="1877" y="818"/>
                      <a:pt x="2223" y="598"/>
                      <a:pt x="2139" y="263"/>
                    </a:cubicBezTo>
                    <a:cubicBezTo>
                      <a:pt x="2066" y="11"/>
                      <a:pt x="1814" y="73"/>
                      <a:pt x="1594"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4" name="Freeform 26"/>
              <p:cNvSpPr>
                <a:spLocks noChangeArrowheads="1"/>
              </p:cNvSpPr>
              <p:nvPr/>
            </p:nvSpPr>
            <p:spPr bwMode="auto">
              <a:xfrm>
                <a:off x="12701316" y="7023816"/>
                <a:ext cx="923744" cy="750738"/>
              </a:xfrm>
              <a:custGeom>
                <a:avLst/>
                <a:gdLst>
                  <a:gd name="T0" fmla="*/ 1395 w 2256"/>
                  <a:gd name="T1" fmla="*/ 546 h 1836"/>
                  <a:gd name="T2" fmla="*/ 1395 w 2256"/>
                  <a:gd name="T3" fmla="*/ 546 h 1836"/>
                  <a:gd name="T4" fmla="*/ 136 w 2256"/>
                  <a:gd name="T5" fmla="*/ 1395 h 1836"/>
                  <a:gd name="T6" fmla="*/ 21 w 2256"/>
                  <a:gd name="T7" fmla="*/ 1657 h 1836"/>
                  <a:gd name="T8" fmla="*/ 230 w 2256"/>
                  <a:gd name="T9" fmla="*/ 1793 h 1836"/>
                  <a:gd name="T10" fmla="*/ 1604 w 2256"/>
                  <a:gd name="T11" fmla="*/ 860 h 1836"/>
                  <a:gd name="T12" fmla="*/ 2255 w 2256"/>
                  <a:gd name="T13" fmla="*/ 0 h 1836"/>
                  <a:gd name="T14" fmla="*/ 1888 w 2256"/>
                  <a:gd name="T15" fmla="*/ 0 h 1836"/>
                  <a:gd name="T16" fmla="*/ 1395 w 2256"/>
                  <a:gd name="T17" fmla="*/ 546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6" h="1836">
                    <a:moveTo>
                      <a:pt x="1395" y="546"/>
                    </a:moveTo>
                    <a:lnTo>
                      <a:pt x="1395" y="546"/>
                    </a:lnTo>
                    <a:cubicBezTo>
                      <a:pt x="881" y="1112"/>
                      <a:pt x="136" y="1395"/>
                      <a:pt x="136" y="1395"/>
                    </a:cubicBezTo>
                    <a:cubicBezTo>
                      <a:pt x="53" y="1416"/>
                      <a:pt x="0" y="1541"/>
                      <a:pt x="21" y="1657"/>
                    </a:cubicBezTo>
                    <a:cubicBezTo>
                      <a:pt x="42" y="1762"/>
                      <a:pt x="157" y="1835"/>
                      <a:pt x="230" y="1793"/>
                    </a:cubicBezTo>
                    <a:cubicBezTo>
                      <a:pt x="230" y="1793"/>
                      <a:pt x="1017" y="1500"/>
                      <a:pt x="1604" y="860"/>
                    </a:cubicBezTo>
                    <a:cubicBezTo>
                      <a:pt x="1919" y="524"/>
                      <a:pt x="2129" y="220"/>
                      <a:pt x="2255" y="0"/>
                    </a:cubicBezTo>
                    <a:cubicBezTo>
                      <a:pt x="1888" y="0"/>
                      <a:pt x="1888" y="0"/>
                      <a:pt x="1888" y="0"/>
                    </a:cubicBezTo>
                    <a:cubicBezTo>
                      <a:pt x="1762" y="147"/>
                      <a:pt x="1604" y="325"/>
                      <a:pt x="1395" y="546"/>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5" name="Freeform 27"/>
              <p:cNvSpPr>
                <a:spLocks noChangeArrowheads="1"/>
              </p:cNvSpPr>
              <p:nvPr/>
            </p:nvSpPr>
            <p:spPr bwMode="auto">
              <a:xfrm>
                <a:off x="12174494" y="7539949"/>
                <a:ext cx="488935" cy="400634"/>
              </a:xfrm>
              <a:custGeom>
                <a:avLst/>
                <a:gdLst>
                  <a:gd name="T0" fmla="*/ 871 w 1196"/>
                  <a:gd name="T1" fmla="*/ 11 h 977"/>
                  <a:gd name="T2" fmla="*/ 871 w 1196"/>
                  <a:gd name="T3" fmla="*/ 11 h 977"/>
                  <a:gd name="T4" fmla="*/ 849 w 1196"/>
                  <a:gd name="T5" fmla="*/ 11 h 977"/>
                  <a:gd name="T6" fmla="*/ 304 w 1196"/>
                  <a:gd name="T7" fmla="*/ 53 h 977"/>
                  <a:gd name="T8" fmla="*/ 10 w 1196"/>
                  <a:gd name="T9" fmla="*/ 326 h 977"/>
                  <a:gd name="T10" fmla="*/ 42 w 1196"/>
                  <a:gd name="T11" fmla="*/ 756 h 977"/>
                  <a:gd name="T12" fmla="*/ 367 w 1196"/>
                  <a:gd name="T13" fmla="*/ 954 h 977"/>
                  <a:gd name="T14" fmla="*/ 891 w 1196"/>
                  <a:gd name="T15" fmla="*/ 892 h 977"/>
                  <a:gd name="T16" fmla="*/ 1195 w 1196"/>
                  <a:gd name="T17" fmla="*/ 619 h 977"/>
                  <a:gd name="T18" fmla="*/ 1164 w 1196"/>
                  <a:gd name="T19" fmla="*/ 211 h 977"/>
                  <a:gd name="T20" fmla="*/ 871 w 1196"/>
                  <a:gd name="T21" fmla="*/ 11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6" h="977">
                    <a:moveTo>
                      <a:pt x="871" y="11"/>
                    </a:moveTo>
                    <a:lnTo>
                      <a:pt x="871" y="11"/>
                    </a:lnTo>
                    <a:cubicBezTo>
                      <a:pt x="871" y="11"/>
                      <a:pt x="860" y="11"/>
                      <a:pt x="849" y="11"/>
                    </a:cubicBezTo>
                    <a:cubicBezTo>
                      <a:pt x="304" y="53"/>
                      <a:pt x="304" y="53"/>
                      <a:pt x="304" y="53"/>
                    </a:cubicBezTo>
                    <a:cubicBezTo>
                      <a:pt x="147" y="74"/>
                      <a:pt x="0" y="200"/>
                      <a:pt x="10" y="326"/>
                    </a:cubicBezTo>
                    <a:cubicBezTo>
                      <a:pt x="42" y="756"/>
                      <a:pt x="42" y="756"/>
                      <a:pt x="42" y="756"/>
                    </a:cubicBezTo>
                    <a:cubicBezTo>
                      <a:pt x="53" y="882"/>
                      <a:pt x="209" y="976"/>
                      <a:pt x="367" y="954"/>
                    </a:cubicBezTo>
                    <a:cubicBezTo>
                      <a:pt x="891" y="892"/>
                      <a:pt x="891" y="892"/>
                      <a:pt x="891" y="892"/>
                    </a:cubicBezTo>
                    <a:cubicBezTo>
                      <a:pt x="1059" y="882"/>
                      <a:pt x="1195" y="745"/>
                      <a:pt x="1195" y="619"/>
                    </a:cubicBezTo>
                    <a:cubicBezTo>
                      <a:pt x="1164" y="211"/>
                      <a:pt x="1164" y="211"/>
                      <a:pt x="1164" y="211"/>
                    </a:cubicBezTo>
                    <a:cubicBezTo>
                      <a:pt x="1154" y="95"/>
                      <a:pt x="1027" y="0"/>
                      <a:pt x="871" y="11"/>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6" name="Freeform 28"/>
              <p:cNvSpPr>
                <a:spLocks noChangeArrowheads="1"/>
              </p:cNvSpPr>
              <p:nvPr/>
            </p:nvSpPr>
            <p:spPr bwMode="auto">
              <a:xfrm>
                <a:off x="12710338" y="8187821"/>
                <a:ext cx="992303" cy="1404023"/>
              </a:xfrm>
              <a:custGeom>
                <a:avLst/>
                <a:gdLst>
                  <a:gd name="T0" fmla="*/ 1049 w 2424"/>
                  <a:gd name="T1" fmla="*/ 0 h 3430"/>
                  <a:gd name="T2" fmla="*/ 1049 w 2424"/>
                  <a:gd name="T3" fmla="*/ 0 h 3430"/>
                  <a:gd name="T4" fmla="*/ 0 w 2424"/>
                  <a:gd name="T5" fmla="*/ 3419 h 3430"/>
                  <a:gd name="T6" fmla="*/ 1059 w 2424"/>
                  <a:gd name="T7" fmla="*/ 3419 h 3430"/>
                  <a:gd name="T8" fmla="*/ 1059 w 2424"/>
                  <a:gd name="T9" fmla="*/ 3314 h 3430"/>
                  <a:gd name="T10" fmla="*/ 986 w 2424"/>
                  <a:gd name="T11" fmla="*/ 3188 h 3430"/>
                  <a:gd name="T12" fmla="*/ 860 w 2424"/>
                  <a:gd name="T13" fmla="*/ 2842 h 3430"/>
                  <a:gd name="T14" fmla="*/ 986 w 2424"/>
                  <a:gd name="T15" fmla="*/ 2444 h 3430"/>
                  <a:gd name="T16" fmla="*/ 1447 w 2424"/>
                  <a:gd name="T17" fmla="*/ 2255 h 3430"/>
                  <a:gd name="T18" fmla="*/ 1898 w 2424"/>
                  <a:gd name="T19" fmla="*/ 2444 h 3430"/>
                  <a:gd name="T20" fmla="*/ 2024 w 2424"/>
                  <a:gd name="T21" fmla="*/ 2842 h 3430"/>
                  <a:gd name="T22" fmla="*/ 1888 w 2424"/>
                  <a:gd name="T23" fmla="*/ 3199 h 3430"/>
                  <a:gd name="T24" fmla="*/ 1793 w 2424"/>
                  <a:gd name="T25" fmla="*/ 3335 h 3430"/>
                  <a:gd name="T26" fmla="*/ 1793 w 2424"/>
                  <a:gd name="T27" fmla="*/ 3419 h 3430"/>
                  <a:gd name="T28" fmla="*/ 2391 w 2424"/>
                  <a:gd name="T29" fmla="*/ 3419 h 3430"/>
                  <a:gd name="T30" fmla="*/ 2423 w 2424"/>
                  <a:gd name="T31" fmla="*/ 3429 h 3430"/>
                  <a:gd name="T32" fmla="*/ 2423 w 2424"/>
                  <a:gd name="T33" fmla="*/ 1101 h 3430"/>
                  <a:gd name="T34" fmla="*/ 1049 w 2424"/>
                  <a:gd name="T35"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4" h="3430">
                    <a:moveTo>
                      <a:pt x="1049" y="0"/>
                    </a:moveTo>
                    <a:lnTo>
                      <a:pt x="1049" y="0"/>
                    </a:lnTo>
                    <a:cubicBezTo>
                      <a:pt x="828" y="1269"/>
                      <a:pt x="409" y="2307"/>
                      <a:pt x="0" y="3419"/>
                    </a:cubicBezTo>
                    <a:cubicBezTo>
                      <a:pt x="1059" y="3419"/>
                      <a:pt x="1059" y="3419"/>
                      <a:pt x="1059" y="3419"/>
                    </a:cubicBezTo>
                    <a:cubicBezTo>
                      <a:pt x="1059" y="3314"/>
                      <a:pt x="1059" y="3314"/>
                      <a:pt x="1059" y="3314"/>
                    </a:cubicBezTo>
                    <a:cubicBezTo>
                      <a:pt x="1059" y="3293"/>
                      <a:pt x="1049" y="3283"/>
                      <a:pt x="986" y="3188"/>
                    </a:cubicBezTo>
                    <a:cubicBezTo>
                      <a:pt x="934" y="3115"/>
                      <a:pt x="860" y="3000"/>
                      <a:pt x="860" y="2842"/>
                    </a:cubicBezTo>
                    <a:cubicBezTo>
                      <a:pt x="860" y="2706"/>
                      <a:pt x="881" y="2569"/>
                      <a:pt x="986" y="2444"/>
                    </a:cubicBezTo>
                    <a:cubicBezTo>
                      <a:pt x="1070" y="2329"/>
                      <a:pt x="1248" y="2245"/>
                      <a:pt x="1447" y="2255"/>
                    </a:cubicBezTo>
                    <a:cubicBezTo>
                      <a:pt x="1636" y="2255"/>
                      <a:pt x="1814" y="2329"/>
                      <a:pt x="1898" y="2444"/>
                    </a:cubicBezTo>
                    <a:cubicBezTo>
                      <a:pt x="2003" y="2559"/>
                      <a:pt x="2024" y="2706"/>
                      <a:pt x="2024" y="2842"/>
                    </a:cubicBezTo>
                    <a:cubicBezTo>
                      <a:pt x="2024" y="3000"/>
                      <a:pt x="1940" y="3125"/>
                      <a:pt x="1888" y="3199"/>
                    </a:cubicBezTo>
                    <a:cubicBezTo>
                      <a:pt x="1814" y="3293"/>
                      <a:pt x="1793" y="3314"/>
                      <a:pt x="1793" y="3335"/>
                    </a:cubicBezTo>
                    <a:cubicBezTo>
                      <a:pt x="1793" y="3419"/>
                      <a:pt x="1793" y="3419"/>
                      <a:pt x="1793" y="3419"/>
                    </a:cubicBezTo>
                    <a:cubicBezTo>
                      <a:pt x="2391" y="3419"/>
                      <a:pt x="2391" y="3419"/>
                      <a:pt x="2391" y="3419"/>
                    </a:cubicBezTo>
                    <a:cubicBezTo>
                      <a:pt x="2402" y="3419"/>
                      <a:pt x="2412" y="3419"/>
                      <a:pt x="2423" y="3429"/>
                    </a:cubicBezTo>
                    <a:cubicBezTo>
                      <a:pt x="2423" y="1101"/>
                      <a:pt x="2423" y="1101"/>
                      <a:pt x="2423" y="1101"/>
                    </a:cubicBezTo>
                    <a:cubicBezTo>
                      <a:pt x="1741" y="671"/>
                      <a:pt x="1174" y="283"/>
                      <a:pt x="1049"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7" name="Freeform 29"/>
              <p:cNvSpPr>
                <a:spLocks noChangeArrowheads="1"/>
              </p:cNvSpPr>
              <p:nvPr/>
            </p:nvSpPr>
            <p:spPr bwMode="auto">
              <a:xfrm>
                <a:off x="9392437" y="8393551"/>
                <a:ext cx="1845684" cy="1709010"/>
              </a:xfrm>
              <a:custGeom>
                <a:avLst/>
                <a:gdLst>
                  <a:gd name="T0" fmla="*/ 0 w 4511"/>
                  <a:gd name="T1" fmla="*/ 2915 h 4175"/>
                  <a:gd name="T2" fmla="*/ 0 w 4511"/>
                  <a:gd name="T3" fmla="*/ 2915 h 4175"/>
                  <a:gd name="T4" fmla="*/ 2999 w 4511"/>
                  <a:gd name="T5" fmla="*/ 2915 h 4175"/>
                  <a:gd name="T6" fmla="*/ 2999 w 4511"/>
                  <a:gd name="T7" fmla="*/ 3324 h 4175"/>
                  <a:gd name="T8" fmla="*/ 2999 w 4511"/>
                  <a:gd name="T9" fmla="*/ 3335 h 4175"/>
                  <a:gd name="T10" fmla="*/ 2852 w 4511"/>
                  <a:gd name="T11" fmla="*/ 3597 h 4175"/>
                  <a:gd name="T12" fmla="*/ 2759 w 4511"/>
                  <a:gd name="T13" fmla="*/ 3806 h 4175"/>
                  <a:gd name="T14" fmla="*/ 2832 w 4511"/>
                  <a:gd name="T15" fmla="*/ 4058 h 4175"/>
                  <a:gd name="T16" fmla="*/ 3115 w 4511"/>
                  <a:gd name="T17" fmla="*/ 4163 h 4175"/>
                  <a:gd name="T18" fmla="*/ 3398 w 4511"/>
                  <a:gd name="T19" fmla="*/ 4058 h 4175"/>
                  <a:gd name="T20" fmla="*/ 3471 w 4511"/>
                  <a:gd name="T21" fmla="*/ 3806 h 4175"/>
                  <a:gd name="T22" fmla="*/ 3387 w 4511"/>
                  <a:gd name="T23" fmla="*/ 3597 h 4175"/>
                  <a:gd name="T24" fmla="*/ 3262 w 4511"/>
                  <a:gd name="T25" fmla="*/ 3335 h 4175"/>
                  <a:gd name="T26" fmla="*/ 3262 w 4511"/>
                  <a:gd name="T27" fmla="*/ 2915 h 4175"/>
                  <a:gd name="T28" fmla="*/ 4447 w 4511"/>
                  <a:gd name="T29" fmla="*/ 2915 h 4175"/>
                  <a:gd name="T30" fmla="*/ 4437 w 4511"/>
                  <a:gd name="T31" fmla="*/ 0 h 4175"/>
                  <a:gd name="T32" fmla="*/ 0 w 4511"/>
                  <a:gd name="T33" fmla="*/ 2915 h 4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11" h="4175">
                    <a:moveTo>
                      <a:pt x="0" y="2915"/>
                    </a:moveTo>
                    <a:lnTo>
                      <a:pt x="0" y="2915"/>
                    </a:lnTo>
                    <a:cubicBezTo>
                      <a:pt x="2999" y="2915"/>
                      <a:pt x="2999" y="2915"/>
                      <a:pt x="2999" y="2915"/>
                    </a:cubicBezTo>
                    <a:cubicBezTo>
                      <a:pt x="2999" y="3324"/>
                      <a:pt x="2999" y="3324"/>
                      <a:pt x="2999" y="3324"/>
                    </a:cubicBezTo>
                    <a:cubicBezTo>
                      <a:pt x="2999" y="3335"/>
                      <a:pt x="2999" y="3335"/>
                      <a:pt x="2999" y="3335"/>
                    </a:cubicBezTo>
                    <a:cubicBezTo>
                      <a:pt x="2989" y="3450"/>
                      <a:pt x="2905" y="3523"/>
                      <a:pt x="2852" y="3597"/>
                    </a:cubicBezTo>
                    <a:cubicBezTo>
                      <a:pt x="2800" y="3659"/>
                      <a:pt x="2759" y="3722"/>
                      <a:pt x="2759" y="3806"/>
                    </a:cubicBezTo>
                    <a:cubicBezTo>
                      <a:pt x="2759" y="3911"/>
                      <a:pt x="2780" y="3995"/>
                      <a:pt x="2832" y="4058"/>
                    </a:cubicBezTo>
                    <a:cubicBezTo>
                      <a:pt x="2884" y="4122"/>
                      <a:pt x="2968" y="4163"/>
                      <a:pt x="3115" y="4163"/>
                    </a:cubicBezTo>
                    <a:cubicBezTo>
                      <a:pt x="3262" y="4174"/>
                      <a:pt x="3346" y="4132"/>
                      <a:pt x="3398" y="4058"/>
                    </a:cubicBezTo>
                    <a:cubicBezTo>
                      <a:pt x="3440" y="3995"/>
                      <a:pt x="3471" y="3901"/>
                      <a:pt x="3471" y="3806"/>
                    </a:cubicBezTo>
                    <a:cubicBezTo>
                      <a:pt x="3471" y="3722"/>
                      <a:pt x="3430" y="3659"/>
                      <a:pt x="3387" y="3597"/>
                    </a:cubicBezTo>
                    <a:cubicBezTo>
                      <a:pt x="3335" y="3523"/>
                      <a:pt x="3262" y="3450"/>
                      <a:pt x="3262" y="3335"/>
                    </a:cubicBezTo>
                    <a:cubicBezTo>
                      <a:pt x="3262" y="2915"/>
                      <a:pt x="3262" y="2915"/>
                      <a:pt x="3262" y="2915"/>
                    </a:cubicBezTo>
                    <a:cubicBezTo>
                      <a:pt x="4447" y="2915"/>
                      <a:pt x="4447" y="2915"/>
                      <a:pt x="4447" y="2915"/>
                    </a:cubicBezTo>
                    <a:cubicBezTo>
                      <a:pt x="4468" y="2013"/>
                      <a:pt x="4510" y="1079"/>
                      <a:pt x="4437" y="0"/>
                    </a:cubicBezTo>
                    <a:cubicBezTo>
                      <a:pt x="3262" y="628"/>
                      <a:pt x="577" y="1719"/>
                      <a:pt x="0" y="2915"/>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8" name="Freeform 30"/>
              <p:cNvSpPr>
                <a:spLocks noChangeArrowheads="1"/>
              </p:cNvSpPr>
              <p:nvPr/>
            </p:nvSpPr>
            <p:spPr bwMode="auto">
              <a:xfrm>
                <a:off x="13818109" y="8711171"/>
                <a:ext cx="1322469" cy="2485013"/>
              </a:xfrm>
              <a:custGeom>
                <a:avLst/>
                <a:gdLst>
                  <a:gd name="T0" fmla="*/ 3230 w 3231"/>
                  <a:gd name="T1" fmla="*/ 4867 h 6074"/>
                  <a:gd name="T2" fmla="*/ 3230 w 3231"/>
                  <a:gd name="T3" fmla="*/ 4867 h 6074"/>
                  <a:gd name="T4" fmla="*/ 2821 w 3231"/>
                  <a:gd name="T5" fmla="*/ 2371 h 6074"/>
                  <a:gd name="T6" fmla="*/ 0 w 3231"/>
                  <a:gd name="T7" fmla="*/ 0 h 6074"/>
                  <a:gd name="T8" fmla="*/ 0 w 3231"/>
                  <a:gd name="T9" fmla="*/ 3347 h 6074"/>
                  <a:gd name="T10" fmla="*/ 125 w 3231"/>
                  <a:gd name="T11" fmla="*/ 3347 h 6074"/>
                  <a:gd name="T12" fmla="*/ 241 w 3231"/>
                  <a:gd name="T13" fmla="*/ 3273 h 6074"/>
                  <a:gd name="T14" fmla="*/ 587 w 3231"/>
                  <a:gd name="T15" fmla="*/ 3147 h 6074"/>
                  <a:gd name="T16" fmla="*/ 996 w 3231"/>
                  <a:gd name="T17" fmla="*/ 3273 h 6074"/>
                  <a:gd name="T18" fmla="*/ 1184 w 3231"/>
                  <a:gd name="T19" fmla="*/ 3734 h 6074"/>
                  <a:gd name="T20" fmla="*/ 985 w 3231"/>
                  <a:gd name="T21" fmla="*/ 4196 h 6074"/>
                  <a:gd name="T22" fmla="*/ 587 w 3231"/>
                  <a:gd name="T23" fmla="*/ 4321 h 6074"/>
                  <a:gd name="T24" fmla="*/ 230 w 3231"/>
                  <a:gd name="T25" fmla="*/ 4174 h 6074"/>
                  <a:gd name="T26" fmla="*/ 94 w 3231"/>
                  <a:gd name="T27" fmla="*/ 4080 h 6074"/>
                  <a:gd name="T28" fmla="*/ 0 w 3231"/>
                  <a:gd name="T29" fmla="*/ 4080 h 6074"/>
                  <a:gd name="T30" fmla="*/ 0 w 3231"/>
                  <a:gd name="T31" fmla="*/ 4867 h 6074"/>
                  <a:gd name="T32" fmla="*/ 1458 w 3231"/>
                  <a:gd name="T33" fmla="*/ 4867 h 6074"/>
                  <a:gd name="T34" fmla="*/ 1458 w 3231"/>
                  <a:gd name="T35" fmla="*/ 5224 h 6074"/>
                  <a:gd name="T36" fmla="*/ 1458 w 3231"/>
                  <a:gd name="T37" fmla="*/ 5234 h 6074"/>
                  <a:gd name="T38" fmla="*/ 1321 w 3231"/>
                  <a:gd name="T39" fmla="*/ 5496 h 6074"/>
                  <a:gd name="T40" fmla="*/ 1227 w 3231"/>
                  <a:gd name="T41" fmla="*/ 5706 h 6074"/>
                  <a:gd name="T42" fmla="*/ 1300 w 3231"/>
                  <a:gd name="T43" fmla="*/ 5958 h 6074"/>
                  <a:gd name="T44" fmla="*/ 1583 w 3231"/>
                  <a:gd name="T45" fmla="*/ 6073 h 6074"/>
                  <a:gd name="T46" fmla="*/ 1856 w 3231"/>
                  <a:gd name="T47" fmla="*/ 5968 h 6074"/>
                  <a:gd name="T48" fmla="*/ 1930 w 3231"/>
                  <a:gd name="T49" fmla="*/ 5706 h 6074"/>
                  <a:gd name="T50" fmla="*/ 1846 w 3231"/>
                  <a:gd name="T51" fmla="*/ 5496 h 6074"/>
                  <a:gd name="T52" fmla="*/ 1730 w 3231"/>
                  <a:gd name="T53" fmla="*/ 5244 h 6074"/>
                  <a:gd name="T54" fmla="*/ 1730 w 3231"/>
                  <a:gd name="T55" fmla="*/ 4867 h 6074"/>
                  <a:gd name="T56" fmla="*/ 3230 w 3231"/>
                  <a:gd name="T57" fmla="*/ 4867 h 6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1" h="6074">
                    <a:moveTo>
                      <a:pt x="3230" y="4867"/>
                    </a:moveTo>
                    <a:lnTo>
                      <a:pt x="3230" y="4867"/>
                    </a:lnTo>
                    <a:cubicBezTo>
                      <a:pt x="2821" y="2371"/>
                      <a:pt x="2821" y="2371"/>
                      <a:pt x="2821" y="2371"/>
                    </a:cubicBezTo>
                    <a:cubicBezTo>
                      <a:pt x="2705" y="1657"/>
                      <a:pt x="1227" y="766"/>
                      <a:pt x="0" y="0"/>
                    </a:cubicBezTo>
                    <a:cubicBezTo>
                      <a:pt x="0" y="3347"/>
                      <a:pt x="0" y="3347"/>
                      <a:pt x="0" y="3347"/>
                    </a:cubicBezTo>
                    <a:cubicBezTo>
                      <a:pt x="125" y="3347"/>
                      <a:pt x="125" y="3347"/>
                      <a:pt x="125" y="3347"/>
                    </a:cubicBezTo>
                    <a:cubicBezTo>
                      <a:pt x="146" y="3347"/>
                      <a:pt x="146" y="3347"/>
                      <a:pt x="241" y="3273"/>
                    </a:cubicBezTo>
                    <a:cubicBezTo>
                      <a:pt x="325" y="3220"/>
                      <a:pt x="440" y="3147"/>
                      <a:pt x="587" y="3147"/>
                    </a:cubicBezTo>
                    <a:cubicBezTo>
                      <a:pt x="723" y="3147"/>
                      <a:pt x="870" y="3167"/>
                      <a:pt x="996" y="3273"/>
                    </a:cubicBezTo>
                    <a:cubicBezTo>
                      <a:pt x="1100" y="3357"/>
                      <a:pt x="1184" y="3535"/>
                      <a:pt x="1184" y="3734"/>
                    </a:cubicBezTo>
                    <a:cubicBezTo>
                      <a:pt x="1184" y="3934"/>
                      <a:pt x="1100" y="4101"/>
                      <a:pt x="985" y="4196"/>
                    </a:cubicBezTo>
                    <a:cubicBezTo>
                      <a:pt x="870" y="4290"/>
                      <a:pt x="723" y="4321"/>
                      <a:pt x="587" y="4321"/>
                    </a:cubicBezTo>
                    <a:cubicBezTo>
                      <a:pt x="440" y="4321"/>
                      <a:pt x="314" y="4237"/>
                      <a:pt x="230" y="4174"/>
                    </a:cubicBezTo>
                    <a:cubicBezTo>
                      <a:pt x="146" y="4101"/>
                      <a:pt x="125" y="4080"/>
                      <a:pt x="94" y="4080"/>
                    </a:cubicBezTo>
                    <a:cubicBezTo>
                      <a:pt x="0" y="4080"/>
                      <a:pt x="0" y="4080"/>
                      <a:pt x="0" y="4080"/>
                    </a:cubicBezTo>
                    <a:cubicBezTo>
                      <a:pt x="0" y="4867"/>
                      <a:pt x="0" y="4867"/>
                      <a:pt x="0" y="4867"/>
                    </a:cubicBezTo>
                    <a:cubicBezTo>
                      <a:pt x="1458" y="4867"/>
                      <a:pt x="1458" y="4867"/>
                      <a:pt x="1458" y="4867"/>
                    </a:cubicBezTo>
                    <a:cubicBezTo>
                      <a:pt x="1458" y="5224"/>
                      <a:pt x="1458" y="5224"/>
                      <a:pt x="1458" y="5224"/>
                    </a:cubicBezTo>
                    <a:cubicBezTo>
                      <a:pt x="1458" y="5234"/>
                      <a:pt x="1458" y="5234"/>
                      <a:pt x="1458" y="5234"/>
                    </a:cubicBezTo>
                    <a:cubicBezTo>
                      <a:pt x="1447" y="5349"/>
                      <a:pt x="1374" y="5423"/>
                      <a:pt x="1321" y="5496"/>
                    </a:cubicBezTo>
                    <a:cubicBezTo>
                      <a:pt x="1258" y="5559"/>
                      <a:pt x="1227" y="5622"/>
                      <a:pt x="1227" y="5706"/>
                    </a:cubicBezTo>
                    <a:cubicBezTo>
                      <a:pt x="1227" y="5811"/>
                      <a:pt x="1247" y="5895"/>
                      <a:pt x="1300" y="5958"/>
                    </a:cubicBezTo>
                    <a:cubicBezTo>
                      <a:pt x="1352" y="6020"/>
                      <a:pt x="1426" y="6062"/>
                      <a:pt x="1583" y="6073"/>
                    </a:cubicBezTo>
                    <a:cubicBezTo>
                      <a:pt x="1730" y="6073"/>
                      <a:pt x="1803" y="6031"/>
                      <a:pt x="1856" y="5968"/>
                    </a:cubicBezTo>
                    <a:cubicBezTo>
                      <a:pt x="1908" y="5895"/>
                      <a:pt x="1930" y="5800"/>
                      <a:pt x="1930" y="5706"/>
                    </a:cubicBezTo>
                    <a:cubicBezTo>
                      <a:pt x="1930" y="5622"/>
                      <a:pt x="1898" y="5559"/>
                      <a:pt x="1846" y="5496"/>
                    </a:cubicBezTo>
                    <a:cubicBezTo>
                      <a:pt x="1803" y="5423"/>
                      <a:pt x="1730" y="5360"/>
                      <a:pt x="1730" y="5244"/>
                    </a:cubicBezTo>
                    <a:cubicBezTo>
                      <a:pt x="1730" y="4867"/>
                      <a:pt x="1730" y="4867"/>
                      <a:pt x="1730" y="4867"/>
                    </a:cubicBezTo>
                    <a:lnTo>
                      <a:pt x="3230" y="4867"/>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99" name="Freeform 31"/>
              <p:cNvSpPr>
                <a:spLocks noChangeArrowheads="1"/>
              </p:cNvSpPr>
              <p:nvPr/>
            </p:nvSpPr>
            <p:spPr bwMode="auto">
              <a:xfrm>
                <a:off x="12387388" y="9200233"/>
                <a:ext cx="1820425" cy="1503280"/>
              </a:xfrm>
              <a:custGeom>
                <a:avLst/>
                <a:gdLst>
                  <a:gd name="T0" fmla="*/ 4342 w 4448"/>
                  <a:gd name="T1" fmla="*/ 2255 h 3672"/>
                  <a:gd name="T2" fmla="*/ 4342 w 4448"/>
                  <a:gd name="T3" fmla="*/ 2255 h 3672"/>
                  <a:gd name="T4" fmla="*/ 4080 w 4448"/>
                  <a:gd name="T5" fmla="*/ 2182 h 3672"/>
                  <a:gd name="T6" fmla="*/ 3870 w 4448"/>
                  <a:gd name="T7" fmla="*/ 2265 h 3672"/>
                  <a:gd name="T8" fmla="*/ 3618 w 4448"/>
                  <a:gd name="T9" fmla="*/ 2391 h 3672"/>
                  <a:gd name="T10" fmla="*/ 3210 w 4448"/>
                  <a:gd name="T11" fmla="*/ 2391 h 3672"/>
                  <a:gd name="T12" fmla="*/ 3210 w 4448"/>
                  <a:gd name="T13" fmla="*/ 1216 h 3672"/>
                  <a:gd name="T14" fmla="*/ 3178 w 4448"/>
                  <a:gd name="T15" fmla="*/ 1228 h 3672"/>
                  <a:gd name="T16" fmla="*/ 2349 w 4448"/>
                  <a:gd name="T17" fmla="*/ 1228 h 3672"/>
                  <a:gd name="T18" fmla="*/ 2349 w 4448"/>
                  <a:gd name="T19" fmla="*/ 849 h 3672"/>
                  <a:gd name="T20" fmla="*/ 2349 w 4448"/>
                  <a:gd name="T21" fmla="*/ 839 h 3672"/>
                  <a:gd name="T22" fmla="*/ 2486 w 4448"/>
                  <a:gd name="T23" fmla="*/ 587 h 3672"/>
                  <a:gd name="T24" fmla="*/ 2580 w 4448"/>
                  <a:gd name="T25" fmla="*/ 367 h 3672"/>
                  <a:gd name="T26" fmla="*/ 2507 w 4448"/>
                  <a:gd name="T27" fmla="*/ 115 h 3672"/>
                  <a:gd name="T28" fmla="*/ 2224 w 4448"/>
                  <a:gd name="T29" fmla="*/ 10 h 3672"/>
                  <a:gd name="T30" fmla="*/ 1951 w 4448"/>
                  <a:gd name="T31" fmla="*/ 115 h 3672"/>
                  <a:gd name="T32" fmla="*/ 1877 w 4448"/>
                  <a:gd name="T33" fmla="*/ 367 h 3672"/>
                  <a:gd name="T34" fmla="*/ 1961 w 4448"/>
                  <a:gd name="T35" fmla="*/ 577 h 3672"/>
                  <a:gd name="T36" fmla="*/ 2077 w 4448"/>
                  <a:gd name="T37" fmla="*/ 839 h 3672"/>
                  <a:gd name="T38" fmla="*/ 2077 w 4448"/>
                  <a:gd name="T39" fmla="*/ 1228 h 3672"/>
                  <a:gd name="T40" fmla="*/ 692 w 4448"/>
                  <a:gd name="T41" fmla="*/ 1228 h 3672"/>
                  <a:gd name="T42" fmla="*/ 0 w 4448"/>
                  <a:gd name="T43" fmla="*/ 3671 h 3672"/>
                  <a:gd name="T44" fmla="*/ 1395 w 4448"/>
                  <a:gd name="T45" fmla="*/ 3671 h 3672"/>
                  <a:gd name="T46" fmla="*/ 1395 w 4448"/>
                  <a:gd name="T47" fmla="*/ 3556 h 3672"/>
                  <a:gd name="T48" fmla="*/ 1322 w 4448"/>
                  <a:gd name="T49" fmla="*/ 3440 h 3672"/>
                  <a:gd name="T50" fmla="*/ 1186 w 4448"/>
                  <a:gd name="T51" fmla="*/ 3094 h 3672"/>
                  <a:gd name="T52" fmla="*/ 1311 w 4448"/>
                  <a:gd name="T53" fmla="*/ 2695 h 3672"/>
                  <a:gd name="T54" fmla="*/ 1783 w 4448"/>
                  <a:gd name="T55" fmla="*/ 2496 h 3672"/>
                  <a:gd name="T56" fmla="*/ 2234 w 4448"/>
                  <a:gd name="T57" fmla="*/ 2695 h 3672"/>
                  <a:gd name="T58" fmla="*/ 2360 w 4448"/>
                  <a:gd name="T59" fmla="*/ 3094 h 3672"/>
                  <a:gd name="T60" fmla="*/ 2213 w 4448"/>
                  <a:gd name="T61" fmla="*/ 3451 h 3672"/>
                  <a:gd name="T62" fmla="*/ 2129 w 4448"/>
                  <a:gd name="T63" fmla="*/ 3587 h 3672"/>
                  <a:gd name="T64" fmla="*/ 2129 w 4448"/>
                  <a:gd name="T65" fmla="*/ 3671 h 3672"/>
                  <a:gd name="T66" fmla="*/ 3210 w 4448"/>
                  <a:gd name="T67" fmla="*/ 3671 h 3672"/>
                  <a:gd name="T68" fmla="*/ 3210 w 4448"/>
                  <a:gd name="T69" fmla="*/ 2654 h 3672"/>
                  <a:gd name="T70" fmla="*/ 3608 w 4448"/>
                  <a:gd name="T71" fmla="*/ 2654 h 3672"/>
                  <a:gd name="T72" fmla="*/ 3618 w 4448"/>
                  <a:gd name="T73" fmla="*/ 2654 h 3672"/>
                  <a:gd name="T74" fmla="*/ 3870 w 4448"/>
                  <a:gd name="T75" fmla="*/ 2800 h 3672"/>
                  <a:gd name="T76" fmla="*/ 4080 w 4448"/>
                  <a:gd name="T77" fmla="*/ 2884 h 3672"/>
                  <a:gd name="T78" fmla="*/ 4342 w 4448"/>
                  <a:gd name="T79" fmla="*/ 2810 h 3672"/>
                  <a:gd name="T80" fmla="*/ 4447 w 4448"/>
                  <a:gd name="T81" fmla="*/ 2538 h 3672"/>
                  <a:gd name="T82" fmla="*/ 4342 w 4448"/>
                  <a:gd name="T83" fmla="*/ 2255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8" h="3672">
                    <a:moveTo>
                      <a:pt x="4342" y="2255"/>
                    </a:moveTo>
                    <a:lnTo>
                      <a:pt x="4342" y="2255"/>
                    </a:lnTo>
                    <a:cubicBezTo>
                      <a:pt x="4279" y="2203"/>
                      <a:pt x="4185" y="2182"/>
                      <a:pt x="4080" y="2182"/>
                    </a:cubicBezTo>
                    <a:cubicBezTo>
                      <a:pt x="4006" y="2182"/>
                      <a:pt x="3944" y="2223"/>
                      <a:pt x="3870" y="2265"/>
                    </a:cubicBezTo>
                    <a:cubicBezTo>
                      <a:pt x="3807" y="2318"/>
                      <a:pt x="3734" y="2391"/>
                      <a:pt x="3618" y="2391"/>
                    </a:cubicBezTo>
                    <a:cubicBezTo>
                      <a:pt x="3210" y="2391"/>
                      <a:pt x="3210" y="2391"/>
                      <a:pt x="3210" y="2391"/>
                    </a:cubicBezTo>
                    <a:cubicBezTo>
                      <a:pt x="3210" y="1216"/>
                      <a:pt x="3210" y="1216"/>
                      <a:pt x="3210" y="1216"/>
                    </a:cubicBezTo>
                    <a:cubicBezTo>
                      <a:pt x="3199" y="1216"/>
                      <a:pt x="3189" y="1228"/>
                      <a:pt x="3178" y="1228"/>
                    </a:cubicBezTo>
                    <a:cubicBezTo>
                      <a:pt x="2349" y="1228"/>
                      <a:pt x="2349" y="1228"/>
                      <a:pt x="2349" y="1228"/>
                    </a:cubicBezTo>
                    <a:cubicBezTo>
                      <a:pt x="2349" y="849"/>
                      <a:pt x="2349" y="849"/>
                      <a:pt x="2349" y="849"/>
                    </a:cubicBezTo>
                    <a:lnTo>
                      <a:pt x="2349" y="839"/>
                    </a:lnTo>
                    <a:cubicBezTo>
                      <a:pt x="2360" y="724"/>
                      <a:pt x="2433" y="650"/>
                      <a:pt x="2486" y="587"/>
                    </a:cubicBezTo>
                    <a:cubicBezTo>
                      <a:pt x="2548" y="514"/>
                      <a:pt x="2580" y="451"/>
                      <a:pt x="2580" y="367"/>
                    </a:cubicBezTo>
                    <a:cubicBezTo>
                      <a:pt x="2580" y="273"/>
                      <a:pt x="2560" y="178"/>
                      <a:pt x="2507" y="115"/>
                    </a:cubicBezTo>
                    <a:cubicBezTo>
                      <a:pt x="2454" y="53"/>
                      <a:pt x="2380" y="10"/>
                      <a:pt x="2224" y="10"/>
                    </a:cubicBezTo>
                    <a:cubicBezTo>
                      <a:pt x="2077" y="0"/>
                      <a:pt x="2003" y="53"/>
                      <a:pt x="1951" y="115"/>
                    </a:cubicBezTo>
                    <a:cubicBezTo>
                      <a:pt x="1898" y="178"/>
                      <a:pt x="1877" y="273"/>
                      <a:pt x="1877" y="367"/>
                    </a:cubicBezTo>
                    <a:cubicBezTo>
                      <a:pt x="1877" y="451"/>
                      <a:pt x="1909" y="514"/>
                      <a:pt x="1961" y="577"/>
                    </a:cubicBezTo>
                    <a:cubicBezTo>
                      <a:pt x="2014" y="650"/>
                      <a:pt x="2077" y="724"/>
                      <a:pt x="2077" y="839"/>
                    </a:cubicBezTo>
                    <a:cubicBezTo>
                      <a:pt x="2077" y="1228"/>
                      <a:pt x="2077" y="1228"/>
                      <a:pt x="2077" y="1228"/>
                    </a:cubicBezTo>
                    <a:cubicBezTo>
                      <a:pt x="692" y="1228"/>
                      <a:pt x="692" y="1228"/>
                      <a:pt x="692" y="1228"/>
                    </a:cubicBezTo>
                    <a:cubicBezTo>
                      <a:pt x="420" y="1971"/>
                      <a:pt x="179" y="2758"/>
                      <a:pt x="0" y="3671"/>
                    </a:cubicBezTo>
                    <a:cubicBezTo>
                      <a:pt x="1395" y="3671"/>
                      <a:pt x="1395" y="3671"/>
                      <a:pt x="1395" y="3671"/>
                    </a:cubicBezTo>
                    <a:cubicBezTo>
                      <a:pt x="1395" y="3556"/>
                      <a:pt x="1395" y="3556"/>
                      <a:pt x="1395" y="3556"/>
                    </a:cubicBezTo>
                    <a:cubicBezTo>
                      <a:pt x="1395" y="3545"/>
                      <a:pt x="1385" y="3535"/>
                      <a:pt x="1322" y="3440"/>
                    </a:cubicBezTo>
                    <a:cubicBezTo>
                      <a:pt x="1259" y="3367"/>
                      <a:pt x="1186" y="3241"/>
                      <a:pt x="1186" y="3094"/>
                    </a:cubicBezTo>
                    <a:cubicBezTo>
                      <a:pt x="1186" y="2957"/>
                      <a:pt x="1217" y="2810"/>
                      <a:pt x="1311" y="2695"/>
                    </a:cubicBezTo>
                    <a:cubicBezTo>
                      <a:pt x="1406" y="2580"/>
                      <a:pt x="1584" y="2496"/>
                      <a:pt x="1783" y="2496"/>
                    </a:cubicBezTo>
                    <a:cubicBezTo>
                      <a:pt x="1972" y="2506"/>
                      <a:pt x="2140" y="2580"/>
                      <a:pt x="2234" y="2695"/>
                    </a:cubicBezTo>
                    <a:cubicBezTo>
                      <a:pt x="2328" y="2810"/>
                      <a:pt x="2360" y="2957"/>
                      <a:pt x="2360" y="3094"/>
                    </a:cubicBezTo>
                    <a:cubicBezTo>
                      <a:pt x="2360" y="3251"/>
                      <a:pt x="2276" y="3377"/>
                      <a:pt x="2213" y="3451"/>
                    </a:cubicBezTo>
                    <a:cubicBezTo>
                      <a:pt x="2150" y="3545"/>
                      <a:pt x="2129" y="3566"/>
                      <a:pt x="2129" y="3587"/>
                    </a:cubicBezTo>
                    <a:cubicBezTo>
                      <a:pt x="2129" y="3671"/>
                      <a:pt x="2129" y="3671"/>
                      <a:pt x="2129" y="3671"/>
                    </a:cubicBezTo>
                    <a:cubicBezTo>
                      <a:pt x="3210" y="3671"/>
                      <a:pt x="3210" y="3671"/>
                      <a:pt x="3210" y="3671"/>
                    </a:cubicBezTo>
                    <a:cubicBezTo>
                      <a:pt x="3210" y="2654"/>
                      <a:pt x="3210" y="2654"/>
                      <a:pt x="3210" y="2654"/>
                    </a:cubicBezTo>
                    <a:cubicBezTo>
                      <a:pt x="3608" y="2654"/>
                      <a:pt x="3608" y="2654"/>
                      <a:pt x="3608" y="2654"/>
                    </a:cubicBezTo>
                    <a:cubicBezTo>
                      <a:pt x="3608" y="2654"/>
                      <a:pt x="3608" y="2654"/>
                      <a:pt x="3618" y="2654"/>
                    </a:cubicBezTo>
                    <a:cubicBezTo>
                      <a:pt x="3734" y="2664"/>
                      <a:pt x="3797" y="2738"/>
                      <a:pt x="3870" y="2800"/>
                    </a:cubicBezTo>
                    <a:cubicBezTo>
                      <a:pt x="3944" y="2853"/>
                      <a:pt x="3996" y="2884"/>
                      <a:pt x="4080" y="2884"/>
                    </a:cubicBezTo>
                    <a:cubicBezTo>
                      <a:pt x="4185" y="2884"/>
                      <a:pt x="4279" y="2863"/>
                      <a:pt x="4342" y="2810"/>
                    </a:cubicBezTo>
                    <a:cubicBezTo>
                      <a:pt x="4394" y="2769"/>
                      <a:pt x="4447" y="2685"/>
                      <a:pt x="4447" y="2538"/>
                    </a:cubicBezTo>
                    <a:cubicBezTo>
                      <a:pt x="4447" y="2381"/>
                      <a:pt x="4405" y="2307"/>
                      <a:pt x="4342" y="2255"/>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0" name="Freeform 32"/>
              <p:cNvSpPr>
                <a:spLocks noChangeArrowheads="1"/>
              </p:cNvSpPr>
              <p:nvPr/>
            </p:nvSpPr>
            <p:spPr bwMode="auto">
              <a:xfrm>
                <a:off x="9233668" y="9701928"/>
                <a:ext cx="2029711" cy="999780"/>
              </a:xfrm>
              <a:custGeom>
                <a:avLst/>
                <a:gdLst>
                  <a:gd name="T0" fmla="*/ 4825 w 4962"/>
                  <a:gd name="T1" fmla="*/ 0 h 2444"/>
                  <a:gd name="T2" fmla="*/ 4825 w 4962"/>
                  <a:gd name="T3" fmla="*/ 0 h 2444"/>
                  <a:gd name="T4" fmla="*/ 3880 w 4962"/>
                  <a:gd name="T5" fmla="*/ 0 h 2444"/>
                  <a:gd name="T6" fmla="*/ 3880 w 4962"/>
                  <a:gd name="T7" fmla="*/ 146 h 2444"/>
                  <a:gd name="T8" fmla="*/ 3964 w 4962"/>
                  <a:gd name="T9" fmla="*/ 261 h 2444"/>
                  <a:gd name="T10" fmla="*/ 4090 w 4962"/>
                  <a:gd name="T11" fmla="*/ 607 h 2444"/>
                  <a:gd name="T12" fmla="*/ 3964 w 4962"/>
                  <a:gd name="T13" fmla="*/ 1006 h 2444"/>
                  <a:gd name="T14" fmla="*/ 3503 w 4962"/>
                  <a:gd name="T15" fmla="*/ 1205 h 2444"/>
                  <a:gd name="T16" fmla="*/ 3041 w 4962"/>
                  <a:gd name="T17" fmla="*/ 1006 h 2444"/>
                  <a:gd name="T18" fmla="*/ 2916 w 4962"/>
                  <a:gd name="T19" fmla="*/ 607 h 2444"/>
                  <a:gd name="T20" fmla="*/ 3063 w 4962"/>
                  <a:gd name="T21" fmla="*/ 251 h 2444"/>
                  <a:gd name="T22" fmla="*/ 3157 w 4962"/>
                  <a:gd name="T23" fmla="*/ 114 h 2444"/>
                  <a:gd name="T24" fmla="*/ 3157 w 4962"/>
                  <a:gd name="T25" fmla="*/ 0 h 2444"/>
                  <a:gd name="T26" fmla="*/ 304 w 4962"/>
                  <a:gd name="T27" fmla="*/ 0 h 2444"/>
                  <a:gd name="T28" fmla="*/ 294 w 4962"/>
                  <a:gd name="T29" fmla="*/ 62 h 2444"/>
                  <a:gd name="T30" fmla="*/ 0 w 4962"/>
                  <a:gd name="T31" fmla="*/ 2443 h 2444"/>
                  <a:gd name="T32" fmla="*/ 1311 w 4962"/>
                  <a:gd name="T33" fmla="*/ 2443 h 2444"/>
                  <a:gd name="T34" fmla="*/ 1311 w 4962"/>
                  <a:gd name="T35" fmla="*/ 2359 h 2444"/>
                  <a:gd name="T36" fmla="*/ 1227 w 4962"/>
                  <a:gd name="T37" fmla="*/ 2223 h 2444"/>
                  <a:gd name="T38" fmla="*/ 1080 w 4962"/>
                  <a:gd name="T39" fmla="*/ 1866 h 2444"/>
                  <a:gd name="T40" fmla="*/ 1207 w 4962"/>
                  <a:gd name="T41" fmla="*/ 1467 h 2444"/>
                  <a:gd name="T42" fmla="*/ 1657 w 4962"/>
                  <a:gd name="T43" fmla="*/ 1268 h 2444"/>
                  <a:gd name="T44" fmla="*/ 2129 w 4962"/>
                  <a:gd name="T45" fmla="*/ 1467 h 2444"/>
                  <a:gd name="T46" fmla="*/ 2245 w 4962"/>
                  <a:gd name="T47" fmla="*/ 1866 h 2444"/>
                  <a:gd name="T48" fmla="*/ 2118 w 4962"/>
                  <a:gd name="T49" fmla="*/ 2212 h 2444"/>
                  <a:gd name="T50" fmla="*/ 2045 w 4962"/>
                  <a:gd name="T51" fmla="*/ 2328 h 2444"/>
                  <a:gd name="T52" fmla="*/ 2045 w 4962"/>
                  <a:gd name="T53" fmla="*/ 2443 h 2444"/>
                  <a:gd name="T54" fmla="*/ 4961 w 4962"/>
                  <a:gd name="T55" fmla="*/ 2443 h 2444"/>
                  <a:gd name="T56" fmla="*/ 4825 w 4962"/>
                  <a:gd name="T5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62" h="2444">
                    <a:moveTo>
                      <a:pt x="4825" y="0"/>
                    </a:moveTo>
                    <a:lnTo>
                      <a:pt x="4825" y="0"/>
                    </a:lnTo>
                    <a:cubicBezTo>
                      <a:pt x="3880" y="0"/>
                      <a:pt x="3880" y="0"/>
                      <a:pt x="3880" y="0"/>
                    </a:cubicBezTo>
                    <a:cubicBezTo>
                      <a:pt x="3880" y="146"/>
                      <a:pt x="3880" y="146"/>
                      <a:pt x="3880" y="146"/>
                    </a:cubicBezTo>
                    <a:cubicBezTo>
                      <a:pt x="3880" y="156"/>
                      <a:pt x="3891" y="167"/>
                      <a:pt x="3964" y="261"/>
                    </a:cubicBezTo>
                    <a:cubicBezTo>
                      <a:pt x="4017" y="335"/>
                      <a:pt x="4090" y="460"/>
                      <a:pt x="4090" y="607"/>
                    </a:cubicBezTo>
                    <a:cubicBezTo>
                      <a:pt x="4090" y="743"/>
                      <a:pt x="4058" y="880"/>
                      <a:pt x="3964" y="1006"/>
                    </a:cubicBezTo>
                    <a:cubicBezTo>
                      <a:pt x="3870" y="1121"/>
                      <a:pt x="3691" y="1205"/>
                      <a:pt x="3503" y="1205"/>
                    </a:cubicBezTo>
                    <a:cubicBezTo>
                      <a:pt x="3303" y="1194"/>
                      <a:pt x="3136" y="1121"/>
                      <a:pt x="3041" y="1006"/>
                    </a:cubicBezTo>
                    <a:cubicBezTo>
                      <a:pt x="2947" y="891"/>
                      <a:pt x="2916" y="743"/>
                      <a:pt x="2916" y="607"/>
                    </a:cubicBezTo>
                    <a:cubicBezTo>
                      <a:pt x="2916" y="450"/>
                      <a:pt x="3000" y="324"/>
                      <a:pt x="3063" y="251"/>
                    </a:cubicBezTo>
                    <a:cubicBezTo>
                      <a:pt x="3136" y="156"/>
                      <a:pt x="3147" y="136"/>
                      <a:pt x="3157" y="114"/>
                    </a:cubicBezTo>
                    <a:cubicBezTo>
                      <a:pt x="3157" y="0"/>
                      <a:pt x="3157" y="0"/>
                      <a:pt x="3157" y="0"/>
                    </a:cubicBezTo>
                    <a:cubicBezTo>
                      <a:pt x="304" y="0"/>
                      <a:pt x="304" y="0"/>
                      <a:pt x="304" y="0"/>
                    </a:cubicBezTo>
                    <a:cubicBezTo>
                      <a:pt x="294" y="20"/>
                      <a:pt x="294" y="41"/>
                      <a:pt x="294" y="62"/>
                    </a:cubicBezTo>
                    <a:cubicBezTo>
                      <a:pt x="0" y="2443"/>
                      <a:pt x="0" y="2443"/>
                      <a:pt x="0" y="2443"/>
                    </a:cubicBezTo>
                    <a:cubicBezTo>
                      <a:pt x="1311" y="2443"/>
                      <a:pt x="1311" y="2443"/>
                      <a:pt x="1311" y="2443"/>
                    </a:cubicBezTo>
                    <a:cubicBezTo>
                      <a:pt x="1311" y="2359"/>
                      <a:pt x="1311" y="2359"/>
                      <a:pt x="1311" y="2359"/>
                    </a:cubicBezTo>
                    <a:cubicBezTo>
                      <a:pt x="1311" y="2338"/>
                      <a:pt x="1291" y="2317"/>
                      <a:pt x="1227" y="2223"/>
                    </a:cubicBezTo>
                    <a:cubicBezTo>
                      <a:pt x="1164" y="2149"/>
                      <a:pt x="1080" y="2023"/>
                      <a:pt x="1080" y="1866"/>
                    </a:cubicBezTo>
                    <a:cubicBezTo>
                      <a:pt x="1080" y="1729"/>
                      <a:pt x="1111" y="1582"/>
                      <a:pt x="1207" y="1467"/>
                    </a:cubicBezTo>
                    <a:cubicBezTo>
                      <a:pt x="1301" y="1352"/>
                      <a:pt x="1468" y="1278"/>
                      <a:pt x="1657" y="1268"/>
                    </a:cubicBezTo>
                    <a:cubicBezTo>
                      <a:pt x="1856" y="1268"/>
                      <a:pt x="2034" y="1352"/>
                      <a:pt x="2129" y="1467"/>
                    </a:cubicBezTo>
                    <a:cubicBezTo>
                      <a:pt x="2224" y="1582"/>
                      <a:pt x="2245" y="1729"/>
                      <a:pt x="2245" y="1866"/>
                    </a:cubicBezTo>
                    <a:cubicBezTo>
                      <a:pt x="2245" y="2013"/>
                      <a:pt x="2181" y="2139"/>
                      <a:pt x="2118" y="2212"/>
                    </a:cubicBezTo>
                    <a:cubicBezTo>
                      <a:pt x="2056" y="2307"/>
                      <a:pt x="2045" y="2317"/>
                      <a:pt x="2045" y="2328"/>
                    </a:cubicBezTo>
                    <a:cubicBezTo>
                      <a:pt x="2045" y="2443"/>
                      <a:pt x="2045" y="2443"/>
                      <a:pt x="2045" y="2443"/>
                    </a:cubicBezTo>
                    <a:cubicBezTo>
                      <a:pt x="4961" y="2443"/>
                      <a:pt x="4961" y="2443"/>
                      <a:pt x="4961" y="2443"/>
                    </a:cubicBezTo>
                    <a:cubicBezTo>
                      <a:pt x="4814" y="1582"/>
                      <a:pt x="4803" y="796"/>
                      <a:pt x="4825" y="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1" name="Freeform 33"/>
              <p:cNvSpPr>
                <a:spLocks noChangeArrowheads="1"/>
              </p:cNvSpPr>
              <p:nvPr/>
            </p:nvSpPr>
            <p:spPr bwMode="auto">
              <a:xfrm>
                <a:off x="11312092" y="9701928"/>
                <a:ext cx="1055450" cy="1523131"/>
              </a:xfrm>
              <a:custGeom>
                <a:avLst/>
                <a:gdLst>
                  <a:gd name="T0" fmla="*/ 2580 w 2581"/>
                  <a:gd name="T1" fmla="*/ 2443 h 3723"/>
                  <a:gd name="T2" fmla="*/ 2580 w 2581"/>
                  <a:gd name="T3" fmla="*/ 2443 h 3723"/>
                  <a:gd name="T4" fmla="*/ 2423 w 2581"/>
                  <a:gd name="T5" fmla="*/ 0 h 3723"/>
                  <a:gd name="T6" fmla="*/ 2013 w 2581"/>
                  <a:gd name="T7" fmla="*/ 0 h 3723"/>
                  <a:gd name="T8" fmla="*/ 2013 w 2581"/>
                  <a:gd name="T9" fmla="*/ 114 h 3723"/>
                  <a:gd name="T10" fmla="*/ 2087 w 2581"/>
                  <a:gd name="T11" fmla="*/ 240 h 3723"/>
                  <a:gd name="T12" fmla="*/ 2223 w 2581"/>
                  <a:gd name="T13" fmla="*/ 586 h 3723"/>
                  <a:gd name="T14" fmla="*/ 2097 w 2581"/>
                  <a:gd name="T15" fmla="*/ 985 h 3723"/>
                  <a:gd name="T16" fmla="*/ 1636 w 2581"/>
                  <a:gd name="T17" fmla="*/ 1174 h 3723"/>
                  <a:gd name="T18" fmla="*/ 1175 w 2581"/>
                  <a:gd name="T19" fmla="*/ 985 h 3723"/>
                  <a:gd name="T20" fmla="*/ 1049 w 2581"/>
                  <a:gd name="T21" fmla="*/ 586 h 3723"/>
                  <a:gd name="T22" fmla="*/ 1195 w 2581"/>
                  <a:gd name="T23" fmla="*/ 230 h 3723"/>
                  <a:gd name="T24" fmla="*/ 1290 w 2581"/>
                  <a:gd name="T25" fmla="*/ 93 h 3723"/>
                  <a:gd name="T26" fmla="*/ 1290 w 2581"/>
                  <a:gd name="T27" fmla="*/ 0 h 3723"/>
                  <a:gd name="T28" fmla="*/ 849 w 2581"/>
                  <a:gd name="T29" fmla="*/ 0 h 3723"/>
                  <a:gd name="T30" fmla="*/ 0 w 2581"/>
                  <a:gd name="T31" fmla="*/ 2443 h 3723"/>
                  <a:gd name="T32" fmla="*/ 1154 w 2581"/>
                  <a:gd name="T33" fmla="*/ 2443 h 3723"/>
                  <a:gd name="T34" fmla="*/ 1154 w 2581"/>
                  <a:gd name="T35" fmla="*/ 2872 h 3723"/>
                  <a:gd name="T36" fmla="*/ 1154 w 2581"/>
                  <a:gd name="T37" fmla="*/ 2883 h 3723"/>
                  <a:gd name="T38" fmla="*/ 1007 w 2581"/>
                  <a:gd name="T39" fmla="*/ 3146 h 3723"/>
                  <a:gd name="T40" fmla="*/ 912 w 2581"/>
                  <a:gd name="T41" fmla="*/ 3355 h 3723"/>
                  <a:gd name="T42" fmla="*/ 986 w 2581"/>
                  <a:gd name="T43" fmla="*/ 3607 h 3723"/>
                  <a:gd name="T44" fmla="*/ 1269 w 2581"/>
                  <a:gd name="T45" fmla="*/ 3711 h 3723"/>
                  <a:gd name="T46" fmla="*/ 1542 w 2581"/>
                  <a:gd name="T47" fmla="*/ 3607 h 3723"/>
                  <a:gd name="T48" fmla="*/ 1615 w 2581"/>
                  <a:gd name="T49" fmla="*/ 3355 h 3723"/>
                  <a:gd name="T50" fmla="*/ 1531 w 2581"/>
                  <a:gd name="T51" fmla="*/ 3146 h 3723"/>
                  <a:gd name="T52" fmla="*/ 1416 w 2581"/>
                  <a:gd name="T53" fmla="*/ 2893 h 3723"/>
                  <a:gd name="T54" fmla="*/ 1416 w 2581"/>
                  <a:gd name="T55" fmla="*/ 2443 h 3723"/>
                  <a:gd name="T56" fmla="*/ 2580 w 2581"/>
                  <a:gd name="T57" fmla="*/ 2443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1" h="3723">
                    <a:moveTo>
                      <a:pt x="2580" y="2443"/>
                    </a:moveTo>
                    <a:lnTo>
                      <a:pt x="2580" y="2443"/>
                    </a:lnTo>
                    <a:cubicBezTo>
                      <a:pt x="2528" y="1541"/>
                      <a:pt x="2444" y="839"/>
                      <a:pt x="2423" y="0"/>
                    </a:cubicBezTo>
                    <a:cubicBezTo>
                      <a:pt x="2013" y="0"/>
                      <a:pt x="2013" y="0"/>
                      <a:pt x="2013" y="0"/>
                    </a:cubicBezTo>
                    <a:cubicBezTo>
                      <a:pt x="2013" y="114"/>
                      <a:pt x="2013" y="114"/>
                      <a:pt x="2013" y="114"/>
                    </a:cubicBezTo>
                    <a:cubicBezTo>
                      <a:pt x="2013" y="136"/>
                      <a:pt x="2024" y="146"/>
                      <a:pt x="2087" y="240"/>
                    </a:cubicBezTo>
                    <a:cubicBezTo>
                      <a:pt x="2150" y="314"/>
                      <a:pt x="2223" y="429"/>
                      <a:pt x="2223" y="586"/>
                    </a:cubicBezTo>
                    <a:cubicBezTo>
                      <a:pt x="2223" y="723"/>
                      <a:pt x="2192" y="859"/>
                      <a:pt x="2097" y="985"/>
                    </a:cubicBezTo>
                    <a:cubicBezTo>
                      <a:pt x="2003" y="1100"/>
                      <a:pt x="1825" y="1184"/>
                      <a:pt x="1636" y="1174"/>
                    </a:cubicBezTo>
                    <a:cubicBezTo>
                      <a:pt x="1437" y="1174"/>
                      <a:pt x="1269" y="1100"/>
                      <a:pt x="1175" y="985"/>
                    </a:cubicBezTo>
                    <a:cubicBezTo>
                      <a:pt x="1080" y="859"/>
                      <a:pt x="1049" y="723"/>
                      <a:pt x="1049" y="586"/>
                    </a:cubicBezTo>
                    <a:cubicBezTo>
                      <a:pt x="1049" y="429"/>
                      <a:pt x="1133" y="304"/>
                      <a:pt x="1195" y="230"/>
                    </a:cubicBezTo>
                    <a:cubicBezTo>
                      <a:pt x="1269" y="136"/>
                      <a:pt x="1279" y="114"/>
                      <a:pt x="1290" y="93"/>
                    </a:cubicBezTo>
                    <a:cubicBezTo>
                      <a:pt x="1290" y="0"/>
                      <a:pt x="1290" y="0"/>
                      <a:pt x="1290" y="0"/>
                    </a:cubicBezTo>
                    <a:cubicBezTo>
                      <a:pt x="849" y="0"/>
                      <a:pt x="849" y="0"/>
                      <a:pt x="849" y="0"/>
                    </a:cubicBezTo>
                    <a:cubicBezTo>
                      <a:pt x="608" y="534"/>
                      <a:pt x="336" y="1163"/>
                      <a:pt x="0" y="2443"/>
                    </a:cubicBezTo>
                    <a:cubicBezTo>
                      <a:pt x="1154" y="2443"/>
                      <a:pt x="1154" y="2443"/>
                      <a:pt x="1154" y="2443"/>
                    </a:cubicBezTo>
                    <a:cubicBezTo>
                      <a:pt x="1154" y="2872"/>
                      <a:pt x="1154" y="2872"/>
                      <a:pt x="1154" y="2872"/>
                    </a:cubicBezTo>
                    <a:lnTo>
                      <a:pt x="1154" y="2883"/>
                    </a:lnTo>
                    <a:cubicBezTo>
                      <a:pt x="1133" y="2999"/>
                      <a:pt x="1059" y="3072"/>
                      <a:pt x="1007" y="3146"/>
                    </a:cubicBezTo>
                    <a:cubicBezTo>
                      <a:pt x="955" y="3208"/>
                      <a:pt x="912" y="3271"/>
                      <a:pt x="912" y="3355"/>
                    </a:cubicBezTo>
                    <a:cubicBezTo>
                      <a:pt x="912" y="3460"/>
                      <a:pt x="933" y="3544"/>
                      <a:pt x="986" y="3607"/>
                    </a:cubicBezTo>
                    <a:cubicBezTo>
                      <a:pt x="1039" y="3670"/>
                      <a:pt x="1111" y="3711"/>
                      <a:pt x="1269" y="3711"/>
                    </a:cubicBezTo>
                    <a:cubicBezTo>
                      <a:pt x="1416" y="3722"/>
                      <a:pt x="1489" y="3670"/>
                      <a:pt x="1542" y="3607"/>
                    </a:cubicBezTo>
                    <a:cubicBezTo>
                      <a:pt x="1594" y="3544"/>
                      <a:pt x="1615" y="3450"/>
                      <a:pt x="1615" y="3355"/>
                    </a:cubicBezTo>
                    <a:cubicBezTo>
                      <a:pt x="1615" y="3271"/>
                      <a:pt x="1584" y="3208"/>
                      <a:pt x="1531" y="3146"/>
                    </a:cubicBezTo>
                    <a:cubicBezTo>
                      <a:pt x="1489" y="3072"/>
                      <a:pt x="1416" y="2999"/>
                      <a:pt x="1416" y="2893"/>
                    </a:cubicBezTo>
                    <a:cubicBezTo>
                      <a:pt x="1416" y="2443"/>
                      <a:pt x="1416" y="2443"/>
                      <a:pt x="1416" y="2443"/>
                    </a:cubicBezTo>
                    <a:lnTo>
                      <a:pt x="2580" y="2443"/>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2" name="Freeform 34"/>
              <p:cNvSpPr>
                <a:spLocks noChangeArrowheads="1"/>
              </p:cNvSpPr>
              <p:nvPr/>
            </p:nvSpPr>
            <p:spPr bwMode="auto">
              <a:xfrm>
                <a:off x="9152481" y="10315512"/>
                <a:ext cx="2073011" cy="1434703"/>
              </a:xfrm>
              <a:custGeom>
                <a:avLst/>
                <a:gdLst>
                  <a:gd name="T0" fmla="*/ 2013 w 5066"/>
                  <a:gd name="T1" fmla="*/ 830 h 3505"/>
                  <a:gd name="T2" fmla="*/ 2013 w 5066"/>
                  <a:gd name="T3" fmla="*/ 830 h 3505"/>
                  <a:gd name="T4" fmla="*/ 2129 w 5066"/>
                  <a:gd name="T5" fmla="*/ 578 h 3505"/>
                  <a:gd name="T6" fmla="*/ 2213 w 5066"/>
                  <a:gd name="T7" fmla="*/ 368 h 3505"/>
                  <a:gd name="T8" fmla="*/ 2139 w 5066"/>
                  <a:gd name="T9" fmla="*/ 116 h 3505"/>
                  <a:gd name="T10" fmla="*/ 1867 w 5066"/>
                  <a:gd name="T11" fmla="*/ 0 h 3505"/>
                  <a:gd name="T12" fmla="*/ 1583 w 5066"/>
                  <a:gd name="T13" fmla="*/ 116 h 3505"/>
                  <a:gd name="T14" fmla="*/ 1510 w 5066"/>
                  <a:gd name="T15" fmla="*/ 368 h 3505"/>
                  <a:gd name="T16" fmla="*/ 1604 w 5066"/>
                  <a:gd name="T17" fmla="*/ 578 h 3505"/>
                  <a:gd name="T18" fmla="*/ 1741 w 5066"/>
                  <a:gd name="T19" fmla="*/ 840 h 3505"/>
                  <a:gd name="T20" fmla="*/ 1741 w 5066"/>
                  <a:gd name="T21" fmla="*/ 850 h 3505"/>
                  <a:gd name="T22" fmla="*/ 1741 w 5066"/>
                  <a:gd name="T23" fmla="*/ 1228 h 3505"/>
                  <a:gd name="T24" fmla="*/ 168 w 5066"/>
                  <a:gd name="T25" fmla="*/ 1228 h 3505"/>
                  <a:gd name="T26" fmla="*/ 157 w 5066"/>
                  <a:gd name="T27" fmla="*/ 1291 h 3505"/>
                  <a:gd name="T28" fmla="*/ 3240 w 5066"/>
                  <a:gd name="T29" fmla="*/ 3504 h 3505"/>
                  <a:gd name="T30" fmla="*/ 5065 w 5066"/>
                  <a:gd name="T31" fmla="*/ 3504 h 3505"/>
                  <a:gd name="T32" fmla="*/ 5065 w 5066"/>
                  <a:gd name="T33" fmla="*/ 2717 h 3505"/>
                  <a:gd name="T34" fmla="*/ 4897 w 5066"/>
                  <a:gd name="T35" fmla="*/ 2717 h 3505"/>
                  <a:gd name="T36" fmla="*/ 4761 w 5066"/>
                  <a:gd name="T37" fmla="*/ 2811 h 3505"/>
                  <a:gd name="T38" fmla="*/ 4405 w 5066"/>
                  <a:gd name="T39" fmla="*/ 2948 h 3505"/>
                  <a:gd name="T40" fmla="*/ 4006 w 5066"/>
                  <a:gd name="T41" fmla="*/ 2822 h 3505"/>
                  <a:gd name="T42" fmla="*/ 3807 w 5066"/>
                  <a:gd name="T43" fmla="*/ 2371 h 3505"/>
                  <a:gd name="T44" fmla="*/ 4006 w 5066"/>
                  <a:gd name="T45" fmla="*/ 1909 h 3505"/>
                  <a:gd name="T46" fmla="*/ 4405 w 5066"/>
                  <a:gd name="T47" fmla="*/ 1784 h 3505"/>
                  <a:gd name="T48" fmla="*/ 4750 w 5066"/>
                  <a:gd name="T49" fmla="*/ 1909 h 3505"/>
                  <a:gd name="T50" fmla="*/ 4866 w 5066"/>
                  <a:gd name="T51" fmla="*/ 1983 h 3505"/>
                  <a:gd name="T52" fmla="*/ 5065 w 5066"/>
                  <a:gd name="T53" fmla="*/ 1983 h 3505"/>
                  <a:gd name="T54" fmla="*/ 5065 w 5066"/>
                  <a:gd name="T55" fmla="*/ 1228 h 3505"/>
                  <a:gd name="T56" fmla="*/ 2013 w 5066"/>
                  <a:gd name="T57" fmla="*/ 1228 h 3505"/>
                  <a:gd name="T58" fmla="*/ 2013 w 5066"/>
                  <a:gd name="T59" fmla="*/ 830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6" h="3505">
                    <a:moveTo>
                      <a:pt x="2013" y="830"/>
                    </a:moveTo>
                    <a:lnTo>
                      <a:pt x="2013" y="830"/>
                    </a:lnTo>
                    <a:cubicBezTo>
                      <a:pt x="2013" y="725"/>
                      <a:pt x="2087" y="651"/>
                      <a:pt x="2129" y="578"/>
                    </a:cubicBezTo>
                    <a:cubicBezTo>
                      <a:pt x="2181" y="515"/>
                      <a:pt x="2213" y="451"/>
                      <a:pt x="2213" y="368"/>
                    </a:cubicBezTo>
                    <a:cubicBezTo>
                      <a:pt x="2213" y="274"/>
                      <a:pt x="2192" y="179"/>
                      <a:pt x="2139" y="116"/>
                    </a:cubicBezTo>
                    <a:cubicBezTo>
                      <a:pt x="2087" y="43"/>
                      <a:pt x="2013" y="0"/>
                      <a:pt x="1867" y="0"/>
                    </a:cubicBezTo>
                    <a:cubicBezTo>
                      <a:pt x="1709" y="12"/>
                      <a:pt x="1636" y="53"/>
                      <a:pt x="1583" y="116"/>
                    </a:cubicBezTo>
                    <a:cubicBezTo>
                      <a:pt x="1531" y="179"/>
                      <a:pt x="1510" y="263"/>
                      <a:pt x="1510" y="368"/>
                    </a:cubicBezTo>
                    <a:cubicBezTo>
                      <a:pt x="1510" y="451"/>
                      <a:pt x="1542" y="515"/>
                      <a:pt x="1604" y="578"/>
                    </a:cubicBezTo>
                    <a:cubicBezTo>
                      <a:pt x="1657" y="651"/>
                      <a:pt x="1730" y="725"/>
                      <a:pt x="1741" y="840"/>
                    </a:cubicBezTo>
                    <a:cubicBezTo>
                      <a:pt x="1741" y="840"/>
                      <a:pt x="1741" y="840"/>
                      <a:pt x="1741" y="850"/>
                    </a:cubicBezTo>
                    <a:cubicBezTo>
                      <a:pt x="1741" y="1228"/>
                      <a:pt x="1741" y="1228"/>
                      <a:pt x="1741" y="1228"/>
                    </a:cubicBezTo>
                    <a:cubicBezTo>
                      <a:pt x="168" y="1228"/>
                      <a:pt x="168" y="1228"/>
                      <a:pt x="168" y="1228"/>
                    </a:cubicBezTo>
                    <a:cubicBezTo>
                      <a:pt x="157" y="1291"/>
                      <a:pt x="157" y="1291"/>
                      <a:pt x="157" y="1291"/>
                    </a:cubicBezTo>
                    <a:cubicBezTo>
                      <a:pt x="0" y="2791"/>
                      <a:pt x="1814" y="3504"/>
                      <a:pt x="3240" y="3504"/>
                    </a:cubicBezTo>
                    <a:cubicBezTo>
                      <a:pt x="5065" y="3504"/>
                      <a:pt x="5065" y="3504"/>
                      <a:pt x="5065" y="3504"/>
                    </a:cubicBezTo>
                    <a:cubicBezTo>
                      <a:pt x="5065" y="2717"/>
                      <a:pt x="5065" y="2717"/>
                      <a:pt x="5065" y="2717"/>
                    </a:cubicBezTo>
                    <a:cubicBezTo>
                      <a:pt x="4897" y="2717"/>
                      <a:pt x="4897" y="2717"/>
                      <a:pt x="4897" y="2717"/>
                    </a:cubicBezTo>
                    <a:cubicBezTo>
                      <a:pt x="4866" y="2717"/>
                      <a:pt x="4856" y="2738"/>
                      <a:pt x="4761" y="2811"/>
                    </a:cubicBezTo>
                    <a:cubicBezTo>
                      <a:pt x="4688" y="2875"/>
                      <a:pt x="4562" y="2948"/>
                      <a:pt x="4405" y="2948"/>
                    </a:cubicBezTo>
                    <a:cubicBezTo>
                      <a:pt x="4268" y="2948"/>
                      <a:pt x="4121" y="2927"/>
                      <a:pt x="4006" y="2822"/>
                    </a:cubicBezTo>
                    <a:cubicBezTo>
                      <a:pt x="3890" y="2738"/>
                      <a:pt x="3818" y="2560"/>
                      <a:pt x="3807" y="2371"/>
                    </a:cubicBezTo>
                    <a:cubicBezTo>
                      <a:pt x="3807" y="2172"/>
                      <a:pt x="3890" y="1993"/>
                      <a:pt x="4006" y="1909"/>
                    </a:cubicBezTo>
                    <a:cubicBezTo>
                      <a:pt x="4121" y="1805"/>
                      <a:pt x="4268" y="1784"/>
                      <a:pt x="4405" y="1784"/>
                    </a:cubicBezTo>
                    <a:cubicBezTo>
                      <a:pt x="4552" y="1784"/>
                      <a:pt x="4677" y="1857"/>
                      <a:pt x="4750" y="1909"/>
                    </a:cubicBezTo>
                    <a:cubicBezTo>
                      <a:pt x="4845" y="1973"/>
                      <a:pt x="4856" y="1983"/>
                      <a:pt x="4866" y="1983"/>
                    </a:cubicBezTo>
                    <a:cubicBezTo>
                      <a:pt x="5065" y="1983"/>
                      <a:pt x="5065" y="1983"/>
                      <a:pt x="5065" y="1983"/>
                    </a:cubicBezTo>
                    <a:cubicBezTo>
                      <a:pt x="5065" y="1228"/>
                      <a:pt x="5065" y="1228"/>
                      <a:pt x="5065" y="1228"/>
                    </a:cubicBezTo>
                    <a:cubicBezTo>
                      <a:pt x="2013" y="1228"/>
                      <a:pt x="2013" y="1228"/>
                      <a:pt x="2013" y="1228"/>
                    </a:cubicBezTo>
                    <a:lnTo>
                      <a:pt x="2013" y="830"/>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3" name="Freeform 35"/>
              <p:cNvSpPr>
                <a:spLocks noChangeArrowheads="1"/>
              </p:cNvSpPr>
              <p:nvPr/>
            </p:nvSpPr>
            <p:spPr bwMode="auto">
              <a:xfrm>
                <a:off x="10805116" y="10819011"/>
                <a:ext cx="2047752" cy="931203"/>
              </a:xfrm>
              <a:custGeom>
                <a:avLst/>
                <a:gdLst>
                  <a:gd name="T0" fmla="*/ 4887 w 5003"/>
                  <a:gd name="T1" fmla="*/ 860 h 2277"/>
                  <a:gd name="T2" fmla="*/ 4887 w 5003"/>
                  <a:gd name="T3" fmla="*/ 860 h 2277"/>
                  <a:gd name="T4" fmla="*/ 4635 w 5003"/>
                  <a:gd name="T5" fmla="*/ 786 h 2277"/>
                  <a:gd name="T6" fmla="*/ 4425 w 5003"/>
                  <a:gd name="T7" fmla="*/ 870 h 2277"/>
                  <a:gd name="T8" fmla="*/ 4163 w 5003"/>
                  <a:gd name="T9" fmla="*/ 985 h 2277"/>
                  <a:gd name="T10" fmla="*/ 3691 w 5003"/>
                  <a:gd name="T11" fmla="*/ 985 h 2277"/>
                  <a:gd name="T12" fmla="*/ 3691 w 5003"/>
                  <a:gd name="T13" fmla="*/ 0 h 2277"/>
                  <a:gd name="T14" fmla="*/ 2883 w 5003"/>
                  <a:gd name="T15" fmla="*/ 0 h 2277"/>
                  <a:gd name="T16" fmla="*/ 2883 w 5003"/>
                  <a:gd name="T17" fmla="*/ 167 h 2277"/>
                  <a:gd name="T18" fmla="*/ 2957 w 5003"/>
                  <a:gd name="T19" fmla="*/ 283 h 2277"/>
                  <a:gd name="T20" fmla="*/ 3082 w 5003"/>
                  <a:gd name="T21" fmla="*/ 629 h 2277"/>
                  <a:gd name="T22" fmla="*/ 2967 w 5003"/>
                  <a:gd name="T23" fmla="*/ 1028 h 2277"/>
                  <a:gd name="T24" fmla="*/ 2495 w 5003"/>
                  <a:gd name="T25" fmla="*/ 1227 h 2277"/>
                  <a:gd name="T26" fmla="*/ 2044 w 5003"/>
                  <a:gd name="T27" fmla="*/ 1028 h 2277"/>
                  <a:gd name="T28" fmla="*/ 1919 w 5003"/>
                  <a:gd name="T29" fmla="*/ 629 h 2277"/>
                  <a:gd name="T30" fmla="*/ 2065 w 5003"/>
                  <a:gd name="T31" fmla="*/ 273 h 2277"/>
                  <a:gd name="T32" fmla="*/ 2149 w 5003"/>
                  <a:gd name="T33" fmla="*/ 136 h 2277"/>
                  <a:gd name="T34" fmla="*/ 2149 w 5003"/>
                  <a:gd name="T35" fmla="*/ 0 h 2277"/>
                  <a:gd name="T36" fmla="*/ 1310 w 5003"/>
                  <a:gd name="T37" fmla="*/ 0 h 2277"/>
                  <a:gd name="T38" fmla="*/ 1310 w 5003"/>
                  <a:gd name="T39" fmla="*/ 985 h 2277"/>
                  <a:gd name="T40" fmla="*/ 828 w 5003"/>
                  <a:gd name="T41" fmla="*/ 985 h 2277"/>
                  <a:gd name="T42" fmla="*/ 576 w 5003"/>
                  <a:gd name="T43" fmla="*/ 870 h 2277"/>
                  <a:gd name="T44" fmla="*/ 367 w 5003"/>
                  <a:gd name="T45" fmla="*/ 786 h 2277"/>
                  <a:gd name="T46" fmla="*/ 104 w 5003"/>
                  <a:gd name="T47" fmla="*/ 860 h 2277"/>
                  <a:gd name="T48" fmla="*/ 0 w 5003"/>
                  <a:gd name="T49" fmla="*/ 1132 h 2277"/>
                  <a:gd name="T50" fmla="*/ 115 w 5003"/>
                  <a:gd name="T51" fmla="*/ 1416 h 2277"/>
                  <a:gd name="T52" fmla="*/ 367 w 5003"/>
                  <a:gd name="T53" fmla="*/ 1489 h 2277"/>
                  <a:gd name="T54" fmla="*/ 576 w 5003"/>
                  <a:gd name="T55" fmla="*/ 1395 h 2277"/>
                  <a:gd name="T56" fmla="*/ 838 w 5003"/>
                  <a:gd name="T57" fmla="*/ 1259 h 2277"/>
                  <a:gd name="T58" fmla="*/ 849 w 5003"/>
                  <a:gd name="T59" fmla="*/ 1259 h 2277"/>
                  <a:gd name="T60" fmla="*/ 1310 w 5003"/>
                  <a:gd name="T61" fmla="*/ 1259 h 2277"/>
                  <a:gd name="T62" fmla="*/ 1310 w 5003"/>
                  <a:gd name="T63" fmla="*/ 2276 h 2277"/>
                  <a:gd name="T64" fmla="*/ 3691 w 5003"/>
                  <a:gd name="T65" fmla="*/ 2276 h 2277"/>
                  <a:gd name="T66" fmla="*/ 3691 w 5003"/>
                  <a:gd name="T67" fmla="*/ 1259 h 2277"/>
                  <a:gd name="T68" fmla="*/ 4153 w 5003"/>
                  <a:gd name="T69" fmla="*/ 1259 h 2277"/>
                  <a:gd name="T70" fmla="*/ 4163 w 5003"/>
                  <a:gd name="T71" fmla="*/ 1259 h 2277"/>
                  <a:gd name="T72" fmla="*/ 4415 w 5003"/>
                  <a:gd name="T73" fmla="*/ 1395 h 2277"/>
                  <a:gd name="T74" fmla="*/ 4635 w 5003"/>
                  <a:gd name="T75" fmla="*/ 1489 h 2277"/>
                  <a:gd name="T76" fmla="*/ 4887 w 5003"/>
                  <a:gd name="T77" fmla="*/ 1416 h 2277"/>
                  <a:gd name="T78" fmla="*/ 4991 w 5003"/>
                  <a:gd name="T79" fmla="*/ 1132 h 2277"/>
                  <a:gd name="T80" fmla="*/ 4887 w 5003"/>
                  <a:gd name="T81" fmla="*/ 86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3" h="2277">
                    <a:moveTo>
                      <a:pt x="4887" y="860"/>
                    </a:moveTo>
                    <a:lnTo>
                      <a:pt x="4887" y="860"/>
                    </a:lnTo>
                    <a:cubicBezTo>
                      <a:pt x="4824" y="808"/>
                      <a:pt x="4729" y="786"/>
                      <a:pt x="4635" y="786"/>
                    </a:cubicBezTo>
                    <a:cubicBezTo>
                      <a:pt x="4551" y="786"/>
                      <a:pt x="4488" y="818"/>
                      <a:pt x="4425" y="870"/>
                    </a:cubicBezTo>
                    <a:cubicBezTo>
                      <a:pt x="4352" y="923"/>
                      <a:pt x="4278" y="985"/>
                      <a:pt x="4163" y="985"/>
                    </a:cubicBezTo>
                    <a:cubicBezTo>
                      <a:pt x="3691" y="985"/>
                      <a:pt x="3691" y="985"/>
                      <a:pt x="3691" y="985"/>
                    </a:cubicBezTo>
                    <a:cubicBezTo>
                      <a:pt x="3691" y="0"/>
                      <a:pt x="3691" y="0"/>
                      <a:pt x="3691" y="0"/>
                    </a:cubicBezTo>
                    <a:cubicBezTo>
                      <a:pt x="2883" y="0"/>
                      <a:pt x="2883" y="0"/>
                      <a:pt x="2883" y="0"/>
                    </a:cubicBezTo>
                    <a:cubicBezTo>
                      <a:pt x="2883" y="167"/>
                      <a:pt x="2883" y="167"/>
                      <a:pt x="2883" y="167"/>
                    </a:cubicBezTo>
                    <a:cubicBezTo>
                      <a:pt x="2883" y="178"/>
                      <a:pt x="2894" y="189"/>
                      <a:pt x="2957" y="283"/>
                    </a:cubicBezTo>
                    <a:cubicBezTo>
                      <a:pt x="3019" y="357"/>
                      <a:pt x="3082" y="482"/>
                      <a:pt x="3082" y="629"/>
                    </a:cubicBezTo>
                    <a:cubicBezTo>
                      <a:pt x="3082" y="765"/>
                      <a:pt x="3062" y="902"/>
                      <a:pt x="2967" y="1028"/>
                    </a:cubicBezTo>
                    <a:cubicBezTo>
                      <a:pt x="2873" y="1143"/>
                      <a:pt x="2695" y="1227"/>
                      <a:pt x="2495" y="1227"/>
                    </a:cubicBezTo>
                    <a:cubicBezTo>
                      <a:pt x="2307" y="1216"/>
                      <a:pt x="2139" y="1143"/>
                      <a:pt x="2044" y="1028"/>
                    </a:cubicBezTo>
                    <a:cubicBezTo>
                      <a:pt x="1950" y="912"/>
                      <a:pt x="1919" y="765"/>
                      <a:pt x="1919" y="629"/>
                    </a:cubicBezTo>
                    <a:cubicBezTo>
                      <a:pt x="1919" y="472"/>
                      <a:pt x="2003" y="346"/>
                      <a:pt x="2065" y="273"/>
                    </a:cubicBezTo>
                    <a:cubicBezTo>
                      <a:pt x="2128" y="178"/>
                      <a:pt x="2149" y="157"/>
                      <a:pt x="2149" y="136"/>
                    </a:cubicBezTo>
                    <a:cubicBezTo>
                      <a:pt x="2149" y="0"/>
                      <a:pt x="2149" y="0"/>
                      <a:pt x="2149" y="0"/>
                    </a:cubicBezTo>
                    <a:cubicBezTo>
                      <a:pt x="1310" y="0"/>
                      <a:pt x="1310" y="0"/>
                      <a:pt x="1310" y="0"/>
                    </a:cubicBezTo>
                    <a:cubicBezTo>
                      <a:pt x="1310" y="985"/>
                      <a:pt x="1310" y="985"/>
                      <a:pt x="1310" y="985"/>
                    </a:cubicBezTo>
                    <a:cubicBezTo>
                      <a:pt x="828" y="985"/>
                      <a:pt x="828" y="985"/>
                      <a:pt x="828" y="985"/>
                    </a:cubicBezTo>
                    <a:cubicBezTo>
                      <a:pt x="712" y="985"/>
                      <a:pt x="650" y="923"/>
                      <a:pt x="576" y="870"/>
                    </a:cubicBezTo>
                    <a:cubicBezTo>
                      <a:pt x="514" y="818"/>
                      <a:pt x="451" y="786"/>
                      <a:pt x="367" y="786"/>
                    </a:cubicBezTo>
                    <a:cubicBezTo>
                      <a:pt x="262" y="786"/>
                      <a:pt x="178" y="808"/>
                      <a:pt x="104" y="860"/>
                    </a:cubicBezTo>
                    <a:cubicBezTo>
                      <a:pt x="41" y="912"/>
                      <a:pt x="0" y="985"/>
                      <a:pt x="0" y="1132"/>
                    </a:cubicBezTo>
                    <a:cubicBezTo>
                      <a:pt x="0" y="1290"/>
                      <a:pt x="52" y="1364"/>
                      <a:pt x="115" y="1416"/>
                    </a:cubicBezTo>
                    <a:cubicBezTo>
                      <a:pt x="178" y="1468"/>
                      <a:pt x="262" y="1489"/>
                      <a:pt x="367" y="1489"/>
                    </a:cubicBezTo>
                    <a:cubicBezTo>
                      <a:pt x="451" y="1489"/>
                      <a:pt x="514" y="1457"/>
                      <a:pt x="576" y="1395"/>
                    </a:cubicBezTo>
                    <a:cubicBezTo>
                      <a:pt x="650" y="1343"/>
                      <a:pt x="712" y="1269"/>
                      <a:pt x="838" y="1259"/>
                    </a:cubicBezTo>
                    <a:cubicBezTo>
                      <a:pt x="838" y="1259"/>
                      <a:pt x="838" y="1259"/>
                      <a:pt x="849" y="1259"/>
                    </a:cubicBezTo>
                    <a:cubicBezTo>
                      <a:pt x="1310" y="1259"/>
                      <a:pt x="1310" y="1259"/>
                      <a:pt x="1310" y="1259"/>
                    </a:cubicBezTo>
                    <a:cubicBezTo>
                      <a:pt x="1310" y="2276"/>
                      <a:pt x="1310" y="2276"/>
                      <a:pt x="1310" y="2276"/>
                    </a:cubicBezTo>
                    <a:cubicBezTo>
                      <a:pt x="3691" y="2276"/>
                      <a:pt x="3691" y="2276"/>
                      <a:pt x="3691" y="2276"/>
                    </a:cubicBezTo>
                    <a:cubicBezTo>
                      <a:pt x="3691" y="1259"/>
                      <a:pt x="3691" y="1259"/>
                      <a:pt x="3691" y="1259"/>
                    </a:cubicBezTo>
                    <a:cubicBezTo>
                      <a:pt x="4153" y="1259"/>
                      <a:pt x="4153" y="1259"/>
                      <a:pt x="4153" y="1259"/>
                    </a:cubicBezTo>
                    <a:lnTo>
                      <a:pt x="4163" y="1259"/>
                    </a:lnTo>
                    <a:cubicBezTo>
                      <a:pt x="4278" y="1269"/>
                      <a:pt x="4352" y="1343"/>
                      <a:pt x="4415" y="1395"/>
                    </a:cubicBezTo>
                    <a:cubicBezTo>
                      <a:pt x="4488" y="1457"/>
                      <a:pt x="4551" y="1489"/>
                      <a:pt x="4635" y="1489"/>
                    </a:cubicBezTo>
                    <a:cubicBezTo>
                      <a:pt x="4729" y="1489"/>
                      <a:pt x="4824" y="1468"/>
                      <a:pt x="4887" y="1416"/>
                    </a:cubicBezTo>
                    <a:cubicBezTo>
                      <a:pt x="4949" y="1364"/>
                      <a:pt x="4991" y="1290"/>
                      <a:pt x="4991" y="1132"/>
                    </a:cubicBezTo>
                    <a:cubicBezTo>
                      <a:pt x="5002" y="985"/>
                      <a:pt x="4949" y="912"/>
                      <a:pt x="4887" y="86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4" name="Freeform 36"/>
              <p:cNvSpPr>
                <a:spLocks noChangeArrowheads="1"/>
              </p:cNvSpPr>
              <p:nvPr/>
            </p:nvSpPr>
            <p:spPr bwMode="auto">
              <a:xfrm>
                <a:off x="12430689" y="10315512"/>
                <a:ext cx="2832574" cy="1434703"/>
              </a:xfrm>
              <a:custGeom>
                <a:avLst/>
                <a:gdLst>
                  <a:gd name="T0" fmla="*/ 6670 w 6923"/>
                  <a:gd name="T1" fmla="*/ 1228 h 3505"/>
                  <a:gd name="T2" fmla="*/ 6670 w 6923"/>
                  <a:gd name="T3" fmla="*/ 1228 h 3505"/>
                  <a:gd name="T4" fmla="*/ 5349 w 6923"/>
                  <a:gd name="T5" fmla="*/ 1228 h 3505"/>
                  <a:gd name="T6" fmla="*/ 5349 w 6923"/>
                  <a:gd name="T7" fmla="*/ 1322 h 3505"/>
                  <a:gd name="T8" fmla="*/ 5422 w 6923"/>
                  <a:gd name="T9" fmla="*/ 1438 h 3505"/>
                  <a:gd name="T10" fmla="*/ 5548 w 6923"/>
                  <a:gd name="T11" fmla="*/ 1784 h 3505"/>
                  <a:gd name="T12" fmla="*/ 5422 w 6923"/>
                  <a:gd name="T13" fmla="*/ 2182 h 3505"/>
                  <a:gd name="T14" fmla="*/ 4960 w 6923"/>
                  <a:gd name="T15" fmla="*/ 2381 h 3505"/>
                  <a:gd name="T16" fmla="*/ 4510 w 6923"/>
                  <a:gd name="T17" fmla="*/ 2182 h 3505"/>
                  <a:gd name="T18" fmla="*/ 4384 w 6923"/>
                  <a:gd name="T19" fmla="*/ 1784 h 3505"/>
                  <a:gd name="T20" fmla="*/ 4520 w 6923"/>
                  <a:gd name="T21" fmla="*/ 1427 h 3505"/>
                  <a:gd name="T22" fmla="*/ 4615 w 6923"/>
                  <a:gd name="T23" fmla="*/ 1291 h 3505"/>
                  <a:gd name="T24" fmla="*/ 4615 w 6923"/>
                  <a:gd name="T25" fmla="*/ 1228 h 3505"/>
                  <a:gd name="T26" fmla="*/ 3272 w 6923"/>
                  <a:gd name="T27" fmla="*/ 1228 h 3505"/>
                  <a:gd name="T28" fmla="*/ 3220 w 6923"/>
                  <a:gd name="T29" fmla="*/ 1228 h 3505"/>
                  <a:gd name="T30" fmla="*/ 1783 w 6923"/>
                  <a:gd name="T31" fmla="*/ 1228 h 3505"/>
                  <a:gd name="T32" fmla="*/ 1783 w 6923"/>
                  <a:gd name="T33" fmla="*/ 850 h 3505"/>
                  <a:gd name="T34" fmla="*/ 1783 w 6923"/>
                  <a:gd name="T35" fmla="*/ 840 h 3505"/>
                  <a:gd name="T36" fmla="*/ 1930 w 6923"/>
                  <a:gd name="T37" fmla="*/ 578 h 3505"/>
                  <a:gd name="T38" fmla="*/ 2024 w 6923"/>
                  <a:gd name="T39" fmla="*/ 368 h 3505"/>
                  <a:gd name="T40" fmla="*/ 1951 w 6923"/>
                  <a:gd name="T41" fmla="*/ 116 h 3505"/>
                  <a:gd name="T42" fmla="*/ 1668 w 6923"/>
                  <a:gd name="T43" fmla="*/ 0 h 3505"/>
                  <a:gd name="T44" fmla="*/ 1395 w 6923"/>
                  <a:gd name="T45" fmla="*/ 116 h 3505"/>
                  <a:gd name="T46" fmla="*/ 1321 w 6923"/>
                  <a:gd name="T47" fmla="*/ 368 h 3505"/>
                  <a:gd name="T48" fmla="*/ 1405 w 6923"/>
                  <a:gd name="T49" fmla="*/ 578 h 3505"/>
                  <a:gd name="T50" fmla="*/ 1520 w 6923"/>
                  <a:gd name="T51" fmla="*/ 830 h 3505"/>
                  <a:gd name="T52" fmla="*/ 1520 w 6923"/>
                  <a:gd name="T53" fmla="*/ 1228 h 3505"/>
                  <a:gd name="T54" fmla="*/ 0 w 6923"/>
                  <a:gd name="T55" fmla="*/ 1228 h 3505"/>
                  <a:gd name="T56" fmla="*/ 0 w 6923"/>
                  <a:gd name="T57" fmla="*/ 1983 h 3505"/>
                  <a:gd name="T58" fmla="*/ 199 w 6923"/>
                  <a:gd name="T59" fmla="*/ 1983 h 3505"/>
                  <a:gd name="T60" fmla="*/ 315 w 6923"/>
                  <a:gd name="T61" fmla="*/ 1909 h 3505"/>
                  <a:gd name="T62" fmla="*/ 661 w 6923"/>
                  <a:gd name="T63" fmla="*/ 1784 h 3505"/>
                  <a:gd name="T64" fmla="*/ 1059 w 6923"/>
                  <a:gd name="T65" fmla="*/ 1909 h 3505"/>
                  <a:gd name="T66" fmla="*/ 1249 w 6923"/>
                  <a:gd name="T67" fmla="*/ 2371 h 3505"/>
                  <a:gd name="T68" fmla="*/ 1059 w 6923"/>
                  <a:gd name="T69" fmla="*/ 2822 h 3505"/>
                  <a:gd name="T70" fmla="*/ 661 w 6923"/>
                  <a:gd name="T71" fmla="*/ 2948 h 3505"/>
                  <a:gd name="T72" fmla="*/ 304 w 6923"/>
                  <a:gd name="T73" fmla="*/ 2811 h 3505"/>
                  <a:gd name="T74" fmla="*/ 168 w 6923"/>
                  <a:gd name="T75" fmla="*/ 2717 h 3505"/>
                  <a:gd name="T76" fmla="*/ 0 w 6923"/>
                  <a:gd name="T77" fmla="*/ 2717 h 3505"/>
                  <a:gd name="T78" fmla="*/ 0 w 6923"/>
                  <a:gd name="T79" fmla="*/ 3504 h 3505"/>
                  <a:gd name="T80" fmla="*/ 3587 w 6923"/>
                  <a:gd name="T81" fmla="*/ 3504 h 3505"/>
                  <a:gd name="T82" fmla="*/ 6670 w 6923"/>
                  <a:gd name="T83" fmla="*/ 1291 h 3505"/>
                  <a:gd name="T84" fmla="*/ 6670 w 6923"/>
                  <a:gd name="T85" fmla="*/ 1228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23" h="3505">
                    <a:moveTo>
                      <a:pt x="6670" y="1228"/>
                    </a:moveTo>
                    <a:lnTo>
                      <a:pt x="6670" y="1228"/>
                    </a:lnTo>
                    <a:cubicBezTo>
                      <a:pt x="5349" y="1228"/>
                      <a:pt x="5349" y="1228"/>
                      <a:pt x="5349" y="1228"/>
                    </a:cubicBezTo>
                    <a:cubicBezTo>
                      <a:pt x="5349" y="1322"/>
                      <a:pt x="5349" y="1322"/>
                      <a:pt x="5349" y="1322"/>
                    </a:cubicBezTo>
                    <a:cubicBezTo>
                      <a:pt x="5349" y="1333"/>
                      <a:pt x="5359" y="1343"/>
                      <a:pt x="5422" y="1438"/>
                    </a:cubicBezTo>
                    <a:cubicBezTo>
                      <a:pt x="5474" y="1511"/>
                      <a:pt x="5548" y="1637"/>
                      <a:pt x="5548" y="1784"/>
                    </a:cubicBezTo>
                    <a:cubicBezTo>
                      <a:pt x="5548" y="1920"/>
                      <a:pt x="5527" y="2067"/>
                      <a:pt x="5422" y="2182"/>
                    </a:cubicBezTo>
                    <a:cubicBezTo>
                      <a:pt x="5338" y="2297"/>
                      <a:pt x="5160" y="2381"/>
                      <a:pt x="4960" y="2381"/>
                    </a:cubicBezTo>
                    <a:cubicBezTo>
                      <a:pt x="4772" y="2371"/>
                      <a:pt x="4594" y="2297"/>
                      <a:pt x="4510" y="2182"/>
                    </a:cubicBezTo>
                    <a:cubicBezTo>
                      <a:pt x="4405" y="2067"/>
                      <a:pt x="4384" y="1920"/>
                      <a:pt x="4384" y="1784"/>
                    </a:cubicBezTo>
                    <a:cubicBezTo>
                      <a:pt x="4384" y="1626"/>
                      <a:pt x="4468" y="1511"/>
                      <a:pt x="4520" y="1427"/>
                    </a:cubicBezTo>
                    <a:cubicBezTo>
                      <a:pt x="4594" y="1333"/>
                      <a:pt x="4615" y="1322"/>
                      <a:pt x="4615" y="1291"/>
                    </a:cubicBezTo>
                    <a:cubicBezTo>
                      <a:pt x="4615" y="1228"/>
                      <a:pt x="4615" y="1228"/>
                      <a:pt x="4615" y="1228"/>
                    </a:cubicBezTo>
                    <a:cubicBezTo>
                      <a:pt x="3272" y="1228"/>
                      <a:pt x="3272" y="1228"/>
                      <a:pt x="3272" y="1228"/>
                    </a:cubicBezTo>
                    <a:cubicBezTo>
                      <a:pt x="3262" y="1228"/>
                      <a:pt x="3241" y="1228"/>
                      <a:pt x="3220" y="1228"/>
                    </a:cubicBezTo>
                    <a:cubicBezTo>
                      <a:pt x="1783" y="1228"/>
                      <a:pt x="1783" y="1228"/>
                      <a:pt x="1783" y="1228"/>
                    </a:cubicBezTo>
                    <a:cubicBezTo>
                      <a:pt x="1783" y="850"/>
                      <a:pt x="1783" y="850"/>
                      <a:pt x="1783" y="850"/>
                    </a:cubicBezTo>
                    <a:cubicBezTo>
                      <a:pt x="1783" y="840"/>
                      <a:pt x="1783" y="840"/>
                      <a:pt x="1783" y="840"/>
                    </a:cubicBezTo>
                    <a:cubicBezTo>
                      <a:pt x="1804" y="725"/>
                      <a:pt x="1877" y="651"/>
                      <a:pt x="1930" y="578"/>
                    </a:cubicBezTo>
                    <a:cubicBezTo>
                      <a:pt x="1982" y="515"/>
                      <a:pt x="2024" y="451"/>
                      <a:pt x="2024" y="368"/>
                    </a:cubicBezTo>
                    <a:cubicBezTo>
                      <a:pt x="2024" y="263"/>
                      <a:pt x="2003" y="179"/>
                      <a:pt x="1951" y="116"/>
                    </a:cubicBezTo>
                    <a:cubicBezTo>
                      <a:pt x="1898" y="53"/>
                      <a:pt x="1814" y="12"/>
                      <a:pt x="1668" y="0"/>
                    </a:cubicBezTo>
                    <a:cubicBezTo>
                      <a:pt x="1520" y="0"/>
                      <a:pt x="1448" y="43"/>
                      <a:pt x="1395" y="116"/>
                    </a:cubicBezTo>
                    <a:cubicBezTo>
                      <a:pt x="1342" y="179"/>
                      <a:pt x="1321" y="274"/>
                      <a:pt x="1321" y="368"/>
                    </a:cubicBezTo>
                    <a:cubicBezTo>
                      <a:pt x="1321" y="451"/>
                      <a:pt x="1353" y="515"/>
                      <a:pt x="1405" y="578"/>
                    </a:cubicBezTo>
                    <a:cubicBezTo>
                      <a:pt x="1448" y="651"/>
                      <a:pt x="1520" y="714"/>
                      <a:pt x="1520" y="830"/>
                    </a:cubicBezTo>
                    <a:cubicBezTo>
                      <a:pt x="1520" y="1228"/>
                      <a:pt x="1520" y="1228"/>
                      <a:pt x="1520" y="1228"/>
                    </a:cubicBezTo>
                    <a:cubicBezTo>
                      <a:pt x="0" y="1228"/>
                      <a:pt x="0" y="1228"/>
                      <a:pt x="0" y="1228"/>
                    </a:cubicBezTo>
                    <a:cubicBezTo>
                      <a:pt x="0" y="1983"/>
                      <a:pt x="0" y="1983"/>
                      <a:pt x="0" y="1983"/>
                    </a:cubicBezTo>
                    <a:cubicBezTo>
                      <a:pt x="199" y="1983"/>
                      <a:pt x="199" y="1983"/>
                      <a:pt x="199" y="1983"/>
                    </a:cubicBezTo>
                    <a:cubicBezTo>
                      <a:pt x="210" y="1983"/>
                      <a:pt x="220" y="1973"/>
                      <a:pt x="315" y="1909"/>
                    </a:cubicBezTo>
                    <a:cubicBezTo>
                      <a:pt x="388" y="1857"/>
                      <a:pt x="503" y="1784"/>
                      <a:pt x="661" y="1784"/>
                    </a:cubicBezTo>
                    <a:cubicBezTo>
                      <a:pt x="797" y="1784"/>
                      <a:pt x="933" y="1805"/>
                      <a:pt x="1059" y="1909"/>
                    </a:cubicBezTo>
                    <a:cubicBezTo>
                      <a:pt x="1175" y="1993"/>
                      <a:pt x="1259" y="2172"/>
                      <a:pt x="1249" y="2371"/>
                    </a:cubicBezTo>
                    <a:cubicBezTo>
                      <a:pt x="1249" y="2560"/>
                      <a:pt x="1175" y="2738"/>
                      <a:pt x="1059" y="2822"/>
                    </a:cubicBezTo>
                    <a:cubicBezTo>
                      <a:pt x="944" y="2927"/>
                      <a:pt x="797" y="2948"/>
                      <a:pt x="661" y="2948"/>
                    </a:cubicBezTo>
                    <a:cubicBezTo>
                      <a:pt x="503" y="2948"/>
                      <a:pt x="378" y="2875"/>
                      <a:pt x="304" y="2811"/>
                    </a:cubicBezTo>
                    <a:cubicBezTo>
                      <a:pt x="210" y="2738"/>
                      <a:pt x="189" y="2717"/>
                      <a:pt x="168" y="2717"/>
                    </a:cubicBezTo>
                    <a:cubicBezTo>
                      <a:pt x="0" y="2717"/>
                      <a:pt x="0" y="2717"/>
                      <a:pt x="0" y="2717"/>
                    </a:cubicBezTo>
                    <a:cubicBezTo>
                      <a:pt x="0" y="3504"/>
                      <a:pt x="0" y="3504"/>
                      <a:pt x="0" y="3504"/>
                    </a:cubicBezTo>
                    <a:cubicBezTo>
                      <a:pt x="3587" y="3504"/>
                      <a:pt x="3587" y="3504"/>
                      <a:pt x="3587" y="3504"/>
                    </a:cubicBezTo>
                    <a:cubicBezTo>
                      <a:pt x="5023" y="3504"/>
                      <a:pt x="6922" y="2780"/>
                      <a:pt x="6670" y="1291"/>
                    </a:cubicBezTo>
                    <a:lnTo>
                      <a:pt x="6670" y="1228"/>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grpSp>
        <p:pic>
          <p:nvPicPr>
            <p:cNvPr id="8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1637" y="4051634"/>
              <a:ext cx="822636" cy="30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5" name="组合 104"/>
          <p:cNvGrpSpPr/>
          <p:nvPr/>
        </p:nvGrpSpPr>
        <p:grpSpPr>
          <a:xfrm>
            <a:off x="275544" y="24519"/>
            <a:ext cx="2175438" cy="745419"/>
            <a:chOff x="4735452" y="4819729"/>
            <a:chExt cx="2175438" cy="745419"/>
          </a:xfrm>
        </p:grpSpPr>
        <p:pic>
          <p:nvPicPr>
            <p:cNvPr id="10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5452" y="4819729"/>
              <a:ext cx="871406" cy="745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文本框 19"/>
            <p:cNvSpPr txBox="1"/>
            <p:nvPr/>
          </p:nvSpPr>
          <p:spPr>
            <a:xfrm>
              <a:off x="5700302" y="5130056"/>
              <a:ext cx="121058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智能外呼</a:t>
              </a:r>
              <a:endParaRPr kumimoji="1" lang="zh-CN" altLang="en-US" sz="2000" b="1" dirty="0">
                <a:latin typeface="微软雅黑"/>
                <a:ea typeface="微软雅黑"/>
                <a:cs typeface="微软雅黑"/>
              </a:endParaRPr>
            </a:p>
          </p:txBody>
        </p:sp>
      </p:grpSp>
    </p:spTree>
    <p:extLst>
      <p:ext uri="{BB962C8B-B14F-4D97-AF65-F5344CB8AC3E}">
        <p14:creationId xmlns:p14="http://schemas.microsoft.com/office/powerpoint/2010/main" val="264555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500"/>
                                        <p:tgtEl>
                                          <p:spTgt spid="2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0"/>
                                        </p:tgtEl>
                                        <p:attrNameLst>
                                          <p:attrName>style.visibility</p:attrName>
                                        </p:attrNameLst>
                                      </p:cBhvr>
                                      <p:to>
                                        <p:strVal val="visible"/>
                                      </p:to>
                                    </p:set>
                                    <p:animEffect transition="in" filter="fade">
                                      <p:cBhvr>
                                        <p:cTn id="10" dur="500"/>
                                        <p:tgtEl>
                                          <p:spTgt spid="2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1"/>
                                        </p:tgtEl>
                                        <p:attrNameLst>
                                          <p:attrName>style.visibility</p:attrName>
                                        </p:attrNameLst>
                                      </p:cBhvr>
                                      <p:to>
                                        <p:strVal val="visible"/>
                                      </p:to>
                                    </p:set>
                                    <p:animEffect transition="in" filter="fade">
                                      <p:cBhvr>
                                        <p:cTn id="13" dur="500"/>
                                        <p:tgtEl>
                                          <p:spTgt spid="28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84"/>
                                        </p:tgtEl>
                                        <p:attrNameLst>
                                          <p:attrName>style.visibility</p:attrName>
                                        </p:attrNameLst>
                                      </p:cBhvr>
                                      <p:to>
                                        <p:strVal val="visible"/>
                                      </p:to>
                                    </p:set>
                                    <p:animEffect transition="in" filter="fade">
                                      <p:cBhvr>
                                        <p:cTn id="17" dur="500"/>
                                        <p:tgtEl>
                                          <p:spTgt spid="284"/>
                                        </p:tgtEl>
                                      </p:cBhvr>
                                    </p:animEffect>
                                  </p:childTnLst>
                                </p:cTn>
                              </p:par>
                              <p:par>
                                <p:cTn id="18" presetID="10" presetClass="entr" presetSubtype="0" fill="hold" nodeType="withEffect">
                                  <p:stCondLst>
                                    <p:cond delay="0"/>
                                  </p:stCondLst>
                                  <p:childTnLst>
                                    <p:set>
                                      <p:cBhvr>
                                        <p:cTn id="19" dur="1" fill="hold">
                                          <p:stCondLst>
                                            <p:cond delay="0"/>
                                          </p:stCondLst>
                                        </p:cTn>
                                        <p:tgtEl>
                                          <p:spTgt spid="282"/>
                                        </p:tgtEl>
                                        <p:attrNameLst>
                                          <p:attrName>style.visibility</p:attrName>
                                        </p:attrNameLst>
                                      </p:cBhvr>
                                      <p:to>
                                        <p:strVal val="visible"/>
                                      </p:to>
                                    </p:set>
                                    <p:animEffect transition="in" filter="fade">
                                      <p:cBhvr>
                                        <p:cTn id="20" dur="500"/>
                                        <p:tgtEl>
                                          <p:spTgt spid="282"/>
                                        </p:tgtEl>
                                      </p:cBhvr>
                                    </p:animEffect>
                                  </p:childTnLst>
                                </p:cTn>
                              </p:par>
                              <p:par>
                                <p:cTn id="21" presetID="10" presetClass="entr" presetSubtype="0" fill="hold" nodeType="withEffect">
                                  <p:stCondLst>
                                    <p:cond delay="0"/>
                                  </p:stCondLst>
                                  <p:childTnLst>
                                    <p:set>
                                      <p:cBhvr>
                                        <p:cTn id="22" dur="1" fill="hold">
                                          <p:stCondLst>
                                            <p:cond delay="0"/>
                                          </p:stCondLst>
                                        </p:cTn>
                                        <p:tgtEl>
                                          <p:spTgt spid="283"/>
                                        </p:tgtEl>
                                        <p:attrNameLst>
                                          <p:attrName>style.visibility</p:attrName>
                                        </p:attrNameLst>
                                      </p:cBhvr>
                                      <p:to>
                                        <p:strVal val="visible"/>
                                      </p:to>
                                    </p:set>
                                    <p:animEffect transition="in" filter="fade">
                                      <p:cBhvr>
                                        <p:cTn id="23"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80" grpId="0"/>
      <p:bldP spid="281" grpId="0"/>
      <p:bldP spid="28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4461" y="1685148"/>
            <a:ext cx="6287224" cy="3320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组合 52"/>
          <p:cNvGrpSpPr/>
          <p:nvPr/>
        </p:nvGrpSpPr>
        <p:grpSpPr>
          <a:xfrm>
            <a:off x="2074945" y="3450609"/>
            <a:ext cx="1211623" cy="1566843"/>
            <a:chOff x="3834370" y="3159421"/>
            <a:chExt cx="945944" cy="1223273"/>
          </a:xfrm>
        </p:grpSpPr>
        <p:sp>
          <p:nvSpPr>
            <p:cNvPr id="54" name="矩形 53"/>
            <p:cNvSpPr/>
            <p:nvPr/>
          </p:nvSpPr>
          <p:spPr>
            <a:xfrm>
              <a:off x="3882735" y="3183566"/>
              <a:ext cx="897579" cy="119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3834370" y="3159421"/>
              <a:ext cx="756461" cy="307777"/>
            </a:xfrm>
            <a:prstGeom prst="rect">
              <a:avLst/>
            </a:prstGeom>
            <a:noFill/>
          </p:spPr>
          <p:txBody>
            <a:bodyPr wrap="square" rtlCol="0">
              <a:spAutoFit/>
            </a:bodyPr>
            <a:lstStyle/>
            <a:p>
              <a:r>
                <a:rPr lang="en-US" altLang="zh-CN" sz="1400" b="1" dirty="0" smtClean="0">
                  <a:solidFill>
                    <a:schemeClr val="bg1"/>
                  </a:solidFill>
                  <a:latin typeface="Ebrima" pitchFamily="2" charset="0"/>
                  <a:ea typeface="Ebrima" pitchFamily="2" charset="0"/>
                  <a:cs typeface="Ebrima" pitchFamily="2" charset="0"/>
                </a:rPr>
                <a:t>AI</a:t>
              </a:r>
              <a:endParaRPr lang="zh-CN" altLang="en-US" sz="1400" b="1" dirty="0">
                <a:solidFill>
                  <a:schemeClr val="bg1"/>
                </a:solidFill>
                <a:latin typeface="Ebrima" pitchFamily="2" charset="0"/>
                <a:cs typeface="Ebrima" pitchFamily="2" charset="0"/>
              </a:endParaRPr>
            </a:p>
          </p:txBody>
        </p:sp>
        <p:grpSp>
          <p:nvGrpSpPr>
            <p:cNvPr id="56" name="Group 2"/>
            <p:cNvGrpSpPr/>
            <p:nvPr/>
          </p:nvGrpSpPr>
          <p:grpSpPr>
            <a:xfrm>
              <a:off x="3956976" y="3234133"/>
              <a:ext cx="766900" cy="782229"/>
              <a:chOff x="9152481" y="4161629"/>
              <a:chExt cx="6110782" cy="7588586"/>
            </a:xfrm>
          </p:grpSpPr>
          <p:sp>
            <p:nvSpPr>
              <p:cNvPr id="58" name="Freeform 17"/>
              <p:cNvSpPr>
                <a:spLocks noChangeArrowheads="1"/>
              </p:cNvSpPr>
              <p:nvPr/>
            </p:nvSpPr>
            <p:spPr bwMode="auto">
              <a:xfrm>
                <a:off x="10998164" y="4161629"/>
                <a:ext cx="2745973" cy="1313791"/>
              </a:xfrm>
              <a:custGeom>
                <a:avLst/>
                <a:gdLst>
                  <a:gd name="T0" fmla="*/ 3314 w 6713"/>
                  <a:gd name="T1" fmla="*/ 10 h 3210"/>
                  <a:gd name="T2" fmla="*/ 3314 w 6713"/>
                  <a:gd name="T3" fmla="*/ 10 h 3210"/>
                  <a:gd name="T4" fmla="*/ 3220 w 6713"/>
                  <a:gd name="T5" fmla="*/ 0 h 3210"/>
                  <a:gd name="T6" fmla="*/ 3136 w 6713"/>
                  <a:gd name="T7" fmla="*/ 10 h 3210"/>
                  <a:gd name="T8" fmla="*/ 0 w 6713"/>
                  <a:gd name="T9" fmla="*/ 3209 h 3210"/>
                  <a:gd name="T10" fmla="*/ 472 w 6713"/>
                  <a:gd name="T11" fmla="*/ 3209 h 3210"/>
                  <a:gd name="T12" fmla="*/ 3314 w 6713"/>
                  <a:gd name="T13" fmla="*/ 629 h 3210"/>
                  <a:gd name="T14" fmla="*/ 6209 w 6713"/>
                  <a:gd name="T15" fmla="*/ 3209 h 3210"/>
                  <a:gd name="T16" fmla="*/ 6712 w 6713"/>
                  <a:gd name="T17" fmla="*/ 3209 h 3210"/>
                  <a:gd name="T18" fmla="*/ 3314 w 6713"/>
                  <a:gd name="T19" fmla="*/ 1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3" h="3210">
                    <a:moveTo>
                      <a:pt x="3314" y="10"/>
                    </a:moveTo>
                    <a:lnTo>
                      <a:pt x="3314" y="10"/>
                    </a:lnTo>
                    <a:cubicBezTo>
                      <a:pt x="3283" y="0"/>
                      <a:pt x="3251" y="0"/>
                      <a:pt x="3220" y="0"/>
                    </a:cubicBezTo>
                    <a:cubicBezTo>
                      <a:pt x="3189" y="0"/>
                      <a:pt x="3167" y="0"/>
                      <a:pt x="3136" y="10"/>
                    </a:cubicBezTo>
                    <a:cubicBezTo>
                      <a:pt x="1416" y="52"/>
                      <a:pt x="220" y="1489"/>
                      <a:pt x="0" y="3209"/>
                    </a:cubicBezTo>
                    <a:cubicBezTo>
                      <a:pt x="472" y="3209"/>
                      <a:pt x="472" y="3209"/>
                      <a:pt x="472" y="3209"/>
                    </a:cubicBezTo>
                    <a:cubicBezTo>
                      <a:pt x="651" y="1930"/>
                      <a:pt x="1783" y="629"/>
                      <a:pt x="3314" y="629"/>
                    </a:cubicBezTo>
                    <a:cubicBezTo>
                      <a:pt x="4888" y="629"/>
                      <a:pt x="5790" y="1961"/>
                      <a:pt x="6209" y="3209"/>
                    </a:cubicBezTo>
                    <a:cubicBezTo>
                      <a:pt x="6712" y="3209"/>
                      <a:pt x="6712" y="3209"/>
                      <a:pt x="6712" y="3209"/>
                    </a:cubicBezTo>
                    <a:cubicBezTo>
                      <a:pt x="6261" y="1604"/>
                      <a:pt x="5066" y="52"/>
                      <a:pt x="3314" y="1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59" name="Freeform 18"/>
              <p:cNvSpPr>
                <a:spLocks noChangeArrowheads="1"/>
              </p:cNvSpPr>
              <p:nvPr/>
            </p:nvSpPr>
            <p:spPr bwMode="auto">
              <a:xfrm>
                <a:off x="12298983" y="4564068"/>
                <a:ext cx="1086121" cy="1422070"/>
              </a:xfrm>
              <a:custGeom>
                <a:avLst/>
                <a:gdLst>
                  <a:gd name="T0" fmla="*/ 2653 w 2654"/>
                  <a:gd name="T1" fmla="*/ 2224 h 3473"/>
                  <a:gd name="T2" fmla="*/ 2653 w 2654"/>
                  <a:gd name="T3" fmla="*/ 2224 h 3473"/>
                  <a:gd name="T4" fmla="*/ 1804 w 2654"/>
                  <a:gd name="T5" fmla="*/ 766 h 3473"/>
                  <a:gd name="T6" fmla="*/ 136 w 2654"/>
                  <a:gd name="T7" fmla="*/ 0 h 3473"/>
                  <a:gd name="T8" fmla="*/ 63 w 2654"/>
                  <a:gd name="T9" fmla="*/ 0 h 3473"/>
                  <a:gd name="T10" fmla="*/ 0 w 2654"/>
                  <a:gd name="T11" fmla="*/ 0 h 3473"/>
                  <a:gd name="T12" fmla="*/ 0 w 2654"/>
                  <a:gd name="T13" fmla="*/ 746 h 3473"/>
                  <a:gd name="T14" fmla="*/ 105 w 2654"/>
                  <a:gd name="T15" fmla="*/ 746 h 3473"/>
                  <a:gd name="T16" fmla="*/ 220 w 2654"/>
                  <a:gd name="T17" fmla="*/ 672 h 3473"/>
                  <a:gd name="T18" fmla="*/ 577 w 2654"/>
                  <a:gd name="T19" fmla="*/ 546 h 3473"/>
                  <a:gd name="T20" fmla="*/ 975 w 2654"/>
                  <a:gd name="T21" fmla="*/ 672 h 3473"/>
                  <a:gd name="T22" fmla="*/ 1164 w 2654"/>
                  <a:gd name="T23" fmla="*/ 1134 h 3473"/>
                  <a:gd name="T24" fmla="*/ 975 w 2654"/>
                  <a:gd name="T25" fmla="*/ 1595 h 3473"/>
                  <a:gd name="T26" fmla="*/ 577 w 2654"/>
                  <a:gd name="T27" fmla="*/ 1721 h 3473"/>
                  <a:gd name="T28" fmla="*/ 220 w 2654"/>
                  <a:gd name="T29" fmla="*/ 1574 h 3473"/>
                  <a:gd name="T30" fmla="*/ 84 w 2654"/>
                  <a:gd name="T31" fmla="*/ 1480 h 3473"/>
                  <a:gd name="T32" fmla="*/ 0 w 2654"/>
                  <a:gd name="T33" fmla="*/ 1480 h 3473"/>
                  <a:gd name="T34" fmla="*/ 0 w 2654"/>
                  <a:gd name="T35" fmla="*/ 2224 h 3473"/>
                  <a:gd name="T36" fmla="*/ 1479 w 2654"/>
                  <a:gd name="T37" fmla="*/ 2224 h 3473"/>
                  <a:gd name="T38" fmla="*/ 1479 w 2654"/>
                  <a:gd name="T39" fmla="*/ 2623 h 3473"/>
                  <a:gd name="T40" fmla="*/ 1479 w 2654"/>
                  <a:gd name="T41" fmla="*/ 2633 h 3473"/>
                  <a:gd name="T42" fmla="*/ 1342 w 2654"/>
                  <a:gd name="T43" fmla="*/ 2895 h 3473"/>
                  <a:gd name="T44" fmla="*/ 1248 w 2654"/>
                  <a:gd name="T45" fmla="*/ 3105 h 3473"/>
                  <a:gd name="T46" fmla="*/ 1322 w 2654"/>
                  <a:gd name="T47" fmla="*/ 3357 h 3473"/>
                  <a:gd name="T48" fmla="*/ 1605 w 2654"/>
                  <a:gd name="T49" fmla="*/ 3472 h 3473"/>
                  <a:gd name="T50" fmla="*/ 1877 w 2654"/>
                  <a:gd name="T51" fmla="*/ 3367 h 3473"/>
                  <a:gd name="T52" fmla="*/ 1951 w 2654"/>
                  <a:gd name="T53" fmla="*/ 3105 h 3473"/>
                  <a:gd name="T54" fmla="*/ 1867 w 2654"/>
                  <a:gd name="T55" fmla="*/ 2895 h 3473"/>
                  <a:gd name="T56" fmla="*/ 1751 w 2654"/>
                  <a:gd name="T57" fmla="*/ 2643 h 3473"/>
                  <a:gd name="T58" fmla="*/ 1751 w 2654"/>
                  <a:gd name="T59" fmla="*/ 2224 h 3473"/>
                  <a:gd name="T60" fmla="*/ 2653 w 2654"/>
                  <a:gd name="T61" fmla="*/ 2224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54" h="3473">
                    <a:moveTo>
                      <a:pt x="2653" y="2224"/>
                    </a:moveTo>
                    <a:lnTo>
                      <a:pt x="2653" y="2224"/>
                    </a:lnTo>
                    <a:cubicBezTo>
                      <a:pt x="2454" y="1700"/>
                      <a:pt x="2181" y="1165"/>
                      <a:pt x="1804" y="766"/>
                    </a:cubicBezTo>
                    <a:cubicBezTo>
                      <a:pt x="1374" y="305"/>
                      <a:pt x="850" y="0"/>
                      <a:pt x="136" y="0"/>
                    </a:cubicBezTo>
                    <a:cubicBezTo>
                      <a:pt x="116" y="0"/>
                      <a:pt x="84" y="0"/>
                      <a:pt x="63" y="0"/>
                    </a:cubicBezTo>
                    <a:cubicBezTo>
                      <a:pt x="42" y="0"/>
                      <a:pt x="21" y="0"/>
                      <a:pt x="0" y="0"/>
                    </a:cubicBezTo>
                    <a:cubicBezTo>
                      <a:pt x="0" y="746"/>
                      <a:pt x="0" y="746"/>
                      <a:pt x="0" y="746"/>
                    </a:cubicBezTo>
                    <a:cubicBezTo>
                      <a:pt x="105" y="746"/>
                      <a:pt x="105" y="746"/>
                      <a:pt x="105" y="746"/>
                    </a:cubicBezTo>
                    <a:cubicBezTo>
                      <a:pt x="126" y="746"/>
                      <a:pt x="136" y="746"/>
                      <a:pt x="220" y="672"/>
                    </a:cubicBezTo>
                    <a:cubicBezTo>
                      <a:pt x="304" y="619"/>
                      <a:pt x="420" y="546"/>
                      <a:pt x="577" y="546"/>
                    </a:cubicBezTo>
                    <a:cubicBezTo>
                      <a:pt x="703" y="546"/>
                      <a:pt x="850" y="567"/>
                      <a:pt x="975" y="672"/>
                    </a:cubicBezTo>
                    <a:cubicBezTo>
                      <a:pt x="1091" y="756"/>
                      <a:pt x="1175" y="934"/>
                      <a:pt x="1164" y="1134"/>
                    </a:cubicBezTo>
                    <a:cubicBezTo>
                      <a:pt x="1164" y="1333"/>
                      <a:pt x="1080" y="1501"/>
                      <a:pt x="975" y="1595"/>
                    </a:cubicBezTo>
                    <a:cubicBezTo>
                      <a:pt x="850" y="1689"/>
                      <a:pt x="713" y="1721"/>
                      <a:pt x="577" y="1721"/>
                    </a:cubicBezTo>
                    <a:cubicBezTo>
                      <a:pt x="420" y="1721"/>
                      <a:pt x="293" y="1637"/>
                      <a:pt x="220" y="1574"/>
                    </a:cubicBezTo>
                    <a:cubicBezTo>
                      <a:pt x="126" y="1501"/>
                      <a:pt x="105" y="1480"/>
                      <a:pt x="84" y="1480"/>
                    </a:cubicBezTo>
                    <a:cubicBezTo>
                      <a:pt x="0" y="1480"/>
                      <a:pt x="0" y="1480"/>
                      <a:pt x="0" y="1480"/>
                    </a:cubicBezTo>
                    <a:cubicBezTo>
                      <a:pt x="0" y="2224"/>
                      <a:pt x="0" y="2224"/>
                      <a:pt x="0" y="2224"/>
                    </a:cubicBezTo>
                    <a:cubicBezTo>
                      <a:pt x="1479" y="2224"/>
                      <a:pt x="1479" y="2224"/>
                      <a:pt x="1479" y="2224"/>
                    </a:cubicBezTo>
                    <a:cubicBezTo>
                      <a:pt x="1479" y="2623"/>
                      <a:pt x="1479" y="2623"/>
                      <a:pt x="1479" y="2623"/>
                    </a:cubicBezTo>
                    <a:cubicBezTo>
                      <a:pt x="1490" y="2633"/>
                      <a:pt x="1490" y="2633"/>
                      <a:pt x="1479" y="2633"/>
                    </a:cubicBezTo>
                    <a:cubicBezTo>
                      <a:pt x="1468" y="2759"/>
                      <a:pt x="1395" y="2822"/>
                      <a:pt x="1342" y="2895"/>
                    </a:cubicBezTo>
                    <a:cubicBezTo>
                      <a:pt x="1290" y="2959"/>
                      <a:pt x="1248" y="3021"/>
                      <a:pt x="1248" y="3105"/>
                    </a:cubicBezTo>
                    <a:cubicBezTo>
                      <a:pt x="1248" y="3210"/>
                      <a:pt x="1269" y="3294"/>
                      <a:pt x="1322" y="3357"/>
                    </a:cubicBezTo>
                    <a:cubicBezTo>
                      <a:pt x="1374" y="3420"/>
                      <a:pt x="1447" y="3462"/>
                      <a:pt x="1605" y="3472"/>
                    </a:cubicBezTo>
                    <a:cubicBezTo>
                      <a:pt x="1751" y="3472"/>
                      <a:pt x="1825" y="3430"/>
                      <a:pt x="1877" y="3367"/>
                    </a:cubicBezTo>
                    <a:cubicBezTo>
                      <a:pt x="1929" y="3294"/>
                      <a:pt x="1951" y="3210"/>
                      <a:pt x="1951" y="3105"/>
                    </a:cubicBezTo>
                    <a:cubicBezTo>
                      <a:pt x="1951" y="3021"/>
                      <a:pt x="1919" y="2959"/>
                      <a:pt x="1867" y="2895"/>
                    </a:cubicBezTo>
                    <a:cubicBezTo>
                      <a:pt x="1825" y="2832"/>
                      <a:pt x="1751" y="2759"/>
                      <a:pt x="1751" y="2643"/>
                    </a:cubicBezTo>
                    <a:cubicBezTo>
                      <a:pt x="1751" y="2224"/>
                      <a:pt x="1751" y="2224"/>
                      <a:pt x="1751" y="2224"/>
                    </a:cubicBezTo>
                    <a:lnTo>
                      <a:pt x="2653" y="2224"/>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0" name="Freeform 19"/>
              <p:cNvSpPr>
                <a:spLocks noChangeArrowheads="1"/>
              </p:cNvSpPr>
              <p:nvPr/>
            </p:nvSpPr>
            <p:spPr bwMode="auto">
              <a:xfrm>
                <a:off x="11340960" y="4582115"/>
                <a:ext cx="1338707" cy="1404023"/>
              </a:xfrm>
              <a:custGeom>
                <a:avLst/>
                <a:gdLst>
                  <a:gd name="T0" fmla="*/ 3167 w 3274"/>
                  <a:gd name="T1" fmla="*/ 807 h 3430"/>
                  <a:gd name="T2" fmla="*/ 3167 w 3274"/>
                  <a:gd name="T3" fmla="*/ 807 h 3430"/>
                  <a:gd name="T4" fmla="*/ 2916 w 3274"/>
                  <a:gd name="T5" fmla="*/ 734 h 3430"/>
                  <a:gd name="T6" fmla="*/ 2695 w 3274"/>
                  <a:gd name="T7" fmla="*/ 818 h 3430"/>
                  <a:gd name="T8" fmla="*/ 2444 w 3274"/>
                  <a:gd name="T9" fmla="*/ 943 h 3430"/>
                  <a:gd name="T10" fmla="*/ 2067 w 3274"/>
                  <a:gd name="T11" fmla="*/ 943 h 3430"/>
                  <a:gd name="T12" fmla="*/ 2067 w 3274"/>
                  <a:gd name="T13" fmla="*/ 0 h 3430"/>
                  <a:gd name="T14" fmla="*/ 0 w 3274"/>
                  <a:gd name="T15" fmla="*/ 2181 h 3430"/>
                  <a:gd name="T16" fmla="*/ 913 w 3274"/>
                  <a:gd name="T17" fmla="*/ 2181 h 3430"/>
                  <a:gd name="T18" fmla="*/ 913 w 3274"/>
                  <a:gd name="T19" fmla="*/ 2580 h 3430"/>
                  <a:gd name="T20" fmla="*/ 913 w 3274"/>
                  <a:gd name="T21" fmla="*/ 2590 h 3430"/>
                  <a:gd name="T22" fmla="*/ 776 w 3274"/>
                  <a:gd name="T23" fmla="*/ 2852 h 3430"/>
                  <a:gd name="T24" fmla="*/ 682 w 3274"/>
                  <a:gd name="T25" fmla="*/ 3062 h 3430"/>
                  <a:gd name="T26" fmla="*/ 755 w 3274"/>
                  <a:gd name="T27" fmla="*/ 3314 h 3430"/>
                  <a:gd name="T28" fmla="*/ 1038 w 3274"/>
                  <a:gd name="T29" fmla="*/ 3429 h 3430"/>
                  <a:gd name="T30" fmla="*/ 1311 w 3274"/>
                  <a:gd name="T31" fmla="*/ 3324 h 3430"/>
                  <a:gd name="T32" fmla="*/ 1385 w 3274"/>
                  <a:gd name="T33" fmla="*/ 3062 h 3430"/>
                  <a:gd name="T34" fmla="*/ 1301 w 3274"/>
                  <a:gd name="T35" fmla="*/ 2852 h 3430"/>
                  <a:gd name="T36" fmla="*/ 1185 w 3274"/>
                  <a:gd name="T37" fmla="*/ 2600 h 3430"/>
                  <a:gd name="T38" fmla="*/ 1185 w 3274"/>
                  <a:gd name="T39" fmla="*/ 2181 h 3430"/>
                  <a:gd name="T40" fmla="*/ 2067 w 3274"/>
                  <a:gd name="T41" fmla="*/ 2181 h 3430"/>
                  <a:gd name="T42" fmla="*/ 2067 w 3274"/>
                  <a:gd name="T43" fmla="*/ 1206 h 3430"/>
                  <a:gd name="T44" fmla="*/ 2434 w 3274"/>
                  <a:gd name="T45" fmla="*/ 1206 h 3430"/>
                  <a:gd name="T46" fmla="*/ 2444 w 3274"/>
                  <a:gd name="T47" fmla="*/ 1206 h 3430"/>
                  <a:gd name="T48" fmla="*/ 2695 w 3274"/>
                  <a:gd name="T49" fmla="*/ 1353 h 3430"/>
                  <a:gd name="T50" fmla="*/ 2916 w 3274"/>
                  <a:gd name="T51" fmla="*/ 1447 h 3430"/>
                  <a:gd name="T52" fmla="*/ 3167 w 3274"/>
                  <a:gd name="T53" fmla="*/ 1374 h 3430"/>
                  <a:gd name="T54" fmla="*/ 3273 w 3274"/>
                  <a:gd name="T55" fmla="*/ 1091 h 3430"/>
                  <a:gd name="T56" fmla="*/ 3167 w 3274"/>
                  <a:gd name="T57" fmla="*/ 807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4" h="3430">
                    <a:moveTo>
                      <a:pt x="3167" y="807"/>
                    </a:moveTo>
                    <a:lnTo>
                      <a:pt x="3167" y="807"/>
                    </a:lnTo>
                    <a:cubicBezTo>
                      <a:pt x="3105" y="755"/>
                      <a:pt x="3010" y="734"/>
                      <a:pt x="2916" y="734"/>
                    </a:cubicBezTo>
                    <a:cubicBezTo>
                      <a:pt x="2832" y="734"/>
                      <a:pt x="2769" y="776"/>
                      <a:pt x="2695" y="818"/>
                    </a:cubicBezTo>
                    <a:cubicBezTo>
                      <a:pt x="2632" y="870"/>
                      <a:pt x="2559" y="943"/>
                      <a:pt x="2444" y="943"/>
                    </a:cubicBezTo>
                    <a:cubicBezTo>
                      <a:pt x="2067" y="943"/>
                      <a:pt x="2067" y="943"/>
                      <a:pt x="2067" y="943"/>
                    </a:cubicBezTo>
                    <a:cubicBezTo>
                      <a:pt x="2067" y="0"/>
                      <a:pt x="2067" y="0"/>
                      <a:pt x="2067" y="0"/>
                    </a:cubicBezTo>
                    <a:cubicBezTo>
                      <a:pt x="976" y="209"/>
                      <a:pt x="168" y="1216"/>
                      <a:pt x="0" y="2181"/>
                    </a:cubicBezTo>
                    <a:cubicBezTo>
                      <a:pt x="913" y="2181"/>
                      <a:pt x="913" y="2181"/>
                      <a:pt x="913" y="2181"/>
                    </a:cubicBezTo>
                    <a:cubicBezTo>
                      <a:pt x="913" y="2580"/>
                      <a:pt x="913" y="2580"/>
                      <a:pt x="913" y="2580"/>
                    </a:cubicBezTo>
                    <a:cubicBezTo>
                      <a:pt x="913" y="2590"/>
                      <a:pt x="913" y="2590"/>
                      <a:pt x="913" y="2590"/>
                    </a:cubicBezTo>
                    <a:cubicBezTo>
                      <a:pt x="902" y="2716"/>
                      <a:pt x="829" y="2779"/>
                      <a:pt x="776" y="2852"/>
                    </a:cubicBezTo>
                    <a:cubicBezTo>
                      <a:pt x="714" y="2916"/>
                      <a:pt x="682" y="2978"/>
                      <a:pt x="682" y="3062"/>
                    </a:cubicBezTo>
                    <a:cubicBezTo>
                      <a:pt x="682" y="3167"/>
                      <a:pt x="703" y="3251"/>
                      <a:pt x="755" y="3314"/>
                    </a:cubicBezTo>
                    <a:cubicBezTo>
                      <a:pt x="808" y="3377"/>
                      <a:pt x="882" y="3419"/>
                      <a:pt x="1038" y="3429"/>
                    </a:cubicBezTo>
                    <a:cubicBezTo>
                      <a:pt x="1185" y="3429"/>
                      <a:pt x="1259" y="3387"/>
                      <a:pt x="1311" y="3324"/>
                    </a:cubicBezTo>
                    <a:cubicBezTo>
                      <a:pt x="1364" y="3251"/>
                      <a:pt x="1385" y="3167"/>
                      <a:pt x="1385" y="3062"/>
                    </a:cubicBezTo>
                    <a:cubicBezTo>
                      <a:pt x="1385" y="2978"/>
                      <a:pt x="1353" y="2916"/>
                      <a:pt x="1301" y="2852"/>
                    </a:cubicBezTo>
                    <a:cubicBezTo>
                      <a:pt x="1248" y="2789"/>
                      <a:pt x="1185" y="2716"/>
                      <a:pt x="1185" y="2600"/>
                    </a:cubicBezTo>
                    <a:cubicBezTo>
                      <a:pt x="1185" y="2181"/>
                      <a:pt x="1185" y="2181"/>
                      <a:pt x="1185" y="2181"/>
                    </a:cubicBezTo>
                    <a:cubicBezTo>
                      <a:pt x="2067" y="2181"/>
                      <a:pt x="2067" y="2181"/>
                      <a:pt x="2067" y="2181"/>
                    </a:cubicBezTo>
                    <a:cubicBezTo>
                      <a:pt x="2067" y="1206"/>
                      <a:pt x="2067" y="1206"/>
                      <a:pt x="2067" y="1206"/>
                    </a:cubicBezTo>
                    <a:cubicBezTo>
                      <a:pt x="2434" y="1206"/>
                      <a:pt x="2434" y="1206"/>
                      <a:pt x="2434" y="1206"/>
                    </a:cubicBezTo>
                    <a:cubicBezTo>
                      <a:pt x="2434" y="1206"/>
                      <a:pt x="2434" y="1206"/>
                      <a:pt x="2444" y="1206"/>
                    </a:cubicBezTo>
                    <a:cubicBezTo>
                      <a:pt x="2559" y="1216"/>
                      <a:pt x="2632" y="1300"/>
                      <a:pt x="2695" y="1353"/>
                    </a:cubicBezTo>
                    <a:cubicBezTo>
                      <a:pt x="2769" y="1405"/>
                      <a:pt x="2832" y="1447"/>
                      <a:pt x="2916" y="1447"/>
                    </a:cubicBezTo>
                    <a:cubicBezTo>
                      <a:pt x="3010" y="1447"/>
                      <a:pt x="3105" y="1415"/>
                      <a:pt x="3167" y="1374"/>
                    </a:cubicBezTo>
                    <a:cubicBezTo>
                      <a:pt x="3230" y="1321"/>
                      <a:pt x="3273" y="1238"/>
                      <a:pt x="3273" y="1091"/>
                    </a:cubicBezTo>
                    <a:cubicBezTo>
                      <a:pt x="3273" y="943"/>
                      <a:pt x="3230" y="859"/>
                      <a:pt x="3167" y="807"/>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1" name="Freeform 20"/>
              <p:cNvSpPr>
                <a:spLocks noChangeArrowheads="1"/>
              </p:cNvSpPr>
              <p:nvPr/>
            </p:nvSpPr>
            <p:spPr bwMode="auto">
              <a:xfrm>
                <a:off x="10581397" y="5587309"/>
                <a:ext cx="600794" cy="1326424"/>
              </a:xfrm>
              <a:custGeom>
                <a:avLst/>
                <a:gdLst>
                  <a:gd name="T0" fmla="*/ 21 w 1469"/>
                  <a:gd name="T1" fmla="*/ 1562 h 3242"/>
                  <a:gd name="T2" fmla="*/ 21 w 1469"/>
                  <a:gd name="T3" fmla="*/ 1562 h 3242"/>
                  <a:gd name="T4" fmla="*/ 944 w 1469"/>
                  <a:gd name="T5" fmla="*/ 3241 h 3242"/>
                  <a:gd name="T6" fmla="*/ 1468 w 1469"/>
                  <a:gd name="T7" fmla="*/ 3241 h 3242"/>
                  <a:gd name="T8" fmla="*/ 1468 w 1469"/>
                  <a:gd name="T9" fmla="*/ 42 h 3242"/>
                  <a:gd name="T10" fmla="*/ 1468 w 1469"/>
                  <a:gd name="T11" fmla="*/ 0 h 3242"/>
                  <a:gd name="T12" fmla="*/ 881 w 1469"/>
                  <a:gd name="T13" fmla="*/ 0 h 3242"/>
                  <a:gd name="T14" fmla="*/ 21 w 1469"/>
                  <a:gd name="T15" fmla="*/ 1562 h 3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9" h="3242">
                    <a:moveTo>
                      <a:pt x="21" y="1562"/>
                    </a:moveTo>
                    <a:lnTo>
                      <a:pt x="21" y="1562"/>
                    </a:lnTo>
                    <a:cubicBezTo>
                      <a:pt x="53" y="2842"/>
                      <a:pt x="409" y="3157"/>
                      <a:pt x="944" y="3241"/>
                    </a:cubicBezTo>
                    <a:cubicBezTo>
                      <a:pt x="1468" y="3241"/>
                      <a:pt x="1468" y="3241"/>
                      <a:pt x="1468" y="3241"/>
                    </a:cubicBezTo>
                    <a:cubicBezTo>
                      <a:pt x="1468" y="42"/>
                      <a:pt x="1468" y="42"/>
                      <a:pt x="1468" y="42"/>
                    </a:cubicBezTo>
                    <a:cubicBezTo>
                      <a:pt x="1468" y="31"/>
                      <a:pt x="1468" y="21"/>
                      <a:pt x="1468" y="0"/>
                    </a:cubicBezTo>
                    <a:cubicBezTo>
                      <a:pt x="881" y="0"/>
                      <a:pt x="881" y="0"/>
                      <a:pt x="881" y="0"/>
                    </a:cubicBezTo>
                    <a:cubicBezTo>
                      <a:pt x="367" y="272"/>
                      <a:pt x="0" y="870"/>
                      <a:pt x="21" y="1562"/>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2" name="Freeform 21"/>
              <p:cNvSpPr>
                <a:spLocks noChangeArrowheads="1"/>
              </p:cNvSpPr>
              <p:nvPr/>
            </p:nvSpPr>
            <p:spPr bwMode="auto">
              <a:xfrm>
                <a:off x="11328331" y="5587309"/>
                <a:ext cx="1114988" cy="1815485"/>
              </a:xfrm>
              <a:custGeom>
                <a:avLst/>
                <a:gdLst>
                  <a:gd name="T0" fmla="*/ 1447 w 2727"/>
                  <a:gd name="T1" fmla="*/ 146 h 4437"/>
                  <a:gd name="T2" fmla="*/ 1447 w 2727"/>
                  <a:gd name="T3" fmla="*/ 146 h 4437"/>
                  <a:gd name="T4" fmla="*/ 1520 w 2727"/>
                  <a:gd name="T5" fmla="*/ 262 h 4437"/>
                  <a:gd name="T6" fmla="*/ 1647 w 2727"/>
                  <a:gd name="T7" fmla="*/ 608 h 4437"/>
                  <a:gd name="T8" fmla="*/ 1520 w 2727"/>
                  <a:gd name="T9" fmla="*/ 1007 h 4437"/>
                  <a:gd name="T10" fmla="*/ 1059 w 2727"/>
                  <a:gd name="T11" fmla="*/ 1206 h 4437"/>
                  <a:gd name="T12" fmla="*/ 608 w 2727"/>
                  <a:gd name="T13" fmla="*/ 1007 h 4437"/>
                  <a:gd name="T14" fmla="*/ 482 w 2727"/>
                  <a:gd name="T15" fmla="*/ 608 h 4437"/>
                  <a:gd name="T16" fmla="*/ 619 w 2727"/>
                  <a:gd name="T17" fmla="*/ 251 h 4437"/>
                  <a:gd name="T18" fmla="*/ 713 w 2727"/>
                  <a:gd name="T19" fmla="*/ 115 h 4437"/>
                  <a:gd name="T20" fmla="*/ 713 w 2727"/>
                  <a:gd name="T21" fmla="*/ 0 h 4437"/>
                  <a:gd name="T22" fmla="*/ 0 w 2727"/>
                  <a:gd name="T23" fmla="*/ 0 h 4437"/>
                  <a:gd name="T24" fmla="*/ 0 w 2727"/>
                  <a:gd name="T25" fmla="*/ 42 h 4437"/>
                  <a:gd name="T26" fmla="*/ 0 w 2727"/>
                  <a:gd name="T27" fmla="*/ 52 h 4437"/>
                  <a:gd name="T28" fmla="*/ 0 w 2727"/>
                  <a:gd name="T29" fmla="*/ 1604 h 4437"/>
                  <a:gd name="T30" fmla="*/ 0 w 2727"/>
                  <a:gd name="T31" fmla="*/ 3241 h 4437"/>
                  <a:gd name="T32" fmla="*/ 1133 w 2727"/>
                  <a:gd name="T33" fmla="*/ 3241 h 4437"/>
                  <a:gd name="T34" fmla="*/ 1133 w 2727"/>
                  <a:gd name="T35" fmla="*/ 3586 h 4437"/>
                  <a:gd name="T36" fmla="*/ 1133 w 2727"/>
                  <a:gd name="T37" fmla="*/ 3597 h 4437"/>
                  <a:gd name="T38" fmla="*/ 985 w 2727"/>
                  <a:gd name="T39" fmla="*/ 3859 h 4437"/>
                  <a:gd name="T40" fmla="*/ 891 w 2727"/>
                  <a:gd name="T41" fmla="*/ 4069 h 4437"/>
                  <a:gd name="T42" fmla="*/ 965 w 2727"/>
                  <a:gd name="T43" fmla="*/ 4320 h 4437"/>
                  <a:gd name="T44" fmla="*/ 1248 w 2727"/>
                  <a:gd name="T45" fmla="*/ 4436 h 4437"/>
                  <a:gd name="T46" fmla="*/ 1531 w 2727"/>
                  <a:gd name="T47" fmla="*/ 4331 h 4437"/>
                  <a:gd name="T48" fmla="*/ 1604 w 2727"/>
                  <a:gd name="T49" fmla="*/ 4069 h 4437"/>
                  <a:gd name="T50" fmla="*/ 1520 w 2727"/>
                  <a:gd name="T51" fmla="*/ 3859 h 4437"/>
                  <a:gd name="T52" fmla="*/ 1395 w 2727"/>
                  <a:gd name="T53" fmla="*/ 3608 h 4437"/>
                  <a:gd name="T54" fmla="*/ 1395 w 2727"/>
                  <a:gd name="T55" fmla="*/ 3241 h 4437"/>
                  <a:gd name="T56" fmla="*/ 2726 w 2727"/>
                  <a:gd name="T57" fmla="*/ 3241 h 4437"/>
                  <a:gd name="T58" fmla="*/ 2726 w 2727"/>
                  <a:gd name="T59" fmla="*/ 1971 h 4437"/>
                  <a:gd name="T60" fmla="*/ 2663 w 2727"/>
                  <a:gd name="T61" fmla="*/ 1971 h 4437"/>
                  <a:gd name="T62" fmla="*/ 2527 w 2727"/>
                  <a:gd name="T63" fmla="*/ 2066 h 4437"/>
                  <a:gd name="T64" fmla="*/ 2171 w 2727"/>
                  <a:gd name="T65" fmla="*/ 2202 h 4437"/>
                  <a:gd name="T66" fmla="*/ 1772 w 2727"/>
                  <a:gd name="T67" fmla="*/ 2076 h 4437"/>
                  <a:gd name="T68" fmla="*/ 1573 w 2727"/>
                  <a:gd name="T69" fmla="*/ 1625 h 4437"/>
                  <a:gd name="T70" fmla="*/ 1772 w 2727"/>
                  <a:gd name="T71" fmla="*/ 1153 h 4437"/>
                  <a:gd name="T72" fmla="*/ 2171 w 2727"/>
                  <a:gd name="T73" fmla="*/ 1038 h 4437"/>
                  <a:gd name="T74" fmla="*/ 2517 w 2727"/>
                  <a:gd name="T75" fmla="*/ 1164 h 4437"/>
                  <a:gd name="T76" fmla="*/ 2632 w 2727"/>
                  <a:gd name="T77" fmla="*/ 1237 h 4437"/>
                  <a:gd name="T78" fmla="*/ 2726 w 2727"/>
                  <a:gd name="T79" fmla="*/ 1237 h 4437"/>
                  <a:gd name="T80" fmla="*/ 2726 w 2727"/>
                  <a:gd name="T81" fmla="*/ 0 h 4437"/>
                  <a:gd name="T82" fmla="*/ 1447 w 2727"/>
                  <a:gd name="T83" fmla="*/ 0 h 4437"/>
                  <a:gd name="T84" fmla="*/ 1447 w 2727"/>
                  <a:gd name="T85" fmla="*/ 146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7" h="4437">
                    <a:moveTo>
                      <a:pt x="1447" y="146"/>
                    </a:moveTo>
                    <a:lnTo>
                      <a:pt x="1447" y="146"/>
                    </a:lnTo>
                    <a:cubicBezTo>
                      <a:pt x="1447" y="167"/>
                      <a:pt x="1458" y="167"/>
                      <a:pt x="1520" y="262"/>
                    </a:cubicBezTo>
                    <a:cubicBezTo>
                      <a:pt x="1573" y="335"/>
                      <a:pt x="1647" y="462"/>
                      <a:pt x="1647" y="608"/>
                    </a:cubicBezTo>
                    <a:cubicBezTo>
                      <a:pt x="1647" y="745"/>
                      <a:pt x="1626" y="891"/>
                      <a:pt x="1520" y="1007"/>
                    </a:cubicBezTo>
                    <a:cubicBezTo>
                      <a:pt x="1436" y="1121"/>
                      <a:pt x="1258" y="1206"/>
                      <a:pt x="1059" y="1206"/>
                    </a:cubicBezTo>
                    <a:cubicBezTo>
                      <a:pt x="860" y="1195"/>
                      <a:pt x="692" y="1121"/>
                      <a:pt x="608" y="1007"/>
                    </a:cubicBezTo>
                    <a:cubicBezTo>
                      <a:pt x="503" y="891"/>
                      <a:pt x="482" y="745"/>
                      <a:pt x="482" y="608"/>
                    </a:cubicBezTo>
                    <a:cubicBezTo>
                      <a:pt x="482" y="451"/>
                      <a:pt x="556" y="335"/>
                      <a:pt x="619" y="251"/>
                    </a:cubicBezTo>
                    <a:cubicBezTo>
                      <a:pt x="692" y="157"/>
                      <a:pt x="713" y="146"/>
                      <a:pt x="713" y="115"/>
                    </a:cubicBezTo>
                    <a:cubicBezTo>
                      <a:pt x="713" y="0"/>
                      <a:pt x="713" y="0"/>
                      <a:pt x="713" y="0"/>
                    </a:cubicBezTo>
                    <a:cubicBezTo>
                      <a:pt x="0" y="0"/>
                      <a:pt x="0" y="0"/>
                      <a:pt x="0" y="0"/>
                    </a:cubicBezTo>
                    <a:cubicBezTo>
                      <a:pt x="0" y="21"/>
                      <a:pt x="0" y="31"/>
                      <a:pt x="0" y="42"/>
                    </a:cubicBezTo>
                    <a:cubicBezTo>
                      <a:pt x="0" y="52"/>
                      <a:pt x="0" y="52"/>
                      <a:pt x="0" y="52"/>
                    </a:cubicBezTo>
                    <a:cubicBezTo>
                      <a:pt x="0" y="1604"/>
                      <a:pt x="0" y="1604"/>
                      <a:pt x="0" y="1604"/>
                    </a:cubicBezTo>
                    <a:cubicBezTo>
                      <a:pt x="0" y="3241"/>
                      <a:pt x="0" y="3241"/>
                      <a:pt x="0" y="3241"/>
                    </a:cubicBezTo>
                    <a:cubicBezTo>
                      <a:pt x="1133" y="3241"/>
                      <a:pt x="1133" y="3241"/>
                      <a:pt x="1133" y="3241"/>
                    </a:cubicBezTo>
                    <a:cubicBezTo>
                      <a:pt x="1133" y="3586"/>
                      <a:pt x="1133" y="3586"/>
                      <a:pt x="1133" y="3586"/>
                    </a:cubicBezTo>
                    <a:cubicBezTo>
                      <a:pt x="1133" y="3597"/>
                      <a:pt x="1133" y="3597"/>
                      <a:pt x="1133" y="3597"/>
                    </a:cubicBezTo>
                    <a:cubicBezTo>
                      <a:pt x="1122" y="3712"/>
                      <a:pt x="1038" y="3785"/>
                      <a:pt x="985" y="3859"/>
                    </a:cubicBezTo>
                    <a:cubicBezTo>
                      <a:pt x="933" y="3922"/>
                      <a:pt x="891" y="3985"/>
                      <a:pt x="891" y="4069"/>
                    </a:cubicBezTo>
                    <a:cubicBezTo>
                      <a:pt x="891" y="4174"/>
                      <a:pt x="913" y="4257"/>
                      <a:pt x="965" y="4320"/>
                    </a:cubicBezTo>
                    <a:cubicBezTo>
                      <a:pt x="1017" y="4383"/>
                      <a:pt x="1101" y="4425"/>
                      <a:pt x="1248" y="4436"/>
                    </a:cubicBezTo>
                    <a:cubicBezTo>
                      <a:pt x="1395" y="4436"/>
                      <a:pt x="1479" y="4394"/>
                      <a:pt x="1531" y="4331"/>
                    </a:cubicBezTo>
                    <a:cubicBezTo>
                      <a:pt x="1573" y="4268"/>
                      <a:pt x="1604" y="4174"/>
                      <a:pt x="1604" y="4069"/>
                    </a:cubicBezTo>
                    <a:cubicBezTo>
                      <a:pt x="1604" y="3985"/>
                      <a:pt x="1563" y="3932"/>
                      <a:pt x="1520" y="3859"/>
                    </a:cubicBezTo>
                    <a:cubicBezTo>
                      <a:pt x="1468" y="3796"/>
                      <a:pt x="1395" y="3723"/>
                      <a:pt x="1395" y="3608"/>
                    </a:cubicBezTo>
                    <a:cubicBezTo>
                      <a:pt x="1395" y="3241"/>
                      <a:pt x="1395" y="3241"/>
                      <a:pt x="1395" y="3241"/>
                    </a:cubicBezTo>
                    <a:cubicBezTo>
                      <a:pt x="2726" y="3241"/>
                      <a:pt x="2726" y="3241"/>
                      <a:pt x="2726" y="3241"/>
                    </a:cubicBezTo>
                    <a:cubicBezTo>
                      <a:pt x="2726" y="1971"/>
                      <a:pt x="2726" y="1971"/>
                      <a:pt x="2726" y="1971"/>
                    </a:cubicBezTo>
                    <a:cubicBezTo>
                      <a:pt x="2663" y="1971"/>
                      <a:pt x="2663" y="1971"/>
                      <a:pt x="2663" y="1971"/>
                    </a:cubicBezTo>
                    <a:cubicBezTo>
                      <a:pt x="2642" y="1971"/>
                      <a:pt x="2622" y="1992"/>
                      <a:pt x="2527" y="2066"/>
                    </a:cubicBezTo>
                    <a:cubicBezTo>
                      <a:pt x="2454" y="2118"/>
                      <a:pt x="2328" y="2202"/>
                      <a:pt x="2171" y="2202"/>
                    </a:cubicBezTo>
                    <a:cubicBezTo>
                      <a:pt x="2035" y="2202"/>
                      <a:pt x="1887" y="2181"/>
                      <a:pt x="1772" y="2076"/>
                    </a:cubicBezTo>
                    <a:cubicBezTo>
                      <a:pt x="1657" y="1982"/>
                      <a:pt x="1584" y="1814"/>
                      <a:pt x="1573" y="1625"/>
                    </a:cubicBezTo>
                    <a:cubicBezTo>
                      <a:pt x="1573" y="1426"/>
                      <a:pt x="1657" y="1248"/>
                      <a:pt x="1772" y="1153"/>
                    </a:cubicBezTo>
                    <a:cubicBezTo>
                      <a:pt x="1898" y="1059"/>
                      <a:pt x="2035" y="1038"/>
                      <a:pt x="2171" y="1038"/>
                    </a:cubicBezTo>
                    <a:cubicBezTo>
                      <a:pt x="2318" y="1038"/>
                      <a:pt x="2443" y="1111"/>
                      <a:pt x="2517" y="1164"/>
                    </a:cubicBezTo>
                    <a:cubicBezTo>
                      <a:pt x="2611" y="1227"/>
                      <a:pt x="2622" y="1237"/>
                      <a:pt x="2632" y="1237"/>
                    </a:cubicBezTo>
                    <a:cubicBezTo>
                      <a:pt x="2726" y="1237"/>
                      <a:pt x="2726" y="1237"/>
                      <a:pt x="2726" y="1237"/>
                    </a:cubicBezTo>
                    <a:cubicBezTo>
                      <a:pt x="2726" y="0"/>
                      <a:pt x="2726" y="0"/>
                      <a:pt x="2726" y="0"/>
                    </a:cubicBezTo>
                    <a:cubicBezTo>
                      <a:pt x="1447" y="0"/>
                      <a:pt x="1447" y="0"/>
                      <a:pt x="1447" y="0"/>
                    </a:cubicBezTo>
                    <a:lnTo>
                      <a:pt x="1447"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3" name="Freeform 22"/>
              <p:cNvSpPr>
                <a:spLocks noChangeArrowheads="1"/>
              </p:cNvSpPr>
              <p:nvPr/>
            </p:nvSpPr>
            <p:spPr bwMode="auto">
              <a:xfrm>
                <a:off x="12066242" y="5587309"/>
                <a:ext cx="1344120" cy="1326424"/>
              </a:xfrm>
              <a:custGeom>
                <a:avLst/>
                <a:gdLst>
                  <a:gd name="T0" fmla="*/ 2549 w 3284"/>
                  <a:gd name="T1" fmla="*/ 146 h 3242"/>
                  <a:gd name="T2" fmla="*/ 2549 w 3284"/>
                  <a:gd name="T3" fmla="*/ 146 h 3242"/>
                  <a:gd name="T4" fmla="*/ 2623 w 3284"/>
                  <a:gd name="T5" fmla="*/ 262 h 3242"/>
                  <a:gd name="T6" fmla="*/ 2748 w 3284"/>
                  <a:gd name="T7" fmla="*/ 608 h 3242"/>
                  <a:gd name="T8" fmla="*/ 2633 w 3284"/>
                  <a:gd name="T9" fmla="*/ 1007 h 3242"/>
                  <a:gd name="T10" fmla="*/ 2161 w 3284"/>
                  <a:gd name="T11" fmla="*/ 1206 h 3242"/>
                  <a:gd name="T12" fmla="*/ 1710 w 3284"/>
                  <a:gd name="T13" fmla="*/ 1007 h 3242"/>
                  <a:gd name="T14" fmla="*/ 1585 w 3284"/>
                  <a:gd name="T15" fmla="*/ 608 h 3242"/>
                  <a:gd name="T16" fmla="*/ 1731 w 3284"/>
                  <a:gd name="T17" fmla="*/ 251 h 3242"/>
                  <a:gd name="T18" fmla="*/ 1815 w 3284"/>
                  <a:gd name="T19" fmla="*/ 115 h 3242"/>
                  <a:gd name="T20" fmla="*/ 1815 w 3284"/>
                  <a:gd name="T21" fmla="*/ 0 h 3242"/>
                  <a:gd name="T22" fmla="*/ 1207 w 3284"/>
                  <a:gd name="T23" fmla="*/ 0 h 3242"/>
                  <a:gd name="T24" fmla="*/ 1207 w 3284"/>
                  <a:gd name="T25" fmla="*/ 1468 h 3242"/>
                  <a:gd name="T26" fmla="*/ 829 w 3284"/>
                  <a:gd name="T27" fmla="*/ 1468 h 3242"/>
                  <a:gd name="T28" fmla="*/ 578 w 3284"/>
                  <a:gd name="T29" fmla="*/ 1352 h 3242"/>
                  <a:gd name="T30" fmla="*/ 368 w 3284"/>
                  <a:gd name="T31" fmla="*/ 1268 h 3242"/>
                  <a:gd name="T32" fmla="*/ 116 w 3284"/>
                  <a:gd name="T33" fmla="*/ 1342 h 3242"/>
                  <a:gd name="T34" fmla="*/ 0 w 3284"/>
                  <a:gd name="T35" fmla="*/ 1615 h 3242"/>
                  <a:gd name="T36" fmla="*/ 116 w 3284"/>
                  <a:gd name="T37" fmla="*/ 1898 h 3242"/>
                  <a:gd name="T38" fmla="*/ 368 w 3284"/>
                  <a:gd name="T39" fmla="*/ 1971 h 3242"/>
                  <a:gd name="T40" fmla="*/ 578 w 3284"/>
                  <a:gd name="T41" fmla="*/ 1877 h 3242"/>
                  <a:gd name="T42" fmla="*/ 839 w 3284"/>
                  <a:gd name="T43" fmla="*/ 1740 h 3242"/>
                  <a:gd name="T44" fmla="*/ 850 w 3284"/>
                  <a:gd name="T45" fmla="*/ 1740 h 3242"/>
                  <a:gd name="T46" fmla="*/ 1207 w 3284"/>
                  <a:gd name="T47" fmla="*/ 1740 h 3242"/>
                  <a:gd name="T48" fmla="*/ 1207 w 3284"/>
                  <a:gd name="T49" fmla="*/ 3241 h 3242"/>
                  <a:gd name="T50" fmla="*/ 1815 w 3284"/>
                  <a:gd name="T51" fmla="*/ 3241 h 3242"/>
                  <a:gd name="T52" fmla="*/ 1815 w 3284"/>
                  <a:gd name="T53" fmla="*/ 3104 h 3242"/>
                  <a:gd name="T54" fmla="*/ 1731 w 3284"/>
                  <a:gd name="T55" fmla="*/ 2968 h 3242"/>
                  <a:gd name="T56" fmla="*/ 1585 w 3284"/>
                  <a:gd name="T57" fmla="*/ 2611 h 3242"/>
                  <a:gd name="T58" fmla="*/ 1710 w 3284"/>
                  <a:gd name="T59" fmla="*/ 2202 h 3242"/>
                  <a:gd name="T60" fmla="*/ 2161 w 3284"/>
                  <a:gd name="T61" fmla="*/ 2013 h 3242"/>
                  <a:gd name="T62" fmla="*/ 2633 w 3284"/>
                  <a:gd name="T63" fmla="*/ 2202 h 3242"/>
                  <a:gd name="T64" fmla="*/ 2748 w 3284"/>
                  <a:gd name="T65" fmla="*/ 2611 h 3242"/>
                  <a:gd name="T66" fmla="*/ 2623 w 3284"/>
                  <a:gd name="T67" fmla="*/ 2957 h 3242"/>
                  <a:gd name="T68" fmla="*/ 2549 w 3284"/>
                  <a:gd name="T69" fmla="*/ 3073 h 3242"/>
                  <a:gd name="T70" fmla="*/ 2549 w 3284"/>
                  <a:gd name="T71" fmla="*/ 3241 h 3242"/>
                  <a:gd name="T72" fmla="*/ 3179 w 3284"/>
                  <a:gd name="T73" fmla="*/ 3241 h 3242"/>
                  <a:gd name="T74" fmla="*/ 3283 w 3284"/>
                  <a:gd name="T75" fmla="*/ 3073 h 3242"/>
                  <a:gd name="T76" fmla="*/ 3283 w 3284"/>
                  <a:gd name="T77" fmla="*/ 1363 h 3242"/>
                  <a:gd name="T78" fmla="*/ 3283 w 3284"/>
                  <a:gd name="T79" fmla="*/ 0 h 3242"/>
                  <a:gd name="T80" fmla="*/ 2549 w 3284"/>
                  <a:gd name="T81" fmla="*/ 0 h 3242"/>
                  <a:gd name="T82" fmla="*/ 2549 w 3284"/>
                  <a:gd name="T83" fmla="*/ 146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4" h="3242">
                    <a:moveTo>
                      <a:pt x="2549" y="146"/>
                    </a:moveTo>
                    <a:lnTo>
                      <a:pt x="2549" y="146"/>
                    </a:lnTo>
                    <a:cubicBezTo>
                      <a:pt x="2549" y="167"/>
                      <a:pt x="2560" y="167"/>
                      <a:pt x="2623" y="262"/>
                    </a:cubicBezTo>
                    <a:cubicBezTo>
                      <a:pt x="2685" y="335"/>
                      <a:pt x="2748" y="462"/>
                      <a:pt x="2748" y="608"/>
                    </a:cubicBezTo>
                    <a:cubicBezTo>
                      <a:pt x="2748" y="745"/>
                      <a:pt x="2728" y="891"/>
                      <a:pt x="2633" y="1007"/>
                    </a:cubicBezTo>
                    <a:cubicBezTo>
                      <a:pt x="2539" y="1121"/>
                      <a:pt x="2360" y="1206"/>
                      <a:pt x="2161" y="1206"/>
                    </a:cubicBezTo>
                    <a:cubicBezTo>
                      <a:pt x="1973" y="1195"/>
                      <a:pt x="1805" y="1121"/>
                      <a:pt x="1710" y="1007"/>
                    </a:cubicBezTo>
                    <a:cubicBezTo>
                      <a:pt x="1616" y="891"/>
                      <a:pt x="1585" y="745"/>
                      <a:pt x="1585" y="608"/>
                    </a:cubicBezTo>
                    <a:cubicBezTo>
                      <a:pt x="1585" y="451"/>
                      <a:pt x="1668" y="335"/>
                      <a:pt x="1731" y="251"/>
                    </a:cubicBezTo>
                    <a:cubicBezTo>
                      <a:pt x="1794" y="157"/>
                      <a:pt x="1815" y="146"/>
                      <a:pt x="1815" y="115"/>
                    </a:cubicBezTo>
                    <a:cubicBezTo>
                      <a:pt x="1815" y="0"/>
                      <a:pt x="1815" y="0"/>
                      <a:pt x="1815" y="0"/>
                    </a:cubicBezTo>
                    <a:cubicBezTo>
                      <a:pt x="1207" y="0"/>
                      <a:pt x="1207" y="0"/>
                      <a:pt x="1207" y="0"/>
                    </a:cubicBezTo>
                    <a:cubicBezTo>
                      <a:pt x="1207" y="1468"/>
                      <a:pt x="1207" y="1468"/>
                      <a:pt x="1207" y="1468"/>
                    </a:cubicBezTo>
                    <a:cubicBezTo>
                      <a:pt x="829" y="1468"/>
                      <a:pt x="829" y="1468"/>
                      <a:pt x="829" y="1468"/>
                    </a:cubicBezTo>
                    <a:cubicBezTo>
                      <a:pt x="714" y="1468"/>
                      <a:pt x="651" y="1405"/>
                      <a:pt x="578" y="1352"/>
                    </a:cubicBezTo>
                    <a:cubicBezTo>
                      <a:pt x="515" y="1300"/>
                      <a:pt x="452" y="1268"/>
                      <a:pt x="368" y="1268"/>
                    </a:cubicBezTo>
                    <a:cubicBezTo>
                      <a:pt x="273" y="1268"/>
                      <a:pt x="179" y="1290"/>
                      <a:pt x="116" y="1342"/>
                    </a:cubicBezTo>
                    <a:cubicBezTo>
                      <a:pt x="43" y="1395"/>
                      <a:pt x="0" y="1468"/>
                      <a:pt x="0" y="1615"/>
                    </a:cubicBezTo>
                    <a:cubicBezTo>
                      <a:pt x="11" y="1772"/>
                      <a:pt x="53" y="1846"/>
                      <a:pt x="116" y="1898"/>
                    </a:cubicBezTo>
                    <a:cubicBezTo>
                      <a:pt x="179" y="1951"/>
                      <a:pt x="263" y="1971"/>
                      <a:pt x="368" y="1971"/>
                    </a:cubicBezTo>
                    <a:cubicBezTo>
                      <a:pt x="452" y="1971"/>
                      <a:pt x="515" y="1940"/>
                      <a:pt x="578" y="1877"/>
                    </a:cubicBezTo>
                    <a:cubicBezTo>
                      <a:pt x="651" y="1824"/>
                      <a:pt x="724" y="1751"/>
                      <a:pt x="839" y="1740"/>
                    </a:cubicBezTo>
                    <a:cubicBezTo>
                      <a:pt x="839" y="1740"/>
                      <a:pt x="839" y="1740"/>
                      <a:pt x="850" y="1740"/>
                    </a:cubicBezTo>
                    <a:cubicBezTo>
                      <a:pt x="1207" y="1740"/>
                      <a:pt x="1207" y="1740"/>
                      <a:pt x="1207" y="1740"/>
                    </a:cubicBezTo>
                    <a:cubicBezTo>
                      <a:pt x="1207" y="3241"/>
                      <a:pt x="1207" y="3241"/>
                      <a:pt x="1207" y="3241"/>
                    </a:cubicBezTo>
                    <a:cubicBezTo>
                      <a:pt x="1815" y="3241"/>
                      <a:pt x="1815" y="3241"/>
                      <a:pt x="1815" y="3241"/>
                    </a:cubicBezTo>
                    <a:cubicBezTo>
                      <a:pt x="1815" y="3104"/>
                      <a:pt x="1815" y="3104"/>
                      <a:pt x="1815" y="3104"/>
                    </a:cubicBezTo>
                    <a:cubicBezTo>
                      <a:pt x="1815" y="3073"/>
                      <a:pt x="1794" y="3052"/>
                      <a:pt x="1731" y="2968"/>
                    </a:cubicBezTo>
                    <a:cubicBezTo>
                      <a:pt x="1668" y="2884"/>
                      <a:pt x="1585" y="2758"/>
                      <a:pt x="1585" y="2611"/>
                    </a:cubicBezTo>
                    <a:cubicBezTo>
                      <a:pt x="1585" y="2475"/>
                      <a:pt x="1616" y="2328"/>
                      <a:pt x="1710" y="2202"/>
                    </a:cubicBezTo>
                    <a:cubicBezTo>
                      <a:pt x="1805" y="2097"/>
                      <a:pt x="1973" y="2013"/>
                      <a:pt x="2161" y="2013"/>
                    </a:cubicBezTo>
                    <a:cubicBezTo>
                      <a:pt x="2360" y="2013"/>
                      <a:pt x="2539" y="2097"/>
                      <a:pt x="2633" y="2202"/>
                    </a:cubicBezTo>
                    <a:cubicBezTo>
                      <a:pt x="2728" y="2328"/>
                      <a:pt x="2748" y="2475"/>
                      <a:pt x="2748" y="2611"/>
                    </a:cubicBezTo>
                    <a:cubicBezTo>
                      <a:pt x="2748" y="2758"/>
                      <a:pt x="2685" y="2874"/>
                      <a:pt x="2623" y="2957"/>
                    </a:cubicBezTo>
                    <a:cubicBezTo>
                      <a:pt x="2560" y="3041"/>
                      <a:pt x="2549" y="3052"/>
                      <a:pt x="2549" y="3073"/>
                    </a:cubicBezTo>
                    <a:cubicBezTo>
                      <a:pt x="2549" y="3241"/>
                      <a:pt x="2549" y="3241"/>
                      <a:pt x="2549" y="3241"/>
                    </a:cubicBezTo>
                    <a:cubicBezTo>
                      <a:pt x="3179" y="3241"/>
                      <a:pt x="3179" y="3241"/>
                      <a:pt x="3179" y="3241"/>
                    </a:cubicBezTo>
                    <a:cubicBezTo>
                      <a:pt x="3231" y="3167"/>
                      <a:pt x="3273" y="3114"/>
                      <a:pt x="3283" y="3073"/>
                    </a:cubicBezTo>
                    <a:cubicBezTo>
                      <a:pt x="3283" y="1363"/>
                      <a:pt x="3283" y="1363"/>
                      <a:pt x="3283" y="1363"/>
                    </a:cubicBezTo>
                    <a:cubicBezTo>
                      <a:pt x="3283" y="0"/>
                      <a:pt x="3283" y="0"/>
                      <a:pt x="3283" y="0"/>
                    </a:cubicBezTo>
                    <a:cubicBezTo>
                      <a:pt x="2549" y="0"/>
                      <a:pt x="2549" y="0"/>
                      <a:pt x="2549" y="0"/>
                    </a:cubicBezTo>
                    <a:lnTo>
                      <a:pt x="2549"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4" name="Freeform 23"/>
              <p:cNvSpPr>
                <a:spLocks noChangeArrowheads="1"/>
              </p:cNvSpPr>
              <p:nvPr/>
            </p:nvSpPr>
            <p:spPr bwMode="auto">
              <a:xfrm>
                <a:off x="13545676" y="5587309"/>
                <a:ext cx="600795" cy="1326424"/>
              </a:xfrm>
              <a:custGeom>
                <a:avLst/>
                <a:gdLst>
                  <a:gd name="T0" fmla="*/ 599 w 1470"/>
                  <a:gd name="T1" fmla="*/ 0 h 3242"/>
                  <a:gd name="T2" fmla="*/ 599 w 1470"/>
                  <a:gd name="T3" fmla="*/ 0 h 3242"/>
                  <a:gd name="T4" fmla="*/ 32 w 1470"/>
                  <a:gd name="T5" fmla="*/ 0 h 3242"/>
                  <a:gd name="T6" fmla="*/ 32 w 1470"/>
                  <a:gd name="T7" fmla="*/ 3177 h 3242"/>
                  <a:gd name="T8" fmla="*/ 0 w 1470"/>
                  <a:gd name="T9" fmla="*/ 3241 h 3242"/>
                  <a:gd name="T10" fmla="*/ 347 w 1470"/>
                  <a:gd name="T11" fmla="*/ 3241 h 3242"/>
                  <a:gd name="T12" fmla="*/ 358 w 1470"/>
                  <a:gd name="T13" fmla="*/ 3220 h 3242"/>
                  <a:gd name="T14" fmla="*/ 1469 w 1470"/>
                  <a:gd name="T15" fmla="*/ 1562 h 3242"/>
                  <a:gd name="T16" fmla="*/ 599 w 1470"/>
                  <a:gd name="T17" fmla="*/ 0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0" h="3242">
                    <a:moveTo>
                      <a:pt x="599" y="0"/>
                    </a:moveTo>
                    <a:lnTo>
                      <a:pt x="599" y="0"/>
                    </a:lnTo>
                    <a:cubicBezTo>
                      <a:pt x="32" y="0"/>
                      <a:pt x="32" y="0"/>
                      <a:pt x="32" y="0"/>
                    </a:cubicBezTo>
                    <a:cubicBezTo>
                      <a:pt x="32" y="3177"/>
                      <a:pt x="32" y="3177"/>
                      <a:pt x="32" y="3177"/>
                    </a:cubicBezTo>
                    <a:cubicBezTo>
                      <a:pt x="22" y="3198"/>
                      <a:pt x="11" y="3220"/>
                      <a:pt x="0" y="3241"/>
                    </a:cubicBezTo>
                    <a:cubicBezTo>
                      <a:pt x="347" y="3241"/>
                      <a:pt x="347" y="3241"/>
                      <a:pt x="347" y="3241"/>
                    </a:cubicBezTo>
                    <a:cubicBezTo>
                      <a:pt x="347" y="3230"/>
                      <a:pt x="358" y="3220"/>
                      <a:pt x="358" y="3220"/>
                    </a:cubicBezTo>
                    <a:cubicBezTo>
                      <a:pt x="997" y="3030"/>
                      <a:pt x="1469" y="3052"/>
                      <a:pt x="1469" y="1562"/>
                    </a:cubicBezTo>
                    <a:cubicBezTo>
                      <a:pt x="1469" y="870"/>
                      <a:pt x="1113" y="272"/>
                      <a:pt x="599" y="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5" name="Freeform 24"/>
              <p:cNvSpPr>
                <a:spLocks noChangeArrowheads="1"/>
              </p:cNvSpPr>
              <p:nvPr/>
            </p:nvSpPr>
            <p:spPr bwMode="auto">
              <a:xfrm>
                <a:off x="11346372" y="6504075"/>
                <a:ext cx="1926872" cy="2069943"/>
              </a:xfrm>
              <a:custGeom>
                <a:avLst/>
                <a:gdLst>
                  <a:gd name="T0" fmla="*/ 4079 w 4710"/>
                  <a:gd name="T1" fmla="*/ 829 h 5056"/>
                  <a:gd name="T2" fmla="*/ 4079 w 4710"/>
                  <a:gd name="T3" fmla="*/ 829 h 5056"/>
                  <a:gd name="T4" fmla="*/ 4195 w 4710"/>
                  <a:gd name="T5" fmla="*/ 577 h 5056"/>
                  <a:gd name="T6" fmla="*/ 4279 w 4710"/>
                  <a:gd name="T7" fmla="*/ 357 h 5056"/>
                  <a:gd name="T8" fmla="*/ 4205 w 4710"/>
                  <a:gd name="T9" fmla="*/ 105 h 5056"/>
                  <a:gd name="T10" fmla="*/ 3933 w 4710"/>
                  <a:gd name="T11" fmla="*/ 0 h 5056"/>
                  <a:gd name="T12" fmla="*/ 3650 w 4710"/>
                  <a:gd name="T13" fmla="*/ 105 h 5056"/>
                  <a:gd name="T14" fmla="*/ 3576 w 4710"/>
                  <a:gd name="T15" fmla="*/ 357 h 5056"/>
                  <a:gd name="T16" fmla="*/ 3670 w 4710"/>
                  <a:gd name="T17" fmla="*/ 577 h 5056"/>
                  <a:gd name="T18" fmla="*/ 3807 w 4710"/>
                  <a:gd name="T19" fmla="*/ 829 h 5056"/>
                  <a:gd name="T20" fmla="*/ 3807 w 4710"/>
                  <a:gd name="T21" fmla="*/ 839 h 5056"/>
                  <a:gd name="T22" fmla="*/ 3807 w 4710"/>
                  <a:gd name="T23" fmla="*/ 1269 h 5056"/>
                  <a:gd name="T24" fmla="*/ 1584 w 4710"/>
                  <a:gd name="T25" fmla="*/ 1269 h 5056"/>
                  <a:gd name="T26" fmla="*/ 1584 w 4710"/>
                  <a:gd name="T27" fmla="*/ 1364 h 5056"/>
                  <a:gd name="T28" fmla="*/ 1657 w 4710"/>
                  <a:gd name="T29" fmla="*/ 1479 h 5056"/>
                  <a:gd name="T30" fmla="*/ 1793 w 4710"/>
                  <a:gd name="T31" fmla="*/ 1825 h 5056"/>
                  <a:gd name="T32" fmla="*/ 1667 w 4710"/>
                  <a:gd name="T33" fmla="*/ 2223 h 5056"/>
                  <a:gd name="T34" fmla="*/ 1206 w 4710"/>
                  <a:gd name="T35" fmla="*/ 2423 h 5056"/>
                  <a:gd name="T36" fmla="*/ 744 w 4710"/>
                  <a:gd name="T37" fmla="*/ 2223 h 5056"/>
                  <a:gd name="T38" fmla="*/ 619 w 4710"/>
                  <a:gd name="T39" fmla="*/ 1825 h 5056"/>
                  <a:gd name="T40" fmla="*/ 765 w 4710"/>
                  <a:gd name="T41" fmla="*/ 1468 h 5056"/>
                  <a:gd name="T42" fmla="*/ 859 w 4710"/>
                  <a:gd name="T43" fmla="*/ 1332 h 5056"/>
                  <a:gd name="T44" fmla="*/ 859 w 4710"/>
                  <a:gd name="T45" fmla="*/ 1269 h 5056"/>
                  <a:gd name="T46" fmla="*/ 0 w 4710"/>
                  <a:gd name="T47" fmla="*/ 1269 h 5056"/>
                  <a:gd name="T48" fmla="*/ 200 w 4710"/>
                  <a:gd name="T49" fmla="*/ 3555 h 5056"/>
                  <a:gd name="T50" fmla="*/ 1562 w 4710"/>
                  <a:gd name="T51" fmla="*/ 5055 h 5056"/>
                  <a:gd name="T52" fmla="*/ 2317 w 4710"/>
                  <a:gd name="T53" fmla="*/ 5055 h 5056"/>
                  <a:gd name="T54" fmla="*/ 4269 w 4710"/>
                  <a:gd name="T55" fmla="*/ 3545 h 5056"/>
                  <a:gd name="T56" fmla="*/ 4205 w 4710"/>
                  <a:gd name="T57" fmla="*/ 3146 h 5056"/>
                  <a:gd name="T58" fmla="*/ 4195 w 4710"/>
                  <a:gd name="T59" fmla="*/ 3146 h 5056"/>
                  <a:gd name="T60" fmla="*/ 3891 w 4710"/>
                  <a:gd name="T61" fmla="*/ 3304 h 5056"/>
                  <a:gd name="T62" fmla="*/ 3880 w 4710"/>
                  <a:gd name="T63" fmla="*/ 3304 h 5056"/>
                  <a:gd name="T64" fmla="*/ 3723 w 4710"/>
                  <a:gd name="T65" fmla="*/ 3377 h 5056"/>
                  <a:gd name="T66" fmla="*/ 3723 w 4710"/>
                  <a:gd name="T67" fmla="*/ 3377 h 5056"/>
                  <a:gd name="T68" fmla="*/ 3702 w 4710"/>
                  <a:gd name="T69" fmla="*/ 3387 h 5056"/>
                  <a:gd name="T70" fmla="*/ 3670 w 4710"/>
                  <a:gd name="T71" fmla="*/ 3397 h 5056"/>
                  <a:gd name="T72" fmla="*/ 3670 w 4710"/>
                  <a:gd name="T73" fmla="*/ 3387 h 5056"/>
                  <a:gd name="T74" fmla="*/ 3503 w 4710"/>
                  <a:gd name="T75" fmla="*/ 3419 h 5056"/>
                  <a:gd name="T76" fmla="*/ 3367 w 4710"/>
                  <a:gd name="T77" fmla="*/ 3597 h 5056"/>
                  <a:gd name="T78" fmla="*/ 3072 w 4710"/>
                  <a:gd name="T79" fmla="*/ 3755 h 5056"/>
                  <a:gd name="T80" fmla="*/ 2957 w 4710"/>
                  <a:gd name="T81" fmla="*/ 3776 h 5056"/>
                  <a:gd name="T82" fmla="*/ 2947 w 4710"/>
                  <a:gd name="T83" fmla="*/ 3776 h 5056"/>
                  <a:gd name="T84" fmla="*/ 2433 w 4710"/>
                  <a:gd name="T85" fmla="*/ 3838 h 5056"/>
                  <a:gd name="T86" fmla="*/ 2423 w 4710"/>
                  <a:gd name="T87" fmla="*/ 3838 h 5056"/>
                  <a:gd name="T88" fmla="*/ 1982 w 4710"/>
                  <a:gd name="T89" fmla="*/ 3745 h 5056"/>
                  <a:gd name="T90" fmla="*/ 1698 w 4710"/>
                  <a:gd name="T91" fmla="*/ 3304 h 5056"/>
                  <a:gd name="T92" fmla="*/ 1698 w 4710"/>
                  <a:gd name="T93" fmla="*/ 3293 h 5056"/>
                  <a:gd name="T94" fmla="*/ 1678 w 4710"/>
                  <a:gd name="T95" fmla="*/ 2874 h 5056"/>
                  <a:gd name="T96" fmla="*/ 1877 w 4710"/>
                  <a:gd name="T97" fmla="*/ 2412 h 5056"/>
                  <a:gd name="T98" fmla="*/ 2297 w 4710"/>
                  <a:gd name="T99" fmla="*/ 2223 h 5056"/>
                  <a:gd name="T100" fmla="*/ 2307 w 4710"/>
                  <a:gd name="T101" fmla="*/ 2223 h 5056"/>
                  <a:gd name="T102" fmla="*/ 2832 w 4710"/>
                  <a:gd name="T103" fmla="*/ 2181 h 5056"/>
                  <a:gd name="T104" fmla="*/ 2832 w 4710"/>
                  <a:gd name="T105" fmla="*/ 2181 h 5056"/>
                  <a:gd name="T106" fmla="*/ 3283 w 4710"/>
                  <a:gd name="T107" fmla="*/ 2287 h 5056"/>
                  <a:gd name="T108" fmla="*/ 3324 w 4710"/>
                  <a:gd name="T109" fmla="*/ 2328 h 5056"/>
                  <a:gd name="T110" fmla="*/ 3324 w 4710"/>
                  <a:gd name="T111" fmla="*/ 2318 h 5056"/>
                  <a:gd name="T112" fmla="*/ 4446 w 4710"/>
                  <a:gd name="T113" fmla="*/ 1563 h 5056"/>
                  <a:gd name="T114" fmla="*/ 4709 w 4710"/>
                  <a:gd name="T115" fmla="*/ 1269 h 5056"/>
                  <a:gd name="T116" fmla="*/ 4079 w 4710"/>
                  <a:gd name="T117" fmla="*/ 1269 h 5056"/>
                  <a:gd name="T118" fmla="*/ 4079 w 4710"/>
                  <a:gd name="T119" fmla="*/ 829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10" h="5056">
                    <a:moveTo>
                      <a:pt x="4079" y="829"/>
                    </a:moveTo>
                    <a:lnTo>
                      <a:pt x="4079" y="829"/>
                    </a:lnTo>
                    <a:cubicBezTo>
                      <a:pt x="4079" y="713"/>
                      <a:pt x="4153" y="640"/>
                      <a:pt x="4195" y="577"/>
                    </a:cubicBezTo>
                    <a:cubicBezTo>
                      <a:pt x="4247" y="503"/>
                      <a:pt x="4279" y="441"/>
                      <a:pt x="4279" y="357"/>
                    </a:cubicBezTo>
                    <a:cubicBezTo>
                      <a:pt x="4279" y="262"/>
                      <a:pt x="4257" y="168"/>
                      <a:pt x="4205" y="105"/>
                    </a:cubicBezTo>
                    <a:cubicBezTo>
                      <a:pt x="4153" y="42"/>
                      <a:pt x="4079" y="0"/>
                      <a:pt x="3933" y="0"/>
                    </a:cubicBezTo>
                    <a:cubicBezTo>
                      <a:pt x="3775" y="0"/>
                      <a:pt x="3702" y="52"/>
                      <a:pt x="3650" y="105"/>
                    </a:cubicBezTo>
                    <a:cubicBezTo>
                      <a:pt x="3597" y="168"/>
                      <a:pt x="3576" y="262"/>
                      <a:pt x="3576" y="357"/>
                    </a:cubicBezTo>
                    <a:cubicBezTo>
                      <a:pt x="3576" y="451"/>
                      <a:pt x="3618" y="503"/>
                      <a:pt x="3670" y="577"/>
                    </a:cubicBezTo>
                    <a:cubicBezTo>
                      <a:pt x="3723" y="640"/>
                      <a:pt x="3796" y="713"/>
                      <a:pt x="3807" y="829"/>
                    </a:cubicBezTo>
                    <a:cubicBezTo>
                      <a:pt x="3818" y="839"/>
                      <a:pt x="3818" y="839"/>
                      <a:pt x="3807" y="839"/>
                    </a:cubicBezTo>
                    <a:cubicBezTo>
                      <a:pt x="3807" y="1269"/>
                      <a:pt x="3807" y="1269"/>
                      <a:pt x="3807" y="1269"/>
                    </a:cubicBezTo>
                    <a:cubicBezTo>
                      <a:pt x="1584" y="1269"/>
                      <a:pt x="1584" y="1269"/>
                      <a:pt x="1584" y="1269"/>
                    </a:cubicBezTo>
                    <a:cubicBezTo>
                      <a:pt x="1584" y="1364"/>
                      <a:pt x="1584" y="1364"/>
                      <a:pt x="1584" y="1364"/>
                    </a:cubicBezTo>
                    <a:cubicBezTo>
                      <a:pt x="1584" y="1385"/>
                      <a:pt x="1594" y="1385"/>
                      <a:pt x="1657" y="1479"/>
                    </a:cubicBezTo>
                    <a:cubicBezTo>
                      <a:pt x="1720" y="1552"/>
                      <a:pt x="1793" y="1678"/>
                      <a:pt x="1793" y="1825"/>
                    </a:cubicBezTo>
                    <a:cubicBezTo>
                      <a:pt x="1793" y="1961"/>
                      <a:pt x="1761" y="2108"/>
                      <a:pt x="1667" y="2223"/>
                    </a:cubicBezTo>
                    <a:cubicBezTo>
                      <a:pt x="1573" y="2339"/>
                      <a:pt x="1394" y="2423"/>
                      <a:pt x="1206" y="2423"/>
                    </a:cubicBezTo>
                    <a:cubicBezTo>
                      <a:pt x="1007" y="2412"/>
                      <a:pt x="839" y="2339"/>
                      <a:pt x="744" y="2223"/>
                    </a:cubicBezTo>
                    <a:cubicBezTo>
                      <a:pt x="650" y="2108"/>
                      <a:pt x="619" y="1961"/>
                      <a:pt x="619" y="1825"/>
                    </a:cubicBezTo>
                    <a:cubicBezTo>
                      <a:pt x="619" y="1668"/>
                      <a:pt x="703" y="1552"/>
                      <a:pt x="765" y="1468"/>
                    </a:cubicBezTo>
                    <a:cubicBezTo>
                      <a:pt x="839" y="1374"/>
                      <a:pt x="849" y="1364"/>
                      <a:pt x="859" y="1332"/>
                    </a:cubicBezTo>
                    <a:cubicBezTo>
                      <a:pt x="859" y="1269"/>
                      <a:pt x="859" y="1269"/>
                      <a:pt x="859" y="1269"/>
                    </a:cubicBezTo>
                    <a:cubicBezTo>
                      <a:pt x="0" y="1269"/>
                      <a:pt x="0" y="1269"/>
                      <a:pt x="0" y="1269"/>
                    </a:cubicBezTo>
                    <a:cubicBezTo>
                      <a:pt x="200" y="1972"/>
                      <a:pt x="420" y="2360"/>
                      <a:pt x="200" y="3555"/>
                    </a:cubicBezTo>
                    <a:cubicBezTo>
                      <a:pt x="1237" y="4572"/>
                      <a:pt x="1143" y="4814"/>
                      <a:pt x="1562" y="5055"/>
                    </a:cubicBezTo>
                    <a:cubicBezTo>
                      <a:pt x="2317" y="5055"/>
                      <a:pt x="2317" y="5055"/>
                      <a:pt x="2317" y="5055"/>
                    </a:cubicBezTo>
                    <a:cubicBezTo>
                      <a:pt x="2863" y="4730"/>
                      <a:pt x="3586" y="4164"/>
                      <a:pt x="4269" y="3545"/>
                    </a:cubicBezTo>
                    <a:cubicBezTo>
                      <a:pt x="4216" y="3409"/>
                      <a:pt x="4205" y="3272"/>
                      <a:pt x="4205" y="3146"/>
                    </a:cubicBezTo>
                    <a:cubicBezTo>
                      <a:pt x="4195" y="3146"/>
                      <a:pt x="4195" y="3146"/>
                      <a:pt x="4195" y="3146"/>
                    </a:cubicBezTo>
                    <a:cubicBezTo>
                      <a:pt x="4069" y="3210"/>
                      <a:pt x="3974" y="3262"/>
                      <a:pt x="3891" y="3304"/>
                    </a:cubicBezTo>
                    <a:lnTo>
                      <a:pt x="3880" y="3304"/>
                    </a:lnTo>
                    <a:cubicBezTo>
                      <a:pt x="3796" y="3345"/>
                      <a:pt x="3734" y="3366"/>
                      <a:pt x="3723" y="3377"/>
                    </a:cubicBezTo>
                    <a:lnTo>
                      <a:pt x="3723" y="3377"/>
                    </a:lnTo>
                    <a:cubicBezTo>
                      <a:pt x="3712" y="3387"/>
                      <a:pt x="3712" y="3387"/>
                      <a:pt x="3702" y="3387"/>
                    </a:cubicBezTo>
                    <a:lnTo>
                      <a:pt x="3670" y="3397"/>
                    </a:lnTo>
                    <a:cubicBezTo>
                      <a:pt x="3670" y="3387"/>
                      <a:pt x="3670" y="3387"/>
                      <a:pt x="3670" y="3387"/>
                    </a:cubicBezTo>
                    <a:cubicBezTo>
                      <a:pt x="3618" y="3419"/>
                      <a:pt x="3566" y="3419"/>
                      <a:pt x="3503" y="3419"/>
                    </a:cubicBezTo>
                    <a:cubicBezTo>
                      <a:pt x="3471" y="3493"/>
                      <a:pt x="3419" y="3555"/>
                      <a:pt x="3367" y="3597"/>
                    </a:cubicBezTo>
                    <a:cubicBezTo>
                      <a:pt x="3283" y="3671"/>
                      <a:pt x="3188" y="3723"/>
                      <a:pt x="3072" y="3755"/>
                    </a:cubicBezTo>
                    <a:cubicBezTo>
                      <a:pt x="3031" y="3765"/>
                      <a:pt x="2999" y="3776"/>
                      <a:pt x="2957" y="3776"/>
                    </a:cubicBezTo>
                    <a:lnTo>
                      <a:pt x="2947" y="3776"/>
                    </a:lnTo>
                    <a:cubicBezTo>
                      <a:pt x="2433" y="3838"/>
                      <a:pt x="2433" y="3838"/>
                      <a:pt x="2433" y="3838"/>
                    </a:cubicBezTo>
                    <a:cubicBezTo>
                      <a:pt x="2433" y="3838"/>
                      <a:pt x="2433" y="3838"/>
                      <a:pt x="2423" y="3838"/>
                    </a:cubicBezTo>
                    <a:cubicBezTo>
                      <a:pt x="2265" y="3859"/>
                      <a:pt x="2118" y="3828"/>
                      <a:pt x="1982" y="3745"/>
                    </a:cubicBezTo>
                    <a:cubicBezTo>
                      <a:pt x="1845" y="3661"/>
                      <a:pt x="1720" y="3503"/>
                      <a:pt x="1698" y="3304"/>
                    </a:cubicBezTo>
                    <a:lnTo>
                      <a:pt x="1698" y="3293"/>
                    </a:lnTo>
                    <a:cubicBezTo>
                      <a:pt x="1678" y="2874"/>
                      <a:pt x="1678" y="2874"/>
                      <a:pt x="1678" y="2874"/>
                    </a:cubicBezTo>
                    <a:cubicBezTo>
                      <a:pt x="1657" y="2674"/>
                      <a:pt x="1761" y="2517"/>
                      <a:pt x="1877" y="2412"/>
                    </a:cubicBezTo>
                    <a:cubicBezTo>
                      <a:pt x="1993" y="2307"/>
                      <a:pt x="2129" y="2244"/>
                      <a:pt x="2297" y="2223"/>
                    </a:cubicBezTo>
                    <a:cubicBezTo>
                      <a:pt x="2297" y="2223"/>
                      <a:pt x="2297" y="2223"/>
                      <a:pt x="2307" y="2223"/>
                    </a:cubicBezTo>
                    <a:cubicBezTo>
                      <a:pt x="2832" y="2181"/>
                      <a:pt x="2832" y="2181"/>
                      <a:pt x="2832" y="2181"/>
                    </a:cubicBezTo>
                    <a:lnTo>
                      <a:pt x="2832" y="2181"/>
                    </a:lnTo>
                    <a:cubicBezTo>
                      <a:pt x="2999" y="2160"/>
                      <a:pt x="3146" y="2203"/>
                      <a:pt x="3283" y="2287"/>
                    </a:cubicBezTo>
                    <a:cubicBezTo>
                      <a:pt x="3293" y="2297"/>
                      <a:pt x="3314" y="2318"/>
                      <a:pt x="3324" y="2328"/>
                    </a:cubicBezTo>
                    <a:cubicBezTo>
                      <a:pt x="3324" y="2318"/>
                      <a:pt x="3324" y="2318"/>
                      <a:pt x="3324" y="2318"/>
                    </a:cubicBezTo>
                    <a:cubicBezTo>
                      <a:pt x="3324" y="2318"/>
                      <a:pt x="4006" y="2045"/>
                      <a:pt x="4446" y="1563"/>
                    </a:cubicBezTo>
                    <a:cubicBezTo>
                      <a:pt x="4551" y="1458"/>
                      <a:pt x="4635" y="1353"/>
                      <a:pt x="4709" y="1269"/>
                    </a:cubicBezTo>
                    <a:cubicBezTo>
                      <a:pt x="4079" y="1269"/>
                      <a:pt x="4079" y="1269"/>
                      <a:pt x="4079" y="1269"/>
                    </a:cubicBezTo>
                    <a:lnTo>
                      <a:pt x="4079" y="829"/>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6" name="Freeform 25"/>
              <p:cNvSpPr>
                <a:spLocks noChangeArrowheads="1"/>
              </p:cNvSpPr>
              <p:nvPr/>
            </p:nvSpPr>
            <p:spPr bwMode="auto">
              <a:xfrm>
                <a:off x="11580916" y="8689516"/>
                <a:ext cx="909311" cy="1404023"/>
              </a:xfrm>
              <a:custGeom>
                <a:avLst/>
                <a:gdLst>
                  <a:gd name="T0" fmla="*/ 1594 w 2224"/>
                  <a:gd name="T1" fmla="*/ 0 h 3431"/>
                  <a:gd name="T2" fmla="*/ 1594 w 2224"/>
                  <a:gd name="T3" fmla="*/ 0 h 3431"/>
                  <a:gd name="T4" fmla="*/ 325 w 2224"/>
                  <a:gd name="T5" fmla="*/ 0 h 3431"/>
                  <a:gd name="T6" fmla="*/ 157 w 2224"/>
                  <a:gd name="T7" fmla="*/ 252 h 3431"/>
                  <a:gd name="T8" fmla="*/ 587 w 2224"/>
                  <a:gd name="T9" fmla="*/ 1521 h 3431"/>
                  <a:gd name="T10" fmla="*/ 314 w 2224"/>
                  <a:gd name="T11" fmla="*/ 2192 h 3431"/>
                  <a:gd name="T12" fmla="*/ 860 w 2224"/>
                  <a:gd name="T13" fmla="*/ 2192 h 3431"/>
                  <a:gd name="T14" fmla="*/ 860 w 2224"/>
                  <a:gd name="T15" fmla="*/ 2580 h 3431"/>
                  <a:gd name="T16" fmla="*/ 860 w 2224"/>
                  <a:gd name="T17" fmla="*/ 2590 h 3431"/>
                  <a:gd name="T18" fmla="*/ 713 w 2224"/>
                  <a:gd name="T19" fmla="*/ 2842 h 3431"/>
                  <a:gd name="T20" fmla="*/ 618 w 2224"/>
                  <a:gd name="T21" fmla="*/ 3062 h 3431"/>
                  <a:gd name="T22" fmla="*/ 692 w 2224"/>
                  <a:gd name="T23" fmla="*/ 3315 h 3431"/>
                  <a:gd name="T24" fmla="*/ 975 w 2224"/>
                  <a:gd name="T25" fmla="*/ 3419 h 3431"/>
                  <a:gd name="T26" fmla="*/ 1258 w 2224"/>
                  <a:gd name="T27" fmla="*/ 3315 h 3431"/>
                  <a:gd name="T28" fmla="*/ 1332 w 2224"/>
                  <a:gd name="T29" fmla="*/ 3062 h 3431"/>
                  <a:gd name="T30" fmla="*/ 1248 w 2224"/>
                  <a:gd name="T31" fmla="*/ 2842 h 3431"/>
                  <a:gd name="T32" fmla="*/ 1121 w 2224"/>
                  <a:gd name="T33" fmla="*/ 2590 h 3431"/>
                  <a:gd name="T34" fmla="*/ 1121 w 2224"/>
                  <a:gd name="T35" fmla="*/ 2192 h 3431"/>
                  <a:gd name="T36" fmla="*/ 1751 w 2224"/>
                  <a:gd name="T37" fmla="*/ 2192 h 3431"/>
                  <a:gd name="T38" fmla="*/ 1783 w 2224"/>
                  <a:gd name="T39" fmla="*/ 1279 h 3431"/>
                  <a:gd name="T40" fmla="*/ 2139 w 2224"/>
                  <a:gd name="T41" fmla="*/ 263 h 3431"/>
                  <a:gd name="T42" fmla="*/ 1594 w 2224"/>
                  <a:gd name="T43" fmla="*/ 0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4" h="3431">
                    <a:moveTo>
                      <a:pt x="1594" y="0"/>
                    </a:moveTo>
                    <a:lnTo>
                      <a:pt x="1594" y="0"/>
                    </a:lnTo>
                    <a:cubicBezTo>
                      <a:pt x="325" y="0"/>
                      <a:pt x="325" y="0"/>
                      <a:pt x="325" y="0"/>
                    </a:cubicBezTo>
                    <a:cubicBezTo>
                      <a:pt x="251" y="63"/>
                      <a:pt x="198" y="147"/>
                      <a:pt x="157" y="252"/>
                    </a:cubicBezTo>
                    <a:cubicBezTo>
                      <a:pt x="0" y="671"/>
                      <a:pt x="545" y="1080"/>
                      <a:pt x="587" y="1521"/>
                    </a:cubicBezTo>
                    <a:cubicBezTo>
                      <a:pt x="503" y="1773"/>
                      <a:pt x="409" y="1982"/>
                      <a:pt x="314" y="2192"/>
                    </a:cubicBezTo>
                    <a:cubicBezTo>
                      <a:pt x="860" y="2192"/>
                      <a:pt x="860" y="2192"/>
                      <a:pt x="860" y="2192"/>
                    </a:cubicBezTo>
                    <a:cubicBezTo>
                      <a:pt x="860" y="2580"/>
                      <a:pt x="860" y="2580"/>
                      <a:pt x="860" y="2580"/>
                    </a:cubicBezTo>
                    <a:lnTo>
                      <a:pt x="860" y="2590"/>
                    </a:lnTo>
                    <a:cubicBezTo>
                      <a:pt x="849" y="2706"/>
                      <a:pt x="765" y="2780"/>
                      <a:pt x="713" y="2842"/>
                    </a:cubicBezTo>
                    <a:cubicBezTo>
                      <a:pt x="660" y="2916"/>
                      <a:pt x="618" y="2979"/>
                      <a:pt x="618" y="3062"/>
                    </a:cubicBezTo>
                    <a:cubicBezTo>
                      <a:pt x="618" y="3157"/>
                      <a:pt x="639" y="3251"/>
                      <a:pt x="692" y="3315"/>
                    </a:cubicBezTo>
                    <a:cubicBezTo>
                      <a:pt x="744" y="3377"/>
                      <a:pt x="828" y="3419"/>
                      <a:pt x="975" y="3419"/>
                    </a:cubicBezTo>
                    <a:cubicBezTo>
                      <a:pt x="1121" y="3430"/>
                      <a:pt x="1205" y="3377"/>
                      <a:pt x="1258" y="3315"/>
                    </a:cubicBezTo>
                    <a:cubicBezTo>
                      <a:pt x="1300" y="3251"/>
                      <a:pt x="1332" y="3157"/>
                      <a:pt x="1332" y="3062"/>
                    </a:cubicBezTo>
                    <a:cubicBezTo>
                      <a:pt x="1332" y="2979"/>
                      <a:pt x="1289" y="2916"/>
                      <a:pt x="1248" y="2842"/>
                    </a:cubicBezTo>
                    <a:cubicBezTo>
                      <a:pt x="1195" y="2780"/>
                      <a:pt x="1121" y="2706"/>
                      <a:pt x="1121" y="2590"/>
                    </a:cubicBezTo>
                    <a:cubicBezTo>
                      <a:pt x="1121" y="2192"/>
                      <a:pt x="1121" y="2192"/>
                      <a:pt x="1121" y="2192"/>
                    </a:cubicBezTo>
                    <a:cubicBezTo>
                      <a:pt x="1751" y="2192"/>
                      <a:pt x="1751" y="2192"/>
                      <a:pt x="1751" y="2192"/>
                    </a:cubicBezTo>
                    <a:cubicBezTo>
                      <a:pt x="1751" y="1909"/>
                      <a:pt x="1762" y="1615"/>
                      <a:pt x="1783" y="1279"/>
                    </a:cubicBezTo>
                    <a:cubicBezTo>
                      <a:pt x="1877" y="818"/>
                      <a:pt x="2223" y="598"/>
                      <a:pt x="2139" y="263"/>
                    </a:cubicBezTo>
                    <a:cubicBezTo>
                      <a:pt x="2066" y="11"/>
                      <a:pt x="1814" y="73"/>
                      <a:pt x="1594"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7" name="Freeform 26"/>
              <p:cNvSpPr>
                <a:spLocks noChangeArrowheads="1"/>
              </p:cNvSpPr>
              <p:nvPr/>
            </p:nvSpPr>
            <p:spPr bwMode="auto">
              <a:xfrm>
                <a:off x="12701316" y="7023816"/>
                <a:ext cx="923744" cy="750738"/>
              </a:xfrm>
              <a:custGeom>
                <a:avLst/>
                <a:gdLst>
                  <a:gd name="T0" fmla="*/ 1395 w 2256"/>
                  <a:gd name="T1" fmla="*/ 546 h 1836"/>
                  <a:gd name="T2" fmla="*/ 1395 w 2256"/>
                  <a:gd name="T3" fmla="*/ 546 h 1836"/>
                  <a:gd name="T4" fmla="*/ 136 w 2256"/>
                  <a:gd name="T5" fmla="*/ 1395 h 1836"/>
                  <a:gd name="T6" fmla="*/ 21 w 2256"/>
                  <a:gd name="T7" fmla="*/ 1657 h 1836"/>
                  <a:gd name="T8" fmla="*/ 230 w 2256"/>
                  <a:gd name="T9" fmla="*/ 1793 h 1836"/>
                  <a:gd name="T10" fmla="*/ 1604 w 2256"/>
                  <a:gd name="T11" fmla="*/ 860 h 1836"/>
                  <a:gd name="T12" fmla="*/ 2255 w 2256"/>
                  <a:gd name="T13" fmla="*/ 0 h 1836"/>
                  <a:gd name="T14" fmla="*/ 1888 w 2256"/>
                  <a:gd name="T15" fmla="*/ 0 h 1836"/>
                  <a:gd name="T16" fmla="*/ 1395 w 2256"/>
                  <a:gd name="T17" fmla="*/ 546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6" h="1836">
                    <a:moveTo>
                      <a:pt x="1395" y="546"/>
                    </a:moveTo>
                    <a:lnTo>
                      <a:pt x="1395" y="546"/>
                    </a:lnTo>
                    <a:cubicBezTo>
                      <a:pt x="881" y="1112"/>
                      <a:pt x="136" y="1395"/>
                      <a:pt x="136" y="1395"/>
                    </a:cubicBezTo>
                    <a:cubicBezTo>
                      <a:pt x="53" y="1416"/>
                      <a:pt x="0" y="1541"/>
                      <a:pt x="21" y="1657"/>
                    </a:cubicBezTo>
                    <a:cubicBezTo>
                      <a:pt x="42" y="1762"/>
                      <a:pt x="157" y="1835"/>
                      <a:pt x="230" y="1793"/>
                    </a:cubicBezTo>
                    <a:cubicBezTo>
                      <a:pt x="230" y="1793"/>
                      <a:pt x="1017" y="1500"/>
                      <a:pt x="1604" y="860"/>
                    </a:cubicBezTo>
                    <a:cubicBezTo>
                      <a:pt x="1919" y="524"/>
                      <a:pt x="2129" y="220"/>
                      <a:pt x="2255" y="0"/>
                    </a:cubicBezTo>
                    <a:cubicBezTo>
                      <a:pt x="1888" y="0"/>
                      <a:pt x="1888" y="0"/>
                      <a:pt x="1888" y="0"/>
                    </a:cubicBezTo>
                    <a:cubicBezTo>
                      <a:pt x="1762" y="147"/>
                      <a:pt x="1604" y="325"/>
                      <a:pt x="1395" y="546"/>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8" name="Freeform 27"/>
              <p:cNvSpPr>
                <a:spLocks noChangeArrowheads="1"/>
              </p:cNvSpPr>
              <p:nvPr/>
            </p:nvSpPr>
            <p:spPr bwMode="auto">
              <a:xfrm>
                <a:off x="12174494" y="7539949"/>
                <a:ext cx="488935" cy="400634"/>
              </a:xfrm>
              <a:custGeom>
                <a:avLst/>
                <a:gdLst>
                  <a:gd name="T0" fmla="*/ 871 w 1196"/>
                  <a:gd name="T1" fmla="*/ 11 h 977"/>
                  <a:gd name="T2" fmla="*/ 871 w 1196"/>
                  <a:gd name="T3" fmla="*/ 11 h 977"/>
                  <a:gd name="T4" fmla="*/ 849 w 1196"/>
                  <a:gd name="T5" fmla="*/ 11 h 977"/>
                  <a:gd name="T6" fmla="*/ 304 w 1196"/>
                  <a:gd name="T7" fmla="*/ 53 h 977"/>
                  <a:gd name="T8" fmla="*/ 10 w 1196"/>
                  <a:gd name="T9" fmla="*/ 326 h 977"/>
                  <a:gd name="T10" fmla="*/ 42 w 1196"/>
                  <a:gd name="T11" fmla="*/ 756 h 977"/>
                  <a:gd name="T12" fmla="*/ 367 w 1196"/>
                  <a:gd name="T13" fmla="*/ 954 h 977"/>
                  <a:gd name="T14" fmla="*/ 891 w 1196"/>
                  <a:gd name="T15" fmla="*/ 892 h 977"/>
                  <a:gd name="T16" fmla="*/ 1195 w 1196"/>
                  <a:gd name="T17" fmla="*/ 619 h 977"/>
                  <a:gd name="T18" fmla="*/ 1164 w 1196"/>
                  <a:gd name="T19" fmla="*/ 211 h 977"/>
                  <a:gd name="T20" fmla="*/ 871 w 1196"/>
                  <a:gd name="T21" fmla="*/ 11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6" h="977">
                    <a:moveTo>
                      <a:pt x="871" y="11"/>
                    </a:moveTo>
                    <a:lnTo>
                      <a:pt x="871" y="11"/>
                    </a:lnTo>
                    <a:cubicBezTo>
                      <a:pt x="871" y="11"/>
                      <a:pt x="860" y="11"/>
                      <a:pt x="849" y="11"/>
                    </a:cubicBezTo>
                    <a:cubicBezTo>
                      <a:pt x="304" y="53"/>
                      <a:pt x="304" y="53"/>
                      <a:pt x="304" y="53"/>
                    </a:cubicBezTo>
                    <a:cubicBezTo>
                      <a:pt x="147" y="74"/>
                      <a:pt x="0" y="200"/>
                      <a:pt x="10" y="326"/>
                    </a:cubicBezTo>
                    <a:cubicBezTo>
                      <a:pt x="42" y="756"/>
                      <a:pt x="42" y="756"/>
                      <a:pt x="42" y="756"/>
                    </a:cubicBezTo>
                    <a:cubicBezTo>
                      <a:pt x="53" y="882"/>
                      <a:pt x="209" y="976"/>
                      <a:pt x="367" y="954"/>
                    </a:cubicBezTo>
                    <a:cubicBezTo>
                      <a:pt x="891" y="892"/>
                      <a:pt x="891" y="892"/>
                      <a:pt x="891" y="892"/>
                    </a:cubicBezTo>
                    <a:cubicBezTo>
                      <a:pt x="1059" y="882"/>
                      <a:pt x="1195" y="745"/>
                      <a:pt x="1195" y="619"/>
                    </a:cubicBezTo>
                    <a:cubicBezTo>
                      <a:pt x="1164" y="211"/>
                      <a:pt x="1164" y="211"/>
                      <a:pt x="1164" y="211"/>
                    </a:cubicBezTo>
                    <a:cubicBezTo>
                      <a:pt x="1154" y="95"/>
                      <a:pt x="1027" y="0"/>
                      <a:pt x="871" y="11"/>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69" name="Freeform 28"/>
              <p:cNvSpPr>
                <a:spLocks noChangeArrowheads="1"/>
              </p:cNvSpPr>
              <p:nvPr/>
            </p:nvSpPr>
            <p:spPr bwMode="auto">
              <a:xfrm>
                <a:off x="12710338" y="8187821"/>
                <a:ext cx="992303" cy="1404023"/>
              </a:xfrm>
              <a:custGeom>
                <a:avLst/>
                <a:gdLst>
                  <a:gd name="T0" fmla="*/ 1049 w 2424"/>
                  <a:gd name="T1" fmla="*/ 0 h 3430"/>
                  <a:gd name="T2" fmla="*/ 1049 w 2424"/>
                  <a:gd name="T3" fmla="*/ 0 h 3430"/>
                  <a:gd name="T4" fmla="*/ 0 w 2424"/>
                  <a:gd name="T5" fmla="*/ 3419 h 3430"/>
                  <a:gd name="T6" fmla="*/ 1059 w 2424"/>
                  <a:gd name="T7" fmla="*/ 3419 h 3430"/>
                  <a:gd name="T8" fmla="*/ 1059 w 2424"/>
                  <a:gd name="T9" fmla="*/ 3314 h 3430"/>
                  <a:gd name="T10" fmla="*/ 986 w 2424"/>
                  <a:gd name="T11" fmla="*/ 3188 h 3430"/>
                  <a:gd name="T12" fmla="*/ 860 w 2424"/>
                  <a:gd name="T13" fmla="*/ 2842 h 3430"/>
                  <a:gd name="T14" fmla="*/ 986 w 2424"/>
                  <a:gd name="T15" fmla="*/ 2444 h 3430"/>
                  <a:gd name="T16" fmla="*/ 1447 w 2424"/>
                  <a:gd name="T17" fmla="*/ 2255 h 3430"/>
                  <a:gd name="T18" fmla="*/ 1898 w 2424"/>
                  <a:gd name="T19" fmla="*/ 2444 h 3430"/>
                  <a:gd name="T20" fmla="*/ 2024 w 2424"/>
                  <a:gd name="T21" fmla="*/ 2842 h 3430"/>
                  <a:gd name="T22" fmla="*/ 1888 w 2424"/>
                  <a:gd name="T23" fmla="*/ 3199 h 3430"/>
                  <a:gd name="T24" fmla="*/ 1793 w 2424"/>
                  <a:gd name="T25" fmla="*/ 3335 h 3430"/>
                  <a:gd name="T26" fmla="*/ 1793 w 2424"/>
                  <a:gd name="T27" fmla="*/ 3419 h 3430"/>
                  <a:gd name="T28" fmla="*/ 2391 w 2424"/>
                  <a:gd name="T29" fmla="*/ 3419 h 3430"/>
                  <a:gd name="T30" fmla="*/ 2423 w 2424"/>
                  <a:gd name="T31" fmla="*/ 3429 h 3430"/>
                  <a:gd name="T32" fmla="*/ 2423 w 2424"/>
                  <a:gd name="T33" fmla="*/ 1101 h 3430"/>
                  <a:gd name="T34" fmla="*/ 1049 w 2424"/>
                  <a:gd name="T35"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4" h="3430">
                    <a:moveTo>
                      <a:pt x="1049" y="0"/>
                    </a:moveTo>
                    <a:lnTo>
                      <a:pt x="1049" y="0"/>
                    </a:lnTo>
                    <a:cubicBezTo>
                      <a:pt x="828" y="1269"/>
                      <a:pt x="409" y="2307"/>
                      <a:pt x="0" y="3419"/>
                    </a:cubicBezTo>
                    <a:cubicBezTo>
                      <a:pt x="1059" y="3419"/>
                      <a:pt x="1059" y="3419"/>
                      <a:pt x="1059" y="3419"/>
                    </a:cubicBezTo>
                    <a:cubicBezTo>
                      <a:pt x="1059" y="3314"/>
                      <a:pt x="1059" y="3314"/>
                      <a:pt x="1059" y="3314"/>
                    </a:cubicBezTo>
                    <a:cubicBezTo>
                      <a:pt x="1059" y="3293"/>
                      <a:pt x="1049" y="3283"/>
                      <a:pt x="986" y="3188"/>
                    </a:cubicBezTo>
                    <a:cubicBezTo>
                      <a:pt x="934" y="3115"/>
                      <a:pt x="860" y="3000"/>
                      <a:pt x="860" y="2842"/>
                    </a:cubicBezTo>
                    <a:cubicBezTo>
                      <a:pt x="860" y="2706"/>
                      <a:pt x="881" y="2569"/>
                      <a:pt x="986" y="2444"/>
                    </a:cubicBezTo>
                    <a:cubicBezTo>
                      <a:pt x="1070" y="2329"/>
                      <a:pt x="1248" y="2245"/>
                      <a:pt x="1447" y="2255"/>
                    </a:cubicBezTo>
                    <a:cubicBezTo>
                      <a:pt x="1636" y="2255"/>
                      <a:pt x="1814" y="2329"/>
                      <a:pt x="1898" y="2444"/>
                    </a:cubicBezTo>
                    <a:cubicBezTo>
                      <a:pt x="2003" y="2559"/>
                      <a:pt x="2024" y="2706"/>
                      <a:pt x="2024" y="2842"/>
                    </a:cubicBezTo>
                    <a:cubicBezTo>
                      <a:pt x="2024" y="3000"/>
                      <a:pt x="1940" y="3125"/>
                      <a:pt x="1888" y="3199"/>
                    </a:cubicBezTo>
                    <a:cubicBezTo>
                      <a:pt x="1814" y="3293"/>
                      <a:pt x="1793" y="3314"/>
                      <a:pt x="1793" y="3335"/>
                    </a:cubicBezTo>
                    <a:cubicBezTo>
                      <a:pt x="1793" y="3419"/>
                      <a:pt x="1793" y="3419"/>
                      <a:pt x="1793" y="3419"/>
                    </a:cubicBezTo>
                    <a:cubicBezTo>
                      <a:pt x="2391" y="3419"/>
                      <a:pt x="2391" y="3419"/>
                      <a:pt x="2391" y="3419"/>
                    </a:cubicBezTo>
                    <a:cubicBezTo>
                      <a:pt x="2402" y="3419"/>
                      <a:pt x="2412" y="3419"/>
                      <a:pt x="2423" y="3429"/>
                    </a:cubicBezTo>
                    <a:cubicBezTo>
                      <a:pt x="2423" y="1101"/>
                      <a:pt x="2423" y="1101"/>
                      <a:pt x="2423" y="1101"/>
                    </a:cubicBezTo>
                    <a:cubicBezTo>
                      <a:pt x="1741" y="671"/>
                      <a:pt x="1174" y="283"/>
                      <a:pt x="1049"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0" name="Freeform 29"/>
              <p:cNvSpPr>
                <a:spLocks noChangeArrowheads="1"/>
              </p:cNvSpPr>
              <p:nvPr/>
            </p:nvSpPr>
            <p:spPr bwMode="auto">
              <a:xfrm>
                <a:off x="9392437" y="8393551"/>
                <a:ext cx="1845684" cy="1709010"/>
              </a:xfrm>
              <a:custGeom>
                <a:avLst/>
                <a:gdLst>
                  <a:gd name="T0" fmla="*/ 0 w 4511"/>
                  <a:gd name="T1" fmla="*/ 2915 h 4175"/>
                  <a:gd name="T2" fmla="*/ 0 w 4511"/>
                  <a:gd name="T3" fmla="*/ 2915 h 4175"/>
                  <a:gd name="T4" fmla="*/ 2999 w 4511"/>
                  <a:gd name="T5" fmla="*/ 2915 h 4175"/>
                  <a:gd name="T6" fmla="*/ 2999 w 4511"/>
                  <a:gd name="T7" fmla="*/ 3324 h 4175"/>
                  <a:gd name="T8" fmla="*/ 2999 w 4511"/>
                  <a:gd name="T9" fmla="*/ 3335 h 4175"/>
                  <a:gd name="T10" fmla="*/ 2852 w 4511"/>
                  <a:gd name="T11" fmla="*/ 3597 h 4175"/>
                  <a:gd name="T12" fmla="*/ 2759 w 4511"/>
                  <a:gd name="T13" fmla="*/ 3806 h 4175"/>
                  <a:gd name="T14" fmla="*/ 2832 w 4511"/>
                  <a:gd name="T15" fmla="*/ 4058 h 4175"/>
                  <a:gd name="T16" fmla="*/ 3115 w 4511"/>
                  <a:gd name="T17" fmla="*/ 4163 h 4175"/>
                  <a:gd name="T18" fmla="*/ 3398 w 4511"/>
                  <a:gd name="T19" fmla="*/ 4058 h 4175"/>
                  <a:gd name="T20" fmla="*/ 3471 w 4511"/>
                  <a:gd name="T21" fmla="*/ 3806 h 4175"/>
                  <a:gd name="T22" fmla="*/ 3387 w 4511"/>
                  <a:gd name="T23" fmla="*/ 3597 h 4175"/>
                  <a:gd name="T24" fmla="*/ 3262 w 4511"/>
                  <a:gd name="T25" fmla="*/ 3335 h 4175"/>
                  <a:gd name="T26" fmla="*/ 3262 w 4511"/>
                  <a:gd name="T27" fmla="*/ 2915 h 4175"/>
                  <a:gd name="T28" fmla="*/ 4447 w 4511"/>
                  <a:gd name="T29" fmla="*/ 2915 h 4175"/>
                  <a:gd name="T30" fmla="*/ 4437 w 4511"/>
                  <a:gd name="T31" fmla="*/ 0 h 4175"/>
                  <a:gd name="T32" fmla="*/ 0 w 4511"/>
                  <a:gd name="T33" fmla="*/ 2915 h 4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11" h="4175">
                    <a:moveTo>
                      <a:pt x="0" y="2915"/>
                    </a:moveTo>
                    <a:lnTo>
                      <a:pt x="0" y="2915"/>
                    </a:lnTo>
                    <a:cubicBezTo>
                      <a:pt x="2999" y="2915"/>
                      <a:pt x="2999" y="2915"/>
                      <a:pt x="2999" y="2915"/>
                    </a:cubicBezTo>
                    <a:cubicBezTo>
                      <a:pt x="2999" y="3324"/>
                      <a:pt x="2999" y="3324"/>
                      <a:pt x="2999" y="3324"/>
                    </a:cubicBezTo>
                    <a:cubicBezTo>
                      <a:pt x="2999" y="3335"/>
                      <a:pt x="2999" y="3335"/>
                      <a:pt x="2999" y="3335"/>
                    </a:cubicBezTo>
                    <a:cubicBezTo>
                      <a:pt x="2989" y="3450"/>
                      <a:pt x="2905" y="3523"/>
                      <a:pt x="2852" y="3597"/>
                    </a:cubicBezTo>
                    <a:cubicBezTo>
                      <a:pt x="2800" y="3659"/>
                      <a:pt x="2759" y="3722"/>
                      <a:pt x="2759" y="3806"/>
                    </a:cubicBezTo>
                    <a:cubicBezTo>
                      <a:pt x="2759" y="3911"/>
                      <a:pt x="2780" y="3995"/>
                      <a:pt x="2832" y="4058"/>
                    </a:cubicBezTo>
                    <a:cubicBezTo>
                      <a:pt x="2884" y="4122"/>
                      <a:pt x="2968" y="4163"/>
                      <a:pt x="3115" y="4163"/>
                    </a:cubicBezTo>
                    <a:cubicBezTo>
                      <a:pt x="3262" y="4174"/>
                      <a:pt x="3346" y="4132"/>
                      <a:pt x="3398" y="4058"/>
                    </a:cubicBezTo>
                    <a:cubicBezTo>
                      <a:pt x="3440" y="3995"/>
                      <a:pt x="3471" y="3901"/>
                      <a:pt x="3471" y="3806"/>
                    </a:cubicBezTo>
                    <a:cubicBezTo>
                      <a:pt x="3471" y="3722"/>
                      <a:pt x="3430" y="3659"/>
                      <a:pt x="3387" y="3597"/>
                    </a:cubicBezTo>
                    <a:cubicBezTo>
                      <a:pt x="3335" y="3523"/>
                      <a:pt x="3262" y="3450"/>
                      <a:pt x="3262" y="3335"/>
                    </a:cubicBezTo>
                    <a:cubicBezTo>
                      <a:pt x="3262" y="2915"/>
                      <a:pt x="3262" y="2915"/>
                      <a:pt x="3262" y="2915"/>
                    </a:cubicBezTo>
                    <a:cubicBezTo>
                      <a:pt x="4447" y="2915"/>
                      <a:pt x="4447" y="2915"/>
                      <a:pt x="4447" y="2915"/>
                    </a:cubicBezTo>
                    <a:cubicBezTo>
                      <a:pt x="4468" y="2013"/>
                      <a:pt x="4510" y="1079"/>
                      <a:pt x="4437" y="0"/>
                    </a:cubicBezTo>
                    <a:cubicBezTo>
                      <a:pt x="3262" y="628"/>
                      <a:pt x="577" y="1719"/>
                      <a:pt x="0" y="2915"/>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1" name="Freeform 30"/>
              <p:cNvSpPr>
                <a:spLocks noChangeArrowheads="1"/>
              </p:cNvSpPr>
              <p:nvPr/>
            </p:nvSpPr>
            <p:spPr bwMode="auto">
              <a:xfrm>
                <a:off x="13818109" y="8711171"/>
                <a:ext cx="1322469" cy="2485013"/>
              </a:xfrm>
              <a:custGeom>
                <a:avLst/>
                <a:gdLst>
                  <a:gd name="T0" fmla="*/ 3230 w 3231"/>
                  <a:gd name="T1" fmla="*/ 4867 h 6074"/>
                  <a:gd name="T2" fmla="*/ 3230 w 3231"/>
                  <a:gd name="T3" fmla="*/ 4867 h 6074"/>
                  <a:gd name="T4" fmla="*/ 2821 w 3231"/>
                  <a:gd name="T5" fmla="*/ 2371 h 6074"/>
                  <a:gd name="T6" fmla="*/ 0 w 3231"/>
                  <a:gd name="T7" fmla="*/ 0 h 6074"/>
                  <a:gd name="T8" fmla="*/ 0 w 3231"/>
                  <a:gd name="T9" fmla="*/ 3347 h 6074"/>
                  <a:gd name="T10" fmla="*/ 125 w 3231"/>
                  <a:gd name="T11" fmla="*/ 3347 h 6074"/>
                  <a:gd name="T12" fmla="*/ 241 w 3231"/>
                  <a:gd name="T13" fmla="*/ 3273 h 6074"/>
                  <a:gd name="T14" fmla="*/ 587 w 3231"/>
                  <a:gd name="T15" fmla="*/ 3147 h 6074"/>
                  <a:gd name="T16" fmla="*/ 996 w 3231"/>
                  <a:gd name="T17" fmla="*/ 3273 h 6074"/>
                  <a:gd name="T18" fmla="*/ 1184 w 3231"/>
                  <a:gd name="T19" fmla="*/ 3734 h 6074"/>
                  <a:gd name="T20" fmla="*/ 985 w 3231"/>
                  <a:gd name="T21" fmla="*/ 4196 h 6074"/>
                  <a:gd name="T22" fmla="*/ 587 w 3231"/>
                  <a:gd name="T23" fmla="*/ 4321 h 6074"/>
                  <a:gd name="T24" fmla="*/ 230 w 3231"/>
                  <a:gd name="T25" fmla="*/ 4174 h 6074"/>
                  <a:gd name="T26" fmla="*/ 94 w 3231"/>
                  <a:gd name="T27" fmla="*/ 4080 h 6074"/>
                  <a:gd name="T28" fmla="*/ 0 w 3231"/>
                  <a:gd name="T29" fmla="*/ 4080 h 6074"/>
                  <a:gd name="T30" fmla="*/ 0 w 3231"/>
                  <a:gd name="T31" fmla="*/ 4867 h 6074"/>
                  <a:gd name="T32" fmla="*/ 1458 w 3231"/>
                  <a:gd name="T33" fmla="*/ 4867 h 6074"/>
                  <a:gd name="T34" fmla="*/ 1458 w 3231"/>
                  <a:gd name="T35" fmla="*/ 5224 h 6074"/>
                  <a:gd name="T36" fmla="*/ 1458 w 3231"/>
                  <a:gd name="T37" fmla="*/ 5234 h 6074"/>
                  <a:gd name="T38" fmla="*/ 1321 w 3231"/>
                  <a:gd name="T39" fmla="*/ 5496 h 6074"/>
                  <a:gd name="T40" fmla="*/ 1227 w 3231"/>
                  <a:gd name="T41" fmla="*/ 5706 h 6074"/>
                  <a:gd name="T42" fmla="*/ 1300 w 3231"/>
                  <a:gd name="T43" fmla="*/ 5958 h 6074"/>
                  <a:gd name="T44" fmla="*/ 1583 w 3231"/>
                  <a:gd name="T45" fmla="*/ 6073 h 6074"/>
                  <a:gd name="T46" fmla="*/ 1856 w 3231"/>
                  <a:gd name="T47" fmla="*/ 5968 h 6074"/>
                  <a:gd name="T48" fmla="*/ 1930 w 3231"/>
                  <a:gd name="T49" fmla="*/ 5706 h 6074"/>
                  <a:gd name="T50" fmla="*/ 1846 w 3231"/>
                  <a:gd name="T51" fmla="*/ 5496 h 6074"/>
                  <a:gd name="T52" fmla="*/ 1730 w 3231"/>
                  <a:gd name="T53" fmla="*/ 5244 h 6074"/>
                  <a:gd name="T54" fmla="*/ 1730 w 3231"/>
                  <a:gd name="T55" fmla="*/ 4867 h 6074"/>
                  <a:gd name="T56" fmla="*/ 3230 w 3231"/>
                  <a:gd name="T57" fmla="*/ 4867 h 6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1" h="6074">
                    <a:moveTo>
                      <a:pt x="3230" y="4867"/>
                    </a:moveTo>
                    <a:lnTo>
                      <a:pt x="3230" y="4867"/>
                    </a:lnTo>
                    <a:cubicBezTo>
                      <a:pt x="2821" y="2371"/>
                      <a:pt x="2821" y="2371"/>
                      <a:pt x="2821" y="2371"/>
                    </a:cubicBezTo>
                    <a:cubicBezTo>
                      <a:pt x="2705" y="1657"/>
                      <a:pt x="1227" y="766"/>
                      <a:pt x="0" y="0"/>
                    </a:cubicBezTo>
                    <a:cubicBezTo>
                      <a:pt x="0" y="3347"/>
                      <a:pt x="0" y="3347"/>
                      <a:pt x="0" y="3347"/>
                    </a:cubicBezTo>
                    <a:cubicBezTo>
                      <a:pt x="125" y="3347"/>
                      <a:pt x="125" y="3347"/>
                      <a:pt x="125" y="3347"/>
                    </a:cubicBezTo>
                    <a:cubicBezTo>
                      <a:pt x="146" y="3347"/>
                      <a:pt x="146" y="3347"/>
                      <a:pt x="241" y="3273"/>
                    </a:cubicBezTo>
                    <a:cubicBezTo>
                      <a:pt x="325" y="3220"/>
                      <a:pt x="440" y="3147"/>
                      <a:pt x="587" y="3147"/>
                    </a:cubicBezTo>
                    <a:cubicBezTo>
                      <a:pt x="723" y="3147"/>
                      <a:pt x="870" y="3167"/>
                      <a:pt x="996" y="3273"/>
                    </a:cubicBezTo>
                    <a:cubicBezTo>
                      <a:pt x="1100" y="3357"/>
                      <a:pt x="1184" y="3535"/>
                      <a:pt x="1184" y="3734"/>
                    </a:cubicBezTo>
                    <a:cubicBezTo>
                      <a:pt x="1184" y="3934"/>
                      <a:pt x="1100" y="4101"/>
                      <a:pt x="985" y="4196"/>
                    </a:cubicBezTo>
                    <a:cubicBezTo>
                      <a:pt x="870" y="4290"/>
                      <a:pt x="723" y="4321"/>
                      <a:pt x="587" y="4321"/>
                    </a:cubicBezTo>
                    <a:cubicBezTo>
                      <a:pt x="440" y="4321"/>
                      <a:pt x="314" y="4237"/>
                      <a:pt x="230" y="4174"/>
                    </a:cubicBezTo>
                    <a:cubicBezTo>
                      <a:pt x="146" y="4101"/>
                      <a:pt x="125" y="4080"/>
                      <a:pt x="94" y="4080"/>
                    </a:cubicBezTo>
                    <a:cubicBezTo>
                      <a:pt x="0" y="4080"/>
                      <a:pt x="0" y="4080"/>
                      <a:pt x="0" y="4080"/>
                    </a:cubicBezTo>
                    <a:cubicBezTo>
                      <a:pt x="0" y="4867"/>
                      <a:pt x="0" y="4867"/>
                      <a:pt x="0" y="4867"/>
                    </a:cubicBezTo>
                    <a:cubicBezTo>
                      <a:pt x="1458" y="4867"/>
                      <a:pt x="1458" y="4867"/>
                      <a:pt x="1458" y="4867"/>
                    </a:cubicBezTo>
                    <a:cubicBezTo>
                      <a:pt x="1458" y="5224"/>
                      <a:pt x="1458" y="5224"/>
                      <a:pt x="1458" y="5224"/>
                    </a:cubicBezTo>
                    <a:cubicBezTo>
                      <a:pt x="1458" y="5234"/>
                      <a:pt x="1458" y="5234"/>
                      <a:pt x="1458" y="5234"/>
                    </a:cubicBezTo>
                    <a:cubicBezTo>
                      <a:pt x="1447" y="5349"/>
                      <a:pt x="1374" y="5423"/>
                      <a:pt x="1321" y="5496"/>
                    </a:cubicBezTo>
                    <a:cubicBezTo>
                      <a:pt x="1258" y="5559"/>
                      <a:pt x="1227" y="5622"/>
                      <a:pt x="1227" y="5706"/>
                    </a:cubicBezTo>
                    <a:cubicBezTo>
                      <a:pt x="1227" y="5811"/>
                      <a:pt x="1247" y="5895"/>
                      <a:pt x="1300" y="5958"/>
                    </a:cubicBezTo>
                    <a:cubicBezTo>
                      <a:pt x="1352" y="6020"/>
                      <a:pt x="1426" y="6062"/>
                      <a:pt x="1583" y="6073"/>
                    </a:cubicBezTo>
                    <a:cubicBezTo>
                      <a:pt x="1730" y="6073"/>
                      <a:pt x="1803" y="6031"/>
                      <a:pt x="1856" y="5968"/>
                    </a:cubicBezTo>
                    <a:cubicBezTo>
                      <a:pt x="1908" y="5895"/>
                      <a:pt x="1930" y="5800"/>
                      <a:pt x="1930" y="5706"/>
                    </a:cubicBezTo>
                    <a:cubicBezTo>
                      <a:pt x="1930" y="5622"/>
                      <a:pt x="1898" y="5559"/>
                      <a:pt x="1846" y="5496"/>
                    </a:cubicBezTo>
                    <a:cubicBezTo>
                      <a:pt x="1803" y="5423"/>
                      <a:pt x="1730" y="5360"/>
                      <a:pt x="1730" y="5244"/>
                    </a:cubicBezTo>
                    <a:cubicBezTo>
                      <a:pt x="1730" y="4867"/>
                      <a:pt x="1730" y="4867"/>
                      <a:pt x="1730" y="4867"/>
                    </a:cubicBezTo>
                    <a:lnTo>
                      <a:pt x="3230" y="4867"/>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2" name="Freeform 31"/>
              <p:cNvSpPr>
                <a:spLocks noChangeArrowheads="1"/>
              </p:cNvSpPr>
              <p:nvPr/>
            </p:nvSpPr>
            <p:spPr bwMode="auto">
              <a:xfrm>
                <a:off x="12387388" y="9200233"/>
                <a:ext cx="1820425" cy="1503280"/>
              </a:xfrm>
              <a:custGeom>
                <a:avLst/>
                <a:gdLst>
                  <a:gd name="T0" fmla="*/ 4342 w 4448"/>
                  <a:gd name="T1" fmla="*/ 2255 h 3672"/>
                  <a:gd name="T2" fmla="*/ 4342 w 4448"/>
                  <a:gd name="T3" fmla="*/ 2255 h 3672"/>
                  <a:gd name="T4" fmla="*/ 4080 w 4448"/>
                  <a:gd name="T5" fmla="*/ 2182 h 3672"/>
                  <a:gd name="T6" fmla="*/ 3870 w 4448"/>
                  <a:gd name="T7" fmla="*/ 2265 h 3672"/>
                  <a:gd name="T8" fmla="*/ 3618 w 4448"/>
                  <a:gd name="T9" fmla="*/ 2391 h 3672"/>
                  <a:gd name="T10" fmla="*/ 3210 w 4448"/>
                  <a:gd name="T11" fmla="*/ 2391 h 3672"/>
                  <a:gd name="T12" fmla="*/ 3210 w 4448"/>
                  <a:gd name="T13" fmla="*/ 1216 h 3672"/>
                  <a:gd name="T14" fmla="*/ 3178 w 4448"/>
                  <a:gd name="T15" fmla="*/ 1228 h 3672"/>
                  <a:gd name="T16" fmla="*/ 2349 w 4448"/>
                  <a:gd name="T17" fmla="*/ 1228 h 3672"/>
                  <a:gd name="T18" fmla="*/ 2349 w 4448"/>
                  <a:gd name="T19" fmla="*/ 849 h 3672"/>
                  <a:gd name="T20" fmla="*/ 2349 w 4448"/>
                  <a:gd name="T21" fmla="*/ 839 h 3672"/>
                  <a:gd name="T22" fmla="*/ 2486 w 4448"/>
                  <a:gd name="T23" fmla="*/ 587 h 3672"/>
                  <a:gd name="T24" fmla="*/ 2580 w 4448"/>
                  <a:gd name="T25" fmla="*/ 367 h 3672"/>
                  <a:gd name="T26" fmla="*/ 2507 w 4448"/>
                  <a:gd name="T27" fmla="*/ 115 h 3672"/>
                  <a:gd name="T28" fmla="*/ 2224 w 4448"/>
                  <a:gd name="T29" fmla="*/ 10 h 3672"/>
                  <a:gd name="T30" fmla="*/ 1951 w 4448"/>
                  <a:gd name="T31" fmla="*/ 115 h 3672"/>
                  <a:gd name="T32" fmla="*/ 1877 w 4448"/>
                  <a:gd name="T33" fmla="*/ 367 h 3672"/>
                  <a:gd name="T34" fmla="*/ 1961 w 4448"/>
                  <a:gd name="T35" fmla="*/ 577 h 3672"/>
                  <a:gd name="T36" fmla="*/ 2077 w 4448"/>
                  <a:gd name="T37" fmla="*/ 839 h 3672"/>
                  <a:gd name="T38" fmla="*/ 2077 w 4448"/>
                  <a:gd name="T39" fmla="*/ 1228 h 3672"/>
                  <a:gd name="T40" fmla="*/ 692 w 4448"/>
                  <a:gd name="T41" fmla="*/ 1228 h 3672"/>
                  <a:gd name="T42" fmla="*/ 0 w 4448"/>
                  <a:gd name="T43" fmla="*/ 3671 h 3672"/>
                  <a:gd name="T44" fmla="*/ 1395 w 4448"/>
                  <a:gd name="T45" fmla="*/ 3671 h 3672"/>
                  <a:gd name="T46" fmla="*/ 1395 w 4448"/>
                  <a:gd name="T47" fmla="*/ 3556 h 3672"/>
                  <a:gd name="T48" fmla="*/ 1322 w 4448"/>
                  <a:gd name="T49" fmla="*/ 3440 h 3672"/>
                  <a:gd name="T50" fmla="*/ 1186 w 4448"/>
                  <a:gd name="T51" fmla="*/ 3094 h 3672"/>
                  <a:gd name="T52" fmla="*/ 1311 w 4448"/>
                  <a:gd name="T53" fmla="*/ 2695 h 3672"/>
                  <a:gd name="T54" fmla="*/ 1783 w 4448"/>
                  <a:gd name="T55" fmla="*/ 2496 h 3672"/>
                  <a:gd name="T56" fmla="*/ 2234 w 4448"/>
                  <a:gd name="T57" fmla="*/ 2695 h 3672"/>
                  <a:gd name="T58" fmla="*/ 2360 w 4448"/>
                  <a:gd name="T59" fmla="*/ 3094 h 3672"/>
                  <a:gd name="T60" fmla="*/ 2213 w 4448"/>
                  <a:gd name="T61" fmla="*/ 3451 h 3672"/>
                  <a:gd name="T62" fmla="*/ 2129 w 4448"/>
                  <a:gd name="T63" fmla="*/ 3587 h 3672"/>
                  <a:gd name="T64" fmla="*/ 2129 w 4448"/>
                  <a:gd name="T65" fmla="*/ 3671 h 3672"/>
                  <a:gd name="T66" fmla="*/ 3210 w 4448"/>
                  <a:gd name="T67" fmla="*/ 3671 h 3672"/>
                  <a:gd name="T68" fmla="*/ 3210 w 4448"/>
                  <a:gd name="T69" fmla="*/ 2654 h 3672"/>
                  <a:gd name="T70" fmla="*/ 3608 w 4448"/>
                  <a:gd name="T71" fmla="*/ 2654 h 3672"/>
                  <a:gd name="T72" fmla="*/ 3618 w 4448"/>
                  <a:gd name="T73" fmla="*/ 2654 h 3672"/>
                  <a:gd name="T74" fmla="*/ 3870 w 4448"/>
                  <a:gd name="T75" fmla="*/ 2800 h 3672"/>
                  <a:gd name="T76" fmla="*/ 4080 w 4448"/>
                  <a:gd name="T77" fmla="*/ 2884 h 3672"/>
                  <a:gd name="T78" fmla="*/ 4342 w 4448"/>
                  <a:gd name="T79" fmla="*/ 2810 h 3672"/>
                  <a:gd name="T80" fmla="*/ 4447 w 4448"/>
                  <a:gd name="T81" fmla="*/ 2538 h 3672"/>
                  <a:gd name="T82" fmla="*/ 4342 w 4448"/>
                  <a:gd name="T83" fmla="*/ 2255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8" h="3672">
                    <a:moveTo>
                      <a:pt x="4342" y="2255"/>
                    </a:moveTo>
                    <a:lnTo>
                      <a:pt x="4342" y="2255"/>
                    </a:lnTo>
                    <a:cubicBezTo>
                      <a:pt x="4279" y="2203"/>
                      <a:pt x="4185" y="2182"/>
                      <a:pt x="4080" y="2182"/>
                    </a:cubicBezTo>
                    <a:cubicBezTo>
                      <a:pt x="4006" y="2182"/>
                      <a:pt x="3944" y="2223"/>
                      <a:pt x="3870" y="2265"/>
                    </a:cubicBezTo>
                    <a:cubicBezTo>
                      <a:pt x="3807" y="2318"/>
                      <a:pt x="3734" y="2391"/>
                      <a:pt x="3618" y="2391"/>
                    </a:cubicBezTo>
                    <a:cubicBezTo>
                      <a:pt x="3210" y="2391"/>
                      <a:pt x="3210" y="2391"/>
                      <a:pt x="3210" y="2391"/>
                    </a:cubicBezTo>
                    <a:cubicBezTo>
                      <a:pt x="3210" y="1216"/>
                      <a:pt x="3210" y="1216"/>
                      <a:pt x="3210" y="1216"/>
                    </a:cubicBezTo>
                    <a:cubicBezTo>
                      <a:pt x="3199" y="1216"/>
                      <a:pt x="3189" y="1228"/>
                      <a:pt x="3178" y="1228"/>
                    </a:cubicBezTo>
                    <a:cubicBezTo>
                      <a:pt x="2349" y="1228"/>
                      <a:pt x="2349" y="1228"/>
                      <a:pt x="2349" y="1228"/>
                    </a:cubicBezTo>
                    <a:cubicBezTo>
                      <a:pt x="2349" y="849"/>
                      <a:pt x="2349" y="849"/>
                      <a:pt x="2349" y="849"/>
                    </a:cubicBezTo>
                    <a:lnTo>
                      <a:pt x="2349" y="839"/>
                    </a:lnTo>
                    <a:cubicBezTo>
                      <a:pt x="2360" y="724"/>
                      <a:pt x="2433" y="650"/>
                      <a:pt x="2486" y="587"/>
                    </a:cubicBezTo>
                    <a:cubicBezTo>
                      <a:pt x="2548" y="514"/>
                      <a:pt x="2580" y="451"/>
                      <a:pt x="2580" y="367"/>
                    </a:cubicBezTo>
                    <a:cubicBezTo>
                      <a:pt x="2580" y="273"/>
                      <a:pt x="2560" y="178"/>
                      <a:pt x="2507" y="115"/>
                    </a:cubicBezTo>
                    <a:cubicBezTo>
                      <a:pt x="2454" y="53"/>
                      <a:pt x="2380" y="10"/>
                      <a:pt x="2224" y="10"/>
                    </a:cubicBezTo>
                    <a:cubicBezTo>
                      <a:pt x="2077" y="0"/>
                      <a:pt x="2003" y="53"/>
                      <a:pt x="1951" y="115"/>
                    </a:cubicBezTo>
                    <a:cubicBezTo>
                      <a:pt x="1898" y="178"/>
                      <a:pt x="1877" y="273"/>
                      <a:pt x="1877" y="367"/>
                    </a:cubicBezTo>
                    <a:cubicBezTo>
                      <a:pt x="1877" y="451"/>
                      <a:pt x="1909" y="514"/>
                      <a:pt x="1961" y="577"/>
                    </a:cubicBezTo>
                    <a:cubicBezTo>
                      <a:pt x="2014" y="650"/>
                      <a:pt x="2077" y="724"/>
                      <a:pt x="2077" y="839"/>
                    </a:cubicBezTo>
                    <a:cubicBezTo>
                      <a:pt x="2077" y="1228"/>
                      <a:pt x="2077" y="1228"/>
                      <a:pt x="2077" y="1228"/>
                    </a:cubicBezTo>
                    <a:cubicBezTo>
                      <a:pt x="692" y="1228"/>
                      <a:pt x="692" y="1228"/>
                      <a:pt x="692" y="1228"/>
                    </a:cubicBezTo>
                    <a:cubicBezTo>
                      <a:pt x="420" y="1971"/>
                      <a:pt x="179" y="2758"/>
                      <a:pt x="0" y="3671"/>
                    </a:cubicBezTo>
                    <a:cubicBezTo>
                      <a:pt x="1395" y="3671"/>
                      <a:pt x="1395" y="3671"/>
                      <a:pt x="1395" y="3671"/>
                    </a:cubicBezTo>
                    <a:cubicBezTo>
                      <a:pt x="1395" y="3556"/>
                      <a:pt x="1395" y="3556"/>
                      <a:pt x="1395" y="3556"/>
                    </a:cubicBezTo>
                    <a:cubicBezTo>
                      <a:pt x="1395" y="3545"/>
                      <a:pt x="1385" y="3535"/>
                      <a:pt x="1322" y="3440"/>
                    </a:cubicBezTo>
                    <a:cubicBezTo>
                      <a:pt x="1259" y="3367"/>
                      <a:pt x="1186" y="3241"/>
                      <a:pt x="1186" y="3094"/>
                    </a:cubicBezTo>
                    <a:cubicBezTo>
                      <a:pt x="1186" y="2957"/>
                      <a:pt x="1217" y="2810"/>
                      <a:pt x="1311" y="2695"/>
                    </a:cubicBezTo>
                    <a:cubicBezTo>
                      <a:pt x="1406" y="2580"/>
                      <a:pt x="1584" y="2496"/>
                      <a:pt x="1783" y="2496"/>
                    </a:cubicBezTo>
                    <a:cubicBezTo>
                      <a:pt x="1972" y="2506"/>
                      <a:pt x="2140" y="2580"/>
                      <a:pt x="2234" y="2695"/>
                    </a:cubicBezTo>
                    <a:cubicBezTo>
                      <a:pt x="2328" y="2810"/>
                      <a:pt x="2360" y="2957"/>
                      <a:pt x="2360" y="3094"/>
                    </a:cubicBezTo>
                    <a:cubicBezTo>
                      <a:pt x="2360" y="3251"/>
                      <a:pt x="2276" y="3377"/>
                      <a:pt x="2213" y="3451"/>
                    </a:cubicBezTo>
                    <a:cubicBezTo>
                      <a:pt x="2150" y="3545"/>
                      <a:pt x="2129" y="3566"/>
                      <a:pt x="2129" y="3587"/>
                    </a:cubicBezTo>
                    <a:cubicBezTo>
                      <a:pt x="2129" y="3671"/>
                      <a:pt x="2129" y="3671"/>
                      <a:pt x="2129" y="3671"/>
                    </a:cubicBezTo>
                    <a:cubicBezTo>
                      <a:pt x="3210" y="3671"/>
                      <a:pt x="3210" y="3671"/>
                      <a:pt x="3210" y="3671"/>
                    </a:cubicBezTo>
                    <a:cubicBezTo>
                      <a:pt x="3210" y="2654"/>
                      <a:pt x="3210" y="2654"/>
                      <a:pt x="3210" y="2654"/>
                    </a:cubicBezTo>
                    <a:cubicBezTo>
                      <a:pt x="3608" y="2654"/>
                      <a:pt x="3608" y="2654"/>
                      <a:pt x="3608" y="2654"/>
                    </a:cubicBezTo>
                    <a:cubicBezTo>
                      <a:pt x="3608" y="2654"/>
                      <a:pt x="3608" y="2654"/>
                      <a:pt x="3618" y="2654"/>
                    </a:cubicBezTo>
                    <a:cubicBezTo>
                      <a:pt x="3734" y="2664"/>
                      <a:pt x="3797" y="2738"/>
                      <a:pt x="3870" y="2800"/>
                    </a:cubicBezTo>
                    <a:cubicBezTo>
                      <a:pt x="3944" y="2853"/>
                      <a:pt x="3996" y="2884"/>
                      <a:pt x="4080" y="2884"/>
                    </a:cubicBezTo>
                    <a:cubicBezTo>
                      <a:pt x="4185" y="2884"/>
                      <a:pt x="4279" y="2863"/>
                      <a:pt x="4342" y="2810"/>
                    </a:cubicBezTo>
                    <a:cubicBezTo>
                      <a:pt x="4394" y="2769"/>
                      <a:pt x="4447" y="2685"/>
                      <a:pt x="4447" y="2538"/>
                    </a:cubicBezTo>
                    <a:cubicBezTo>
                      <a:pt x="4447" y="2381"/>
                      <a:pt x="4405" y="2307"/>
                      <a:pt x="4342" y="2255"/>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3" name="Freeform 32"/>
              <p:cNvSpPr>
                <a:spLocks noChangeArrowheads="1"/>
              </p:cNvSpPr>
              <p:nvPr/>
            </p:nvSpPr>
            <p:spPr bwMode="auto">
              <a:xfrm>
                <a:off x="9233668" y="9701928"/>
                <a:ext cx="2029711" cy="999780"/>
              </a:xfrm>
              <a:custGeom>
                <a:avLst/>
                <a:gdLst>
                  <a:gd name="T0" fmla="*/ 4825 w 4962"/>
                  <a:gd name="T1" fmla="*/ 0 h 2444"/>
                  <a:gd name="T2" fmla="*/ 4825 w 4962"/>
                  <a:gd name="T3" fmla="*/ 0 h 2444"/>
                  <a:gd name="T4" fmla="*/ 3880 w 4962"/>
                  <a:gd name="T5" fmla="*/ 0 h 2444"/>
                  <a:gd name="T6" fmla="*/ 3880 w 4962"/>
                  <a:gd name="T7" fmla="*/ 146 h 2444"/>
                  <a:gd name="T8" fmla="*/ 3964 w 4962"/>
                  <a:gd name="T9" fmla="*/ 261 h 2444"/>
                  <a:gd name="T10" fmla="*/ 4090 w 4962"/>
                  <a:gd name="T11" fmla="*/ 607 h 2444"/>
                  <a:gd name="T12" fmla="*/ 3964 w 4962"/>
                  <a:gd name="T13" fmla="*/ 1006 h 2444"/>
                  <a:gd name="T14" fmla="*/ 3503 w 4962"/>
                  <a:gd name="T15" fmla="*/ 1205 h 2444"/>
                  <a:gd name="T16" fmla="*/ 3041 w 4962"/>
                  <a:gd name="T17" fmla="*/ 1006 h 2444"/>
                  <a:gd name="T18" fmla="*/ 2916 w 4962"/>
                  <a:gd name="T19" fmla="*/ 607 h 2444"/>
                  <a:gd name="T20" fmla="*/ 3063 w 4962"/>
                  <a:gd name="T21" fmla="*/ 251 h 2444"/>
                  <a:gd name="T22" fmla="*/ 3157 w 4962"/>
                  <a:gd name="T23" fmla="*/ 114 h 2444"/>
                  <a:gd name="T24" fmla="*/ 3157 w 4962"/>
                  <a:gd name="T25" fmla="*/ 0 h 2444"/>
                  <a:gd name="T26" fmla="*/ 304 w 4962"/>
                  <a:gd name="T27" fmla="*/ 0 h 2444"/>
                  <a:gd name="T28" fmla="*/ 294 w 4962"/>
                  <a:gd name="T29" fmla="*/ 62 h 2444"/>
                  <a:gd name="T30" fmla="*/ 0 w 4962"/>
                  <a:gd name="T31" fmla="*/ 2443 h 2444"/>
                  <a:gd name="T32" fmla="*/ 1311 w 4962"/>
                  <a:gd name="T33" fmla="*/ 2443 h 2444"/>
                  <a:gd name="T34" fmla="*/ 1311 w 4962"/>
                  <a:gd name="T35" fmla="*/ 2359 h 2444"/>
                  <a:gd name="T36" fmla="*/ 1227 w 4962"/>
                  <a:gd name="T37" fmla="*/ 2223 h 2444"/>
                  <a:gd name="T38" fmla="*/ 1080 w 4962"/>
                  <a:gd name="T39" fmla="*/ 1866 h 2444"/>
                  <a:gd name="T40" fmla="*/ 1207 w 4962"/>
                  <a:gd name="T41" fmla="*/ 1467 h 2444"/>
                  <a:gd name="T42" fmla="*/ 1657 w 4962"/>
                  <a:gd name="T43" fmla="*/ 1268 h 2444"/>
                  <a:gd name="T44" fmla="*/ 2129 w 4962"/>
                  <a:gd name="T45" fmla="*/ 1467 h 2444"/>
                  <a:gd name="T46" fmla="*/ 2245 w 4962"/>
                  <a:gd name="T47" fmla="*/ 1866 h 2444"/>
                  <a:gd name="T48" fmla="*/ 2118 w 4962"/>
                  <a:gd name="T49" fmla="*/ 2212 h 2444"/>
                  <a:gd name="T50" fmla="*/ 2045 w 4962"/>
                  <a:gd name="T51" fmla="*/ 2328 h 2444"/>
                  <a:gd name="T52" fmla="*/ 2045 w 4962"/>
                  <a:gd name="T53" fmla="*/ 2443 h 2444"/>
                  <a:gd name="T54" fmla="*/ 4961 w 4962"/>
                  <a:gd name="T55" fmla="*/ 2443 h 2444"/>
                  <a:gd name="T56" fmla="*/ 4825 w 4962"/>
                  <a:gd name="T5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62" h="2444">
                    <a:moveTo>
                      <a:pt x="4825" y="0"/>
                    </a:moveTo>
                    <a:lnTo>
                      <a:pt x="4825" y="0"/>
                    </a:lnTo>
                    <a:cubicBezTo>
                      <a:pt x="3880" y="0"/>
                      <a:pt x="3880" y="0"/>
                      <a:pt x="3880" y="0"/>
                    </a:cubicBezTo>
                    <a:cubicBezTo>
                      <a:pt x="3880" y="146"/>
                      <a:pt x="3880" y="146"/>
                      <a:pt x="3880" y="146"/>
                    </a:cubicBezTo>
                    <a:cubicBezTo>
                      <a:pt x="3880" y="156"/>
                      <a:pt x="3891" y="167"/>
                      <a:pt x="3964" y="261"/>
                    </a:cubicBezTo>
                    <a:cubicBezTo>
                      <a:pt x="4017" y="335"/>
                      <a:pt x="4090" y="460"/>
                      <a:pt x="4090" y="607"/>
                    </a:cubicBezTo>
                    <a:cubicBezTo>
                      <a:pt x="4090" y="743"/>
                      <a:pt x="4058" y="880"/>
                      <a:pt x="3964" y="1006"/>
                    </a:cubicBezTo>
                    <a:cubicBezTo>
                      <a:pt x="3870" y="1121"/>
                      <a:pt x="3691" y="1205"/>
                      <a:pt x="3503" y="1205"/>
                    </a:cubicBezTo>
                    <a:cubicBezTo>
                      <a:pt x="3303" y="1194"/>
                      <a:pt x="3136" y="1121"/>
                      <a:pt x="3041" y="1006"/>
                    </a:cubicBezTo>
                    <a:cubicBezTo>
                      <a:pt x="2947" y="891"/>
                      <a:pt x="2916" y="743"/>
                      <a:pt x="2916" y="607"/>
                    </a:cubicBezTo>
                    <a:cubicBezTo>
                      <a:pt x="2916" y="450"/>
                      <a:pt x="3000" y="324"/>
                      <a:pt x="3063" y="251"/>
                    </a:cubicBezTo>
                    <a:cubicBezTo>
                      <a:pt x="3136" y="156"/>
                      <a:pt x="3147" y="136"/>
                      <a:pt x="3157" y="114"/>
                    </a:cubicBezTo>
                    <a:cubicBezTo>
                      <a:pt x="3157" y="0"/>
                      <a:pt x="3157" y="0"/>
                      <a:pt x="3157" y="0"/>
                    </a:cubicBezTo>
                    <a:cubicBezTo>
                      <a:pt x="304" y="0"/>
                      <a:pt x="304" y="0"/>
                      <a:pt x="304" y="0"/>
                    </a:cubicBezTo>
                    <a:cubicBezTo>
                      <a:pt x="294" y="20"/>
                      <a:pt x="294" y="41"/>
                      <a:pt x="294" y="62"/>
                    </a:cubicBezTo>
                    <a:cubicBezTo>
                      <a:pt x="0" y="2443"/>
                      <a:pt x="0" y="2443"/>
                      <a:pt x="0" y="2443"/>
                    </a:cubicBezTo>
                    <a:cubicBezTo>
                      <a:pt x="1311" y="2443"/>
                      <a:pt x="1311" y="2443"/>
                      <a:pt x="1311" y="2443"/>
                    </a:cubicBezTo>
                    <a:cubicBezTo>
                      <a:pt x="1311" y="2359"/>
                      <a:pt x="1311" y="2359"/>
                      <a:pt x="1311" y="2359"/>
                    </a:cubicBezTo>
                    <a:cubicBezTo>
                      <a:pt x="1311" y="2338"/>
                      <a:pt x="1291" y="2317"/>
                      <a:pt x="1227" y="2223"/>
                    </a:cubicBezTo>
                    <a:cubicBezTo>
                      <a:pt x="1164" y="2149"/>
                      <a:pt x="1080" y="2023"/>
                      <a:pt x="1080" y="1866"/>
                    </a:cubicBezTo>
                    <a:cubicBezTo>
                      <a:pt x="1080" y="1729"/>
                      <a:pt x="1111" y="1582"/>
                      <a:pt x="1207" y="1467"/>
                    </a:cubicBezTo>
                    <a:cubicBezTo>
                      <a:pt x="1301" y="1352"/>
                      <a:pt x="1468" y="1278"/>
                      <a:pt x="1657" y="1268"/>
                    </a:cubicBezTo>
                    <a:cubicBezTo>
                      <a:pt x="1856" y="1268"/>
                      <a:pt x="2034" y="1352"/>
                      <a:pt x="2129" y="1467"/>
                    </a:cubicBezTo>
                    <a:cubicBezTo>
                      <a:pt x="2224" y="1582"/>
                      <a:pt x="2245" y="1729"/>
                      <a:pt x="2245" y="1866"/>
                    </a:cubicBezTo>
                    <a:cubicBezTo>
                      <a:pt x="2245" y="2013"/>
                      <a:pt x="2181" y="2139"/>
                      <a:pt x="2118" y="2212"/>
                    </a:cubicBezTo>
                    <a:cubicBezTo>
                      <a:pt x="2056" y="2307"/>
                      <a:pt x="2045" y="2317"/>
                      <a:pt x="2045" y="2328"/>
                    </a:cubicBezTo>
                    <a:cubicBezTo>
                      <a:pt x="2045" y="2443"/>
                      <a:pt x="2045" y="2443"/>
                      <a:pt x="2045" y="2443"/>
                    </a:cubicBezTo>
                    <a:cubicBezTo>
                      <a:pt x="4961" y="2443"/>
                      <a:pt x="4961" y="2443"/>
                      <a:pt x="4961" y="2443"/>
                    </a:cubicBezTo>
                    <a:cubicBezTo>
                      <a:pt x="4814" y="1582"/>
                      <a:pt x="4803" y="796"/>
                      <a:pt x="4825" y="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4" name="Freeform 33"/>
              <p:cNvSpPr>
                <a:spLocks noChangeArrowheads="1"/>
              </p:cNvSpPr>
              <p:nvPr/>
            </p:nvSpPr>
            <p:spPr bwMode="auto">
              <a:xfrm>
                <a:off x="11312092" y="9701928"/>
                <a:ext cx="1055450" cy="1523131"/>
              </a:xfrm>
              <a:custGeom>
                <a:avLst/>
                <a:gdLst>
                  <a:gd name="T0" fmla="*/ 2580 w 2581"/>
                  <a:gd name="T1" fmla="*/ 2443 h 3723"/>
                  <a:gd name="T2" fmla="*/ 2580 w 2581"/>
                  <a:gd name="T3" fmla="*/ 2443 h 3723"/>
                  <a:gd name="T4" fmla="*/ 2423 w 2581"/>
                  <a:gd name="T5" fmla="*/ 0 h 3723"/>
                  <a:gd name="T6" fmla="*/ 2013 w 2581"/>
                  <a:gd name="T7" fmla="*/ 0 h 3723"/>
                  <a:gd name="T8" fmla="*/ 2013 w 2581"/>
                  <a:gd name="T9" fmla="*/ 114 h 3723"/>
                  <a:gd name="T10" fmla="*/ 2087 w 2581"/>
                  <a:gd name="T11" fmla="*/ 240 h 3723"/>
                  <a:gd name="T12" fmla="*/ 2223 w 2581"/>
                  <a:gd name="T13" fmla="*/ 586 h 3723"/>
                  <a:gd name="T14" fmla="*/ 2097 w 2581"/>
                  <a:gd name="T15" fmla="*/ 985 h 3723"/>
                  <a:gd name="T16" fmla="*/ 1636 w 2581"/>
                  <a:gd name="T17" fmla="*/ 1174 h 3723"/>
                  <a:gd name="T18" fmla="*/ 1175 w 2581"/>
                  <a:gd name="T19" fmla="*/ 985 h 3723"/>
                  <a:gd name="T20" fmla="*/ 1049 w 2581"/>
                  <a:gd name="T21" fmla="*/ 586 h 3723"/>
                  <a:gd name="T22" fmla="*/ 1195 w 2581"/>
                  <a:gd name="T23" fmla="*/ 230 h 3723"/>
                  <a:gd name="T24" fmla="*/ 1290 w 2581"/>
                  <a:gd name="T25" fmla="*/ 93 h 3723"/>
                  <a:gd name="T26" fmla="*/ 1290 w 2581"/>
                  <a:gd name="T27" fmla="*/ 0 h 3723"/>
                  <a:gd name="T28" fmla="*/ 849 w 2581"/>
                  <a:gd name="T29" fmla="*/ 0 h 3723"/>
                  <a:gd name="T30" fmla="*/ 0 w 2581"/>
                  <a:gd name="T31" fmla="*/ 2443 h 3723"/>
                  <a:gd name="T32" fmla="*/ 1154 w 2581"/>
                  <a:gd name="T33" fmla="*/ 2443 h 3723"/>
                  <a:gd name="T34" fmla="*/ 1154 w 2581"/>
                  <a:gd name="T35" fmla="*/ 2872 h 3723"/>
                  <a:gd name="T36" fmla="*/ 1154 w 2581"/>
                  <a:gd name="T37" fmla="*/ 2883 h 3723"/>
                  <a:gd name="T38" fmla="*/ 1007 w 2581"/>
                  <a:gd name="T39" fmla="*/ 3146 h 3723"/>
                  <a:gd name="T40" fmla="*/ 912 w 2581"/>
                  <a:gd name="T41" fmla="*/ 3355 h 3723"/>
                  <a:gd name="T42" fmla="*/ 986 w 2581"/>
                  <a:gd name="T43" fmla="*/ 3607 h 3723"/>
                  <a:gd name="T44" fmla="*/ 1269 w 2581"/>
                  <a:gd name="T45" fmla="*/ 3711 h 3723"/>
                  <a:gd name="T46" fmla="*/ 1542 w 2581"/>
                  <a:gd name="T47" fmla="*/ 3607 h 3723"/>
                  <a:gd name="T48" fmla="*/ 1615 w 2581"/>
                  <a:gd name="T49" fmla="*/ 3355 h 3723"/>
                  <a:gd name="T50" fmla="*/ 1531 w 2581"/>
                  <a:gd name="T51" fmla="*/ 3146 h 3723"/>
                  <a:gd name="T52" fmla="*/ 1416 w 2581"/>
                  <a:gd name="T53" fmla="*/ 2893 h 3723"/>
                  <a:gd name="T54" fmla="*/ 1416 w 2581"/>
                  <a:gd name="T55" fmla="*/ 2443 h 3723"/>
                  <a:gd name="T56" fmla="*/ 2580 w 2581"/>
                  <a:gd name="T57" fmla="*/ 2443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1" h="3723">
                    <a:moveTo>
                      <a:pt x="2580" y="2443"/>
                    </a:moveTo>
                    <a:lnTo>
                      <a:pt x="2580" y="2443"/>
                    </a:lnTo>
                    <a:cubicBezTo>
                      <a:pt x="2528" y="1541"/>
                      <a:pt x="2444" y="839"/>
                      <a:pt x="2423" y="0"/>
                    </a:cubicBezTo>
                    <a:cubicBezTo>
                      <a:pt x="2013" y="0"/>
                      <a:pt x="2013" y="0"/>
                      <a:pt x="2013" y="0"/>
                    </a:cubicBezTo>
                    <a:cubicBezTo>
                      <a:pt x="2013" y="114"/>
                      <a:pt x="2013" y="114"/>
                      <a:pt x="2013" y="114"/>
                    </a:cubicBezTo>
                    <a:cubicBezTo>
                      <a:pt x="2013" y="136"/>
                      <a:pt x="2024" y="146"/>
                      <a:pt x="2087" y="240"/>
                    </a:cubicBezTo>
                    <a:cubicBezTo>
                      <a:pt x="2150" y="314"/>
                      <a:pt x="2223" y="429"/>
                      <a:pt x="2223" y="586"/>
                    </a:cubicBezTo>
                    <a:cubicBezTo>
                      <a:pt x="2223" y="723"/>
                      <a:pt x="2192" y="859"/>
                      <a:pt x="2097" y="985"/>
                    </a:cubicBezTo>
                    <a:cubicBezTo>
                      <a:pt x="2003" y="1100"/>
                      <a:pt x="1825" y="1184"/>
                      <a:pt x="1636" y="1174"/>
                    </a:cubicBezTo>
                    <a:cubicBezTo>
                      <a:pt x="1437" y="1174"/>
                      <a:pt x="1269" y="1100"/>
                      <a:pt x="1175" y="985"/>
                    </a:cubicBezTo>
                    <a:cubicBezTo>
                      <a:pt x="1080" y="859"/>
                      <a:pt x="1049" y="723"/>
                      <a:pt x="1049" y="586"/>
                    </a:cubicBezTo>
                    <a:cubicBezTo>
                      <a:pt x="1049" y="429"/>
                      <a:pt x="1133" y="304"/>
                      <a:pt x="1195" y="230"/>
                    </a:cubicBezTo>
                    <a:cubicBezTo>
                      <a:pt x="1269" y="136"/>
                      <a:pt x="1279" y="114"/>
                      <a:pt x="1290" y="93"/>
                    </a:cubicBezTo>
                    <a:cubicBezTo>
                      <a:pt x="1290" y="0"/>
                      <a:pt x="1290" y="0"/>
                      <a:pt x="1290" y="0"/>
                    </a:cubicBezTo>
                    <a:cubicBezTo>
                      <a:pt x="849" y="0"/>
                      <a:pt x="849" y="0"/>
                      <a:pt x="849" y="0"/>
                    </a:cubicBezTo>
                    <a:cubicBezTo>
                      <a:pt x="608" y="534"/>
                      <a:pt x="336" y="1163"/>
                      <a:pt x="0" y="2443"/>
                    </a:cubicBezTo>
                    <a:cubicBezTo>
                      <a:pt x="1154" y="2443"/>
                      <a:pt x="1154" y="2443"/>
                      <a:pt x="1154" y="2443"/>
                    </a:cubicBezTo>
                    <a:cubicBezTo>
                      <a:pt x="1154" y="2872"/>
                      <a:pt x="1154" y="2872"/>
                      <a:pt x="1154" y="2872"/>
                    </a:cubicBezTo>
                    <a:lnTo>
                      <a:pt x="1154" y="2883"/>
                    </a:lnTo>
                    <a:cubicBezTo>
                      <a:pt x="1133" y="2999"/>
                      <a:pt x="1059" y="3072"/>
                      <a:pt x="1007" y="3146"/>
                    </a:cubicBezTo>
                    <a:cubicBezTo>
                      <a:pt x="955" y="3208"/>
                      <a:pt x="912" y="3271"/>
                      <a:pt x="912" y="3355"/>
                    </a:cubicBezTo>
                    <a:cubicBezTo>
                      <a:pt x="912" y="3460"/>
                      <a:pt x="933" y="3544"/>
                      <a:pt x="986" y="3607"/>
                    </a:cubicBezTo>
                    <a:cubicBezTo>
                      <a:pt x="1039" y="3670"/>
                      <a:pt x="1111" y="3711"/>
                      <a:pt x="1269" y="3711"/>
                    </a:cubicBezTo>
                    <a:cubicBezTo>
                      <a:pt x="1416" y="3722"/>
                      <a:pt x="1489" y="3670"/>
                      <a:pt x="1542" y="3607"/>
                    </a:cubicBezTo>
                    <a:cubicBezTo>
                      <a:pt x="1594" y="3544"/>
                      <a:pt x="1615" y="3450"/>
                      <a:pt x="1615" y="3355"/>
                    </a:cubicBezTo>
                    <a:cubicBezTo>
                      <a:pt x="1615" y="3271"/>
                      <a:pt x="1584" y="3208"/>
                      <a:pt x="1531" y="3146"/>
                    </a:cubicBezTo>
                    <a:cubicBezTo>
                      <a:pt x="1489" y="3072"/>
                      <a:pt x="1416" y="2999"/>
                      <a:pt x="1416" y="2893"/>
                    </a:cubicBezTo>
                    <a:cubicBezTo>
                      <a:pt x="1416" y="2443"/>
                      <a:pt x="1416" y="2443"/>
                      <a:pt x="1416" y="2443"/>
                    </a:cubicBezTo>
                    <a:lnTo>
                      <a:pt x="2580" y="2443"/>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5" name="Freeform 34"/>
              <p:cNvSpPr>
                <a:spLocks noChangeArrowheads="1"/>
              </p:cNvSpPr>
              <p:nvPr/>
            </p:nvSpPr>
            <p:spPr bwMode="auto">
              <a:xfrm>
                <a:off x="9152481" y="10315512"/>
                <a:ext cx="2073011" cy="1434703"/>
              </a:xfrm>
              <a:custGeom>
                <a:avLst/>
                <a:gdLst>
                  <a:gd name="T0" fmla="*/ 2013 w 5066"/>
                  <a:gd name="T1" fmla="*/ 830 h 3505"/>
                  <a:gd name="T2" fmla="*/ 2013 w 5066"/>
                  <a:gd name="T3" fmla="*/ 830 h 3505"/>
                  <a:gd name="T4" fmla="*/ 2129 w 5066"/>
                  <a:gd name="T5" fmla="*/ 578 h 3505"/>
                  <a:gd name="T6" fmla="*/ 2213 w 5066"/>
                  <a:gd name="T7" fmla="*/ 368 h 3505"/>
                  <a:gd name="T8" fmla="*/ 2139 w 5066"/>
                  <a:gd name="T9" fmla="*/ 116 h 3505"/>
                  <a:gd name="T10" fmla="*/ 1867 w 5066"/>
                  <a:gd name="T11" fmla="*/ 0 h 3505"/>
                  <a:gd name="T12" fmla="*/ 1583 w 5066"/>
                  <a:gd name="T13" fmla="*/ 116 h 3505"/>
                  <a:gd name="T14" fmla="*/ 1510 w 5066"/>
                  <a:gd name="T15" fmla="*/ 368 h 3505"/>
                  <a:gd name="T16" fmla="*/ 1604 w 5066"/>
                  <a:gd name="T17" fmla="*/ 578 h 3505"/>
                  <a:gd name="T18" fmla="*/ 1741 w 5066"/>
                  <a:gd name="T19" fmla="*/ 840 h 3505"/>
                  <a:gd name="T20" fmla="*/ 1741 w 5066"/>
                  <a:gd name="T21" fmla="*/ 850 h 3505"/>
                  <a:gd name="T22" fmla="*/ 1741 w 5066"/>
                  <a:gd name="T23" fmla="*/ 1228 h 3505"/>
                  <a:gd name="T24" fmla="*/ 168 w 5066"/>
                  <a:gd name="T25" fmla="*/ 1228 h 3505"/>
                  <a:gd name="T26" fmla="*/ 157 w 5066"/>
                  <a:gd name="T27" fmla="*/ 1291 h 3505"/>
                  <a:gd name="T28" fmla="*/ 3240 w 5066"/>
                  <a:gd name="T29" fmla="*/ 3504 h 3505"/>
                  <a:gd name="T30" fmla="*/ 5065 w 5066"/>
                  <a:gd name="T31" fmla="*/ 3504 h 3505"/>
                  <a:gd name="T32" fmla="*/ 5065 w 5066"/>
                  <a:gd name="T33" fmla="*/ 2717 h 3505"/>
                  <a:gd name="T34" fmla="*/ 4897 w 5066"/>
                  <a:gd name="T35" fmla="*/ 2717 h 3505"/>
                  <a:gd name="T36" fmla="*/ 4761 w 5066"/>
                  <a:gd name="T37" fmla="*/ 2811 h 3505"/>
                  <a:gd name="T38" fmla="*/ 4405 w 5066"/>
                  <a:gd name="T39" fmla="*/ 2948 h 3505"/>
                  <a:gd name="T40" fmla="*/ 4006 w 5066"/>
                  <a:gd name="T41" fmla="*/ 2822 h 3505"/>
                  <a:gd name="T42" fmla="*/ 3807 w 5066"/>
                  <a:gd name="T43" fmla="*/ 2371 h 3505"/>
                  <a:gd name="T44" fmla="*/ 4006 w 5066"/>
                  <a:gd name="T45" fmla="*/ 1909 h 3505"/>
                  <a:gd name="T46" fmla="*/ 4405 w 5066"/>
                  <a:gd name="T47" fmla="*/ 1784 h 3505"/>
                  <a:gd name="T48" fmla="*/ 4750 w 5066"/>
                  <a:gd name="T49" fmla="*/ 1909 h 3505"/>
                  <a:gd name="T50" fmla="*/ 4866 w 5066"/>
                  <a:gd name="T51" fmla="*/ 1983 h 3505"/>
                  <a:gd name="T52" fmla="*/ 5065 w 5066"/>
                  <a:gd name="T53" fmla="*/ 1983 h 3505"/>
                  <a:gd name="T54" fmla="*/ 5065 w 5066"/>
                  <a:gd name="T55" fmla="*/ 1228 h 3505"/>
                  <a:gd name="T56" fmla="*/ 2013 w 5066"/>
                  <a:gd name="T57" fmla="*/ 1228 h 3505"/>
                  <a:gd name="T58" fmla="*/ 2013 w 5066"/>
                  <a:gd name="T59" fmla="*/ 830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6" h="3505">
                    <a:moveTo>
                      <a:pt x="2013" y="830"/>
                    </a:moveTo>
                    <a:lnTo>
                      <a:pt x="2013" y="830"/>
                    </a:lnTo>
                    <a:cubicBezTo>
                      <a:pt x="2013" y="725"/>
                      <a:pt x="2087" y="651"/>
                      <a:pt x="2129" y="578"/>
                    </a:cubicBezTo>
                    <a:cubicBezTo>
                      <a:pt x="2181" y="515"/>
                      <a:pt x="2213" y="451"/>
                      <a:pt x="2213" y="368"/>
                    </a:cubicBezTo>
                    <a:cubicBezTo>
                      <a:pt x="2213" y="274"/>
                      <a:pt x="2192" y="179"/>
                      <a:pt x="2139" y="116"/>
                    </a:cubicBezTo>
                    <a:cubicBezTo>
                      <a:pt x="2087" y="43"/>
                      <a:pt x="2013" y="0"/>
                      <a:pt x="1867" y="0"/>
                    </a:cubicBezTo>
                    <a:cubicBezTo>
                      <a:pt x="1709" y="12"/>
                      <a:pt x="1636" y="53"/>
                      <a:pt x="1583" y="116"/>
                    </a:cubicBezTo>
                    <a:cubicBezTo>
                      <a:pt x="1531" y="179"/>
                      <a:pt x="1510" y="263"/>
                      <a:pt x="1510" y="368"/>
                    </a:cubicBezTo>
                    <a:cubicBezTo>
                      <a:pt x="1510" y="451"/>
                      <a:pt x="1542" y="515"/>
                      <a:pt x="1604" y="578"/>
                    </a:cubicBezTo>
                    <a:cubicBezTo>
                      <a:pt x="1657" y="651"/>
                      <a:pt x="1730" y="725"/>
                      <a:pt x="1741" y="840"/>
                    </a:cubicBezTo>
                    <a:cubicBezTo>
                      <a:pt x="1741" y="840"/>
                      <a:pt x="1741" y="840"/>
                      <a:pt x="1741" y="850"/>
                    </a:cubicBezTo>
                    <a:cubicBezTo>
                      <a:pt x="1741" y="1228"/>
                      <a:pt x="1741" y="1228"/>
                      <a:pt x="1741" y="1228"/>
                    </a:cubicBezTo>
                    <a:cubicBezTo>
                      <a:pt x="168" y="1228"/>
                      <a:pt x="168" y="1228"/>
                      <a:pt x="168" y="1228"/>
                    </a:cubicBezTo>
                    <a:cubicBezTo>
                      <a:pt x="157" y="1291"/>
                      <a:pt x="157" y="1291"/>
                      <a:pt x="157" y="1291"/>
                    </a:cubicBezTo>
                    <a:cubicBezTo>
                      <a:pt x="0" y="2791"/>
                      <a:pt x="1814" y="3504"/>
                      <a:pt x="3240" y="3504"/>
                    </a:cubicBezTo>
                    <a:cubicBezTo>
                      <a:pt x="5065" y="3504"/>
                      <a:pt x="5065" y="3504"/>
                      <a:pt x="5065" y="3504"/>
                    </a:cubicBezTo>
                    <a:cubicBezTo>
                      <a:pt x="5065" y="2717"/>
                      <a:pt x="5065" y="2717"/>
                      <a:pt x="5065" y="2717"/>
                    </a:cubicBezTo>
                    <a:cubicBezTo>
                      <a:pt x="4897" y="2717"/>
                      <a:pt x="4897" y="2717"/>
                      <a:pt x="4897" y="2717"/>
                    </a:cubicBezTo>
                    <a:cubicBezTo>
                      <a:pt x="4866" y="2717"/>
                      <a:pt x="4856" y="2738"/>
                      <a:pt x="4761" y="2811"/>
                    </a:cubicBezTo>
                    <a:cubicBezTo>
                      <a:pt x="4688" y="2875"/>
                      <a:pt x="4562" y="2948"/>
                      <a:pt x="4405" y="2948"/>
                    </a:cubicBezTo>
                    <a:cubicBezTo>
                      <a:pt x="4268" y="2948"/>
                      <a:pt x="4121" y="2927"/>
                      <a:pt x="4006" y="2822"/>
                    </a:cubicBezTo>
                    <a:cubicBezTo>
                      <a:pt x="3890" y="2738"/>
                      <a:pt x="3818" y="2560"/>
                      <a:pt x="3807" y="2371"/>
                    </a:cubicBezTo>
                    <a:cubicBezTo>
                      <a:pt x="3807" y="2172"/>
                      <a:pt x="3890" y="1993"/>
                      <a:pt x="4006" y="1909"/>
                    </a:cubicBezTo>
                    <a:cubicBezTo>
                      <a:pt x="4121" y="1805"/>
                      <a:pt x="4268" y="1784"/>
                      <a:pt x="4405" y="1784"/>
                    </a:cubicBezTo>
                    <a:cubicBezTo>
                      <a:pt x="4552" y="1784"/>
                      <a:pt x="4677" y="1857"/>
                      <a:pt x="4750" y="1909"/>
                    </a:cubicBezTo>
                    <a:cubicBezTo>
                      <a:pt x="4845" y="1973"/>
                      <a:pt x="4856" y="1983"/>
                      <a:pt x="4866" y="1983"/>
                    </a:cubicBezTo>
                    <a:cubicBezTo>
                      <a:pt x="5065" y="1983"/>
                      <a:pt x="5065" y="1983"/>
                      <a:pt x="5065" y="1983"/>
                    </a:cubicBezTo>
                    <a:cubicBezTo>
                      <a:pt x="5065" y="1228"/>
                      <a:pt x="5065" y="1228"/>
                      <a:pt x="5065" y="1228"/>
                    </a:cubicBezTo>
                    <a:cubicBezTo>
                      <a:pt x="2013" y="1228"/>
                      <a:pt x="2013" y="1228"/>
                      <a:pt x="2013" y="1228"/>
                    </a:cubicBezTo>
                    <a:lnTo>
                      <a:pt x="2013" y="830"/>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6" name="Freeform 35"/>
              <p:cNvSpPr>
                <a:spLocks noChangeArrowheads="1"/>
              </p:cNvSpPr>
              <p:nvPr/>
            </p:nvSpPr>
            <p:spPr bwMode="auto">
              <a:xfrm>
                <a:off x="10805116" y="10819011"/>
                <a:ext cx="2047752" cy="931203"/>
              </a:xfrm>
              <a:custGeom>
                <a:avLst/>
                <a:gdLst>
                  <a:gd name="T0" fmla="*/ 4887 w 5003"/>
                  <a:gd name="T1" fmla="*/ 860 h 2277"/>
                  <a:gd name="T2" fmla="*/ 4887 w 5003"/>
                  <a:gd name="T3" fmla="*/ 860 h 2277"/>
                  <a:gd name="T4" fmla="*/ 4635 w 5003"/>
                  <a:gd name="T5" fmla="*/ 786 h 2277"/>
                  <a:gd name="T6" fmla="*/ 4425 w 5003"/>
                  <a:gd name="T7" fmla="*/ 870 h 2277"/>
                  <a:gd name="T8" fmla="*/ 4163 w 5003"/>
                  <a:gd name="T9" fmla="*/ 985 h 2277"/>
                  <a:gd name="T10" fmla="*/ 3691 w 5003"/>
                  <a:gd name="T11" fmla="*/ 985 h 2277"/>
                  <a:gd name="T12" fmla="*/ 3691 w 5003"/>
                  <a:gd name="T13" fmla="*/ 0 h 2277"/>
                  <a:gd name="T14" fmla="*/ 2883 w 5003"/>
                  <a:gd name="T15" fmla="*/ 0 h 2277"/>
                  <a:gd name="T16" fmla="*/ 2883 w 5003"/>
                  <a:gd name="T17" fmla="*/ 167 h 2277"/>
                  <a:gd name="T18" fmla="*/ 2957 w 5003"/>
                  <a:gd name="T19" fmla="*/ 283 h 2277"/>
                  <a:gd name="T20" fmla="*/ 3082 w 5003"/>
                  <a:gd name="T21" fmla="*/ 629 h 2277"/>
                  <a:gd name="T22" fmla="*/ 2967 w 5003"/>
                  <a:gd name="T23" fmla="*/ 1028 h 2277"/>
                  <a:gd name="T24" fmla="*/ 2495 w 5003"/>
                  <a:gd name="T25" fmla="*/ 1227 h 2277"/>
                  <a:gd name="T26" fmla="*/ 2044 w 5003"/>
                  <a:gd name="T27" fmla="*/ 1028 h 2277"/>
                  <a:gd name="T28" fmla="*/ 1919 w 5003"/>
                  <a:gd name="T29" fmla="*/ 629 h 2277"/>
                  <a:gd name="T30" fmla="*/ 2065 w 5003"/>
                  <a:gd name="T31" fmla="*/ 273 h 2277"/>
                  <a:gd name="T32" fmla="*/ 2149 w 5003"/>
                  <a:gd name="T33" fmla="*/ 136 h 2277"/>
                  <a:gd name="T34" fmla="*/ 2149 w 5003"/>
                  <a:gd name="T35" fmla="*/ 0 h 2277"/>
                  <a:gd name="T36" fmla="*/ 1310 w 5003"/>
                  <a:gd name="T37" fmla="*/ 0 h 2277"/>
                  <a:gd name="T38" fmla="*/ 1310 w 5003"/>
                  <a:gd name="T39" fmla="*/ 985 h 2277"/>
                  <a:gd name="T40" fmla="*/ 828 w 5003"/>
                  <a:gd name="T41" fmla="*/ 985 h 2277"/>
                  <a:gd name="T42" fmla="*/ 576 w 5003"/>
                  <a:gd name="T43" fmla="*/ 870 h 2277"/>
                  <a:gd name="T44" fmla="*/ 367 w 5003"/>
                  <a:gd name="T45" fmla="*/ 786 h 2277"/>
                  <a:gd name="T46" fmla="*/ 104 w 5003"/>
                  <a:gd name="T47" fmla="*/ 860 h 2277"/>
                  <a:gd name="T48" fmla="*/ 0 w 5003"/>
                  <a:gd name="T49" fmla="*/ 1132 h 2277"/>
                  <a:gd name="T50" fmla="*/ 115 w 5003"/>
                  <a:gd name="T51" fmla="*/ 1416 h 2277"/>
                  <a:gd name="T52" fmla="*/ 367 w 5003"/>
                  <a:gd name="T53" fmla="*/ 1489 h 2277"/>
                  <a:gd name="T54" fmla="*/ 576 w 5003"/>
                  <a:gd name="T55" fmla="*/ 1395 h 2277"/>
                  <a:gd name="T56" fmla="*/ 838 w 5003"/>
                  <a:gd name="T57" fmla="*/ 1259 h 2277"/>
                  <a:gd name="T58" fmla="*/ 849 w 5003"/>
                  <a:gd name="T59" fmla="*/ 1259 h 2277"/>
                  <a:gd name="T60" fmla="*/ 1310 w 5003"/>
                  <a:gd name="T61" fmla="*/ 1259 h 2277"/>
                  <a:gd name="T62" fmla="*/ 1310 w 5003"/>
                  <a:gd name="T63" fmla="*/ 2276 h 2277"/>
                  <a:gd name="T64" fmla="*/ 3691 w 5003"/>
                  <a:gd name="T65" fmla="*/ 2276 h 2277"/>
                  <a:gd name="T66" fmla="*/ 3691 w 5003"/>
                  <a:gd name="T67" fmla="*/ 1259 h 2277"/>
                  <a:gd name="T68" fmla="*/ 4153 w 5003"/>
                  <a:gd name="T69" fmla="*/ 1259 h 2277"/>
                  <a:gd name="T70" fmla="*/ 4163 w 5003"/>
                  <a:gd name="T71" fmla="*/ 1259 h 2277"/>
                  <a:gd name="T72" fmla="*/ 4415 w 5003"/>
                  <a:gd name="T73" fmla="*/ 1395 h 2277"/>
                  <a:gd name="T74" fmla="*/ 4635 w 5003"/>
                  <a:gd name="T75" fmla="*/ 1489 h 2277"/>
                  <a:gd name="T76" fmla="*/ 4887 w 5003"/>
                  <a:gd name="T77" fmla="*/ 1416 h 2277"/>
                  <a:gd name="T78" fmla="*/ 4991 w 5003"/>
                  <a:gd name="T79" fmla="*/ 1132 h 2277"/>
                  <a:gd name="T80" fmla="*/ 4887 w 5003"/>
                  <a:gd name="T81" fmla="*/ 86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3" h="2277">
                    <a:moveTo>
                      <a:pt x="4887" y="860"/>
                    </a:moveTo>
                    <a:lnTo>
                      <a:pt x="4887" y="860"/>
                    </a:lnTo>
                    <a:cubicBezTo>
                      <a:pt x="4824" y="808"/>
                      <a:pt x="4729" y="786"/>
                      <a:pt x="4635" y="786"/>
                    </a:cubicBezTo>
                    <a:cubicBezTo>
                      <a:pt x="4551" y="786"/>
                      <a:pt x="4488" y="818"/>
                      <a:pt x="4425" y="870"/>
                    </a:cubicBezTo>
                    <a:cubicBezTo>
                      <a:pt x="4352" y="923"/>
                      <a:pt x="4278" y="985"/>
                      <a:pt x="4163" y="985"/>
                    </a:cubicBezTo>
                    <a:cubicBezTo>
                      <a:pt x="3691" y="985"/>
                      <a:pt x="3691" y="985"/>
                      <a:pt x="3691" y="985"/>
                    </a:cubicBezTo>
                    <a:cubicBezTo>
                      <a:pt x="3691" y="0"/>
                      <a:pt x="3691" y="0"/>
                      <a:pt x="3691" y="0"/>
                    </a:cubicBezTo>
                    <a:cubicBezTo>
                      <a:pt x="2883" y="0"/>
                      <a:pt x="2883" y="0"/>
                      <a:pt x="2883" y="0"/>
                    </a:cubicBezTo>
                    <a:cubicBezTo>
                      <a:pt x="2883" y="167"/>
                      <a:pt x="2883" y="167"/>
                      <a:pt x="2883" y="167"/>
                    </a:cubicBezTo>
                    <a:cubicBezTo>
                      <a:pt x="2883" y="178"/>
                      <a:pt x="2894" y="189"/>
                      <a:pt x="2957" y="283"/>
                    </a:cubicBezTo>
                    <a:cubicBezTo>
                      <a:pt x="3019" y="357"/>
                      <a:pt x="3082" y="482"/>
                      <a:pt x="3082" y="629"/>
                    </a:cubicBezTo>
                    <a:cubicBezTo>
                      <a:pt x="3082" y="765"/>
                      <a:pt x="3062" y="902"/>
                      <a:pt x="2967" y="1028"/>
                    </a:cubicBezTo>
                    <a:cubicBezTo>
                      <a:pt x="2873" y="1143"/>
                      <a:pt x="2695" y="1227"/>
                      <a:pt x="2495" y="1227"/>
                    </a:cubicBezTo>
                    <a:cubicBezTo>
                      <a:pt x="2307" y="1216"/>
                      <a:pt x="2139" y="1143"/>
                      <a:pt x="2044" y="1028"/>
                    </a:cubicBezTo>
                    <a:cubicBezTo>
                      <a:pt x="1950" y="912"/>
                      <a:pt x="1919" y="765"/>
                      <a:pt x="1919" y="629"/>
                    </a:cubicBezTo>
                    <a:cubicBezTo>
                      <a:pt x="1919" y="472"/>
                      <a:pt x="2003" y="346"/>
                      <a:pt x="2065" y="273"/>
                    </a:cubicBezTo>
                    <a:cubicBezTo>
                      <a:pt x="2128" y="178"/>
                      <a:pt x="2149" y="157"/>
                      <a:pt x="2149" y="136"/>
                    </a:cubicBezTo>
                    <a:cubicBezTo>
                      <a:pt x="2149" y="0"/>
                      <a:pt x="2149" y="0"/>
                      <a:pt x="2149" y="0"/>
                    </a:cubicBezTo>
                    <a:cubicBezTo>
                      <a:pt x="1310" y="0"/>
                      <a:pt x="1310" y="0"/>
                      <a:pt x="1310" y="0"/>
                    </a:cubicBezTo>
                    <a:cubicBezTo>
                      <a:pt x="1310" y="985"/>
                      <a:pt x="1310" y="985"/>
                      <a:pt x="1310" y="985"/>
                    </a:cubicBezTo>
                    <a:cubicBezTo>
                      <a:pt x="828" y="985"/>
                      <a:pt x="828" y="985"/>
                      <a:pt x="828" y="985"/>
                    </a:cubicBezTo>
                    <a:cubicBezTo>
                      <a:pt x="712" y="985"/>
                      <a:pt x="650" y="923"/>
                      <a:pt x="576" y="870"/>
                    </a:cubicBezTo>
                    <a:cubicBezTo>
                      <a:pt x="514" y="818"/>
                      <a:pt x="451" y="786"/>
                      <a:pt x="367" y="786"/>
                    </a:cubicBezTo>
                    <a:cubicBezTo>
                      <a:pt x="262" y="786"/>
                      <a:pt x="178" y="808"/>
                      <a:pt x="104" y="860"/>
                    </a:cubicBezTo>
                    <a:cubicBezTo>
                      <a:pt x="41" y="912"/>
                      <a:pt x="0" y="985"/>
                      <a:pt x="0" y="1132"/>
                    </a:cubicBezTo>
                    <a:cubicBezTo>
                      <a:pt x="0" y="1290"/>
                      <a:pt x="52" y="1364"/>
                      <a:pt x="115" y="1416"/>
                    </a:cubicBezTo>
                    <a:cubicBezTo>
                      <a:pt x="178" y="1468"/>
                      <a:pt x="262" y="1489"/>
                      <a:pt x="367" y="1489"/>
                    </a:cubicBezTo>
                    <a:cubicBezTo>
                      <a:pt x="451" y="1489"/>
                      <a:pt x="514" y="1457"/>
                      <a:pt x="576" y="1395"/>
                    </a:cubicBezTo>
                    <a:cubicBezTo>
                      <a:pt x="650" y="1343"/>
                      <a:pt x="712" y="1269"/>
                      <a:pt x="838" y="1259"/>
                    </a:cubicBezTo>
                    <a:cubicBezTo>
                      <a:pt x="838" y="1259"/>
                      <a:pt x="838" y="1259"/>
                      <a:pt x="849" y="1259"/>
                    </a:cubicBezTo>
                    <a:cubicBezTo>
                      <a:pt x="1310" y="1259"/>
                      <a:pt x="1310" y="1259"/>
                      <a:pt x="1310" y="1259"/>
                    </a:cubicBezTo>
                    <a:cubicBezTo>
                      <a:pt x="1310" y="2276"/>
                      <a:pt x="1310" y="2276"/>
                      <a:pt x="1310" y="2276"/>
                    </a:cubicBezTo>
                    <a:cubicBezTo>
                      <a:pt x="3691" y="2276"/>
                      <a:pt x="3691" y="2276"/>
                      <a:pt x="3691" y="2276"/>
                    </a:cubicBezTo>
                    <a:cubicBezTo>
                      <a:pt x="3691" y="1259"/>
                      <a:pt x="3691" y="1259"/>
                      <a:pt x="3691" y="1259"/>
                    </a:cubicBezTo>
                    <a:cubicBezTo>
                      <a:pt x="4153" y="1259"/>
                      <a:pt x="4153" y="1259"/>
                      <a:pt x="4153" y="1259"/>
                    </a:cubicBezTo>
                    <a:lnTo>
                      <a:pt x="4163" y="1259"/>
                    </a:lnTo>
                    <a:cubicBezTo>
                      <a:pt x="4278" y="1269"/>
                      <a:pt x="4352" y="1343"/>
                      <a:pt x="4415" y="1395"/>
                    </a:cubicBezTo>
                    <a:cubicBezTo>
                      <a:pt x="4488" y="1457"/>
                      <a:pt x="4551" y="1489"/>
                      <a:pt x="4635" y="1489"/>
                    </a:cubicBezTo>
                    <a:cubicBezTo>
                      <a:pt x="4729" y="1489"/>
                      <a:pt x="4824" y="1468"/>
                      <a:pt x="4887" y="1416"/>
                    </a:cubicBezTo>
                    <a:cubicBezTo>
                      <a:pt x="4949" y="1364"/>
                      <a:pt x="4991" y="1290"/>
                      <a:pt x="4991" y="1132"/>
                    </a:cubicBezTo>
                    <a:cubicBezTo>
                      <a:pt x="5002" y="985"/>
                      <a:pt x="4949" y="912"/>
                      <a:pt x="4887" y="86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77" name="Freeform 36"/>
              <p:cNvSpPr>
                <a:spLocks noChangeArrowheads="1"/>
              </p:cNvSpPr>
              <p:nvPr/>
            </p:nvSpPr>
            <p:spPr bwMode="auto">
              <a:xfrm>
                <a:off x="12430689" y="10315512"/>
                <a:ext cx="2832574" cy="1434703"/>
              </a:xfrm>
              <a:custGeom>
                <a:avLst/>
                <a:gdLst>
                  <a:gd name="T0" fmla="*/ 6670 w 6923"/>
                  <a:gd name="T1" fmla="*/ 1228 h 3505"/>
                  <a:gd name="T2" fmla="*/ 6670 w 6923"/>
                  <a:gd name="T3" fmla="*/ 1228 h 3505"/>
                  <a:gd name="T4" fmla="*/ 5349 w 6923"/>
                  <a:gd name="T5" fmla="*/ 1228 h 3505"/>
                  <a:gd name="T6" fmla="*/ 5349 w 6923"/>
                  <a:gd name="T7" fmla="*/ 1322 h 3505"/>
                  <a:gd name="T8" fmla="*/ 5422 w 6923"/>
                  <a:gd name="T9" fmla="*/ 1438 h 3505"/>
                  <a:gd name="T10" fmla="*/ 5548 w 6923"/>
                  <a:gd name="T11" fmla="*/ 1784 h 3505"/>
                  <a:gd name="T12" fmla="*/ 5422 w 6923"/>
                  <a:gd name="T13" fmla="*/ 2182 h 3505"/>
                  <a:gd name="T14" fmla="*/ 4960 w 6923"/>
                  <a:gd name="T15" fmla="*/ 2381 h 3505"/>
                  <a:gd name="T16" fmla="*/ 4510 w 6923"/>
                  <a:gd name="T17" fmla="*/ 2182 h 3505"/>
                  <a:gd name="T18" fmla="*/ 4384 w 6923"/>
                  <a:gd name="T19" fmla="*/ 1784 h 3505"/>
                  <a:gd name="T20" fmla="*/ 4520 w 6923"/>
                  <a:gd name="T21" fmla="*/ 1427 h 3505"/>
                  <a:gd name="T22" fmla="*/ 4615 w 6923"/>
                  <a:gd name="T23" fmla="*/ 1291 h 3505"/>
                  <a:gd name="T24" fmla="*/ 4615 w 6923"/>
                  <a:gd name="T25" fmla="*/ 1228 h 3505"/>
                  <a:gd name="T26" fmla="*/ 3272 w 6923"/>
                  <a:gd name="T27" fmla="*/ 1228 h 3505"/>
                  <a:gd name="T28" fmla="*/ 3220 w 6923"/>
                  <a:gd name="T29" fmla="*/ 1228 h 3505"/>
                  <a:gd name="T30" fmla="*/ 1783 w 6923"/>
                  <a:gd name="T31" fmla="*/ 1228 h 3505"/>
                  <a:gd name="T32" fmla="*/ 1783 w 6923"/>
                  <a:gd name="T33" fmla="*/ 850 h 3505"/>
                  <a:gd name="T34" fmla="*/ 1783 w 6923"/>
                  <a:gd name="T35" fmla="*/ 840 h 3505"/>
                  <a:gd name="T36" fmla="*/ 1930 w 6923"/>
                  <a:gd name="T37" fmla="*/ 578 h 3505"/>
                  <a:gd name="T38" fmla="*/ 2024 w 6923"/>
                  <a:gd name="T39" fmla="*/ 368 h 3505"/>
                  <a:gd name="T40" fmla="*/ 1951 w 6923"/>
                  <a:gd name="T41" fmla="*/ 116 h 3505"/>
                  <a:gd name="T42" fmla="*/ 1668 w 6923"/>
                  <a:gd name="T43" fmla="*/ 0 h 3505"/>
                  <a:gd name="T44" fmla="*/ 1395 w 6923"/>
                  <a:gd name="T45" fmla="*/ 116 h 3505"/>
                  <a:gd name="T46" fmla="*/ 1321 w 6923"/>
                  <a:gd name="T47" fmla="*/ 368 h 3505"/>
                  <a:gd name="T48" fmla="*/ 1405 w 6923"/>
                  <a:gd name="T49" fmla="*/ 578 h 3505"/>
                  <a:gd name="T50" fmla="*/ 1520 w 6923"/>
                  <a:gd name="T51" fmla="*/ 830 h 3505"/>
                  <a:gd name="T52" fmla="*/ 1520 w 6923"/>
                  <a:gd name="T53" fmla="*/ 1228 h 3505"/>
                  <a:gd name="T54" fmla="*/ 0 w 6923"/>
                  <a:gd name="T55" fmla="*/ 1228 h 3505"/>
                  <a:gd name="T56" fmla="*/ 0 w 6923"/>
                  <a:gd name="T57" fmla="*/ 1983 h 3505"/>
                  <a:gd name="T58" fmla="*/ 199 w 6923"/>
                  <a:gd name="T59" fmla="*/ 1983 h 3505"/>
                  <a:gd name="T60" fmla="*/ 315 w 6923"/>
                  <a:gd name="T61" fmla="*/ 1909 h 3505"/>
                  <a:gd name="T62" fmla="*/ 661 w 6923"/>
                  <a:gd name="T63" fmla="*/ 1784 h 3505"/>
                  <a:gd name="T64" fmla="*/ 1059 w 6923"/>
                  <a:gd name="T65" fmla="*/ 1909 h 3505"/>
                  <a:gd name="T66" fmla="*/ 1249 w 6923"/>
                  <a:gd name="T67" fmla="*/ 2371 h 3505"/>
                  <a:gd name="T68" fmla="*/ 1059 w 6923"/>
                  <a:gd name="T69" fmla="*/ 2822 h 3505"/>
                  <a:gd name="T70" fmla="*/ 661 w 6923"/>
                  <a:gd name="T71" fmla="*/ 2948 h 3505"/>
                  <a:gd name="T72" fmla="*/ 304 w 6923"/>
                  <a:gd name="T73" fmla="*/ 2811 h 3505"/>
                  <a:gd name="T74" fmla="*/ 168 w 6923"/>
                  <a:gd name="T75" fmla="*/ 2717 h 3505"/>
                  <a:gd name="T76" fmla="*/ 0 w 6923"/>
                  <a:gd name="T77" fmla="*/ 2717 h 3505"/>
                  <a:gd name="T78" fmla="*/ 0 w 6923"/>
                  <a:gd name="T79" fmla="*/ 3504 h 3505"/>
                  <a:gd name="T80" fmla="*/ 3587 w 6923"/>
                  <a:gd name="T81" fmla="*/ 3504 h 3505"/>
                  <a:gd name="T82" fmla="*/ 6670 w 6923"/>
                  <a:gd name="T83" fmla="*/ 1291 h 3505"/>
                  <a:gd name="T84" fmla="*/ 6670 w 6923"/>
                  <a:gd name="T85" fmla="*/ 1228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23" h="3505">
                    <a:moveTo>
                      <a:pt x="6670" y="1228"/>
                    </a:moveTo>
                    <a:lnTo>
                      <a:pt x="6670" y="1228"/>
                    </a:lnTo>
                    <a:cubicBezTo>
                      <a:pt x="5349" y="1228"/>
                      <a:pt x="5349" y="1228"/>
                      <a:pt x="5349" y="1228"/>
                    </a:cubicBezTo>
                    <a:cubicBezTo>
                      <a:pt x="5349" y="1322"/>
                      <a:pt x="5349" y="1322"/>
                      <a:pt x="5349" y="1322"/>
                    </a:cubicBezTo>
                    <a:cubicBezTo>
                      <a:pt x="5349" y="1333"/>
                      <a:pt x="5359" y="1343"/>
                      <a:pt x="5422" y="1438"/>
                    </a:cubicBezTo>
                    <a:cubicBezTo>
                      <a:pt x="5474" y="1511"/>
                      <a:pt x="5548" y="1637"/>
                      <a:pt x="5548" y="1784"/>
                    </a:cubicBezTo>
                    <a:cubicBezTo>
                      <a:pt x="5548" y="1920"/>
                      <a:pt x="5527" y="2067"/>
                      <a:pt x="5422" y="2182"/>
                    </a:cubicBezTo>
                    <a:cubicBezTo>
                      <a:pt x="5338" y="2297"/>
                      <a:pt x="5160" y="2381"/>
                      <a:pt x="4960" y="2381"/>
                    </a:cubicBezTo>
                    <a:cubicBezTo>
                      <a:pt x="4772" y="2371"/>
                      <a:pt x="4594" y="2297"/>
                      <a:pt x="4510" y="2182"/>
                    </a:cubicBezTo>
                    <a:cubicBezTo>
                      <a:pt x="4405" y="2067"/>
                      <a:pt x="4384" y="1920"/>
                      <a:pt x="4384" y="1784"/>
                    </a:cubicBezTo>
                    <a:cubicBezTo>
                      <a:pt x="4384" y="1626"/>
                      <a:pt x="4468" y="1511"/>
                      <a:pt x="4520" y="1427"/>
                    </a:cubicBezTo>
                    <a:cubicBezTo>
                      <a:pt x="4594" y="1333"/>
                      <a:pt x="4615" y="1322"/>
                      <a:pt x="4615" y="1291"/>
                    </a:cubicBezTo>
                    <a:cubicBezTo>
                      <a:pt x="4615" y="1228"/>
                      <a:pt x="4615" y="1228"/>
                      <a:pt x="4615" y="1228"/>
                    </a:cubicBezTo>
                    <a:cubicBezTo>
                      <a:pt x="3272" y="1228"/>
                      <a:pt x="3272" y="1228"/>
                      <a:pt x="3272" y="1228"/>
                    </a:cubicBezTo>
                    <a:cubicBezTo>
                      <a:pt x="3262" y="1228"/>
                      <a:pt x="3241" y="1228"/>
                      <a:pt x="3220" y="1228"/>
                    </a:cubicBezTo>
                    <a:cubicBezTo>
                      <a:pt x="1783" y="1228"/>
                      <a:pt x="1783" y="1228"/>
                      <a:pt x="1783" y="1228"/>
                    </a:cubicBezTo>
                    <a:cubicBezTo>
                      <a:pt x="1783" y="850"/>
                      <a:pt x="1783" y="850"/>
                      <a:pt x="1783" y="850"/>
                    </a:cubicBezTo>
                    <a:cubicBezTo>
                      <a:pt x="1783" y="840"/>
                      <a:pt x="1783" y="840"/>
                      <a:pt x="1783" y="840"/>
                    </a:cubicBezTo>
                    <a:cubicBezTo>
                      <a:pt x="1804" y="725"/>
                      <a:pt x="1877" y="651"/>
                      <a:pt x="1930" y="578"/>
                    </a:cubicBezTo>
                    <a:cubicBezTo>
                      <a:pt x="1982" y="515"/>
                      <a:pt x="2024" y="451"/>
                      <a:pt x="2024" y="368"/>
                    </a:cubicBezTo>
                    <a:cubicBezTo>
                      <a:pt x="2024" y="263"/>
                      <a:pt x="2003" y="179"/>
                      <a:pt x="1951" y="116"/>
                    </a:cubicBezTo>
                    <a:cubicBezTo>
                      <a:pt x="1898" y="53"/>
                      <a:pt x="1814" y="12"/>
                      <a:pt x="1668" y="0"/>
                    </a:cubicBezTo>
                    <a:cubicBezTo>
                      <a:pt x="1520" y="0"/>
                      <a:pt x="1448" y="43"/>
                      <a:pt x="1395" y="116"/>
                    </a:cubicBezTo>
                    <a:cubicBezTo>
                      <a:pt x="1342" y="179"/>
                      <a:pt x="1321" y="274"/>
                      <a:pt x="1321" y="368"/>
                    </a:cubicBezTo>
                    <a:cubicBezTo>
                      <a:pt x="1321" y="451"/>
                      <a:pt x="1353" y="515"/>
                      <a:pt x="1405" y="578"/>
                    </a:cubicBezTo>
                    <a:cubicBezTo>
                      <a:pt x="1448" y="651"/>
                      <a:pt x="1520" y="714"/>
                      <a:pt x="1520" y="830"/>
                    </a:cubicBezTo>
                    <a:cubicBezTo>
                      <a:pt x="1520" y="1228"/>
                      <a:pt x="1520" y="1228"/>
                      <a:pt x="1520" y="1228"/>
                    </a:cubicBezTo>
                    <a:cubicBezTo>
                      <a:pt x="0" y="1228"/>
                      <a:pt x="0" y="1228"/>
                      <a:pt x="0" y="1228"/>
                    </a:cubicBezTo>
                    <a:cubicBezTo>
                      <a:pt x="0" y="1983"/>
                      <a:pt x="0" y="1983"/>
                      <a:pt x="0" y="1983"/>
                    </a:cubicBezTo>
                    <a:cubicBezTo>
                      <a:pt x="199" y="1983"/>
                      <a:pt x="199" y="1983"/>
                      <a:pt x="199" y="1983"/>
                    </a:cubicBezTo>
                    <a:cubicBezTo>
                      <a:pt x="210" y="1983"/>
                      <a:pt x="220" y="1973"/>
                      <a:pt x="315" y="1909"/>
                    </a:cubicBezTo>
                    <a:cubicBezTo>
                      <a:pt x="388" y="1857"/>
                      <a:pt x="503" y="1784"/>
                      <a:pt x="661" y="1784"/>
                    </a:cubicBezTo>
                    <a:cubicBezTo>
                      <a:pt x="797" y="1784"/>
                      <a:pt x="933" y="1805"/>
                      <a:pt x="1059" y="1909"/>
                    </a:cubicBezTo>
                    <a:cubicBezTo>
                      <a:pt x="1175" y="1993"/>
                      <a:pt x="1259" y="2172"/>
                      <a:pt x="1249" y="2371"/>
                    </a:cubicBezTo>
                    <a:cubicBezTo>
                      <a:pt x="1249" y="2560"/>
                      <a:pt x="1175" y="2738"/>
                      <a:pt x="1059" y="2822"/>
                    </a:cubicBezTo>
                    <a:cubicBezTo>
                      <a:pt x="944" y="2927"/>
                      <a:pt x="797" y="2948"/>
                      <a:pt x="661" y="2948"/>
                    </a:cubicBezTo>
                    <a:cubicBezTo>
                      <a:pt x="503" y="2948"/>
                      <a:pt x="378" y="2875"/>
                      <a:pt x="304" y="2811"/>
                    </a:cubicBezTo>
                    <a:cubicBezTo>
                      <a:pt x="210" y="2738"/>
                      <a:pt x="189" y="2717"/>
                      <a:pt x="168" y="2717"/>
                    </a:cubicBezTo>
                    <a:cubicBezTo>
                      <a:pt x="0" y="2717"/>
                      <a:pt x="0" y="2717"/>
                      <a:pt x="0" y="2717"/>
                    </a:cubicBezTo>
                    <a:cubicBezTo>
                      <a:pt x="0" y="3504"/>
                      <a:pt x="0" y="3504"/>
                      <a:pt x="0" y="3504"/>
                    </a:cubicBezTo>
                    <a:cubicBezTo>
                      <a:pt x="3587" y="3504"/>
                      <a:pt x="3587" y="3504"/>
                      <a:pt x="3587" y="3504"/>
                    </a:cubicBezTo>
                    <a:cubicBezTo>
                      <a:pt x="5023" y="3504"/>
                      <a:pt x="6922" y="2780"/>
                      <a:pt x="6670" y="1291"/>
                    </a:cubicBezTo>
                    <a:lnTo>
                      <a:pt x="6670" y="1228"/>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grpSp>
        <p:pic>
          <p:nvPicPr>
            <p:cNvPr id="5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637" y="4051634"/>
              <a:ext cx="822636" cy="30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组合 77"/>
          <p:cNvGrpSpPr/>
          <p:nvPr/>
        </p:nvGrpSpPr>
        <p:grpSpPr>
          <a:xfrm>
            <a:off x="9041186" y="4012383"/>
            <a:ext cx="1235882" cy="1183040"/>
            <a:chOff x="8792483" y="4278313"/>
            <a:chExt cx="1066800" cy="1019175"/>
          </a:xfrm>
        </p:grpSpPr>
        <p:sp>
          <p:nvSpPr>
            <p:cNvPr id="79" name="Freeform 5"/>
            <p:cNvSpPr>
              <a:spLocks/>
            </p:cNvSpPr>
            <p:nvPr/>
          </p:nvSpPr>
          <p:spPr bwMode="auto">
            <a:xfrm>
              <a:off x="9468758" y="5060951"/>
              <a:ext cx="134938" cy="107950"/>
            </a:xfrm>
            <a:custGeom>
              <a:avLst/>
              <a:gdLst>
                <a:gd name="T0" fmla="*/ 2 w 36"/>
                <a:gd name="T1" fmla="*/ 5 h 29"/>
                <a:gd name="T2" fmla="*/ 29 w 36"/>
                <a:gd name="T3" fmla="*/ 27 h 29"/>
                <a:gd name="T4" fmla="*/ 34 w 36"/>
                <a:gd name="T5" fmla="*/ 25 h 29"/>
                <a:gd name="T6" fmla="*/ 7 w 36"/>
                <a:gd name="T7" fmla="*/ 1 h 29"/>
                <a:gd name="T8" fmla="*/ 2 w 36"/>
                <a:gd name="T9" fmla="*/ 5 h 29"/>
              </a:gdLst>
              <a:ahLst/>
              <a:cxnLst>
                <a:cxn ang="0">
                  <a:pos x="T0" y="T1"/>
                </a:cxn>
                <a:cxn ang="0">
                  <a:pos x="T2" y="T3"/>
                </a:cxn>
                <a:cxn ang="0">
                  <a:pos x="T4" y="T5"/>
                </a:cxn>
                <a:cxn ang="0">
                  <a:pos x="T6" y="T7"/>
                </a:cxn>
                <a:cxn ang="0">
                  <a:pos x="T8" y="T9"/>
                </a:cxn>
              </a:cxnLst>
              <a:rect l="0" t="0" r="r" b="b"/>
              <a:pathLst>
                <a:path w="36" h="29">
                  <a:moveTo>
                    <a:pt x="2" y="5"/>
                  </a:moveTo>
                  <a:cubicBezTo>
                    <a:pt x="12" y="11"/>
                    <a:pt x="21" y="19"/>
                    <a:pt x="29" y="27"/>
                  </a:cubicBezTo>
                  <a:cubicBezTo>
                    <a:pt x="30" y="29"/>
                    <a:pt x="36" y="27"/>
                    <a:pt x="34" y="25"/>
                  </a:cubicBezTo>
                  <a:cubicBezTo>
                    <a:pt x="26" y="16"/>
                    <a:pt x="17" y="8"/>
                    <a:pt x="7" y="1"/>
                  </a:cubicBezTo>
                  <a:cubicBezTo>
                    <a:pt x="5" y="0"/>
                    <a:pt x="0" y="3"/>
                    <a:pt x="2" y="5"/>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80" name="Freeform 6"/>
            <p:cNvSpPr>
              <a:spLocks/>
            </p:cNvSpPr>
            <p:nvPr/>
          </p:nvSpPr>
          <p:spPr bwMode="auto">
            <a:xfrm>
              <a:off x="9625920" y="4910138"/>
              <a:ext cx="169863" cy="49213"/>
            </a:xfrm>
            <a:custGeom>
              <a:avLst/>
              <a:gdLst>
                <a:gd name="T0" fmla="*/ 5 w 45"/>
                <a:gd name="T1" fmla="*/ 1 h 13"/>
                <a:gd name="T2" fmla="*/ 4 w 45"/>
                <a:gd name="T3" fmla="*/ 4 h 13"/>
                <a:gd name="T4" fmla="*/ 21 w 45"/>
                <a:gd name="T5" fmla="*/ 7 h 13"/>
                <a:gd name="T6" fmla="*/ 38 w 45"/>
                <a:gd name="T7" fmla="*/ 13 h 13"/>
                <a:gd name="T8" fmla="*/ 43 w 45"/>
                <a:gd name="T9" fmla="*/ 10 h 13"/>
                <a:gd name="T10" fmla="*/ 5 w 45"/>
                <a:gd name="T11" fmla="*/ 1 h 13"/>
              </a:gdLst>
              <a:ahLst/>
              <a:cxnLst>
                <a:cxn ang="0">
                  <a:pos x="T0" y="T1"/>
                </a:cxn>
                <a:cxn ang="0">
                  <a:pos x="T2" y="T3"/>
                </a:cxn>
                <a:cxn ang="0">
                  <a:pos x="T4" y="T5"/>
                </a:cxn>
                <a:cxn ang="0">
                  <a:pos x="T6" y="T7"/>
                </a:cxn>
                <a:cxn ang="0">
                  <a:pos x="T8" y="T9"/>
                </a:cxn>
                <a:cxn ang="0">
                  <a:pos x="T10" y="T11"/>
                </a:cxn>
              </a:cxnLst>
              <a:rect l="0" t="0" r="r" b="b"/>
              <a:pathLst>
                <a:path w="45" h="13">
                  <a:moveTo>
                    <a:pt x="5" y="1"/>
                  </a:moveTo>
                  <a:cubicBezTo>
                    <a:pt x="2" y="2"/>
                    <a:pt x="0" y="5"/>
                    <a:pt x="4" y="4"/>
                  </a:cubicBezTo>
                  <a:cubicBezTo>
                    <a:pt x="10" y="3"/>
                    <a:pt x="16" y="5"/>
                    <a:pt x="21" y="7"/>
                  </a:cubicBezTo>
                  <a:cubicBezTo>
                    <a:pt x="27" y="8"/>
                    <a:pt x="33" y="10"/>
                    <a:pt x="38" y="13"/>
                  </a:cubicBezTo>
                  <a:cubicBezTo>
                    <a:pt x="40" y="13"/>
                    <a:pt x="45" y="11"/>
                    <a:pt x="43" y="10"/>
                  </a:cubicBezTo>
                  <a:cubicBezTo>
                    <a:pt x="32" y="5"/>
                    <a:pt x="18" y="0"/>
                    <a:pt x="5" y="1"/>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81" name="Freeform 7"/>
            <p:cNvSpPr>
              <a:spLocks/>
            </p:cNvSpPr>
            <p:nvPr/>
          </p:nvSpPr>
          <p:spPr bwMode="auto">
            <a:xfrm>
              <a:off x="9671958" y="4608513"/>
              <a:ext cx="187325" cy="106363"/>
            </a:xfrm>
            <a:custGeom>
              <a:avLst/>
              <a:gdLst>
                <a:gd name="T0" fmla="*/ 43 w 50"/>
                <a:gd name="T1" fmla="*/ 1 h 28"/>
                <a:gd name="T2" fmla="*/ 1 w 50"/>
                <a:gd name="T3" fmla="*/ 26 h 28"/>
                <a:gd name="T4" fmla="*/ 6 w 50"/>
                <a:gd name="T5" fmla="*/ 26 h 28"/>
                <a:gd name="T6" fmla="*/ 48 w 50"/>
                <a:gd name="T7" fmla="*/ 1 h 28"/>
                <a:gd name="T8" fmla="*/ 43 w 50"/>
                <a:gd name="T9" fmla="*/ 1 h 28"/>
              </a:gdLst>
              <a:ahLst/>
              <a:cxnLst>
                <a:cxn ang="0">
                  <a:pos x="T0" y="T1"/>
                </a:cxn>
                <a:cxn ang="0">
                  <a:pos x="T2" y="T3"/>
                </a:cxn>
                <a:cxn ang="0">
                  <a:pos x="T4" y="T5"/>
                </a:cxn>
                <a:cxn ang="0">
                  <a:pos x="T6" y="T7"/>
                </a:cxn>
                <a:cxn ang="0">
                  <a:pos x="T8" y="T9"/>
                </a:cxn>
              </a:cxnLst>
              <a:rect l="0" t="0" r="r" b="b"/>
              <a:pathLst>
                <a:path w="50" h="28">
                  <a:moveTo>
                    <a:pt x="43" y="1"/>
                  </a:moveTo>
                  <a:cubicBezTo>
                    <a:pt x="30" y="11"/>
                    <a:pt x="12" y="12"/>
                    <a:pt x="1" y="26"/>
                  </a:cubicBezTo>
                  <a:cubicBezTo>
                    <a:pt x="0" y="28"/>
                    <a:pt x="5" y="27"/>
                    <a:pt x="6" y="26"/>
                  </a:cubicBezTo>
                  <a:cubicBezTo>
                    <a:pt x="17" y="12"/>
                    <a:pt x="35" y="11"/>
                    <a:pt x="48" y="1"/>
                  </a:cubicBezTo>
                  <a:cubicBezTo>
                    <a:pt x="50" y="0"/>
                    <a:pt x="44" y="0"/>
                    <a:pt x="43" y="1"/>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82" name="Freeform 8"/>
            <p:cNvSpPr>
              <a:spLocks/>
            </p:cNvSpPr>
            <p:nvPr/>
          </p:nvSpPr>
          <p:spPr bwMode="auto">
            <a:xfrm>
              <a:off x="9606870" y="4443413"/>
              <a:ext cx="136525" cy="136525"/>
            </a:xfrm>
            <a:custGeom>
              <a:avLst/>
              <a:gdLst>
                <a:gd name="T0" fmla="*/ 0 w 36"/>
                <a:gd name="T1" fmla="*/ 35 h 36"/>
                <a:gd name="T2" fmla="*/ 6 w 36"/>
                <a:gd name="T3" fmla="*/ 34 h 36"/>
                <a:gd name="T4" fmla="*/ 34 w 36"/>
                <a:gd name="T5" fmla="*/ 2 h 36"/>
                <a:gd name="T6" fmla="*/ 29 w 36"/>
                <a:gd name="T7" fmla="*/ 2 h 36"/>
                <a:gd name="T8" fmla="*/ 0 w 36"/>
                <a:gd name="T9" fmla="*/ 35 h 36"/>
              </a:gdLst>
              <a:ahLst/>
              <a:cxnLst>
                <a:cxn ang="0">
                  <a:pos x="T0" y="T1"/>
                </a:cxn>
                <a:cxn ang="0">
                  <a:pos x="T2" y="T3"/>
                </a:cxn>
                <a:cxn ang="0">
                  <a:pos x="T4" y="T5"/>
                </a:cxn>
                <a:cxn ang="0">
                  <a:pos x="T6" y="T7"/>
                </a:cxn>
                <a:cxn ang="0">
                  <a:pos x="T8" y="T9"/>
                </a:cxn>
              </a:cxnLst>
              <a:rect l="0" t="0" r="r" b="b"/>
              <a:pathLst>
                <a:path w="36" h="36">
                  <a:moveTo>
                    <a:pt x="0" y="35"/>
                  </a:moveTo>
                  <a:cubicBezTo>
                    <a:pt x="0" y="36"/>
                    <a:pt x="6" y="35"/>
                    <a:pt x="6" y="34"/>
                  </a:cubicBezTo>
                  <a:cubicBezTo>
                    <a:pt x="10" y="18"/>
                    <a:pt x="25" y="12"/>
                    <a:pt x="34" y="2"/>
                  </a:cubicBezTo>
                  <a:cubicBezTo>
                    <a:pt x="36" y="0"/>
                    <a:pt x="30" y="1"/>
                    <a:pt x="29" y="2"/>
                  </a:cubicBezTo>
                  <a:cubicBezTo>
                    <a:pt x="19" y="13"/>
                    <a:pt x="4" y="19"/>
                    <a:pt x="0" y="35"/>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83" name="Freeform 9"/>
            <p:cNvSpPr>
              <a:spLocks/>
            </p:cNvSpPr>
            <p:nvPr/>
          </p:nvSpPr>
          <p:spPr bwMode="auto">
            <a:xfrm>
              <a:off x="9378270" y="4300538"/>
              <a:ext cx="101600" cy="153988"/>
            </a:xfrm>
            <a:custGeom>
              <a:avLst/>
              <a:gdLst>
                <a:gd name="T0" fmla="*/ 21 w 27"/>
                <a:gd name="T1" fmla="*/ 2 h 41"/>
                <a:gd name="T2" fmla="*/ 0 w 27"/>
                <a:gd name="T3" fmla="*/ 40 h 41"/>
                <a:gd name="T4" fmla="*/ 6 w 27"/>
                <a:gd name="T5" fmla="*/ 39 h 41"/>
                <a:gd name="T6" fmla="*/ 27 w 27"/>
                <a:gd name="T7" fmla="*/ 1 h 41"/>
                <a:gd name="T8" fmla="*/ 21 w 27"/>
                <a:gd name="T9" fmla="*/ 2 h 41"/>
              </a:gdLst>
              <a:ahLst/>
              <a:cxnLst>
                <a:cxn ang="0">
                  <a:pos x="T0" y="T1"/>
                </a:cxn>
                <a:cxn ang="0">
                  <a:pos x="T2" y="T3"/>
                </a:cxn>
                <a:cxn ang="0">
                  <a:pos x="T4" y="T5"/>
                </a:cxn>
                <a:cxn ang="0">
                  <a:pos x="T6" y="T7"/>
                </a:cxn>
                <a:cxn ang="0">
                  <a:pos x="T8" y="T9"/>
                </a:cxn>
              </a:cxnLst>
              <a:rect l="0" t="0" r="r" b="b"/>
              <a:pathLst>
                <a:path w="27" h="41">
                  <a:moveTo>
                    <a:pt x="21" y="2"/>
                  </a:moveTo>
                  <a:cubicBezTo>
                    <a:pt x="19" y="17"/>
                    <a:pt x="7" y="28"/>
                    <a:pt x="0" y="40"/>
                  </a:cubicBezTo>
                  <a:cubicBezTo>
                    <a:pt x="0" y="41"/>
                    <a:pt x="5" y="40"/>
                    <a:pt x="6" y="39"/>
                  </a:cubicBezTo>
                  <a:cubicBezTo>
                    <a:pt x="13" y="27"/>
                    <a:pt x="25" y="16"/>
                    <a:pt x="27" y="1"/>
                  </a:cubicBezTo>
                  <a:cubicBezTo>
                    <a:pt x="27" y="0"/>
                    <a:pt x="21" y="1"/>
                    <a:pt x="21" y="2"/>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84" name="Freeform 10"/>
            <p:cNvSpPr>
              <a:spLocks/>
            </p:cNvSpPr>
            <p:nvPr/>
          </p:nvSpPr>
          <p:spPr bwMode="auto">
            <a:xfrm>
              <a:off x="9108395" y="4278313"/>
              <a:ext cx="101600" cy="173038"/>
            </a:xfrm>
            <a:custGeom>
              <a:avLst/>
              <a:gdLst>
                <a:gd name="T0" fmla="*/ 1 w 27"/>
                <a:gd name="T1" fmla="*/ 4 h 46"/>
                <a:gd name="T2" fmla="*/ 20 w 27"/>
                <a:gd name="T3" fmla="*/ 43 h 46"/>
                <a:gd name="T4" fmla="*/ 25 w 27"/>
                <a:gd name="T5" fmla="*/ 41 h 46"/>
                <a:gd name="T6" fmla="*/ 7 w 27"/>
                <a:gd name="T7" fmla="*/ 2 h 46"/>
                <a:gd name="T8" fmla="*/ 1 w 27"/>
                <a:gd name="T9" fmla="*/ 4 h 46"/>
              </a:gdLst>
              <a:ahLst/>
              <a:cxnLst>
                <a:cxn ang="0">
                  <a:pos x="T0" y="T1"/>
                </a:cxn>
                <a:cxn ang="0">
                  <a:pos x="T2" y="T3"/>
                </a:cxn>
                <a:cxn ang="0">
                  <a:pos x="T4" y="T5"/>
                </a:cxn>
                <a:cxn ang="0">
                  <a:pos x="T6" y="T7"/>
                </a:cxn>
                <a:cxn ang="0">
                  <a:pos x="T8" y="T9"/>
                </a:cxn>
              </a:cxnLst>
              <a:rect l="0" t="0" r="r" b="b"/>
              <a:pathLst>
                <a:path w="27" h="46">
                  <a:moveTo>
                    <a:pt x="1" y="4"/>
                  </a:moveTo>
                  <a:cubicBezTo>
                    <a:pt x="7" y="17"/>
                    <a:pt x="13" y="31"/>
                    <a:pt x="20" y="43"/>
                  </a:cubicBezTo>
                  <a:cubicBezTo>
                    <a:pt x="21" y="46"/>
                    <a:pt x="27" y="43"/>
                    <a:pt x="25" y="41"/>
                  </a:cubicBezTo>
                  <a:cubicBezTo>
                    <a:pt x="18" y="28"/>
                    <a:pt x="13" y="15"/>
                    <a:pt x="7" y="2"/>
                  </a:cubicBezTo>
                  <a:cubicBezTo>
                    <a:pt x="6" y="0"/>
                    <a:pt x="0" y="1"/>
                    <a:pt x="1" y="4"/>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85" name="Freeform 11"/>
            <p:cNvSpPr>
              <a:spLocks/>
            </p:cNvSpPr>
            <p:nvPr/>
          </p:nvSpPr>
          <p:spPr bwMode="auto">
            <a:xfrm>
              <a:off x="8867095" y="4406901"/>
              <a:ext cx="192088" cy="127000"/>
            </a:xfrm>
            <a:custGeom>
              <a:avLst/>
              <a:gdLst>
                <a:gd name="T0" fmla="*/ 45 w 51"/>
                <a:gd name="T1" fmla="*/ 33 h 34"/>
                <a:gd name="T2" fmla="*/ 49 w 51"/>
                <a:gd name="T3" fmla="*/ 33 h 34"/>
                <a:gd name="T4" fmla="*/ 51 w 51"/>
                <a:gd name="T5" fmla="*/ 31 h 34"/>
                <a:gd name="T6" fmla="*/ 6 w 51"/>
                <a:gd name="T7" fmla="*/ 1 h 34"/>
                <a:gd name="T8" fmla="*/ 1 w 51"/>
                <a:gd name="T9" fmla="*/ 3 h 34"/>
                <a:gd name="T10" fmla="*/ 45 w 51"/>
                <a:gd name="T11" fmla="*/ 33 h 34"/>
              </a:gdLst>
              <a:ahLst/>
              <a:cxnLst>
                <a:cxn ang="0">
                  <a:pos x="T0" y="T1"/>
                </a:cxn>
                <a:cxn ang="0">
                  <a:pos x="T2" y="T3"/>
                </a:cxn>
                <a:cxn ang="0">
                  <a:pos x="T4" y="T5"/>
                </a:cxn>
                <a:cxn ang="0">
                  <a:pos x="T6" y="T7"/>
                </a:cxn>
                <a:cxn ang="0">
                  <a:pos x="T8" y="T9"/>
                </a:cxn>
                <a:cxn ang="0">
                  <a:pos x="T10" y="T11"/>
                </a:cxn>
              </a:cxnLst>
              <a:rect l="0" t="0" r="r" b="b"/>
              <a:pathLst>
                <a:path w="51" h="34">
                  <a:moveTo>
                    <a:pt x="45" y="33"/>
                  </a:moveTo>
                  <a:cubicBezTo>
                    <a:pt x="46" y="34"/>
                    <a:pt x="48" y="33"/>
                    <a:pt x="49" y="33"/>
                  </a:cubicBezTo>
                  <a:cubicBezTo>
                    <a:pt x="49" y="33"/>
                    <a:pt x="51" y="32"/>
                    <a:pt x="51" y="31"/>
                  </a:cubicBezTo>
                  <a:cubicBezTo>
                    <a:pt x="34" y="24"/>
                    <a:pt x="21" y="11"/>
                    <a:pt x="6" y="1"/>
                  </a:cubicBezTo>
                  <a:cubicBezTo>
                    <a:pt x="5" y="0"/>
                    <a:pt x="0" y="2"/>
                    <a:pt x="1" y="3"/>
                  </a:cubicBezTo>
                  <a:cubicBezTo>
                    <a:pt x="15" y="13"/>
                    <a:pt x="28" y="26"/>
                    <a:pt x="45" y="33"/>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86" name="Freeform 12"/>
            <p:cNvSpPr>
              <a:spLocks/>
            </p:cNvSpPr>
            <p:nvPr/>
          </p:nvSpPr>
          <p:spPr bwMode="auto">
            <a:xfrm>
              <a:off x="8792483" y="4651376"/>
              <a:ext cx="161925" cy="52388"/>
            </a:xfrm>
            <a:custGeom>
              <a:avLst/>
              <a:gdLst>
                <a:gd name="T0" fmla="*/ 3 w 43"/>
                <a:gd name="T1" fmla="*/ 5 h 14"/>
                <a:gd name="T2" fmla="*/ 36 w 43"/>
                <a:gd name="T3" fmla="*/ 13 h 14"/>
                <a:gd name="T4" fmla="*/ 39 w 43"/>
                <a:gd name="T5" fmla="*/ 9 h 14"/>
                <a:gd name="T6" fmla="*/ 7 w 43"/>
                <a:gd name="T7" fmla="*/ 1 h 14"/>
                <a:gd name="T8" fmla="*/ 3 w 43"/>
                <a:gd name="T9" fmla="*/ 5 h 14"/>
              </a:gdLst>
              <a:ahLst/>
              <a:cxnLst>
                <a:cxn ang="0">
                  <a:pos x="T0" y="T1"/>
                </a:cxn>
                <a:cxn ang="0">
                  <a:pos x="T2" y="T3"/>
                </a:cxn>
                <a:cxn ang="0">
                  <a:pos x="T4" y="T5"/>
                </a:cxn>
                <a:cxn ang="0">
                  <a:pos x="T6" y="T7"/>
                </a:cxn>
                <a:cxn ang="0">
                  <a:pos x="T8" y="T9"/>
                </a:cxn>
              </a:cxnLst>
              <a:rect l="0" t="0" r="r" b="b"/>
              <a:pathLst>
                <a:path w="43" h="14">
                  <a:moveTo>
                    <a:pt x="3" y="5"/>
                  </a:moveTo>
                  <a:cubicBezTo>
                    <a:pt x="14" y="8"/>
                    <a:pt x="25" y="9"/>
                    <a:pt x="36" y="13"/>
                  </a:cubicBezTo>
                  <a:cubicBezTo>
                    <a:pt x="39" y="14"/>
                    <a:pt x="43" y="10"/>
                    <a:pt x="39" y="9"/>
                  </a:cubicBezTo>
                  <a:cubicBezTo>
                    <a:pt x="29" y="5"/>
                    <a:pt x="18" y="4"/>
                    <a:pt x="7" y="1"/>
                  </a:cubicBezTo>
                  <a:cubicBezTo>
                    <a:pt x="4" y="0"/>
                    <a:pt x="0" y="4"/>
                    <a:pt x="3" y="5"/>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87" name="Freeform 13"/>
            <p:cNvSpPr>
              <a:spLocks/>
            </p:cNvSpPr>
            <p:nvPr/>
          </p:nvSpPr>
          <p:spPr bwMode="auto">
            <a:xfrm>
              <a:off x="8800420" y="4891088"/>
              <a:ext cx="146050" cy="68263"/>
            </a:xfrm>
            <a:custGeom>
              <a:avLst/>
              <a:gdLst>
                <a:gd name="T0" fmla="*/ 38 w 39"/>
                <a:gd name="T1" fmla="*/ 1 h 18"/>
                <a:gd name="T2" fmla="*/ 34 w 39"/>
                <a:gd name="T3" fmla="*/ 1 h 18"/>
                <a:gd name="T4" fmla="*/ 1 w 39"/>
                <a:gd name="T5" fmla="*/ 15 h 18"/>
                <a:gd name="T6" fmla="*/ 1 w 39"/>
                <a:gd name="T7" fmla="*/ 17 h 18"/>
                <a:gd name="T8" fmla="*/ 5 w 39"/>
                <a:gd name="T9" fmla="*/ 17 h 18"/>
                <a:gd name="T10" fmla="*/ 36 w 39"/>
                <a:gd name="T11" fmla="*/ 3 h 18"/>
                <a:gd name="T12" fmla="*/ 38 w 39"/>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39" h="18">
                  <a:moveTo>
                    <a:pt x="38" y="1"/>
                  </a:moveTo>
                  <a:cubicBezTo>
                    <a:pt x="37" y="0"/>
                    <a:pt x="35" y="1"/>
                    <a:pt x="34" y="1"/>
                  </a:cubicBezTo>
                  <a:cubicBezTo>
                    <a:pt x="23" y="5"/>
                    <a:pt x="12" y="9"/>
                    <a:pt x="1" y="15"/>
                  </a:cubicBezTo>
                  <a:cubicBezTo>
                    <a:pt x="1" y="15"/>
                    <a:pt x="0" y="16"/>
                    <a:pt x="1" y="17"/>
                  </a:cubicBezTo>
                  <a:cubicBezTo>
                    <a:pt x="2" y="18"/>
                    <a:pt x="4" y="17"/>
                    <a:pt x="5" y="17"/>
                  </a:cubicBezTo>
                  <a:cubicBezTo>
                    <a:pt x="15" y="11"/>
                    <a:pt x="26" y="7"/>
                    <a:pt x="36" y="3"/>
                  </a:cubicBezTo>
                  <a:cubicBezTo>
                    <a:pt x="37" y="3"/>
                    <a:pt x="39" y="2"/>
                    <a:pt x="38" y="1"/>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88" name="Freeform 14"/>
            <p:cNvSpPr>
              <a:spLocks/>
            </p:cNvSpPr>
            <p:nvPr/>
          </p:nvSpPr>
          <p:spPr bwMode="auto">
            <a:xfrm>
              <a:off x="8979808" y="5037138"/>
              <a:ext cx="117475" cy="98425"/>
            </a:xfrm>
            <a:custGeom>
              <a:avLst/>
              <a:gdLst>
                <a:gd name="T0" fmla="*/ 8 w 31"/>
                <a:gd name="T1" fmla="*/ 24 h 26"/>
                <a:gd name="T2" fmla="*/ 29 w 31"/>
                <a:gd name="T3" fmla="*/ 3 h 26"/>
                <a:gd name="T4" fmla="*/ 24 w 31"/>
                <a:gd name="T5" fmla="*/ 1 h 26"/>
                <a:gd name="T6" fmla="*/ 2 w 31"/>
                <a:gd name="T7" fmla="*/ 24 h 26"/>
                <a:gd name="T8" fmla="*/ 8 w 31"/>
                <a:gd name="T9" fmla="*/ 24 h 26"/>
              </a:gdLst>
              <a:ahLst/>
              <a:cxnLst>
                <a:cxn ang="0">
                  <a:pos x="T0" y="T1"/>
                </a:cxn>
                <a:cxn ang="0">
                  <a:pos x="T2" y="T3"/>
                </a:cxn>
                <a:cxn ang="0">
                  <a:pos x="T4" y="T5"/>
                </a:cxn>
                <a:cxn ang="0">
                  <a:pos x="T6" y="T7"/>
                </a:cxn>
                <a:cxn ang="0">
                  <a:pos x="T8" y="T9"/>
                </a:cxn>
              </a:cxnLst>
              <a:rect l="0" t="0" r="r" b="b"/>
              <a:pathLst>
                <a:path w="31" h="26">
                  <a:moveTo>
                    <a:pt x="8" y="24"/>
                  </a:moveTo>
                  <a:cubicBezTo>
                    <a:pt x="13" y="16"/>
                    <a:pt x="22" y="10"/>
                    <a:pt x="29" y="3"/>
                  </a:cubicBezTo>
                  <a:cubicBezTo>
                    <a:pt x="31" y="0"/>
                    <a:pt x="25" y="0"/>
                    <a:pt x="24" y="1"/>
                  </a:cubicBezTo>
                  <a:cubicBezTo>
                    <a:pt x="17" y="9"/>
                    <a:pt x="8" y="15"/>
                    <a:pt x="2" y="24"/>
                  </a:cubicBezTo>
                  <a:cubicBezTo>
                    <a:pt x="0" y="26"/>
                    <a:pt x="7" y="26"/>
                    <a:pt x="8" y="24"/>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89" name="Freeform 15"/>
            <p:cNvSpPr>
              <a:spLocks/>
            </p:cNvSpPr>
            <p:nvPr/>
          </p:nvSpPr>
          <p:spPr bwMode="auto">
            <a:xfrm>
              <a:off x="9006795" y="4522788"/>
              <a:ext cx="593725" cy="549275"/>
            </a:xfrm>
            <a:custGeom>
              <a:avLst/>
              <a:gdLst>
                <a:gd name="T0" fmla="*/ 48 w 158"/>
                <a:gd name="T1" fmla="*/ 136 h 146"/>
                <a:gd name="T2" fmla="*/ 36 w 158"/>
                <a:gd name="T3" fmla="*/ 125 h 146"/>
                <a:gd name="T4" fmla="*/ 8 w 158"/>
                <a:gd name="T5" fmla="*/ 67 h 146"/>
                <a:gd name="T6" fmla="*/ 79 w 158"/>
                <a:gd name="T7" fmla="*/ 7 h 146"/>
                <a:gd name="T8" fmla="*/ 151 w 158"/>
                <a:gd name="T9" fmla="*/ 67 h 146"/>
                <a:gd name="T10" fmla="*/ 123 w 158"/>
                <a:gd name="T11" fmla="*/ 125 h 146"/>
                <a:gd name="T12" fmla="*/ 111 w 158"/>
                <a:gd name="T13" fmla="*/ 136 h 146"/>
                <a:gd name="T14" fmla="*/ 106 w 158"/>
                <a:gd name="T15" fmla="*/ 142 h 146"/>
                <a:gd name="T16" fmla="*/ 112 w 158"/>
                <a:gd name="T17" fmla="*/ 145 h 146"/>
                <a:gd name="T18" fmla="*/ 115 w 158"/>
                <a:gd name="T19" fmla="*/ 141 h 146"/>
                <a:gd name="T20" fmla="*/ 127 w 158"/>
                <a:gd name="T21" fmla="*/ 130 h 146"/>
                <a:gd name="T22" fmla="*/ 157 w 158"/>
                <a:gd name="T23" fmla="*/ 67 h 146"/>
                <a:gd name="T24" fmla="*/ 79 w 158"/>
                <a:gd name="T25" fmla="*/ 0 h 146"/>
                <a:gd name="T26" fmla="*/ 1 w 158"/>
                <a:gd name="T27" fmla="*/ 67 h 146"/>
                <a:gd name="T28" fmla="*/ 31 w 158"/>
                <a:gd name="T29" fmla="*/ 130 h 146"/>
                <a:gd name="T30" fmla="*/ 43 w 158"/>
                <a:gd name="T31" fmla="*/ 141 h 146"/>
                <a:gd name="T32" fmla="*/ 47 w 158"/>
                <a:gd name="T33" fmla="*/ 146 h 146"/>
                <a:gd name="T34" fmla="*/ 53 w 158"/>
                <a:gd name="T35" fmla="*/ 143 h 146"/>
                <a:gd name="T36" fmla="*/ 48 w 158"/>
                <a:gd name="T37"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46">
                  <a:moveTo>
                    <a:pt x="48" y="136"/>
                  </a:moveTo>
                  <a:cubicBezTo>
                    <a:pt x="44" y="132"/>
                    <a:pt x="40" y="129"/>
                    <a:pt x="36" y="125"/>
                  </a:cubicBezTo>
                  <a:cubicBezTo>
                    <a:pt x="20" y="111"/>
                    <a:pt x="7" y="99"/>
                    <a:pt x="8" y="67"/>
                  </a:cubicBezTo>
                  <a:cubicBezTo>
                    <a:pt x="9" y="33"/>
                    <a:pt x="40" y="7"/>
                    <a:pt x="79" y="7"/>
                  </a:cubicBezTo>
                  <a:cubicBezTo>
                    <a:pt x="118" y="7"/>
                    <a:pt x="149" y="33"/>
                    <a:pt x="151" y="67"/>
                  </a:cubicBezTo>
                  <a:cubicBezTo>
                    <a:pt x="152" y="99"/>
                    <a:pt x="138" y="111"/>
                    <a:pt x="123" y="125"/>
                  </a:cubicBezTo>
                  <a:cubicBezTo>
                    <a:pt x="119" y="129"/>
                    <a:pt x="115" y="132"/>
                    <a:pt x="111" y="136"/>
                  </a:cubicBezTo>
                  <a:cubicBezTo>
                    <a:pt x="109" y="138"/>
                    <a:pt x="108" y="140"/>
                    <a:pt x="106" y="142"/>
                  </a:cubicBezTo>
                  <a:cubicBezTo>
                    <a:pt x="108" y="143"/>
                    <a:pt x="110" y="144"/>
                    <a:pt x="112" y="145"/>
                  </a:cubicBezTo>
                  <a:cubicBezTo>
                    <a:pt x="113" y="143"/>
                    <a:pt x="114" y="142"/>
                    <a:pt x="115" y="141"/>
                  </a:cubicBezTo>
                  <a:cubicBezTo>
                    <a:pt x="119" y="137"/>
                    <a:pt x="123" y="133"/>
                    <a:pt x="127" y="130"/>
                  </a:cubicBezTo>
                  <a:cubicBezTo>
                    <a:pt x="142" y="116"/>
                    <a:pt x="158" y="102"/>
                    <a:pt x="157" y="67"/>
                  </a:cubicBezTo>
                  <a:cubicBezTo>
                    <a:pt x="156" y="30"/>
                    <a:pt x="121" y="0"/>
                    <a:pt x="79" y="0"/>
                  </a:cubicBezTo>
                  <a:cubicBezTo>
                    <a:pt x="37" y="0"/>
                    <a:pt x="3" y="30"/>
                    <a:pt x="1" y="67"/>
                  </a:cubicBezTo>
                  <a:cubicBezTo>
                    <a:pt x="0" y="102"/>
                    <a:pt x="16" y="116"/>
                    <a:pt x="31" y="130"/>
                  </a:cubicBezTo>
                  <a:cubicBezTo>
                    <a:pt x="35" y="133"/>
                    <a:pt x="39" y="137"/>
                    <a:pt x="43" y="141"/>
                  </a:cubicBezTo>
                  <a:cubicBezTo>
                    <a:pt x="45" y="142"/>
                    <a:pt x="46" y="144"/>
                    <a:pt x="47" y="146"/>
                  </a:cubicBezTo>
                  <a:cubicBezTo>
                    <a:pt x="49" y="145"/>
                    <a:pt x="51" y="144"/>
                    <a:pt x="53" y="143"/>
                  </a:cubicBezTo>
                  <a:cubicBezTo>
                    <a:pt x="51" y="141"/>
                    <a:pt x="50" y="138"/>
                    <a:pt x="48" y="136"/>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90" name="Freeform 131"/>
            <p:cNvSpPr>
              <a:spLocks/>
            </p:cNvSpPr>
            <p:nvPr/>
          </p:nvSpPr>
          <p:spPr bwMode="auto">
            <a:xfrm>
              <a:off x="9070295" y="5053013"/>
              <a:ext cx="477838" cy="244475"/>
            </a:xfrm>
            <a:custGeom>
              <a:avLst/>
              <a:gdLst>
                <a:gd name="T0" fmla="*/ 8 w 127"/>
                <a:gd name="T1" fmla="*/ 61 h 65"/>
                <a:gd name="T2" fmla="*/ 63 w 127"/>
                <a:gd name="T3" fmla="*/ 65 h 65"/>
                <a:gd name="T4" fmla="*/ 119 w 127"/>
                <a:gd name="T5" fmla="*/ 61 h 65"/>
                <a:gd name="T6" fmla="*/ 126 w 127"/>
                <a:gd name="T7" fmla="*/ 51 h 65"/>
                <a:gd name="T8" fmla="*/ 123 w 127"/>
                <a:gd name="T9" fmla="*/ 44 h 65"/>
                <a:gd name="T10" fmla="*/ 95 w 127"/>
                <a:gd name="T11" fmla="*/ 4 h 65"/>
                <a:gd name="T12" fmla="*/ 89 w 127"/>
                <a:gd name="T13" fmla="*/ 1 h 65"/>
                <a:gd name="T14" fmla="*/ 85 w 127"/>
                <a:gd name="T15" fmla="*/ 0 h 65"/>
                <a:gd name="T16" fmla="*/ 74 w 127"/>
                <a:gd name="T17" fmla="*/ 30 h 65"/>
                <a:gd name="T18" fmla="*/ 72 w 127"/>
                <a:gd name="T19" fmla="*/ 30 h 65"/>
                <a:gd name="T20" fmla="*/ 69 w 127"/>
                <a:gd name="T21" fmla="*/ 17 h 65"/>
                <a:gd name="T22" fmla="*/ 70 w 127"/>
                <a:gd name="T23" fmla="*/ 11 h 65"/>
                <a:gd name="T24" fmla="*/ 72 w 127"/>
                <a:gd name="T25" fmla="*/ 10 h 65"/>
                <a:gd name="T26" fmla="*/ 72 w 127"/>
                <a:gd name="T27" fmla="*/ 4 h 65"/>
                <a:gd name="T28" fmla="*/ 67 w 127"/>
                <a:gd name="T29" fmla="*/ 1 h 65"/>
                <a:gd name="T30" fmla="*/ 67 w 127"/>
                <a:gd name="T31" fmla="*/ 0 h 65"/>
                <a:gd name="T32" fmla="*/ 60 w 127"/>
                <a:gd name="T33" fmla="*/ 0 h 65"/>
                <a:gd name="T34" fmla="*/ 60 w 127"/>
                <a:gd name="T35" fmla="*/ 1 h 65"/>
                <a:gd name="T36" fmla="*/ 55 w 127"/>
                <a:gd name="T37" fmla="*/ 4 h 65"/>
                <a:gd name="T38" fmla="*/ 55 w 127"/>
                <a:gd name="T39" fmla="*/ 10 h 65"/>
                <a:gd name="T40" fmla="*/ 57 w 127"/>
                <a:gd name="T41" fmla="*/ 11 h 65"/>
                <a:gd name="T42" fmla="*/ 58 w 127"/>
                <a:gd name="T43" fmla="*/ 17 h 65"/>
                <a:gd name="T44" fmla="*/ 55 w 127"/>
                <a:gd name="T45" fmla="*/ 30 h 65"/>
                <a:gd name="T46" fmla="*/ 53 w 127"/>
                <a:gd name="T47" fmla="*/ 30 h 65"/>
                <a:gd name="T48" fmla="*/ 41 w 127"/>
                <a:gd name="T49" fmla="*/ 0 h 65"/>
                <a:gd name="T50" fmla="*/ 36 w 127"/>
                <a:gd name="T51" fmla="*/ 2 h 65"/>
                <a:gd name="T52" fmla="*/ 30 w 127"/>
                <a:gd name="T53" fmla="*/ 5 h 65"/>
                <a:gd name="T54" fmla="*/ 4 w 127"/>
                <a:gd name="T55" fmla="*/ 41 h 65"/>
                <a:gd name="T56" fmla="*/ 1 w 127"/>
                <a:gd name="T57" fmla="*/ 51 h 65"/>
                <a:gd name="T58" fmla="*/ 8 w 127"/>
                <a:gd name="T5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7" h="65">
                  <a:moveTo>
                    <a:pt x="8" y="61"/>
                  </a:moveTo>
                  <a:cubicBezTo>
                    <a:pt x="8" y="61"/>
                    <a:pt x="28" y="65"/>
                    <a:pt x="63" y="65"/>
                  </a:cubicBezTo>
                  <a:cubicBezTo>
                    <a:pt x="98" y="65"/>
                    <a:pt x="119" y="61"/>
                    <a:pt x="119" y="61"/>
                  </a:cubicBezTo>
                  <a:cubicBezTo>
                    <a:pt x="124" y="60"/>
                    <a:pt x="127" y="56"/>
                    <a:pt x="126" y="51"/>
                  </a:cubicBezTo>
                  <a:cubicBezTo>
                    <a:pt x="126" y="51"/>
                    <a:pt x="125" y="49"/>
                    <a:pt x="123" y="44"/>
                  </a:cubicBezTo>
                  <a:cubicBezTo>
                    <a:pt x="118" y="28"/>
                    <a:pt x="110" y="13"/>
                    <a:pt x="95" y="4"/>
                  </a:cubicBezTo>
                  <a:cubicBezTo>
                    <a:pt x="93" y="3"/>
                    <a:pt x="91" y="2"/>
                    <a:pt x="89" y="1"/>
                  </a:cubicBezTo>
                  <a:cubicBezTo>
                    <a:pt x="88" y="1"/>
                    <a:pt x="87" y="0"/>
                    <a:pt x="85" y="0"/>
                  </a:cubicBezTo>
                  <a:cubicBezTo>
                    <a:pt x="74" y="30"/>
                    <a:pt x="74" y="30"/>
                    <a:pt x="74" y="30"/>
                  </a:cubicBezTo>
                  <a:cubicBezTo>
                    <a:pt x="73" y="32"/>
                    <a:pt x="72" y="32"/>
                    <a:pt x="72" y="30"/>
                  </a:cubicBezTo>
                  <a:cubicBezTo>
                    <a:pt x="69" y="17"/>
                    <a:pt x="69" y="17"/>
                    <a:pt x="69" y="17"/>
                  </a:cubicBezTo>
                  <a:cubicBezTo>
                    <a:pt x="68" y="15"/>
                    <a:pt x="69" y="13"/>
                    <a:pt x="70" y="11"/>
                  </a:cubicBezTo>
                  <a:cubicBezTo>
                    <a:pt x="72" y="10"/>
                    <a:pt x="72" y="10"/>
                    <a:pt x="72" y="10"/>
                  </a:cubicBezTo>
                  <a:cubicBezTo>
                    <a:pt x="73" y="8"/>
                    <a:pt x="73" y="6"/>
                    <a:pt x="72" y="4"/>
                  </a:cubicBezTo>
                  <a:cubicBezTo>
                    <a:pt x="71" y="3"/>
                    <a:pt x="68" y="1"/>
                    <a:pt x="67" y="1"/>
                  </a:cubicBezTo>
                  <a:cubicBezTo>
                    <a:pt x="67" y="0"/>
                    <a:pt x="67" y="0"/>
                    <a:pt x="67" y="0"/>
                  </a:cubicBezTo>
                  <a:cubicBezTo>
                    <a:pt x="65" y="0"/>
                    <a:pt x="62" y="0"/>
                    <a:pt x="60" y="0"/>
                  </a:cubicBezTo>
                  <a:cubicBezTo>
                    <a:pt x="60" y="1"/>
                    <a:pt x="60" y="1"/>
                    <a:pt x="60" y="1"/>
                  </a:cubicBezTo>
                  <a:cubicBezTo>
                    <a:pt x="58" y="1"/>
                    <a:pt x="56" y="3"/>
                    <a:pt x="55" y="4"/>
                  </a:cubicBezTo>
                  <a:cubicBezTo>
                    <a:pt x="54" y="6"/>
                    <a:pt x="54" y="8"/>
                    <a:pt x="55" y="10"/>
                  </a:cubicBezTo>
                  <a:cubicBezTo>
                    <a:pt x="57" y="11"/>
                    <a:pt x="57" y="11"/>
                    <a:pt x="57" y="11"/>
                  </a:cubicBezTo>
                  <a:cubicBezTo>
                    <a:pt x="58" y="13"/>
                    <a:pt x="59" y="15"/>
                    <a:pt x="58" y="17"/>
                  </a:cubicBezTo>
                  <a:cubicBezTo>
                    <a:pt x="55" y="30"/>
                    <a:pt x="55" y="30"/>
                    <a:pt x="55" y="30"/>
                  </a:cubicBezTo>
                  <a:cubicBezTo>
                    <a:pt x="54" y="32"/>
                    <a:pt x="54" y="32"/>
                    <a:pt x="53" y="30"/>
                  </a:cubicBezTo>
                  <a:cubicBezTo>
                    <a:pt x="41" y="0"/>
                    <a:pt x="41" y="0"/>
                    <a:pt x="41" y="0"/>
                  </a:cubicBezTo>
                  <a:cubicBezTo>
                    <a:pt x="39" y="0"/>
                    <a:pt x="38" y="1"/>
                    <a:pt x="36" y="2"/>
                  </a:cubicBezTo>
                  <a:cubicBezTo>
                    <a:pt x="34" y="3"/>
                    <a:pt x="32" y="4"/>
                    <a:pt x="30" y="5"/>
                  </a:cubicBezTo>
                  <a:cubicBezTo>
                    <a:pt x="17" y="14"/>
                    <a:pt x="9" y="27"/>
                    <a:pt x="4" y="41"/>
                  </a:cubicBezTo>
                  <a:cubicBezTo>
                    <a:pt x="2" y="47"/>
                    <a:pt x="1" y="51"/>
                    <a:pt x="1" y="51"/>
                  </a:cubicBezTo>
                  <a:cubicBezTo>
                    <a:pt x="0" y="56"/>
                    <a:pt x="3" y="60"/>
                    <a:pt x="8" y="61"/>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sp>
          <p:nvSpPr>
            <p:cNvPr id="91" name="Freeform 132"/>
            <p:cNvSpPr>
              <a:spLocks noEditPoints="1"/>
            </p:cNvSpPr>
            <p:nvPr/>
          </p:nvSpPr>
          <p:spPr bwMode="auto">
            <a:xfrm>
              <a:off x="9103633" y="4605338"/>
              <a:ext cx="409575" cy="428625"/>
            </a:xfrm>
            <a:custGeom>
              <a:avLst/>
              <a:gdLst>
                <a:gd name="T0" fmla="*/ 98 w 109"/>
                <a:gd name="T1" fmla="*/ 70 h 114"/>
                <a:gd name="T2" fmla="*/ 103 w 109"/>
                <a:gd name="T3" fmla="*/ 67 h 114"/>
                <a:gd name="T4" fmla="*/ 109 w 109"/>
                <a:gd name="T5" fmla="*/ 57 h 114"/>
                <a:gd name="T6" fmla="*/ 98 w 109"/>
                <a:gd name="T7" fmla="*/ 44 h 114"/>
                <a:gd name="T8" fmla="*/ 90 w 109"/>
                <a:gd name="T9" fmla="*/ 13 h 114"/>
                <a:gd name="T10" fmla="*/ 89 w 109"/>
                <a:gd name="T11" fmla="*/ 11 h 114"/>
                <a:gd name="T12" fmla="*/ 54 w 109"/>
                <a:gd name="T13" fmla="*/ 0 h 114"/>
                <a:gd name="T14" fmla="*/ 11 w 109"/>
                <a:gd name="T15" fmla="*/ 44 h 114"/>
                <a:gd name="T16" fmla="*/ 0 w 109"/>
                <a:gd name="T17" fmla="*/ 57 h 114"/>
                <a:gd name="T18" fmla="*/ 11 w 109"/>
                <a:gd name="T19" fmla="*/ 70 h 114"/>
                <a:gd name="T20" fmla="*/ 54 w 109"/>
                <a:gd name="T21" fmla="*/ 114 h 114"/>
                <a:gd name="T22" fmla="*/ 98 w 109"/>
                <a:gd name="T23" fmla="*/ 70 h 114"/>
                <a:gd name="T24" fmla="*/ 54 w 109"/>
                <a:gd name="T25" fmla="*/ 108 h 114"/>
                <a:gd name="T26" fmla="*/ 16 w 109"/>
                <a:gd name="T27" fmla="*/ 67 h 114"/>
                <a:gd name="T28" fmla="*/ 15 w 109"/>
                <a:gd name="T29" fmla="*/ 65 h 114"/>
                <a:gd name="T30" fmla="*/ 14 w 109"/>
                <a:gd name="T31" fmla="*/ 64 h 114"/>
                <a:gd name="T32" fmla="*/ 13 w 109"/>
                <a:gd name="T33" fmla="*/ 64 h 114"/>
                <a:gd name="T34" fmla="*/ 6 w 109"/>
                <a:gd name="T35" fmla="*/ 57 h 114"/>
                <a:gd name="T36" fmla="*/ 13 w 109"/>
                <a:gd name="T37" fmla="*/ 49 h 114"/>
                <a:gd name="T38" fmla="*/ 15 w 109"/>
                <a:gd name="T39" fmla="*/ 49 h 114"/>
                <a:gd name="T40" fmla="*/ 16 w 109"/>
                <a:gd name="T41" fmla="*/ 47 h 114"/>
                <a:gd name="T42" fmla="*/ 18 w 109"/>
                <a:gd name="T43" fmla="*/ 33 h 114"/>
                <a:gd name="T44" fmla="*/ 29 w 109"/>
                <a:gd name="T45" fmla="*/ 24 h 114"/>
                <a:gd name="T46" fmla="*/ 89 w 109"/>
                <a:gd name="T47" fmla="*/ 25 h 114"/>
                <a:gd name="T48" fmla="*/ 93 w 109"/>
                <a:gd name="T49" fmla="*/ 47 h 114"/>
                <a:gd name="T50" fmla="*/ 94 w 109"/>
                <a:gd name="T51" fmla="*/ 49 h 114"/>
                <a:gd name="T52" fmla="*/ 96 w 109"/>
                <a:gd name="T53" fmla="*/ 49 h 114"/>
                <a:gd name="T54" fmla="*/ 103 w 109"/>
                <a:gd name="T55" fmla="*/ 57 h 114"/>
                <a:gd name="T56" fmla="*/ 100 w 109"/>
                <a:gd name="T57" fmla="*/ 63 h 114"/>
                <a:gd name="T58" fmla="*/ 96 w 109"/>
                <a:gd name="T59" fmla="*/ 64 h 114"/>
                <a:gd name="T60" fmla="*/ 94 w 109"/>
                <a:gd name="T61" fmla="*/ 65 h 114"/>
                <a:gd name="T62" fmla="*/ 93 w 109"/>
                <a:gd name="T63" fmla="*/ 67 h 114"/>
                <a:gd name="T64" fmla="*/ 54 w 109"/>
                <a:gd name="T65"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14">
                  <a:moveTo>
                    <a:pt x="98" y="70"/>
                  </a:moveTo>
                  <a:cubicBezTo>
                    <a:pt x="99" y="69"/>
                    <a:pt x="101" y="69"/>
                    <a:pt x="103" y="67"/>
                  </a:cubicBezTo>
                  <a:cubicBezTo>
                    <a:pt x="106" y="66"/>
                    <a:pt x="109" y="63"/>
                    <a:pt x="109" y="57"/>
                  </a:cubicBezTo>
                  <a:cubicBezTo>
                    <a:pt x="109" y="48"/>
                    <a:pt x="102" y="45"/>
                    <a:pt x="98" y="44"/>
                  </a:cubicBezTo>
                  <a:cubicBezTo>
                    <a:pt x="97" y="30"/>
                    <a:pt x="95" y="20"/>
                    <a:pt x="90" y="13"/>
                  </a:cubicBezTo>
                  <a:cubicBezTo>
                    <a:pt x="90" y="12"/>
                    <a:pt x="89" y="12"/>
                    <a:pt x="89" y="11"/>
                  </a:cubicBezTo>
                  <a:cubicBezTo>
                    <a:pt x="83" y="4"/>
                    <a:pt x="73" y="0"/>
                    <a:pt x="54" y="0"/>
                  </a:cubicBezTo>
                  <a:cubicBezTo>
                    <a:pt x="21" y="0"/>
                    <a:pt x="14" y="13"/>
                    <a:pt x="11" y="44"/>
                  </a:cubicBezTo>
                  <a:cubicBezTo>
                    <a:pt x="7" y="45"/>
                    <a:pt x="0" y="48"/>
                    <a:pt x="0" y="57"/>
                  </a:cubicBezTo>
                  <a:cubicBezTo>
                    <a:pt x="0" y="65"/>
                    <a:pt x="7" y="69"/>
                    <a:pt x="11" y="70"/>
                  </a:cubicBezTo>
                  <a:cubicBezTo>
                    <a:pt x="14" y="98"/>
                    <a:pt x="30" y="114"/>
                    <a:pt x="54" y="114"/>
                  </a:cubicBezTo>
                  <a:cubicBezTo>
                    <a:pt x="73" y="114"/>
                    <a:pt x="94" y="102"/>
                    <a:pt x="98" y="70"/>
                  </a:cubicBezTo>
                  <a:close/>
                  <a:moveTo>
                    <a:pt x="54" y="108"/>
                  </a:moveTo>
                  <a:cubicBezTo>
                    <a:pt x="32" y="108"/>
                    <a:pt x="18" y="93"/>
                    <a:pt x="16" y="67"/>
                  </a:cubicBezTo>
                  <a:cubicBezTo>
                    <a:pt x="16" y="66"/>
                    <a:pt x="16" y="65"/>
                    <a:pt x="15" y="65"/>
                  </a:cubicBezTo>
                  <a:cubicBezTo>
                    <a:pt x="15" y="64"/>
                    <a:pt x="14" y="64"/>
                    <a:pt x="14" y="64"/>
                  </a:cubicBezTo>
                  <a:cubicBezTo>
                    <a:pt x="14" y="64"/>
                    <a:pt x="13" y="64"/>
                    <a:pt x="13" y="64"/>
                  </a:cubicBezTo>
                  <a:cubicBezTo>
                    <a:pt x="13" y="64"/>
                    <a:pt x="6" y="64"/>
                    <a:pt x="6" y="57"/>
                  </a:cubicBezTo>
                  <a:cubicBezTo>
                    <a:pt x="6" y="50"/>
                    <a:pt x="12" y="49"/>
                    <a:pt x="13" y="49"/>
                  </a:cubicBezTo>
                  <a:cubicBezTo>
                    <a:pt x="14" y="49"/>
                    <a:pt x="14" y="49"/>
                    <a:pt x="15" y="49"/>
                  </a:cubicBezTo>
                  <a:cubicBezTo>
                    <a:pt x="16" y="48"/>
                    <a:pt x="16" y="48"/>
                    <a:pt x="16" y="47"/>
                  </a:cubicBezTo>
                  <a:cubicBezTo>
                    <a:pt x="17" y="42"/>
                    <a:pt x="17" y="37"/>
                    <a:pt x="18" y="33"/>
                  </a:cubicBezTo>
                  <a:cubicBezTo>
                    <a:pt x="23" y="32"/>
                    <a:pt x="27" y="30"/>
                    <a:pt x="29" y="24"/>
                  </a:cubicBezTo>
                  <a:cubicBezTo>
                    <a:pt x="36" y="40"/>
                    <a:pt x="82" y="15"/>
                    <a:pt x="89" y="25"/>
                  </a:cubicBezTo>
                  <a:cubicBezTo>
                    <a:pt x="91" y="30"/>
                    <a:pt x="92" y="38"/>
                    <a:pt x="93" y="47"/>
                  </a:cubicBezTo>
                  <a:cubicBezTo>
                    <a:pt x="93" y="48"/>
                    <a:pt x="93" y="48"/>
                    <a:pt x="94" y="49"/>
                  </a:cubicBezTo>
                  <a:cubicBezTo>
                    <a:pt x="94" y="49"/>
                    <a:pt x="95" y="50"/>
                    <a:pt x="96" y="49"/>
                  </a:cubicBezTo>
                  <a:cubicBezTo>
                    <a:pt x="96" y="49"/>
                    <a:pt x="103" y="50"/>
                    <a:pt x="103" y="57"/>
                  </a:cubicBezTo>
                  <a:cubicBezTo>
                    <a:pt x="103" y="60"/>
                    <a:pt x="102" y="62"/>
                    <a:pt x="100" y="63"/>
                  </a:cubicBezTo>
                  <a:cubicBezTo>
                    <a:pt x="98" y="64"/>
                    <a:pt x="97" y="64"/>
                    <a:pt x="96" y="64"/>
                  </a:cubicBezTo>
                  <a:cubicBezTo>
                    <a:pt x="95" y="64"/>
                    <a:pt x="95" y="64"/>
                    <a:pt x="94" y="65"/>
                  </a:cubicBezTo>
                  <a:cubicBezTo>
                    <a:pt x="93" y="65"/>
                    <a:pt x="93" y="66"/>
                    <a:pt x="93" y="67"/>
                  </a:cubicBezTo>
                  <a:cubicBezTo>
                    <a:pt x="91" y="93"/>
                    <a:pt x="76" y="108"/>
                    <a:pt x="54" y="108"/>
                  </a:cubicBezTo>
                  <a:close/>
                </a:path>
              </a:pathLst>
            </a:cu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b="1"/>
            </a:p>
          </p:txBody>
        </p:sp>
      </p:grpSp>
      <p:sp>
        <p:nvSpPr>
          <p:cNvPr id="92" name="Round Diagonal Corner Rectangle 52"/>
          <p:cNvSpPr/>
          <p:nvPr/>
        </p:nvSpPr>
        <p:spPr>
          <a:xfrm rot="5400000">
            <a:off x="3494366" y="4956780"/>
            <a:ext cx="707808" cy="1123405"/>
          </a:xfrm>
          <a:prstGeom prst="round2DiagRect">
            <a:avLst>
              <a:gd name="adj1" fmla="val 18841"/>
              <a:gd name="adj2" fmla="val 0"/>
            </a:avLst>
          </a:prstGeom>
          <a:ln/>
        </p:spPr>
        <p:style>
          <a:lnRef idx="0">
            <a:schemeClr val="accent2"/>
          </a:lnRef>
          <a:fillRef idx="3">
            <a:schemeClr val="accent2"/>
          </a:fillRef>
          <a:effectRef idx="3">
            <a:schemeClr val="accent2"/>
          </a:effectRef>
          <a:fontRef idx="minor">
            <a:schemeClr val="lt1"/>
          </a:fontRef>
        </p:style>
        <p:txBody>
          <a:bodyPr lIns="92156" tIns="46078" rIns="92156" bIns="46078" rtlCol="0" anchor="ctr"/>
          <a:lstStyle/>
          <a:p>
            <a:pPr algn="ctr"/>
            <a:endParaRPr lang="bg-BG" sz="1400" dirty="0">
              <a:latin typeface="微软雅黑" pitchFamily="34" charset="-122"/>
              <a:ea typeface="微软雅黑" pitchFamily="34" charset="-122"/>
            </a:endParaRPr>
          </a:p>
        </p:txBody>
      </p:sp>
      <p:sp>
        <p:nvSpPr>
          <p:cNvPr id="94" name="TextBox 93"/>
          <p:cNvSpPr txBox="1"/>
          <p:nvPr/>
        </p:nvSpPr>
        <p:spPr>
          <a:xfrm>
            <a:off x="4397050" y="5280071"/>
            <a:ext cx="4088529" cy="569986"/>
          </a:xfrm>
          <a:prstGeom prst="rect">
            <a:avLst/>
          </a:prstGeom>
          <a:noFill/>
        </p:spPr>
        <p:txBody>
          <a:bodyPr wrap="square" lIns="76794" tIns="38397" rIns="76794" bIns="38397" rtlCol="0">
            <a:spAutoFit/>
          </a:bodyPr>
          <a:lstStyle/>
          <a:p>
            <a:r>
              <a:rPr lang="zh-CN" altLang="en-US" sz="1600" b="1" dirty="0">
                <a:latin typeface="微软雅黑" pitchFamily="34" charset="-122"/>
                <a:ea typeface="微软雅黑" pitchFamily="34" charset="-122"/>
                <a:cs typeface="Aparajita" panose="020B0604020202020204" pitchFamily="34" charset="0"/>
              </a:rPr>
              <a:t>每</a:t>
            </a:r>
            <a:r>
              <a:rPr lang="zh-CN" altLang="en-US" sz="1600" b="1" dirty="0" smtClean="0">
                <a:latin typeface="微软雅黑" pitchFamily="34" charset="-122"/>
                <a:ea typeface="微软雅黑" pitchFamily="34" charset="-122"/>
                <a:cs typeface="Aparajita" panose="020B0604020202020204" pitchFamily="34" charset="0"/>
              </a:rPr>
              <a:t>位话务员都可以通过我们的</a:t>
            </a:r>
            <a:r>
              <a:rPr lang="en-US" altLang="zh-CN" sz="1600" b="1" dirty="0" smtClean="0">
                <a:latin typeface="微软雅黑" pitchFamily="34" charset="-122"/>
                <a:ea typeface="微软雅黑" pitchFamily="34" charset="-122"/>
                <a:cs typeface="Aparajita" panose="020B0604020202020204" pitchFamily="34" charset="0"/>
              </a:rPr>
              <a:t>AI</a:t>
            </a:r>
            <a:r>
              <a:rPr lang="zh-CN" altLang="en-US" sz="1600" b="1" dirty="0" smtClean="0">
                <a:latin typeface="微软雅黑" pitchFamily="34" charset="-122"/>
                <a:ea typeface="微软雅黑" pitchFamily="34" charset="-122"/>
                <a:cs typeface="Aparajita" panose="020B0604020202020204" pitchFamily="34" charset="0"/>
              </a:rPr>
              <a:t>小助手，获取到当前来话的处理辅助信息</a:t>
            </a:r>
            <a:endParaRPr lang="en-US" altLang="zh-CN" sz="1600" b="1" dirty="0" smtClean="0">
              <a:latin typeface="微软雅黑" pitchFamily="34" charset="-122"/>
              <a:ea typeface="微软雅黑" pitchFamily="34" charset="-122"/>
              <a:cs typeface="Aparajita" panose="020B0604020202020204" pitchFamily="34" charset="0"/>
            </a:endParaRPr>
          </a:p>
        </p:txBody>
      </p:sp>
      <p:sp>
        <p:nvSpPr>
          <p:cNvPr id="95" name="Freeform 146"/>
          <p:cNvSpPr>
            <a:spLocks noEditPoints="1"/>
          </p:cNvSpPr>
          <p:nvPr/>
        </p:nvSpPr>
        <p:spPr bwMode="auto">
          <a:xfrm flipV="1">
            <a:off x="3521878" y="5212963"/>
            <a:ext cx="577850" cy="608012"/>
          </a:xfrm>
          <a:custGeom>
            <a:avLst/>
            <a:gdLst>
              <a:gd name="T0" fmla="*/ 18 w 154"/>
              <a:gd name="T1" fmla="*/ 71 h 154"/>
              <a:gd name="T2" fmla="*/ 28 w 154"/>
              <a:gd name="T3" fmla="*/ 79 h 154"/>
              <a:gd name="T4" fmla="*/ 29 w 154"/>
              <a:gd name="T5" fmla="*/ 86 h 154"/>
              <a:gd name="T6" fmla="*/ 37 w 154"/>
              <a:gd name="T7" fmla="*/ 106 h 154"/>
              <a:gd name="T8" fmla="*/ 39 w 154"/>
              <a:gd name="T9" fmla="*/ 119 h 154"/>
              <a:gd name="T10" fmla="*/ 46 w 154"/>
              <a:gd name="T11" fmla="*/ 127 h 154"/>
              <a:gd name="T12" fmla="*/ 44 w 154"/>
              <a:gd name="T13" fmla="*/ 121 h 154"/>
              <a:gd name="T14" fmla="*/ 50 w 154"/>
              <a:gd name="T15" fmla="*/ 111 h 154"/>
              <a:gd name="T16" fmla="*/ 56 w 154"/>
              <a:gd name="T17" fmla="*/ 97 h 154"/>
              <a:gd name="T18" fmla="*/ 49 w 154"/>
              <a:gd name="T19" fmla="*/ 85 h 154"/>
              <a:gd name="T20" fmla="*/ 42 w 154"/>
              <a:gd name="T21" fmla="*/ 76 h 154"/>
              <a:gd name="T22" fmla="*/ 36 w 154"/>
              <a:gd name="T23" fmla="*/ 76 h 154"/>
              <a:gd name="T24" fmla="*/ 32 w 154"/>
              <a:gd name="T25" fmla="*/ 78 h 154"/>
              <a:gd name="T26" fmla="*/ 29 w 154"/>
              <a:gd name="T27" fmla="*/ 77 h 154"/>
              <a:gd name="T28" fmla="*/ 27 w 154"/>
              <a:gd name="T29" fmla="*/ 70 h 154"/>
              <a:gd name="T30" fmla="*/ 21 w 154"/>
              <a:gd name="T31" fmla="*/ 69 h 154"/>
              <a:gd name="T32" fmla="*/ 27 w 154"/>
              <a:gd name="T33" fmla="*/ 62 h 154"/>
              <a:gd name="T34" fmla="*/ 30 w 154"/>
              <a:gd name="T35" fmla="*/ 62 h 154"/>
              <a:gd name="T36" fmla="*/ 32 w 154"/>
              <a:gd name="T37" fmla="*/ 60 h 154"/>
              <a:gd name="T38" fmla="*/ 36 w 154"/>
              <a:gd name="T39" fmla="*/ 56 h 154"/>
              <a:gd name="T40" fmla="*/ 40 w 154"/>
              <a:gd name="T41" fmla="*/ 52 h 154"/>
              <a:gd name="T42" fmla="*/ 43 w 154"/>
              <a:gd name="T43" fmla="*/ 50 h 154"/>
              <a:gd name="T44" fmla="*/ 46 w 154"/>
              <a:gd name="T45" fmla="*/ 48 h 154"/>
              <a:gd name="T46" fmla="*/ 48 w 154"/>
              <a:gd name="T47" fmla="*/ 48 h 154"/>
              <a:gd name="T48" fmla="*/ 51 w 154"/>
              <a:gd name="T49" fmla="*/ 46 h 154"/>
              <a:gd name="T50" fmla="*/ 47 w 154"/>
              <a:gd name="T51" fmla="*/ 40 h 154"/>
              <a:gd name="T52" fmla="*/ 48 w 154"/>
              <a:gd name="T53" fmla="*/ 39 h 154"/>
              <a:gd name="T54" fmla="*/ 50 w 154"/>
              <a:gd name="T55" fmla="*/ 37 h 154"/>
              <a:gd name="T56" fmla="*/ 48 w 154"/>
              <a:gd name="T57" fmla="*/ 34 h 154"/>
              <a:gd name="T58" fmla="*/ 52 w 154"/>
              <a:gd name="T59" fmla="*/ 32 h 154"/>
              <a:gd name="T60" fmla="*/ 56 w 154"/>
              <a:gd name="T61" fmla="*/ 34 h 154"/>
              <a:gd name="T62" fmla="*/ 54 w 154"/>
              <a:gd name="T63" fmla="*/ 36 h 154"/>
              <a:gd name="T64" fmla="*/ 60 w 154"/>
              <a:gd name="T65" fmla="*/ 39 h 154"/>
              <a:gd name="T66" fmla="*/ 70 w 154"/>
              <a:gd name="T67" fmla="*/ 35 h 154"/>
              <a:gd name="T68" fmla="*/ 56 w 154"/>
              <a:gd name="T69" fmla="*/ 31 h 154"/>
              <a:gd name="T70" fmla="*/ 42 w 154"/>
              <a:gd name="T71" fmla="*/ 32 h 154"/>
              <a:gd name="T72" fmla="*/ 41 w 154"/>
              <a:gd name="T73" fmla="*/ 31 h 154"/>
              <a:gd name="T74" fmla="*/ 36 w 154"/>
              <a:gd name="T75" fmla="*/ 34 h 154"/>
              <a:gd name="T76" fmla="*/ 36 w 154"/>
              <a:gd name="T77" fmla="*/ 36 h 154"/>
              <a:gd name="T78" fmla="*/ 35 w 154"/>
              <a:gd name="T79" fmla="*/ 34 h 154"/>
              <a:gd name="T80" fmla="*/ 113 w 154"/>
              <a:gd name="T81" fmla="*/ 34 h 154"/>
              <a:gd name="T82" fmla="*/ 110 w 154"/>
              <a:gd name="T83" fmla="*/ 34 h 154"/>
              <a:gd name="T84" fmla="*/ 105 w 154"/>
              <a:gd name="T85" fmla="*/ 35 h 154"/>
              <a:gd name="T86" fmla="*/ 98 w 154"/>
              <a:gd name="T87" fmla="*/ 36 h 154"/>
              <a:gd name="T88" fmla="*/ 83 w 154"/>
              <a:gd name="T89" fmla="*/ 38 h 154"/>
              <a:gd name="T90" fmla="*/ 85 w 154"/>
              <a:gd name="T91" fmla="*/ 42 h 154"/>
              <a:gd name="T92" fmla="*/ 79 w 154"/>
              <a:gd name="T93" fmla="*/ 46 h 154"/>
              <a:gd name="T94" fmla="*/ 79 w 154"/>
              <a:gd name="T95" fmla="*/ 50 h 154"/>
              <a:gd name="T96" fmla="*/ 74 w 154"/>
              <a:gd name="T97" fmla="*/ 58 h 154"/>
              <a:gd name="T98" fmla="*/ 69 w 154"/>
              <a:gd name="T99" fmla="*/ 72 h 154"/>
              <a:gd name="T100" fmla="*/ 79 w 154"/>
              <a:gd name="T101" fmla="*/ 81 h 154"/>
              <a:gd name="T102" fmla="*/ 85 w 154"/>
              <a:gd name="T103" fmla="*/ 82 h 154"/>
              <a:gd name="T104" fmla="*/ 86 w 154"/>
              <a:gd name="T105" fmla="*/ 91 h 154"/>
              <a:gd name="T106" fmla="*/ 90 w 154"/>
              <a:gd name="T107" fmla="*/ 113 h 154"/>
              <a:gd name="T108" fmla="*/ 99 w 154"/>
              <a:gd name="T109" fmla="*/ 108 h 154"/>
              <a:gd name="T110" fmla="*/ 104 w 154"/>
              <a:gd name="T111" fmla="*/ 94 h 154"/>
              <a:gd name="T112" fmla="*/ 109 w 154"/>
              <a:gd name="T113" fmla="*/ 76 h 154"/>
              <a:gd name="T114" fmla="*/ 114 w 154"/>
              <a:gd name="T115" fmla="*/ 70 h 154"/>
              <a:gd name="T116" fmla="*/ 113 w 154"/>
              <a:gd name="T117" fmla="*/ 64 h 154"/>
              <a:gd name="T118" fmla="*/ 119 w 154"/>
              <a:gd name="T119" fmla="*/ 65 h 154"/>
              <a:gd name="T120" fmla="*/ 128 w 154"/>
              <a:gd name="T121" fmla="*/ 78 h 154"/>
              <a:gd name="T122" fmla="*/ 130 w 154"/>
              <a:gd name="T123" fmla="*/ 70 h 154"/>
              <a:gd name="T124" fmla="*/ 132 w 154"/>
              <a:gd name="T125" fmla="*/ 6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154">
                <a:moveTo>
                  <a:pt x="77" y="0"/>
                </a:moveTo>
                <a:cubicBezTo>
                  <a:pt x="34" y="0"/>
                  <a:pt x="0" y="34"/>
                  <a:pt x="0" y="77"/>
                </a:cubicBezTo>
                <a:cubicBezTo>
                  <a:pt x="0" y="119"/>
                  <a:pt x="34" y="154"/>
                  <a:pt x="77" y="154"/>
                </a:cubicBezTo>
                <a:cubicBezTo>
                  <a:pt x="120" y="154"/>
                  <a:pt x="154" y="119"/>
                  <a:pt x="154" y="77"/>
                </a:cubicBezTo>
                <a:cubicBezTo>
                  <a:pt x="154" y="34"/>
                  <a:pt x="120" y="0"/>
                  <a:pt x="77" y="0"/>
                </a:cubicBezTo>
                <a:close/>
                <a:moveTo>
                  <a:pt x="39" y="123"/>
                </a:moveTo>
                <a:cubicBezTo>
                  <a:pt x="39" y="123"/>
                  <a:pt x="39" y="123"/>
                  <a:pt x="39" y="124"/>
                </a:cubicBezTo>
                <a:cubicBezTo>
                  <a:pt x="26" y="113"/>
                  <a:pt x="17" y="96"/>
                  <a:pt x="17" y="77"/>
                </a:cubicBezTo>
                <a:cubicBezTo>
                  <a:pt x="17" y="75"/>
                  <a:pt x="17" y="73"/>
                  <a:pt x="17" y="71"/>
                </a:cubicBezTo>
                <a:cubicBezTo>
                  <a:pt x="18" y="71"/>
                  <a:pt x="18" y="71"/>
                  <a:pt x="18" y="71"/>
                </a:cubicBezTo>
                <a:cubicBezTo>
                  <a:pt x="19" y="72"/>
                  <a:pt x="19" y="72"/>
                  <a:pt x="20" y="72"/>
                </a:cubicBezTo>
                <a:cubicBezTo>
                  <a:pt x="20" y="73"/>
                  <a:pt x="20" y="73"/>
                  <a:pt x="20" y="73"/>
                </a:cubicBezTo>
                <a:cubicBezTo>
                  <a:pt x="21" y="73"/>
                  <a:pt x="21" y="73"/>
                  <a:pt x="21" y="73"/>
                </a:cubicBezTo>
                <a:cubicBezTo>
                  <a:pt x="21" y="72"/>
                  <a:pt x="22" y="72"/>
                  <a:pt x="22" y="72"/>
                </a:cubicBezTo>
                <a:cubicBezTo>
                  <a:pt x="22" y="72"/>
                  <a:pt x="23" y="73"/>
                  <a:pt x="23" y="74"/>
                </a:cubicBezTo>
                <a:cubicBezTo>
                  <a:pt x="23" y="74"/>
                  <a:pt x="23" y="74"/>
                  <a:pt x="23" y="74"/>
                </a:cubicBezTo>
                <a:cubicBezTo>
                  <a:pt x="24" y="74"/>
                  <a:pt x="25" y="75"/>
                  <a:pt x="25" y="75"/>
                </a:cubicBezTo>
                <a:cubicBezTo>
                  <a:pt x="25" y="75"/>
                  <a:pt x="26" y="75"/>
                  <a:pt x="26" y="76"/>
                </a:cubicBezTo>
                <a:cubicBezTo>
                  <a:pt x="26" y="76"/>
                  <a:pt x="26" y="77"/>
                  <a:pt x="26" y="77"/>
                </a:cubicBezTo>
                <a:cubicBezTo>
                  <a:pt x="26" y="77"/>
                  <a:pt x="27" y="78"/>
                  <a:pt x="28" y="79"/>
                </a:cubicBezTo>
                <a:cubicBezTo>
                  <a:pt x="28" y="79"/>
                  <a:pt x="29" y="79"/>
                  <a:pt x="29" y="79"/>
                </a:cubicBezTo>
                <a:cubicBezTo>
                  <a:pt x="29" y="79"/>
                  <a:pt x="29" y="80"/>
                  <a:pt x="29" y="80"/>
                </a:cubicBezTo>
                <a:cubicBezTo>
                  <a:pt x="30" y="80"/>
                  <a:pt x="30" y="79"/>
                  <a:pt x="30" y="79"/>
                </a:cubicBezTo>
                <a:cubicBezTo>
                  <a:pt x="30" y="79"/>
                  <a:pt x="30" y="79"/>
                  <a:pt x="30" y="79"/>
                </a:cubicBezTo>
                <a:cubicBezTo>
                  <a:pt x="31" y="78"/>
                  <a:pt x="31" y="78"/>
                  <a:pt x="31" y="78"/>
                </a:cubicBezTo>
                <a:cubicBezTo>
                  <a:pt x="31" y="78"/>
                  <a:pt x="31" y="79"/>
                  <a:pt x="31" y="79"/>
                </a:cubicBezTo>
                <a:cubicBezTo>
                  <a:pt x="31" y="79"/>
                  <a:pt x="31" y="79"/>
                  <a:pt x="31" y="79"/>
                </a:cubicBezTo>
                <a:cubicBezTo>
                  <a:pt x="31" y="80"/>
                  <a:pt x="31" y="82"/>
                  <a:pt x="32" y="82"/>
                </a:cubicBezTo>
                <a:cubicBezTo>
                  <a:pt x="31" y="83"/>
                  <a:pt x="30" y="84"/>
                  <a:pt x="30" y="85"/>
                </a:cubicBezTo>
                <a:cubicBezTo>
                  <a:pt x="30" y="85"/>
                  <a:pt x="30" y="86"/>
                  <a:pt x="29" y="86"/>
                </a:cubicBezTo>
                <a:cubicBezTo>
                  <a:pt x="29" y="86"/>
                  <a:pt x="29" y="87"/>
                  <a:pt x="29" y="88"/>
                </a:cubicBezTo>
                <a:cubicBezTo>
                  <a:pt x="29" y="88"/>
                  <a:pt x="29" y="88"/>
                  <a:pt x="29" y="88"/>
                </a:cubicBezTo>
                <a:cubicBezTo>
                  <a:pt x="28" y="89"/>
                  <a:pt x="29" y="90"/>
                  <a:pt x="30" y="91"/>
                </a:cubicBezTo>
                <a:cubicBezTo>
                  <a:pt x="30" y="91"/>
                  <a:pt x="30" y="92"/>
                  <a:pt x="30" y="92"/>
                </a:cubicBezTo>
                <a:cubicBezTo>
                  <a:pt x="30" y="93"/>
                  <a:pt x="31" y="95"/>
                  <a:pt x="32" y="97"/>
                </a:cubicBezTo>
                <a:cubicBezTo>
                  <a:pt x="33" y="98"/>
                  <a:pt x="34" y="99"/>
                  <a:pt x="34" y="99"/>
                </a:cubicBezTo>
                <a:cubicBezTo>
                  <a:pt x="35" y="100"/>
                  <a:pt x="36" y="100"/>
                  <a:pt x="37" y="101"/>
                </a:cubicBezTo>
                <a:cubicBezTo>
                  <a:pt x="37" y="102"/>
                  <a:pt x="37" y="103"/>
                  <a:pt x="37" y="104"/>
                </a:cubicBezTo>
                <a:cubicBezTo>
                  <a:pt x="37" y="104"/>
                  <a:pt x="37" y="105"/>
                  <a:pt x="37" y="105"/>
                </a:cubicBezTo>
                <a:cubicBezTo>
                  <a:pt x="37" y="105"/>
                  <a:pt x="37" y="106"/>
                  <a:pt x="37" y="106"/>
                </a:cubicBezTo>
                <a:cubicBezTo>
                  <a:pt x="37" y="106"/>
                  <a:pt x="37" y="107"/>
                  <a:pt x="37" y="107"/>
                </a:cubicBezTo>
                <a:cubicBezTo>
                  <a:pt x="37" y="107"/>
                  <a:pt x="37" y="108"/>
                  <a:pt x="37" y="108"/>
                </a:cubicBezTo>
                <a:cubicBezTo>
                  <a:pt x="37" y="109"/>
                  <a:pt x="38" y="110"/>
                  <a:pt x="37" y="110"/>
                </a:cubicBezTo>
                <a:cubicBezTo>
                  <a:pt x="37" y="110"/>
                  <a:pt x="38" y="111"/>
                  <a:pt x="38" y="112"/>
                </a:cubicBezTo>
                <a:cubicBezTo>
                  <a:pt x="38" y="112"/>
                  <a:pt x="38" y="113"/>
                  <a:pt x="38" y="113"/>
                </a:cubicBezTo>
                <a:cubicBezTo>
                  <a:pt x="38" y="114"/>
                  <a:pt x="38" y="114"/>
                  <a:pt x="38" y="115"/>
                </a:cubicBezTo>
                <a:cubicBezTo>
                  <a:pt x="38" y="115"/>
                  <a:pt x="38" y="115"/>
                  <a:pt x="38" y="115"/>
                </a:cubicBezTo>
                <a:cubicBezTo>
                  <a:pt x="38" y="115"/>
                  <a:pt x="38" y="116"/>
                  <a:pt x="38" y="116"/>
                </a:cubicBezTo>
                <a:cubicBezTo>
                  <a:pt x="38" y="117"/>
                  <a:pt x="38" y="118"/>
                  <a:pt x="38" y="118"/>
                </a:cubicBezTo>
                <a:cubicBezTo>
                  <a:pt x="39" y="118"/>
                  <a:pt x="39" y="119"/>
                  <a:pt x="39" y="119"/>
                </a:cubicBezTo>
                <a:cubicBezTo>
                  <a:pt x="39" y="119"/>
                  <a:pt x="39" y="119"/>
                  <a:pt x="39" y="119"/>
                </a:cubicBezTo>
                <a:cubicBezTo>
                  <a:pt x="39" y="120"/>
                  <a:pt x="39" y="121"/>
                  <a:pt x="40" y="121"/>
                </a:cubicBezTo>
                <a:cubicBezTo>
                  <a:pt x="39" y="122"/>
                  <a:pt x="39" y="122"/>
                  <a:pt x="39" y="122"/>
                </a:cubicBezTo>
                <a:cubicBezTo>
                  <a:pt x="39" y="122"/>
                  <a:pt x="39" y="122"/>
                  <a:pt x="39" y="122"/>
                </a:cubicBezTo>
                <a:cubicBezTo>
                  <a:pt x="39" y="122"/>
                  <a:pt x="39" y="122"/>
                  <a:pt x="39" y="123"/>
                </a:cubicBezTo>
                <a:close/>
                <a:moveTo>
                  <a:pt x="77" y="137"/>
                </a:moveTo>
                <a:cubicBezTo>
                  <a:pt x="65" y="137"/>
                  <a:pt x="54" y="133"/>
                  <a:pt x="45" y="128"/>
                </a:cubicBezTo>
                <a:cubicBezTo>
                  <a:pt x="45" y="128"/>
                  <a:pt x="45" y="128"/>
                  <a:pt x="45" y="128"/>
                </a:cubicBezTo>
                <a:cubicBezTo>
                  <a:pt x="46" y="128"/>
                  <a:pt x="46" y="128"/>
                  <a:pt x="46" y="127"/>
                </a:cubicBezTo>
                <a:cubicBezTo>
                  <a:pt x="46" y="127"/>
                  <a:pt x="46" y="127"/>
                  <a:pt x="46" y="127"/>
                </a:cubicBezTo>
                <a:cubicBezTo>
                  <a:pt x="46" y="127"/>
                  <a:pt x="46" y="127"/>
                  <a:pt x="46" y="127"/>
                </a:cubicBezTo>
                <a:cubicBezTo>
                  <a:pt x="45" y="127"/>
                  <a:pt x="45" y="126"/>
                  <a:pt x="45" y="126"/>
                </a:cubicBezTo>
                <a:cubicBezTo>
                  <a:pt x="45" y="126"/>
                  <a:pt x="45" y="126"/>
                  <a:pt x="45" y="126"/>
                </a:cubicBezTo>
                <a:cubicBezTo>
                  <a:pt x="44" y="126"/>
                  <a:pt x="44" y="125"/>
                  <a:pt x="44" y="125"/>
                </a:cubicBezTo>
                <a:cubicBezTo>
                  <a:pt x="44" y="125"/>
                  <a:pt x="44" y="125"/>
                  <a:pt x="44" y="125"/>
                </a:cubicBezTo>
                <a:cubicBezTo>
                  <a:pt x="44" y="124"/>
                  <a:pt x="44" y="124"/>
                  <a:pt x="44" y="124"/>
                </a:cubicBezTo>
                <a:cubicBezTo>
                  <a:pt x="45" y="124"/>
                  <a:pt x="45" y="123"/>
                  <a:pt x="45" y="123"/>
                </a:cubicBezTo>
                <a:cubicBezTo>
                  <a:pt x="45" y="123"/>
                  <a:pt x="44" y="122"/>
                  <a:pt x="44" y="122"/>
                </a:cubicBezTo>
                <a:cubicBezTo>
                  <a:pt x="44" y="122"/>
                  <a:pt x="44" y="122"/>
                  <a:pt x="44" y="122"/>
                </a:cubicBezTo>
                <a:cubicBezTo>
                  <a:pt x="43" y="122"/>
                  <a:pt x="44" y="121"/>
                  <a:pt x="44" y="121"/>
                </a:cubicBezTo>
                <a:cubicBezTo>
                  <a:pt x="44" y="121"/>
                  <a:pt x="44" y="121"/>
                  <a:pt x="44" y="121"/>
                </a:cubicBezTo>
                <a:cubicBezTo>
                  <a:pt x="44" y="121"/>
                  <a:pt x="44" y="120"/>
                  <a:pt x="45" y="120"/>
                </a:cubicBezTo>
                <a:cubicBezTo>
                  <a:pt x="45" y="120"/>
                  <a:pt x="45" y="120"/>
                  <a:pt x="45" y="120"/>
                </a:cubicBezTo>
                <a:cubicBezTo>
                  <a:pt x="45" y="119"/>
                  <a:pt x="44" y="119"/>
                  <a:pt x="44" y="119"/>
                </a:cubicBezTo>
                <a:cubicBezTo>
                  <a:pt x="44" y="119"/>
                  <a:pt x="44" y="119"/>
                  <a:pt x="44" y="119"/>
                </a:cubicBezTo>
                <a:cubicBezTo>
                  <a:pt x="45" y="119"/>
                  <a:pt x="45" y="118"/>
                  <a:pt x="45" y="118"/>
                </a:cubicBezTo>
                <a:cubicBezTo>
                  <a:pt x="45" y="118"/>
                  <a:pt x="45" y="117"/>
                  <a:pt x="45" y="117"/>
                </a:cubicBezTo>
                <a:cubicBezTo>
                  <a:pt x="46" y="117"/>
                  <a:pt x="48" y="116"/>
                  <a:pt x="48" y="115"/>
                </a:cubicBezTo>
                <a:cubicBezTo>
                  <a:pt x="48" y="115"/>
                  <a:pt x="48" y="114"/>
                  <a:pt x="47" y="114"/>
                </a:cubicBezTo>
                <a:cubicBezTo>
                  <a:pt x="49" y="114"/>
                  <a:pt x="49" y="112"/>
                  <a:pt x="50" y="111"/>
                </a:cubicBezTo>
                <a:cubicBezTo>
                  <a:pt x="50" y="110"/>
                  <a:pt x="50" y="109"/>
                  <a:pt x="51" y="109"/>
                </a:cubicBezTo>
                <a:cubicBezTo>
                  <a:pt x="52" y="108"/>
                  <a:pt x="51" y="108"/>
                  <a:pt x="51" y="107"/>
                </a:cubicBezTo>
                <a:cubicBezTo>
                  <a:pt x="51" y="107"/>
                  <a:pt x="51" y="107"/>
                  <a:pt x="51" y="107"/>
                </a:cubicBezTo>
                <a:cubicBezTo>
                  <a:pt x="51" y="106"/>
                  <a:pt x="52" y="105"/>
                  <a:pt x="53" y="105"/>
                </a:cubicBezTo>
                <a:cubicBezTo>
                  <a:pt x="53" y="105"/>
                  <a:pt x="53" y="105"/>
                  <a:pt x="53" y="105"/>
                </a:cubicBezTo>
                <a:cubicBezTo>
                  <a:pt x="53" y="105"/>
                  <a:pt x="54" y="105"/>
                  <a:pt x="54" y="105"/>
                </a:cubicBezTo>
                <a:cubicBezTo>
                  <a:pt x="54" y="105"/>
                  <a:pt x="55" y="104"/>
                  <a:pt x="56" y="102"/>
                </a:cubicBezTo>
                <a:cubicBezTo>
                  <a:pt x="56" y="101"/>
                  <a:pt x="56" y="101"/>
                  <a:pt x="56" y="101"/>
                </a:cubicBezTo>
                <a:cubicBezTo>
                  <a:pt x="56" y="101"/>
                  <a:pt x="56" y="100"/>
                  <a:pt x="56" y="99"/>
                </a:cubicBezTo>
                <a:cubicBezTo>
                  <a:pt x="56" y="98"/>
                  <a:pt x="55" y="97"/>
                  <a:pt x="56" y="97"/>
                </a:cubicBezTo>
                <a:cubicBezTo>
                  <a:pt x="57" y="96"/>
                  <a:pt x="58" y="92"/>
                  <a:pt x="58" y="91"/>
                </a:cubicBezTo>
                <a:cubicBezTo>
                  <a:pt x="58" y="90"/>
                  <a:pt x="55" y="88"/>
                  <a:pt x="54" y="88"/>
                </a:cubicBezTo>
                <a:cubicBezTo>
                  <a:pt x="54" y="88"/>
                  <a:pt x="54" y="88"/>
                  <a:pt x="54" y="88"/>
                </a:cubicBezTo>
                <a:cubicBezTo>
                  <a:pt x="53" y="88"/>
                  <a:pt x="53" y="87"/>
                  <a:pt x="52" y="87"/>
                </a:cubicBezTo>
                <a:cubicBezTo>
                  <a:pt x="51" y="86"/>
                  <a:pt x="51" y="86"/>
                  <a:pt x="50" y="86"/>
                </a:cubicBezTo>
                <a:cubicBezTo>
                  <a:pt x="50" y="86"/>
                  <a:pt x="50" y="86"/>
                  <a:pt x="50" y="86"/>
                </a:cubicBezTo>
                <a:cubicBezTo>
                  <a:pt x="50" y="86"/>
                  <a:pt x="50" y="85"/>
                  <a:pt x="50" y="85"/>
                </a:cubicBezTo>
                <a:cubicBezTo>
                  <a:pt x="50" y="85"/>
                  <a:pt x="49" y="85"/>
                  <a:pt x="49" y="85"/>
                </a:cubicBezTo>
                <a:cubicBezTo>
                  <a:pt x="48" y="85"/>
                  <a:pt x="48" y="85"/>
                  <a:pt x="48" y="86"/>
                </a:cubicBezTo>
                <a:cubicBezTo>
                  <a:pt x="48" y="85"/>
                  <a:pt x="48" y="85"/>
                  <a:pt x="49" y="85"/>
                </a:cubicBezTo>
                <a:cubicBezTo>
                  <a:pt x="49" y="85"/>
                  <a:pt x="48" y="83"/>
                  <a:pt x="48" y="83"/>
                </a:cubicBezTo>
                <a:cubicBezTo>
                  <a:pt x="48" y="82"/>
                  <a:pt x="48" y="82"/>
                  <a:pt x="48" y="82"/>
                </a:cubicBezTo>
                <a:cubicBezTo>
                  <a:pt x="48" y="81"/>
                  <a:pt x="47" y="80"/>
                  <a:pt x="46" y="80"/>
                </a:cubicBezTo>
                <a:cubicBezTo>
                  <a:pt x="45" y="80"/>
                  <a:pt x="44" y="80"/>
                  <a:pt x="44" y="80"/>
                </a:cubicBezTo>
                <a:cubicBezTo>
                  <a:pt x="44" y="79"/>
                  <a:pt x="44" y="79"/>
                  <a:pt x="43" y="79"/>
                </a:cubicBezTo>
                <a:cubicBezTo>
                  <a:pt x="43" y="78"/>
                  <a:pt x="43" y="78"/>
                  <a:pt x="43" y="78"/>
                </a:cubicBezTo>
                <a:cubicBezTo>
                  <a:pt x="42" y="78"/>
                  <a:pt x="41" y="77"/>
                  <a:pt x="41" y="77"/>
                </a:cubicBezTo>
                <a:cubicBezTo>
                  <a:pt x="41" y="77"/>
                  <a:pt x="41" y="77"/>
                  <a:pt x="41" y="77"/>
                </a:cubicBezTo>
                <a:cubicBezTo>
                  <a:pt x="42" y="77"/>
                  <a:pt x="42" y="77"/>
                  <a:pt x="42" y="77"/>
                </a:cubicBezTo>
                <a:cubicBezTo>
                  <a:pt x="42" y="76"/>
                  <a:pt x="42" y="76"/>
                  <a:pt x="42" y="76"/>
                </a:cubicBezTo>
                <a:cubicBezTo>
                  <a:pt x="42" y="76"/>
                  <a:pt x="42" y="76"/>
                  <a:pt x="42" y="76"/>
                </a:cubicBezTo>
                <a:cubicBezTo>
                  <a:pt x="41" y="76"/>
                  <a:pt x="41" y="76"/>
                  <a:pt x="40" y="76"/>
                </a:cubicBezTo>
                <a:cubicBezTo>
                  <a:pt x="40" y="76"/>
                  <a:pt x="40" y="76"/>
                  <a:pt x="40" y="76"/>
                </a:cubicBezTo>
                <a:cubicBezTo>
                  <a:pt x="40" y="76"/>
                  <a:pt x="40" y="76"/>
                  <a:pt x="40" y="76"/>
                </a:cubicBezTo>
                <a:cubicBezTo>
                  <a:pt x="39" y="76"/>
                  <a:pt x="39" y="76"/>
                  <a:pt x="39" y="76"/>
                </a:cubicBezTo>
                <a:cubicBezTo>
                  <a:pt x="38" y="76"/>
                  <a:pt x="38" y="76"/>
                  <a:pt x="38" y="76"/>
                </a:cubicBezTo>
                <a:cubicBezTo>
                  <a:pt x="38" y="76"/>
                  <a:pt x="38" y="76"/>
                  <a:pt x="38" y="76"/>
                </a:cubicBezTo>
                <a:cubicBezTo>
                  <a:pt x="38" y="76"/>
                  <a:pt x="37" y="75"/>
                  <a:pt x="36" y="75"/>
                </a:cubicBezTo>
                <a:cubicBezTo>
                  <a:pt x="36" y="75"/>
                  <a:pt x="36" y="75"/>
                  <a:pt x="36" y="75"/>
                </a:cubicBezTo>
                <a:cubicBezTo>
                  <a:pt x="36" y="75"/>
                  <a:pt x="36" y="75"/>
                  <a:pt x="36" y="76"/>
                </a:cubicBezTo>
                <a:cubicBezTo>
                  <a:pt x="36" y="76"/>
                  <a:pt x="36" y="76"/>
                  <a:pt x="36" y="76"/>
                </a:cubicBezTo>
                <a:cubicBezTo>
                  <a:pt x="36" y="76"/>
                  <a:pt x="36" y="76"/>
                  <a:pt x="36" y="76"/>
                </a:cubicBezTo>
                <a:cubicBezTo>
                  <a:pt x="36" y="76"/>
                  <a:pt x="36" y="76"/>
                  <a:pt x="36" y="76"/>
                </a:cubicBezTo>
                <a:cubicBezTo>
                  <a:pt x="36" y="76"/>
                  <a:pt x="36" y="76"/>
                  <a:pt x="36" y="75"/>
                </a:cubicBezTo>
                <a:cubicBezTo>
                  <a:pt x="36" y="75"/>
                  <a:pt x="36" y="75"/>
                  <a:pt x="36" y="75"/>
                </a:cubicBezTo>
                <a:cubicBezTo>
                  <a:pt x="36" y="75"/>
                  <a:pt x="36" y="75"/>
                  <a:pt x="35" y="75"/>
                </a:cubicBezTo>
                <a:cubicBezTo>
                  <a:pt x="35" y="75"/>
                  <a:pt x="35" y="75"/>
                  <a:pt x="35" y="75"/>
                </a:cubicBezTo>
                <a:cubicBezTo>
                  <a:pt x="35" y="75"/>
                  <a:pt x="34" y="76"/>
                  <a:pt x="34" y="76"/>
                </a:cubicBezTo>
                <a:cubicBezTo>
                  <a:pt x="33" y="76"/>
                  <a:pt x="33" y="76"/>
                  <a:pt x="33" y="77"/>
                </a:cubicBezTo>
                <a:cubicBezTo>
                  <a:pt x="32" y="77"/>
                  <a:pt x="32" y="78"/>
                  <a:pt x="32" y="78"/>
                </a:cubicBezTo>
                <a:cubicBezTo>
                  <a:pt x="32" y="78"/>
                  <a:pt x="32" y="78"/>
                  <a:pt x="32" y="78"/>
                </a:cubicBezTo>
                <a:cubicBezTo>
                  <a:pt x="32" y="78"/>
                  <a:pt x="32" y="78"/>
                  <a:pt x="32" y="78"/>
                </a:cubicBezTo>
                <a:cubicBezTo>
                  <a:pt x="32" y="78"/>
                  <a:pt x="32" y="78"/>
                  <a:pt x="32" y="77"/>
                </a:cubicBezTo>
                <a:cubicBezTo>
                  <a:pt x="32" y="77"/>
                  <a:pt x="32" y="77"/>
                  <a:pt x="32" y="77"/>
                </a:cubicBezTo>
                <a:cubicBezTo>
                  <a:pt x="32" y="77"/>
                  <a:pt x="32" y="77"/>
                  <a:pt x="32" y="77"/>
                </a:cubicBezTo>
                <a:cubicBezTo>
                  <a:pt x="31" y="77"/>
                  <a:pt x="31" y="77"/>
                  <a:pt x="31" y="77"/>
                </a:cubicBezTo>
                <a:cubicBezTo>
                  <a:pt x="31" y="77"/>
                  <a:pt x="31" y="77"/>
                  <a:pt x="31" y="77"/>
                </a:cubicBezTo>
                <a:cubicBezTo>
                  <a:pt x="31" y="77"/>
                  <a:pt x="30" y="77"/>
                  <a:pt x="30" y="77"/>
                </a:cubicBezTo>
                <a:cubicBezTo>
                  <a:pt x="30" y="78"/>
                  <a:pt x="30" y="78"/>
                  <a:pt x="29" y="78"/>
                </a:cubicBezTo>
                <a:cubicBezTo>
                  <a:pt x="29" y="78"/>
                  <a:pt x="29" y="78"/>
                  <a:pt x="29" y="77"/>
                </a:cubicBezTo>
                <a:cubicBezTo>
                  <a:pt x="29" y="77"/>
                  <a:pt x="29" y="77"/>
                  <a:pt x="29" y="77"/>
                </a:cubicBezTo>
                <a:cubicBezTo>
                  <a:pt x="29" y="77"/>
                  <a:pt x="28" y="77"/>
                  <a:pt x="28" y="76"/>
                </a:cubicBezTo>
                <a:cubicBezTo>
                  <a:pt x="28" y="76"/>
                  <a:pt x="28" y="76"/>
                  <a:pt x="28" y="76"/>
                </a:cubicBezTo>
                <a:cubicBezTo>
                  <a:pt x="28" y="76"/>
                  <a:pt x="28" y="75"/>
                  <a:pt x="29" y="74"/>
                </a:cubicBezTo>
                <a:cubicBezTo>
                  <a:pt x="29" y="74"/>
                  <a:pt x="29" y="73"/>
                  <a:pt x="29" y="73"/>
                </a:cubicBezTo>
                <a:cubicBezTo>
                  <a:pt x="29" y="73"/>
                  <a:pt x="29" y="73"/>
                  <a:pt x="29" y="73"/>
                </a:cubicBezTo>
                <a:cubicBezTo>
                  <a:pt x="29" y="72"/>
                  <a:pt x="28" y="72"/>
                  <a:pt x="27" y="72"/>
                </a:cubicBezTo>
                <a:cubicBezTo>
                  <a:pt x="27" y="72"/>
                  <a:pt x="27" y="72"/>
                  <a:pt x="27" y="72"/>
                </a:cubicBezTo>
                <a:cubicBezTo>
                  <a:pt x="26" y="72"/>
                  <a:pt x="26" y="72"/>
                  <a:pt x="26" y="72"/>
                </a:cubicBezTo>
                <a:cubicBezTo>
                  <a:pt x="26" y="71"/>
                  <a:pt x="26" y="71"/>
                  <a:pt x="27" y="70"/>
                </a:cubicBezTo>
                <a:cubicBezTo>
                  <a:pt x="27" y="70"/>
                  <a:pt x="27" y="70"/>
                  <a:pt x="27" y="70"/>
                </a:cubicBezTo>
                <a:cubicBezTo>
                  <a:pt x="27" y="68"/>
                  <a:pt x="27" y="67"/>
                  <a:pt x="27" y="67"/>
                </a:cubicBezTo>
                <a:cubicBezTo>
                  <a:pt x="27" y="67"/>
                  <a:pt x="27" y="67"/>
                  <a:pt x="27" y="67"/>
                </a:cubicBezTo>
                <a:cubicBezTo>
                  <a:pt x="26" y="67"/>
                  <a:pt x="26" y="67"/>
                  <a:pt x="26" y="67"/>
                </a:cubicBezTo>
                <a:cubicBezTo>
                  <a:pt x="25" y="68"/>
                  <a:pt x="24" y="68"/>
                  <a:pt x="24" y="69"/>
                </a:cubicBezTo>
                <a:cubicBezTo>
                  <a:pt x="24" y="69"/>
                  <a:pt x="24" y="70"/>
                  <a:pt x="23" y="70"/>
                </a:cubicBezTo>
                <a:cubicBezTo>
                  <a:pt x="23" y="70"/>
                  <a:pt x="22" y="70"/>
                  <a:pt x="22" y="70"/>
                </a:cubicBezTo>
                <a:cubicBezTo>
                  <a:pt x="22" y="70"/>
                  <a:pt x="22" y="70"/>
                  <a:pt x="22" y="70"/>
                </a:cubicBezTo>
                <a:cubicBezTo>
                  <a:pt x="22" y="70"/>
                  <a:pt x="22" y="70"/>
                  <a:pt x="22" y="70"/>
                </a:cubicBezTo>
                <a:cubicBezTo>
                  <a:pt x="22" y="69"/>
                  <a:pt x="21" y="69"/>
                  <a:pt x="21" y="69"/>
                </a:cubicBezTo>
                <a:cubicBezTo>
                  <a:pt x="21" y="68"/>
                  <a:pt x="22" y="65"/>
                  <a:pt x="22" y="64"/>
                </a:cubicBezTo>
                <a:cubicBezTo>
                  <a:pt x="22" y="64"/>
                  <a:pt x="22" y="64"/>
                  <a:pt x="22" y="64"/>
                </a:cubicBezTo>
                <a:cubicBezTo>
                  <a:pt x="22" y="64"/>
                  <a:pt x="22" y="64"/>
                  <a:pt x="22" y="64"/>
                </a:cubicBezTo>
                <a:cubicBezTo>
                  <a:pt x="22" y="64"/>
                  <a:pt x="22" y="64"/>
                  <a:pt x="22" y="64"/>
                </a:cubicBezTo>
                <a:cubicBezTo>
                  <a:pt x="22" y="63"/>
                  <a:pt x="23" y="62"/>
                  <a:pt x="24" y="62"/>
                </a:cubicBezTo>
                <a:cubicBezTo>
                  <a:pt x="24" y="62"/>
                  <a:pt x="24" y="61"/>
                  <a:pt x="24" y="61"/>
                </a:cubicBezTo>
                <a:cubicBezTo>
                  <a:pt x="24" y="61"/>
                  <a:pt x="24" y="61"/>
                  <a:pt x="24" y="61"/>
                </a:cubicBezTo>
                <a:cubicBezTo>
                  <a:pt x="25" y="61"/>
                  <a:pt x="25" y="61"/>
                  <a:pt x="25" y="61"/>
                </a:cubicBezTo>
                <a:cubicBezTo>
                  <a:pt x="25" y="61"/>
                  <a:pt x="26" y="61"/>
                  <a:pt x="26" y="61"/>
                </a:cubicBezTo>
                <a:cubicBezTo>
                  <a:pt x="26" y="61"/>
                  <a:pt x="26" y="62"/>
                  <a:pt x="27" y="62"/>
                </a:cubicBezTo>
                <a:cubicBezTo>
                  <a:pt x="27" y="62"/>
                  <a:pt x="27" y="61"/>
                  <a:pt x="27" y="61"/>
                </a:cubicBezTo>
                <a:cubicBezTo>
                  <a:pt x="27" y="61"/>
                  <a:pt x="27" y="61"/>
                  <a:pt x="27" y="61"/>
                </a:cubicBezTo>
                <a:cubicBezTo>
                  <a:pt x="27" y="61"/>
                  <a:pt x="27" y="61"/>
                  <a:pt x="27" y="61"/>
                </a:cubicBezTo>
                <a:cubicBezTo>
                  <a:pt x="28" y="61"/>
                  <a:pt x="28" y="61"/>
                  <a:pt x="28" y="61"/>
                </a:cubicBezTo>
                <a:cubicBezTo>
                  <a:pt x="28" y="61"/>
                  <a:pt x="28" y="61"/>
                  <a:pt x="28" y="61"/>
                </a:cubicBezTo>
                <a:cubicBezTo>
                  <a:pt x="28" y="61"/>
                  <a:pt x="29" y="61"/>
                  <a:pt x="29" y="61"/>
                </a:cubicBezTo>
                <a:cubicBezTo>
                  <a:pt x="29" y="61"/>
                  <a:pt x="30" y="61"/>
                  <a:pt x="30" y="61"/>
                </a:cubicBezTo>
                <a:cubicBezTo>
                  <a:pt x="30" y="61"/>
                  <a:pt x="30" y="61"/>
                  <a:pt x="30" y="61"/>
                </a:cubicBezTo>
                <a:cubicBezTo>
                  <a:pt x="30" y="61"/>
                  <a:pt x="30" y="61"/>
                  <a:pt x="30" y="62"/>
                </a:cubicBezTo>
                <a:cubicBezTo>
                  <a:pt x="30" y="62"/>
                  <a:pt x="30" y="62"/>
                  <a:pt x="30" y="62"/>
                </a:cubicBezTo>
                <a:cubicBezTo>
                  <a:pt x="30" y="62"/>
                  <a:pt x="30" y="63"/>
                  <a:pt x="30" y="63"/>
                </a:cubicBezTo>
                <a:cubicBezTo>
                  <a:pt x="30" y="63"/>
                  <a:pt x="30" y="63"/>
                  <a:pt x="30" y="63"/>
                </a:cubicBezTo>
                <a:cubicBezTo>
                  <a:pt x="30" y="63"/>
                  <a:pt x="30" y="63"/>
                  <a:pt x="30" y="63"/>
                </a:cubicBezTo>
                <a:cubicBezTo>
                  <a:pt x="30" y="63"/>
                  <a:pt x="31" y="64"/>
                  <a:pt x="31" y="64"/>
                </a:cubicBezTo>
                <a:cubicBezTo>
                  <a:pt x="31" y="65"/>
                  <a:pt x="31" y="65"/>
                  <a:pt x="31" y="65"/>
                </a:cubicBezTo>
                <a:cubicBezTo>
                  <a:pt x="32" y="65"/>
                  <a:pt x="32" y="64"/>
                  <a:pt x="32" y="63"/>
                </a:cubicBezTo>
                <a:cubicBezTo>
                  <a:pt x="32" y="63"/>
                  <a:pt x="32" y="63"/>
                  <a:pt x="32" y="63"/>
                </a:cubicBezTo>
                <a:cubicBezTo>
                  <a:pt x="32" y="63"/>
                  <a:pt x="32" y="63"/>
                  <a:pt x="32" y="63"/>
                </a:cubicBezTo>
                <a:cubicBezTo>
                  <a:pt x="32" y="62"/>
                  <a:pt x="32" y="61"/>
                  <a:pt x="32" y="60"/>
                </a:cubicBezTo>
                <a:cubicBezTo>
                  <a:pt x="32" y="60"/>
                  <a:pt x="32" y="60"/>
                  <a:pt x="32" y="60"/>
                </a:cubicBezTo>
                <a:cubicBezTo>
                  <a:pt x="32" y="60"/>
                  <a:pt x="32" y="60"/>
                  <a:pt x="32" y="60"/>
                </a:cubicBezTo>
                <a:cubicBezTo>
                  <a:pt x="32" y="60"/>
                  <a:pt x="32" y="60"/>
                  <a:pt x="32" y="60"/>
                </a:cubicBezTo>
                <a:cubicBezTo>
                  <a:pt x="32" y="60"/>
                  <a:pt x="32" y="59"/>
                  <a:pt x="33" y="59"/>
                </a:cubicBezTo>
                <a:cubicBezTo>
                  <a:pt x="33" y="59"/>
                  <a:pt x="33" y="59"/>
                  <a:pt x="33" y="59"/>
                </a:cubicBezTo>
                <a:cubicBezTo>
                  <a:pt x="33" y="59"/>
                  <a:pt x="34" y="58"/>
                  <a:pt x="34" y="58"/>
                </a:cubicBezTo>
                <a:cubicBezTo>
                  <a:pt x="34" y="58"/>
                  <a:pt x="35" y="58"/>
                  <a:pt x="35" y="57"/>
                </a:cubicBezTo>
                <a:cubicBezTo>
                  <a:pt x="35" y="57"/>
                  <a:pt x="35" y="57"/>
                  <a:pt x="35" y="57"/>
                </a:cubicBezTo>
                <a:cubicBezTo>
                  <a:pt x="35" y="57"/>
                  <a:pt x="35" y="57"/>
                  <a:pt x="36" y="57"/>
                </a:cubicBezTo>
                <a:cubicBezTo>
                  <a:pt x="36" y="57"/>
                  <a:pt x="36" y="56"/>
                  <a:pt x="36" y="56"/>
                </a:cubicBezTo>
                <a:cubicBezTo>
                  <a:pt x="37" y="56"/>
                  <a:pt x="37" y="56"/>
                  <a:pt x="36" y="56"/>
                </a:cubicBezTo>
                <a:cubicBezTo>
                  <a:pt x="36" y="56"/>
                  <a:pt x="36" y="55"/>
                  <a:pt x="37" y="55"/>
                </a:cubicBezTo>
                <a:cubicBezTo>
                  <a:pt x="37" y="55"/>
                  <a:pt x="37" y="55"/>
                  <a:pt x="37" y="55"/>
                </a:cubicBezTo>
                <a:cubicBezTo>
                  <a:pt x="37" y="55"/>
                  <a:pt x="37" y="55"/>
                  <a:pt x="37" y="55"/>
                </a:cubicBezTo>
                <a:cubicBezTo>
                  <a:pt x="37" y="54"/>
                  <a:pt x="37" y="54"/>
                  <a:pt x="38" y="53"/>
                </a:cubicBezTo>
                <a:cubicBezTo>
                  <a:pt x="38" y="53"/>
                  <a:pt x="38" y="53"/>
                  <a:pt x="38" y="53"/>
                </a:cubicBezTo>
                <a:cubicBezTo>
                  <a:pt x="38" y="53"/>
                  <a:pt x="38" y="53"/>
                  <a:pt x="38" y="53"/>
                </a:cubicBezTo>
                <a:cubicBezTo>
                  <a:pt x="38" y="53"/>
                  <a:pt x="39" y="52"/>
                  <a:pt x="39" y="52"/>
                </a:cubicBezTo>
                <a:cubicBezTo>
                  <a:pt x="40" y="52"/>
                  <a:pt x="40" y="52"/>
                  <a:pt x="40" y="52"/>
                </a:cubicBezTo>
                <a:cubicBezTo>
                  <a:pt x="40" y="52"/>
                  <a:pt x="40" y="52"/>
                  <a:pt x="40" y="52"/>
                </a:cubicBezTo>
                <a:cubicBezTo>
                  <a:pt x="40" y="52"/>
                  <a:pt x="40" y="52"/>
                  <a:pt x="40" y="52"/>
                </a:cubicBezTo>
                <a:cubicBezTo>
                  <a:pt x="41" y="52"/>
                  <a:pt x="41" y="52"/>
                  <a:pt x="41" y="52"/>
                </a:cubicBezTo>
                <a:cubicBezTo>
                  <a:pt x="41" y="52"/>
                  <a:pt x="41" y="52"/>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1" y="50"/>
                  <a:pt x="41" y="50"/>
                  <a:pt x="42" y="50"/>
                </a:cubicBezTo>
                <a:cubicBezTo>
                  <a:pt x="42" y="50"/>
                  <a:pt x="42" y="50"/>
                  <a:pt x="42" y="50"/>
                </a:cubicBezTo>
                <a:cubicBezTo>
                  <a:pt x="43" y="50"/>
                  <a:pt x="43" y="50"/>
                  <a:pt x="43" y="50"/>
                </a:cubicBezTo>
                <a:cubicBezTo>
                  <a:pt x="43" y="50"/>
                  <a:pt x="43" y="50"/>
                  <a:pt x="43" y="50"/>
                </a:cubicBezTo>
                <a:cubicBezTo>
                  <a:pt x="43" y="50"/>
                  <a:pt x="43" y="50"/>
                  <a:pt x="43" y="50"/>
                </a:cubicBezTo>
                <a:cubicBezTo>
                  <a:pt x="44" y="50"/>
                  <a:pt x="45" y="50"/>
                  <a:pt x="45" y="50"/>
                </a:cubicBezTo>
                <a:cubicBezTo>
                  <a:pt x="45" y="50"/>
                  <a:pt x="45" y="50"/>
                  <a:pt x="45" y="50"/>
                </a:cubicBezTo>
                <a:cubicBezTo>
                  <a:pt x="45" y="50"/>
                  <a:pt x="45" y="50"/>
                  <a:pt x="45" y="50"/>
                </a:cubicBezTo>
                <a:cubicBezTo>
                  <a:pt x="46" y="50"/>
                  <a:pt x="46" y="50"/>
                  <a:pt x="46" y="50"/>
                </a:cubicBezTo>
                <a:cubicBezTo>
                  <a:pt x="46" y="49"/>
                  <a:pt x="47" y="49"/>
                  <a:pt x="47" y="49"/>
                </a:cubicBezTo>
                <a:cubicBezTo>
                  <a:pt x="47" y="49"/>
                  <a:pt x="47" y="49"/>
                  <a:pt x="47" y="49"/>
                </a:cubicBezTo>
                <a:cubicBezTo>
                  <a:pt x="47" y="48"/>
                  <a:pt x="47" y="48"/>
                  <a:pt x="47" y="48"/>
                </a:cubicBezTo>
                <a:cubicBezTo>
                  <a:pt x="47" y="48"/>
                  <a:pt x="46" y="48"/>
                  <a:pt x="46" y="48"/>
                </a:cubicBezTo>
                <a:cubicBezTo>
                  <a:pt x="46" y="48"/>
                  <a:pt x="46" y="48"/>
                  <a:pt x="46" y="48"/>
                </a:cubicBezTo>
                <a:cubicBezTo>
                  <a:pt x="46" y="48"/>
                  <a:pt x="46" y="48"/>
                  <a:pt x="45" y="48"/>
                </a:cubicBezTo>
                <a:cubicBezTo>
                  <a:pt x="45" y="48"/>
                  <a:pt x="45" y="48"/>
                  <a:pt x="45" y="48"/>
                </a:cubicBezTo>
                <a:cubicBezTo>
                  <a:pt x="45" y="48"/>
                  <a:pt x="45" y="47"/>
                  <a:pt x="45" y="47"/>
                </a:cubicBezTo>
                <a:cubicBezTo>
                  <a:pt x="45" y="47"/>
                  <a:pt x="46" y="47"/>
                  <a:pt x="46" y="46"/>
                </a:cubicBezTo>
                <a:cubicBezTo>
                  <a:pt x="45" y="46"/>
                  <a:pt x="45" y="46"/>
                  <a:pt x="45" y="46"/>
                </a:cubicBezTo>
                <a:cubicBezTo>
                  <a:pt x="45" y="46"/>
                  <a:pt x="46" y="46"/>
                  <a:pt x="47" y="46"/>
                </a:cubicBezTo>
                <a:cubicBezTo>
                  <a:pt x="48" y="46"/>
                  <a:pt x="48" y="46"/>
                  <a:pt x="49" y="46"/>
                </a:cubicBezTo>
                <a:cubicBezTo>
                  <a:pt x="49" y="46"/>
                  <a:pt x="48" y="46"/>
                  <a:pt x="48" y="47"/>
                </a:cubicBezTo>
                <a:cubicBezTo>
                  <a:pt x="48" y="47"/>
                  <a:pt x="47" y="47"/>
                  <a:pt x="48" y="48"/>
                </a:cubicBezTo>
                <a:cubicBezTo>
                  <a:pt x="48" y="48"/>
                  <a:pt x="48" y="48"/>
                  <a:pt x="48" y="48"/>
                </a:cubicBezTo>
                <a:cubicBezTo>
                  <a:pt x="48" y="48"/>
                  <a:pt x="48" y="48"/>
                  <a:pt x="48" y="48"/>
                </a:cubicBezTo>
                <a:cubicBezTo>
                  <a:pt x="48" y="48"/>
                  <a:pt x="48" y="48"/>
                  <a:pt x="48" y="48"/>
                </a:cubicBezTo>
                <a:cubicBezTo>
                  <a:pt x="49" y="48"/>
                  <a:pt x="49" y="48"/>
                  <a:pt x="49" y="48"/>
                </a:cubicBezTo>
                <a:cubicBezTo>
                  <a:pt x="49" y="48"/>
                  <a:pt x="49" y="48"/>
                  <a:pt x="49" y="48"/>
                </a:cubicBezTo>
                <a:cubicBezTo>
                  <a:pt x="50" y="48"/>
                  <a:pt x="50" y="48"/>
                  <a:pt x="50" y="48"/>
                </a:cubicBezTo>
                <a:cubicBezTo>
                  <a:pt x="50" y="48"/>
                  <a:pt x="50" y="48"/>
                  <a:pt x="50" y="48"/>
                </a:cubicBezTo>
                <a:cubicBezTo>
                  <a:pt x="50" y="48"/>
                  <a:pt x="50" y="48"/>
                  <a:pt x="51" y="48"/>
                </a:cubicBezTo>
                <a:cubicBezTo>
                  <a:pt x="51" y="48"/>
                  <a:pt x="51" y="48"/>
                  <a:pt x="51" y="48"/>
                </a:cubicBezTo>
                <a:cubicBezTo>
                  <a:pt x="51" y="48"/>
                  <a:pt x="51" y="48"/>
                  <a:pt x="51" y="47"/>
                </a:cubicBezTo>
                <a:cubicBezTo>
                  <a:pt x="51" y="46"/>
                  <a:pt x="51" y="46"/>
                  <a:pt x="51" y="46"/>
                </a:cubicBezTo>
                <a:cubicBezTo>
                  <a:pt x="50" y="46"/>
                  <a:pt x="50" y="46"/>
                  <a:pt x="50" y="46"/>
                </a:cubicBezTo>
                <a:cubicBezTo>
                  <a:pt x="50" y="46"/>
                  <a:pt x="50" y="46"/>
                  <a:pt x="50" y="46"/>
                </a:cubicBezTo>
                <a:cubicBezTo>
                  <a:pt x="51" y="45"/>
                  <a:pt x="51" y="44"/>
                  <a:pt x="51" y="44"/>
                </a:cubicBezTo>
                <a:cubicBezTo>
                  <a:pt x="51" y="44"/>
                  <a:pt x="51" y="43"/>
                  <a:pt x="50" y="43"/>
                </a:cubicBezTo>
                <a:cubicBezTo>
                  <a:pt x="50" y="43"/>
                  <a:pt x="50" y="43"/>
                  <a:pt x="50" y="43"/>
                </a:cubicBezTo>
                <a:cubicBezTo>
                  <a:pt x="50" y="43"/>
                  <a:pt x="50" y="43"/>
                  <a:pt x="50" y="43"/>
                </a:cubicBezTo>
                <a:cubicBezTo>
                  <a:pt x="49" y="42"/>
                  <a:pt x="49" y="42"/>
                  <a:pt x="49" y="42"/>
                </a:cubicBezTo>
                <a:cubicBezTo>
                  <a:pt x="49" y="41"/>
                  <a:pt x="49" y="40"/>
                  <a:pt x="48" y="40"/>
                </a:cubicBezTo>
                <a:cubicBezTo>
                  <a:pt x="48" y="40"/>
                  <a:pt x="48" y="39"/>
                  <a:pt x="48" y="39"/>
                </a:cubicBezTo>
                <a:cubicBezTo>
                  <a:pt x="48" y="39"/>
                  <a:pt x="47" y="40"/>
                  <a:pt x="47" y="40"/>
                </a:cubicBezTo>
                <a:cubicBezTo>
                  <a:pt x="47" y="40"/>
                  <a:pt x="47" y="40"/>
                  <a:pt x="47" y="40"/>
                </a:cubicBezTo>
                <a:cubicBezTo>
                  <a:pt x="47" y="40"/>
                  <a:pt x="47" y="40"/>
                  <a:pt x="47" y="40"/>
                </a:cubicBezTo>
                <a:cubicBezTo>
                  <a:pt x="46" y="41"/>
                  <a:pt x="46" y="41"/>
                  <a:pt x="46" y="41"/>
                </a:cubicBezTo>
                <a:cubicBezTo>
                  <a:pt x="46" y="41"/>
                  <a:pt x="46" y="41"/>
                  <a:pt x="46" y="41"/>
                </a:cubicBezTo>
                <a:cubicBezTo>
                  <a:pt x="46" y="41"/>
                  <a:pt x="46" y="40"/>
                  <a:pt x="46" y="40"/>
                </a:cubicBezTo>
                <a:cubicBezTo>
                  <a:pt x="46" y="40"/>
                  <a:pt x="46" y="40"/>
                  <a:pt x="46" y="39"/>
                </a:cubicBezTo>
                <a:cubicBezTo>
                  <a:pt x="46" y="39"/>
                  <a:pt x="46" y="39"/>
                  <a:pt x="45" y="39"/>
                </a:cubicBezTo>
                <a:cubicBezTo>
                  <a:pt x="45" y="39"/>
                  <a:pt x="46" y="39"/>
                  <a:pt x="46" y="39"/>
                </a:cubicBezTo>
                <a:cubicBezTo>
                  <a:pt x="46" y="39"/>
                  <a:pt x="46" y="39"/>
                  <a:pt x="47" y="39"/>
                </a:cubicBezTo>
                <a:cubicBezTo>
                  <a:pt x="47" y="39"/>
                  <a:pt x="48" y="39"/>
                  <a:pt x="48" y="39"/>
                </a:cubicBezTo>
                <a:cubicBezTo>
                  <a:pt x="48" y="39"/>
                  <a:pt x="48" y="39"/>
                  <a:pt x="48" y="39"/>
                </a:cubicBezTo>
                <a:cubicBezTo>
                  <a:pt x="48" y="39"/>
                  <a:pt x="48" y="39"/>
                  <a:pt x="48" y="38"/>
                </a:cubicBezTo>
                <a:cubicBezTo>
                  <a:pt x="48" y="38"/>
                  <a:pt x="48" y="38"/>
                  <a:pt x="48" y="38"/>
                </a:cubicBezTo>
                <a:cubicBezTo>
                  <a:pt x="48" y="38"/>
                  <a:pt x="49" y="38"/>
                  <a:pt x="49" y="38"/>
                </a:cubicBezTo>
                <a:cubicBezTo>
                  <a:pt x="49" y="38"/>
                  <a:pt x="49" y="38"/>
                  <a:pt x="49" y="38"/>
                </a:cubicBezTo>
                <a:cubicBezTo>
                  <a:pt x="49" y="38"/>
                  <a:pt x="49" y="38"/>
                  <a:pt x="49" y="38"/>
                </a:cubicBezTo>
                <a:cubicBezTo>
                  <a:pt x="49" y="38"/>
                  <a:pt x="49" y="37"/>
                  <a:pt x="49" y="37"/>
                </a:cubicBezTo>
                <a:cubicBezTo>
                  <a:pt x="49" y="37"/>
                  <a:pt x="49" y="37"/>
                  <a:pt x="49" y="37"/>
                </a:cubicBezTo>
                <a:cubicBezTo>
                  <a:pt x="49" y="37"/>
                  <a:pt x="50" y="37"/>
                  <a:pt x="50" y="37"/>
                </a:cubicBezTo>
                <a:cubicBezTo>
                  <a:pt x="50" y="37"/>
                  <a:pt x="50" y="37"/>
                  <a:pt x="50" y="37"/>
                </a:cubicBezTo>
                <a:cubicBezTo>
                  <a:pt x="50" y="37"/>
                  <a:pt x="50" y="37"/>
                  <a:pt x="50" y="37"/>
                </a:cubicBezTo>
                <a:cubicBezTo>
                  <a:pt x="51" y="37"/>
                  <a:pt x="52" y="37"/>
                  <a:pt x="52" y="36"/>
                </a:cubicBezTo>
                <a:cubicBezTo>
                  <a:pt x="52" y="36"/>
                  <a:pt x="52" y="36"/>
                  <a:pt x="52" y="36"/>
                </a:cubicBezTo>
                <a:cubicBezTo>
                  <a:pt x="52" y="36"/>
                  <a:pt x="52" y="36"/>
                  <a:pt x="52" y="36"/>
                </a:cubicBezTo>
                <a:cubicBezTo>
                  <a:pt x="52" y="36"/>
                  <a:pt x="52" y="36"/>
                  <a:pt x="52" y="36"/>
                </a:cubicBezTo>
                <a:cubicBezTo>
                  <a:pt x="52" y="36"/>
                  <a:pt x="51" y="36"/>
                  <a:pt x="50" y="35"/>
                </a:cubicBezTo>
                <a:cubicBezTo>
                  <a:pt x="50" y="35"/>
                  <a:pt x="50" y="35"/>
                  <a:pt x="50" y="35"/>
                </a:cubicBezTo>
                <a:cubicBezTo>
                  <a:pt x="50" y="34"/>
                  <a:pt x="49" y="34"/>
                  <a:pt x="49" y="34"/>
                </a:cubicBezTo>
                <a:cubicBezTo>
                  <a:pt x="48" y="34"/>
                  <a:pt x="48" y="34"/>
                  <a:pt x="48" y="34"/>
                </a:cubicBezTo>
                <a:cubicBezTo>
                  <a:pt x="48" y="34"/>
                  <a:pt x="48" y="34"/>
                  <a:pt x="48" y="34"/>
                </a:cubicBezTo>
                <a:cubicBezTo>
                  <a:pt x="48" y="33"/>
                  <a:pt x="48" y="33"/>
                  <a:pt x="48" y="33"/>
                </a:cubicBezTo>
                <a:cubicBezTo>
                  <a:pt x="47" y="34"/>
                  <a:pt x="47" y="34"/>
                  <a:pt x="47" y="33"/>
                </a:cubicBezTo>
                <a:cubicBezTo>
                  <a:pt x="47" y="33"/>
                  <a:pt x="47" y="33"/>
                  <a:pt x="47" y="33"/>
                </a:cubicBezTo>
                <a:cubicBezTo>
                  <a:pt x="47" y="33"/>
                  <a:pt x="47" y="33"/>
                  <a:pt x="47" y="33"/>
                </a:cubicBezTo>
                <a:cubicBezTo>
                  <a:pt x="47" y="33"/>
                  <a:pt x="47" y="33"/>
                  <a:pt x="47" y="33"/>
                </a:cubicBezTo>
                <a:cubicBezTo>
                  <a:pt x="47" y="33"/>
                  <a:pt x="48" y="33"/>
                  <a:pt x="48" y="33"/>
                </a:cubicBezTo>
                <a:cubicBezTo>
                  <a:pt x="48" y="33"/>
                  <a:pt x="48" y="33"/>
                  <a:pt x="48" y="33"/>
                </a:cubicBezTo>
                <a:cubicBezTo>
                  <a:pt x="48" y="33"/>
                  <a:pt x="48" y="33"/>
                  <a:pt x="49" y="33"/>
                </a:cubicBezTo>
                <a:cubicBezTo>
                  <a:pt x="49" y="33"/>
                  <a:pt x="50" y="32"/>
                  <a:pt x="51" y="32"/>
                </a:cubicBezTo>
                <a:cubicBezTo>
                  <a:pt x="51" y="32"/>
                  <a:pt x="51" y="32"/>
                  <a:pt x="52" y="32"/>
                </a:cubicBezTo>
                <a:cubicBezTo>
                  <a:pt x="52" y="32"/>
                  <a:pt x="52" y="32"/>
                  <a:pt x="52" y="32"/>
                </a:cubicBezTo>
                <a:cubicBezTo>
                  <a:pt x="52" y="33"/>
                  <a:pt x="52" y="33"/>
                  <a:pt x="52" y="33"/>
                </a:cubicBezTo>
                <a:cubicBezTo>
                  <a:pt x="52" y="33"/>
                  <a:pt x="52" y="33"/>
                  <a:pt x="52" y="33"/>
                </a:cubicBezTo>
                <a:cubicBezTo>
                  <a:pt x="52" y="33"/>
                  <a:pt x="52" y="33"/>
                  <a:pt x="52" y="33"/>
                </a:cubicBezTo>
                <a:cubicBezTo>
                  <a:pt x="52" y="33"/>
                  <a:pt x="52" y="33"/>
                  <a:pt x="52" y="33"/>
                </a:cubicBezTo>
                <a:cubicBezTo>
                  <a:pt x="52" y="33"/>
                  <a:pt x="53" y="33"/>
                  <a:pt x="54" y="33"/>
                </a:cubicBezTo>
                <a:cubicBezTo>
                  <a:pt x="55" y="33"/>
                  <a:pt x="55" y="33"/>
                  <a:pt x="55" y="33"/>
                </a:cubicBezTo>
                <a:cubicBezTo>
                  <a:pt x="55" y="33"/>
                  <a:pt x="55" y="33"/>
                  <a:pt x="56" y="33"/>
                </a:cubicBezTo>
                <a:cubicBezTo>
                  <a:pt x="56" y="33"/>
                  <a:pt x="56" y="33"/>
                  <a:pt x="56" y="34"/>
                </a:cubicBezTo>
                <a:cubicBezTo>
                  <a:pt x="56" y="34"/>
                  <a:pt x="56" y="34"/>
                  <a:pt x="56" y="34"/>
                </a:cubicBezTo>
                <a:cubicBezTo>
                  <a:pt x="56" y="34"/>
                  <a:pt x="56" y="34"/>
                  <a:pt x="56" y="34"/>
                </a:cubicBezTo>
                <a:cubicBezTo>
                  <a:pt x="56" y="34"/>
                  <a:pt x="56" y="34"/>
                  <a:pt x="56" y="34"/>
                </a:cubicBezTo>
                <a:cubicBezTo>
                  <a:pt x="56" y="34"/>
                  <a:pt x="56" y="35"/>
                  <a:pt x="56" y="35"/>
                </a:cubicBezTo>
                <a:cubicBezTo>
                  <a:pt x="55" y="35"/>
                  <a:pt x="55" y="35"/>
                  <a:pt x="55" y="35"/>
                </a:cubicBezTo>
                <a:cubicBezTo>
                  <a:pt x="55" y="35"/>
                  <a:pt x="55" y="36"/>
                  <a:pt x="56" y="36"/>
                </a:cubicBezTo>
                <a:cubicBezTo>
                  <a:pt x="55" y="36"/>
                  <a:pt x="55" y="36"/>
                  <a:pt x="55" y="36"/>
                </a:cubicBezTo>
                <a:cubicBezTo>
                  <a:pt x="55" y="36"/>
                  <a:pt x="55" y="36"/>
                  <a:pt x="55" y="36"/>
                </a:cubicBezTo>
                <a:cubicBezTo>
                  <a:pt x="55" y="36"/>
                  <a:pt x="55" y="36"/>
                  <a:pt x="55" y="36"/>
                </a:cubicBezTo>
                <a:cubicBezTo>
                  <a:pt x="55" y="36"/>
                  <a:pt x="55" y="36"/>
                  <a:pt x="55" y="36"/>
                </a:cubicBezTo>
                <a:cubicBezTo>
                  <a:pt x="54" y="36"/>
                  <a:pt x="54" y="36"/>
                  <a:pt x="54" y="36"/>
                </a:cubicBezTo>
                <a:cubicBezTo>
                  <a:pt x="54" y="36"/>
                  <a:pt x="55" y="36"/>
                  <a:pt x="55" y="36"/>
                </a:cubicBezTo>
                <a:cubicBezTo>
                  <a:pt x="55" y="36"/>
                  <a:pt x="55" y="36"/>
                  <a:pt x="55" y="36"/>
                </a:cubicBezTo>
                <a:cubicBezTo>
                  <a:pt x="54" y="38"/>
                  <a:pt x="55" y="38"/>
                  <a:pt x="56" y="39"/>
                </a:cubicBezTo>
                <a:cubicBezTo>
                  <a:pt x="56" y="39"/>
                  <a:pt x="56" y="40"/>
                  <a:pt x="56" y="40"/>
                </a:cubicBezTo>
                <a:cubicBezTo>
                  <a:pt x="57" y="40"/>
                  <a:pt x="58" y="40"/>
                  <a:pt x="58" y="40"/>
                </a:cubicBezTo>
                <a:cubicBezTo>
                  <a:pt x="58" y="40"/>
                  <a:pt x="58" y="40"/>
                  <a:pt x="59" y="40"/>
                </a:cubicBezTo>
                <a:cubicBezTo>
                  <a:pt x="59" y="40"/>
                  <a:pt x="59" y="39"/>
                  <a:pt x="60" y="39"/>
                </a:cubicBezTo>
                <a:cubicBezTo>
                  <a:pt x="60" y="39"/>
                  <a:pt x="60" y="39"/>
                  <a:pt x="60" y="39"/>
                </a:cubicBezTo>
                <a:cubicBezTo>
                  <a:pt x="60" y="39"/>
                  <a:pt x="60" y="39"/>
                  <a:pt x="60" y="39"/>
                </a:cubicBezTo>
                <a:cubicBezTo>
                  <a:pt x="60" y="39"/>
                  <a:pt x="60" y="39"/>
                  <a:pt x="60" y="39"/>
                </a:cubicBezTo>
                <a:cubicBezTo>
                  <a:pt x="60" y="39"/>
                  <a:pt x="61" y="38"/>
                  <a:pt x="61" y="38"/>
                </a:cubicBezTo>
                <a:cubicBezTo>
                  <a:pt x="61" y="38"/>
                  <a:pt x="64" y="37"/>
                  <a:pt x="64" y="37"/>
                </a:cubicBezTo>
                <a:cubicBezTo>
                  <a:pt x="64" y="37"/>
                  <a:pt x="65" y="36"/>
                  <a:pt x="66" y="36"/>
                </a:cubicBezTo>
                <a:cubicBezTo>
                  <a:pt x="67" y="36"/>
                  <a:pt x="68" y="36"/>
                  <a:pt x="68" y="36"/>
                </a:cubicBezTo>
                <a:cubicBezTo>
                  <a:pt x="68" y="36"/>
                  <a:pt x="68" y="36"/>
                  <a:pt x="68" y="36"/>
                </a:cubicBezTo>
                <a:cubicBezTo>
                  <a:pt x="69" y="36"/>
                  <a:pt x="69" y="36"/>
                  <a:pt x="69" y="35"/>
                </a:cubicBezTo>
                <a:cubicBezTo>
                  <a:pt x="69" y="35"/>
                  <a:pt x="69" y="35"/>
                  <a:pt x="69" y="35"/>
                </a:cubicBezTo>
                <a:cubicBezTo>
                  <a:pt x="70" y="35"/>
                  <a:pt x="70" y="35"/>
                  <a:pt x="70" y="35"/>
                </a:cubicBezTo>
                <a:cubicBezTo>
                  <a:pt x="70" y="35"/>
                  <a:pt x="70" y="35"/>
                  <a:pt x="70" y="35"/>
                </a:cubicBezTo>
                <a:cubicBezTo>
                  <a:pt x="70" y="35"/>
                  <a:pt x="70" y="35"/>
                  <a:pt x="70" y="35"/>
                </a:cubicBezTo>
                <a:cubicBezTo>
                  <a:pt x="70" y="35"/>
                  <a:pt x="70" y="35"/>
                  <a:pt x="70" y="35"/>
                </a:cubicBezTo>
                <a:cubicBezTo>
                  <a:pt x="70" y="35"/>
                  <a:pt x="70" y="35"/>
                  <a:pt x="70" y="34"/>
                </a:cubicBezTo>
                <a:cubicBezTo>
                  <a:pt x="70" y="34"/>
                  <a:pt x="70" y="34"/>
                  <a:pt x="69" y="34"/>
                </a:cubicBezTo>
                <a:cubicBezTo>
                  <a:pt x="71" y="34"/>
                  <a:pt x="71" y="34"/>
                  <a:pt x="72" y="33"/>
                </a:cubicBezTo>
                <a:cubicBezTo>
                  <a:pt x="72" y="33"/>
                  <a:pt x="72" y="33"/>
                  <a:pt x="72" y="33"/>
                </a:cubicBezTo>
                <a:cubicBezTo>
                  <a:pt x="72" y="33"/>
                  <a:pt x="72" y="33"/>
                  <a:pt x="72" y="32"/>
                </a:cubicBezTo>
                <a:cubicBezTo>
                  <a:pt x="72" y="31"/>
                  <a:pt x="72" y="31"/>
                  <a:pt x="72" y="31"/>
                </a:cubicBezTo>
                <a:cubicBezTo>
                  <a:pt x="71" y="31"/>
                  <a:pt x="71" y="31"/>
                  <a:pt x="71" y="31"/>
                </a:cubicBezTo>
                <a:cubicBezTo>
                  <a:pt x="71" y="31"/>
                  <a:pt x="70" y="31"/>
                  <a:pt x="67" y="31"/>
                </a:cubicBezTo>
                <a:cubicBezTo>
                  <a:pt x="63" y="31"/>
                  <a:pt x="59" y="31"/>
                  <a:pt x="56" y="31"/>
                </a:cubicBezTo>
                <a:cubicBezTo>
                  <a:pt x="56" y="31"/>
                  <a:pt x="56" y="31"/>
                  <a:pt x="56" y="31"/>
                </a:cubicBezTo>
                <a:cubicBezTo>
                  <a:pt x="56" y="31"/>
                  <a:pt x="56" y="31"/>
                  <a:pt x="56" y="31"/>
                </a:cubicBezTo>
                <a:cubicBezTo>
                  <a:pt x="56" y="31"/>
                  <a:pt x="55" y="30"/>
                  <a:pt x="53" y="30"/>
                </a:cubicBezTo>
                <a:cubicBezTo>
                  <a:pt x="52" y="30"/>
                  <a:pt x="51" y="30"/>
                  <a:pt x="50" y="31"/>
                </a:cubicBezTo>
                <a:cubicBezTo>
                  <a:pt x="49" y="31"/>
                  <a:pt x="49" y="31"/>
                  <a:pt x="48" y="31"/>
                </a:cubicBezTo>
                <a:cubicBezTo>
                  <a:pt x="48" y="31"/>
                  <a:pt x="48" y="31"/>
                  <a:pt x="48" y="31"/>
                </a:cubicBezTo>
                <a:cubicBezTo>
                  <a:pt x="47" y="31"/>
                  <a:pt x="46" y="31"/>
                  <a:pt x="46" y="31"/>
                </a:cubicBezTo>
                <a:cubicBezTo>
                  <a:pt x="46" y="31"/>
                  <a:pt x="46" y="31"/>
                  <a:pt x="45" y="31"/>
                </a:cubicBezTo>
                <a:cubicBezTo>
                  <a:pt x="44" y="31"/>
                  <a:pt x="43" y="31"/>
                  <a:pt x="43" y="32"/>
                </a:cubicBezTo>
                <a:cubicBezTo>
                  <a:pt x="43" y="32"/>
                  <a:pt x="42" y="32"/>
                  <a:pt x="42" y="32"/>
                </a:cubicBezTo>
                <a:cubicBezTo>
                  <a:pt x="42" y="32"/>
                  <a:pt x="43" y="32"/>
                  <a:pt x="43" y="33"/>
                </a:cubicBezTo>
                <a:cubicBezTo>
                  <a:pt x="43" y="33"/>
                  <a:pt x="43" y="33"/>
                  <a:pt x="43" y="33"/>
                </a:cubicBezTo>
                <a:cubicBezTo>
                  <a:pt x="43" y="33"/>
                  <a:pt x="43" y="33"/>
                  <a:pt x="43" y="33"/>
                </a:cubicBezTo>
                <a:cubicBezTo>
                  <a:pt x="43" y="33"/>
                  <a:pt x="43" y="33"/>
                  <a:pt x="43" y="33"/>
                </a:cubicBezTo>
                <a:cubicBezTo>
                  <a:pt x="43" y="33"/>
                  <a:pt x="43" y="33"/>
                  <a:pt x="43" y="33"/>
                </a:cubicBezTo>
                <a:cubicBezTo>
                  <a:pt x="43" y="33"/>
                  <a:pt x="43" y="33"/>
                  <a:pt x="43" y="33"/>
                </a:cubicBezTo>
                <a:cubicBezTo>
                  <a:pt x="43" y="32"/>
                  <a:pt x="42" y="32"/>
                  <a:pt x="42" y="32"/>
                </a:cubicBezTo>
                <a:cubicBezTo>
                  <a:pt x="42" y="32"/>
                  <a:pt x="42" y="32"/>
                  <a:pt x="42" y="32"/>
                </a:cubicBezTo>
                <a:cubicBezTo>
                  <a:pt x="42" y="32"/>
                  <a:pt x="42" y="32"/>
                  <a:pt x="42" y="32"/>
                </a:cubicBezTo>
                <a:cubicBezTo>
                  <a:pt x="42" y="31"/>
                  <a:pt x="41" y="31"/>
                  <a:pt x="41" y="31"/>
                </a:cubicBezTo>
                <a:cubicBezTo>
                  <a:pt x="40" y="31"/>
                  <a:pt x="40" y="31"/>
                  <a:pt x="40" y="32"/>
                </a:cubicBezTo>
                <a:cubicBezTo>
                  <a:pt x="40" y="32"/>
                  <a:pt x="40" y="32"/>
                  <a:pt x="40" y="32"/>
                </a:cubicBezTo>
                <a:cubicBezTo>
                  <a:pt x="40" y="32"/>
                  <a:pt x="40" y="32"/>
                  <a:pt x="40" y="32"/>
                </a:cubicBezTo>
                <a:cubicBezTo>
                  <a:pt x="39" y="32"/>
                  <a:pt x="39" y="32"/>
                  <a:pt x="39" y="32"/>
                </a:cubicBezTo>
                <a:cubicBezTo>
                  <a:pt x="37" y="32"/>
                  <a:pt x="37" y="32"/>
                  <a:pt x="37" y="32"/>
                </a:cubicBezTo>
                <a:cubicBezTo>
                  <a:pt x="37" y="32"/>
                  <a:pt x="37" y="33"/>
                  <a:pt x="38" y="33"/>
                </a:cubicBezTo>
                <a:cubicBezTo>
                  <a:pt x="38" y="33"/>
                  <a:pt x="38" y="33"/>
                  <a:pt x="38" y="33"/>
                </a:cubicBezTo>
                <a:cubicBezTo>
                  <a:pt x="37" y="33"/>
                  <a:pt x="37" y="33"/>
                  <a:pt x="36" y="33"/>
                </a:cubicBezTo>
                <a:cubicBezTo>
                  <a:pt x="36" y="33"/>
                  <a:pt x="36" y="33"/>
                  <a:pt x="36" y="33"/>
                </a:cubicBezTo>
                <a:cubicBezTo>
                  <a:pt x="36" y="34"/>
                  <a:pt x="36" y="34"/>
                  <a:pt x="36" y="34"/>
                </a:cubicBezTo>
                <a:cubicBezTo>
                  <a:pt x="36" y="34"/>
                  <a:pt x="36" y="34"/>
                  <a:pt x="36" y="34"/>
                </a:cubicBezTo>
                <a:cubicBezTo>
                  <a:pt x="36" y="34"/>
                  <a:pt x="36" y="34"/>
                  <a:pt x="36" y="34"/>
                </a:cubicBezTo>
                <a:cubicBezTo>
                  <a:pt x="37" y="34"/>
                  <a:pt x="37" y="35"/>
                  <a:pt x="37" y="35"/>
                </a:cubicBezTo>
                <a:cubicBezTo>
                  <a:pt x="37" y="35"/>
                  <a:pt x="37" y="35"/>
                  <a:pt x="37" y="35"/>
                </a:cubicBezTo>
                <a:cubicBezTo>
                  <a:pt x="37" y="35"/>
                  <a:pt x="37" y="36"/>
                  <a:pt x="38" y="36"/>
                </a:cubicBezTo>
                <a:cubicBezTo>
                  <a:pt x="37" y="36"/>
                  <a:pt x="37" y="35"/>
                  <a:pt x="36" y="35"/>
                </a:cubicBezTo>
                <a:cubicBezTo>
                  <a:pt x="36" y="35"/>
                  <a:pt x="36" y="35"/>
                  <a:pt x="36" y="35"/>
                </a:cubicBezTo>
                <a:cubicBezTo>
                  <a:pt x="36" y="35"/>
                  <a:pt x="36" y="35"/>
                  <a:pt x="36" y="35"/>
                </a:cubicBezTo>
                <a:cubicBezTo>
                  <a:pt x="36" y="35"/>
                  <a:pt x="36" y="35"/>
                  <a:pt x="36" y="35"/>
                </a:cubicBezTo>
                <a:cubicBezTo>
                  <a:pt x="36" y="36"/>
                  <a:pt x="36" y="36"/>
                  <a:pt x="36" y="36"/>
                </a:cubicBezTo>
                <a:cubicBezTo>
                  <a:pt x="36" y="36"/>
                  <a:pt x="36" y="36"/>
                  <a:pt x="36" y="36"/>
                </a:cubicBezTo>
                <a:cubicBezTo>
                  <a:pt x="36" y="36"/>
                  <a:pt x="35" y="36"/>
                  <a:pt x="35" y="36"/>
                </a:cubicBezTo>
                <a:cubicBezTo>
                  <a:pt x="35" y="36"/>
                  <a:pt x="35" y="36"/>
                  <a:pt x="35" y="36"/>
                </a:cubicBezTo>
                <a:cubicBezTo>
                  <a:pt x="35" y="35"/>
                  <a:pt x="35" y="35"/>
                  <a:pt x="35" y="35"/>
                </a:cubicBezTo>
                <a:cubicBezTo>
                  <a:pt x="35" y="35"/>
                  <a:pt x="35" y="35"/>
                  <a:pt x="35" y="35"/>
                </a:cubicBezTo>
                <a:cubicBezTo>
                  <a:pt x="35" y="35"/>
                  <a:pt x="36" y="35"/>
                  <a:pt x="36" y="35"/>
                </a:cubicBezTo>
                <a:cubicBezTo>
                  <a:pt x="36" y="35"/>
                  <a:pt x="35" y="35"/>
                  <a:pt x="35" y="34"/>
                </a:cubicBezTo>
                <a:cubicBezTo>
                  <a:pt x="35" y="34"/>
                  <a:pt x="35" y="34"/>
                  <a:pt x="35" y="34"/>
                </a:cubicBezTo>
                <a:cubicBezTo>
                  <a:pt x="35" y="34"/>
                  <a:pt x="35" y="34"/>
                  <a:pt x="35" y="34"/>
                </a:cubicBezTo>
                <a:cubicBezTo>
                  <a:pt x="35" y="34"/>
                  <a:pt x="35" y="34"/>
                  <a:pt x="35" y="34"/>
                </a:cubicBezTo>
                <a:cubicBezTo>
                  <a:pt x="36" y="34"/>
                  <a:pt x="36" y="33"/>
                  <a:pt x="36" y="33"/>
                </a:cubicBezTo>
                <a:cubicBezTo>
                  <a:pt x="36" y="33"/>
                  <a:pt x="36" y="33"/>
                  <a:pt x="36" y="33"/>
                </a:cubicBezTo>
                <a:cubicBezTo>
                  <a:pt x="36" y="33"/>
                  <a:pt x="36" y="33"/>
                  <a:pt x="36" y="32"/>
                </a:cubicBezTo>
                <a:cubicBezTo>
                  <a:pt x="37" y="32"/>
                  <a:pt x="37" y="32"/>
                  <a:pt x="37" y="32"/>
                </a:cubicBezTo>
                <a:cubicBezTo>
                  <a:pt x="37" y="32"/>
                  <a:pt x="37" y="32"/>
                  <a:pt x="37" y="32"/>
                </a:cubicBezTo>
                <a:cubicBezTo>
                  <a:pt x="48" y="22"/>
                  <a:pt x="62" y="17"/>
                  <a:pt x="77" y="17"/>
                </a:cubicBezTo>
                <a:cubicBezTo>
                  <a:pt x="93" y="17"/>
                  <a:pt x="107" y="23"/>
                  <a:pt x="118" y="33"/>
                </a:cubicBezTo>
                <a:cubicBezTo>
                  <a:pt x="116" y="33"/>
                  <a:pt x="115" y="33"/>
                  <a:pt x="114" y="33"/>
                </a:cubicBezTo>
                <a:cubicBezTo>
                  <a:pt x="114" y="33"/>
                  <a:pt x="114" y="33"/>
                  <a:pt x="114" y="33"/>
                </a:cubicBezTo>
                <a:cubicBezTo>
                  <a:pt x="114" y="33"/>
                  <a:pt x="113" y="33"/>
                  <a:pt x="113" y="34"/>
                </a:cubicBezTo>
                <a:cubicBezTo>
                  <a:pt x="113" y="34"/>
                  <a:pt x="113" y="34"/>
                  <a:pt x="113" y="34"/>
                </a:cubicBezTo>
                <a:cubicBezTo>
                  <a:pt x="113" y="34"/>
                  <a:pt x="112" y="34"/>
                  <a:pt x="112" y="34"/>
                </a:cubicBezTo>
                <a:cubicBezTo>
                  <a:pt x="112" y="34"/>
                  <a:pt x="112" y="34"/>
                  <a:pt x="112" y="34"/>
                </a:cubicBezTo>
                <a:cubicBezTo>
                  <a:pt x="112" y="34"/>
                  <a:pt x="111" y="34"/>
                  <a:pt x="111" y="34"/>
                </a:cubicBezTo>
                <a:cubicBezTo>
                  <a:pt x="111" y="34"/>
                  <a:pt x="111" y="33"/>
                  <a:pt x="110" y="33"/>
                </a:cubicBezTo>
                <a:cubicBezTo>
                  <a:pt x="110" y="33"/>
                  <a:pt x="110" y="33"/>
                  <a:pt x="110" y="33"/>
                </a:cubicBezTo>
                <a:cubicBezTo>
                  <a:pt x="110" y="33"/>
                  <a:pt x="110" y="34"/>
                  <a:pt x="110" y="34"/>
                </a:cubicBezTo>
                <a:cubicBezTo>
                  <a:pt x="110" y="34"/>
                  <a:pt x="110" y="34"/>
                  <a:pt x="110" y="34"/>
                </a:cubicBezTo>
                <a:cubicBezTo>
                  <a:pt x="110" y="34"/>
                  <a:pt x="110" y="34"/>
                  <a:pt x="110" y="34"/>
                </a:cubicBezTo>
                <a:cubicBezTo>
                  <a:pt x="110" y="34"/>
                  <a:pt x="110" y="34"/>
                  <a:pt x="110" y="34"/>
                </a:cubicBezTo>
                <a:cubicBezTo>
                  <a:pt x="110" y="34"/>
                  <a:pt x="109" y="33"/>
                  <a:pt x="109" y="33"/>
                </a:cubicBezTo>
                <a:cubicBezTo>
                  <a:pt x="109" y="33"/>
                  <a:pt x="109" y="33"/>
                  <a:pt x="109" y="33"/>
                </a:cubicBezTo>
                <a:cubicBezTo>
                  <a:pt x="109" y="33"/>
                  <a:pt x="109" y="33"/>
                  <a:pt x="109" y="34"/>
                </a:cubicBezTo>
                <a:cubicBezTo>
                  <a:pt x="108" y="34"/>
                  <a:pt x="108" y="34"/>
                  <a:pt x="108" y="34"/>
                </a:cubicBezTo>
                <a:cubicBezTo>
                  <a:pt x="108" y="34"/>
                  <a:pt x="108" y="35"/>
                  <a:pt x="108" y="35"/>
                </a:cubicBezTo>
                <a:cubicBezTo>
                  <a:pt x="108" y="35"/>
                  <a:pt x="108" y="35"/>
                  <a:pt x="108" y="35"/>
                </a:cubicBezTo>
                <a:cubicBezTo>
                  <a:pt x="108" y="35"/>
                  <a:pt x="108" y="35"/>
                  <a:pt x="108" y="35"/>
                </a:cubicBezTo>
                <a:cubicBezTo>
                  <a:pt x="108" y="35"/>
                  <a:pt x="108" y="35"/>
                  <a:pt x="108" y="35"/>
                </a:cubicBezTo>
                <a:cubicBezTo>
                  <a:pt x="107" y="35"/>
                  <a:pt x="107" y="35"/>
                  <a:pt x="106" y="35"/>
                </a:cubicBezTo>
                <a:cubicBezTo>
                  <a:pt x="106" y="35"/>
                  <a:pt x="105" y="35"/>
                  <a:pt x="105" y="35"/>
                </a:cubicBezTo>
                <a:cubicBezTo>
                  <a:pt x="105" y="36"/>
                  <a:pt x="104" y="36"/>
                  <a:pt x="104" y="36"/>
                </a:cubicBezTo>
                <a:cubicBezTo>
                  <a:pt x="104" y="36"/>
                  <a:pt x="103" y="36"/>
                  <a:pt x="103" y="35"/>
                </a:cubicBezTo>
                <a:cubicBezTo>
                  <a:pt x="103" y="35"/>
                  <a:pt x="102" y="35"/>
                  <a:pt x="102" y="35"/>
                </a:cubicBezTo>
                <a:cubicBezTo>
                  <a:pt x="102" y="35"/>
                  <a:pt x="101" y="35"/>
                  <a:pt x="101" y="36"/>
                </a:cubicBezTo>
                <a:cubicBezTo>
                  <a:pt x="101" y="36"/>
                  <a:pt x="100" y="36"/>
                  <a:pt x="100" y="36"/>
                </a:cubicBezTo>
                <a:cubicBezTo>
                  <a:pt x="100" y="36"/>
                  <a:pt x="100" y="36"/>
                  <a:pt x="100" y="36"/>
                </a:cubicBezTo>
                <a:cubicBezTo>
                  <a:pt x="100" y="36"/>
                  <a:pt x="100" y="36"/>
                  <a:pt x="100" y="36"/>
                </a:cubicBezTo>
                <a:cubicBezTo>
                  <a:pt x="100" y="35"/>
                  <a:pt x="99" y="35"/>
                  <a:pt x="99" y="35"/>
                </a:cubicBezTo>
                <a:cubicBezTo>
                  <a:pt x="98" y="35"/>
                  <a:pt x="98" y="35"/>
                  <a:pt x="98" y="36"/>
                </a:cubicBezTo>
                <a:cubicBezTo>
                  <a:pt x="98" y="36"/>
                  <a:pt x="98" y="36"/>
                  <a:pt x="98" y="36"/>
                </a:cubicBezTo>
                <a:cubicBezTo>
                  <a:pt x="98" y="36"/>
                  <a:pt x="99" y="36"/>
                  <a:pt x="99" y="36"/>
                </a:cubicBezTo>
                <a:cubicBezTo>
                  <a:pt x="99" y="36"/>
                  <a:pt x="99" y="36"/>
                  <a:pt x="99" y="36"/>
                </a:cubicBezTo>
                <a:cubicBezTo>
                  <a:pt x="99" y="36"/>
                  <a:pt x="98" y="36"/>
                  <a:pt x="98" y="36"/>
                </a:cubicBezTo>
                <a:cubicBezTo>
                  <a:pt x="98" y="36"/>
                  <a:pt x="98" y="36"/>
                  <a:pt x="98" y="36"/>
                </a:cubicBezTo>
                <a:cubicBezTo>
                  <a:pt x="97" y="35"/>
                  <a:pt x="93" y="35"/>
                  <a:pt x="92" y="35"/>
                </a:cubicBezTo>
                <a:cubicBezTo>
                  <a:pt x="92" y="35"/>
                  <a:pt x="92" y="35"/>
                  <a:pt x="92" y="35"/>
                </a:cubicBezTo>
                <a:cubicBezTo>
                  <a:pt x="92" y="34"/>
                  <a:pt x="92" y="34"/>
                  <a:pt x="91" y="34"/>
                </a:cubicBezTo>
                <a:cubicBezTo>
                  <a:pt x="90" y="34"/>
                  <a:pt x="89" y="35"/>
                  <a:pt x="88" y="35"/>
                </a:cubicBezTo>
                <a:cubicBezTo>
                  <a:pt x="87" y="35"/>
                  <a:pt x="84" y="37"/>
                  <a:pt x="84" y="38"/>
                </a:cubicBezTo>
                <a:cubicBezTo>
                  <a:pt x="83" y="38"/>
                  <a:pt x="83" y="38"/>
                  <a:pt x="83" y="38"/>
                </a:cubicBezTo>
                <a:cubicBezTo>
                  <a:pt x="81" y="39"/>
                  <a:pt x="81" y="39"/>
                  <a:pt x="81" y="41"/>
                </a:cubicBezTo>
                <a:cubicBezTo>
                  <a:pt x="81" y="41"/>
                  <a:pt x="81" y="41"/>
                  <a:pt x="81" y="41"/>
                </a:cubicBezTo>
                <a:cubicBezTo>
                  <a:pt x="82" y="41"/>
                  <a:pt x="82" y="42"/>
                  <a:pt x="83" y="42"/>
                </a:cubicBezTo>
                <a:cubicBezTo>
                  <a:pt x="83" y="42"/>
                  <a:pt x="83" y="42"/>
                  <a:pt x="83" y="42"/>
                </a:cubicBezTo>
                <a:cubicBezTo>
                  <a:pt x="83" y="42"/>
                  <a:pt x="83" y="42"/>
                  <a:pt x="83" y="41"/>
                </a:cubicBezTo>
                <a:cubicBezTo>
                  <a:pt x="83" y="41"/>
                  <a:pt x="84" y="41"/>
                  <a:pt x="84" y="41"/>
                </a:cubicBezTo>
                <a:cubicBezTo>
                  <a:pt x="84" y="41"/>
                  <a:pt x="84" y="41"/>
                  <a:pt x="84" y="41"/>
                </a:cubicBezTo>
                <a:cubicBezTo>
                  <a:pt x="84" y="41"/>
                  <a:pt x="85" y="41"/>
                  <a:pt x="85" y="42"/>
                </a:cubicBezTo>
                <a:cubicBezTo>
                  <a:pt x="85" y="42"/>
                  <a:pt x="85" y="42"/>
                  <a:pt x="85" y="42"/>
                </a:cubicBezTo>
                <a:cubicBezTo>
                  <a:pt x="85" y="42"/>
                  <a:pt x="85" y="42"/>
                  <a:pt x="85" y="42"/>
                </a:cubicBezTo>
                <a:cubicBezTo>
                  <a:pt x="84" y="42"/>
                  <a:pt x="84" y="41"/>
                  <a:pt x="84" y="41"/>
                </a:cubicBezTo>
                <a:cubicBezTo>
                  <a:pt x="84" y="41"/>
                  <a:pt x="84" y="41"/>
                  <a:pt x="83" y="41"/>
                </a:cubicBezTo>
                <a:cubicBezTo>
                  <a:pt x="83" y="42"/>
                  <a:pt x="83" y="43"/>
                  <a:pt x="83" y="43"/>
                </a:cubicBezTo>
                <a:cubicBezTo>
                  <a:pt x="83" y="43"/>
                  <a:pt x="83" y="43"/>
                  <a:pt x="83" y="43"/>
                </a:cubicBezTo>
                <a:cubicBezTo>
                  <a:pt x="83" y="43"/>
                  <a:pt x="83" y="43"/>
                  <a:pt x="83" y="44"/>
                </a:cubicBezTo>
                <a:cubicBezTo>
                  <a:pt x="83" y="44"/>
                  <a:pt x="83" y="44"/>
                  <a:pt x="83" y="44"/>
                </a:cubicBezTo>
                <a:cubicBezTo>
                  <a:pt x="83" y="44"/>
                  <a:pt x="82" y="44"/>
                  <a:pt x="82" y="44"/>
                </a:cubicBezTo>
                <a:cubicBezTo>
                  <a:pt x="82" y="44"/>
                  <a:pt x="82" y="44"/>
                  <a:pt x="82" y="44"/>
                </a:cubicBezTo>
                <a:cubicBezTo>
                  <a:pt x="82" y="44"/>
                  <a:pt x="81" y="45"/>
                  <a:pt x="80" y="45"/>
                </a:cubicBezTo>
                <a:cubicBezTo>
                  <a:pt x="80" y="45"/>
                  <a:pt x="80" y="45"/>
                  <a:pt x="79" y="46"/>
                </a:cubicBezTo>
                <a:cubicBezTo>
                  <a:pt x="79" y="46"/>
                  <a:pt x="79" y="46"/>
                  <a:pt x="79" y="46"/>
                </a:cubicBezTo>
                <a:cubicBezTo>
                  <a:pt x="79" y="46"/>
                  <a:pt x="79" y="46"/>
                  <a:pt x="79" y="46"/>
                </a:cubicBezTo>
                <a:cubicBezTo>
                  <a:pt x="79" y="46"/>
                  <a:pt x="79" y="46"/>
                  <a:pt x="79" y="46"/>
                </a:cubicBezTo>
                <a:cubicBezTo>
                  <a:pt x="79" y="46"/>
                  <a:pt x="79" y="46"/>
                  <a:pt x="79" y="46"/>
                </a:cubicBezTo>
                <a:cubicBezTo>
                  <a:pt x="78" y="46"/>
                  <a:pt x="78" y="46"/>
                  <a:pt x="78" y="47"/>
                </a:cubicBezTo>
                <a:cubicBezTo>
                  <a:pt x="78" y="47"/>
                  <a:pt x="78" y="46"/>
                  <a:pt x="78" y="46"/>
                </a:cubicBezTo>
                <a:cubicBezTo>
                  <a:pt x="77" y="46"/>
                  <a:pt x="77" y="47"/>
                  <a:pt x="77" y="47"/>
                </a:cubicBezTo>
                <a:cubicBezTo>
                  <a:pt x="77" y="47"/>
                  <a:pt x="77" y="47"/>
                  <a:pt x="77" y="48"/>
                </a:cubicBezTo>
                <a:cubicBezTo>
                  <a:pt x="77" y="48"/>
                  <a:pt x="78" y="48"/>
                  <a:pt x="78" y="48"/>
                </a:cubicBezTo>
                <a:cubicBezTo>
                  <a:pt x="79" y="49"/>
                  <a:pt x="79" y="49"/>
                  <a:pt x="79" y="50"/>
                </a:cubicBezTo>
                <a:cubicBezTo>
                  <a:pt x="78" y="50"/>
                  <a:pt x="78" y="50"/>
                  <a:pt x="77" y="50"/>
                </a:cubicBezTo>
                <a:cubicBezTo>
                  <a:pt x="77" y="50"/>
                  <a:pt x="76" y="50"/>
                  <a:pt x="76" y="50"/>
                </a:cubicBezTo>
                <a:cubicBezTo>
                  <a:pt x="76" y="50"/>
                  <a:pt x="75" y="50"/>
                  <a:pt x="75" y="50"/>
                </a:cubicBezTo>
                <a:cubicBezTo>
                  <a:pt x="74" y="51"/>
                  <a:pt x="74" y="55"/>
                  <a:pt x="74" y="55"/>
                </a:cubicBezTo>
                <a:cubicBezTo>
                  <a:pt x="74" y="56"/>
                  <a:pt x="74" y="56"/>
                  <a:pt x="74" y="56"/>
                </a:cubicBezTo>
                <a:cubicBezTo>
                  <a:pt x="75" y="56"/>
                  <a:pt x="75" y="56"/>
                  <a:pt x="75" y="56"/>
                </a:cubicBezTo>
                <a:cubicBezTo>
                  <a:pt x="75" y="56"/>
                  <a:pt x="75" y="55"/>
                  <a:pt x="76" y="55"/>
                </a:cubicBezTo>
                <a:cubicBezTo>
                  <a:pt x="76" y="55"/>
                  <a:pt x="76" y="55"/>
                  <a:pt x="76" y="56"/>
                </a:cubicBezTo>
                <a:cubicBezTo>
                  <a:pt x="76" y="56"/>
                  <a:pt x="76" y="56"/>
                  <a:pt x="75" y="57"/>
                </a:cubicBezTo>
                <a:cubicBezTo>
                  <a:pt x="75" y="57"/>
                  <a:pt x="74" y="58"/>
                  <a:pt x="74" y="58"/>
                </a:cubicBezTo>
                <a:cubicBezTo>
                  <a:pt x="74" y="58"/>
                  <a:pt x="74" y="59"/>
                  <a:pt x="74" y="59"/>
                </a:cubicBezTo>
                <a:cubicBezTo>
                  <a:pt x="73" y="59"/>
                  <a:pt x="73" y="60"/>
                  <a:pt x="73" y="60"/>
                </a:cubicBezTo>
                <a:cubicBezTo>
                  <a:pt x="73" y="60"/>
                  <a:pt x="74" y="60"/>
                  <a:pt x="73" y="61"/>
                </a:cubicBezTo>
                <a:cubicBezTo>
                  <a:pt x="73" y="61"/>
                  <a:pt x="73" y="61"/>
                  <a:pt x="72" y="61"/>
                </a:cubicBezTo>
                <a:cubicBezTo>
                  <a:pt x="72" y="62"/>
                  <a:pt x="71" y="62"/>
                  <a:pt x="71" y="63"/>
                </a:cubicBezTo>
                <a:cubicBezTo>
                  <a:pt x="71" y="63"/>
                  <a:pt x="71" y="64"/>
                  <a:pt x="70" y="64"/>
                </a:cubicBezTo>
                <a:cubicBezTo>
                  <a:pt x="70" y="65"/>
                  <a:pt x="69" y="66"/>
                  <a:pt x="69" y="68"/>
                </a:cubicBezTo>
                <a:cubicBezTo>
                  <a:pt x="69" y="68"/>
                  <a:pt x="69" y="69"/>
                  <a:pt x="69" y="69"/>
                </a:cubicBezTo>
                <a:cubicBezTo>
                  <a:pt x="69" y="70"/>
                  <a:pt x="69" y="70"/>
                  <a:pt x="69" y="71"/>
                </a:cubicBezTo>
                <a:cubicBezTo>
                  <a:pt x="69" y="71"/>
                  <a:pt x="69" y="71"/>
                  <a:pt x="69" y="72"/>
                </a:cubicBezTo>
                <a:cubicBezTo>
                  <a:pt x="69" y="73"/>
                  <a:pt x="68" y="73"/>
                  <a:pt x="69" y="74"/>
                </a:cubicBezTo>
                <a:cubicBezTo>
                  <a:pt x="69" y="74"/>
                  <a:pt x="69" y="74"/>
                  <a:pt x="69" y="74"/>
                </a:cubicBezTo>
                <a:cubicBezTo>
                  <a:pt x="69" y="74"/>
                  <a:pt x="69" y="74"/>
                  <a:pt x="69" y="74"/>
                </a:cubicBezTo>
                <a:cubicBezTo>
                  <a:pt x="69" y="76"/>
                  <a:pt x="69" y="76"/>
                  <a:pt x="69" y="76"/>
                </a:cubicBezTo>
                <a:cubicBezTo>
                  <a:pt x="69" y="76"/>
                  <a:pt x="69" y="76"/>
                  <a:pt x="69" y="76"/>
                </a:cubicBezTo>
                <a:cubicBezTo>
                  <a:pt x="70" y="76"/>
                  <a:pt x="71" y="77"/>
                  <a:pt x="71" y="78"/>
                </a:cubicBezTo>
                <a:cubicBezTo>
                  <a:pt x="71" y="79"/>
                  <a:pt x="73" y="82"/>
                  <a:pt x="75" y="82"/>
                </a:cubicBezTo>
                <a:cubicBezTo>
                  <a:pt x="75" y="82"/>
                  <a:pt x="75" y="82"/>
                  <a:pt x="75" y="82"/>
                </a:cubicBezTo>
                <a:cubicBezTo>
                  <a:pt x="76" y="82"/>
                  <a:pt x="77" y="82"/>
                  <a:pt x="78" y="82"/>
                </a:cubicBezTo>
                <a:cubicBezTo>
                  <a:pt x="78" y="82"/>
                  <a:pt x="78" y="81"/>
                  <a:pt x="79" y="81"/>
                </a:cubicBezTo>
                <a:cubicBezTo>
                  <a:pt x="79" y="81"/>
                  <a:pt x="80" y="81"/>
                  <a:pt x="80" y="81"/>
                </a:cubicBezTo>
                <a:cubicBezTo>
                  <a:pt x="80" y="81"/>
                  <a:pt x="81" y="81"/>
                  <a:pt x="81" y="81"/>
                </a:cubicBezTo>
                <a:cubicBezTo>
                  <a:pt x="81" y="81"/>
                  <a:pt x="81" y="81"/>
                  <a:pt x="81" y="81"/>
                </a:cubicBezTo>
                <a:cubicBezTo>
                  <a:pt x="81" y="81"/>
                  <a:pt x="82" y="81"/>
                  <a:pt x="82" y="81"/>
                </a:cubicBezTo>
                <a:cubicBezTo>
                  <a:pt x="82" y="81"/>
                  <a:pt x="82" y="81"/>
                  <a:pt x="82" y="81"/>
                </a:cubicBezTo>
                <a:cubicBezTo>
                  <a:pt x="82" y="81"/>
                  <a:pt x="82" y="81"/>
                  <a:pt x="82" y="82"/>
                </a:cubicBezTo>
                <a:cubicBezTo>
                  <a:pt x="82" y="82"/>
                  <a:pt x="83" y="82"/>
                  <a:pt x="83" y="82"/>
                </a:cubicBezTo>
                <a:cubicBezTo>
                  <a:pt x="84" y="82"/>
                  <a:pt x="84" y="82"/>
                  <a:pt x="84" y="82"/>
                </a:cubicBezTo>
                <a:cubicBezTo>
                  <a:pt x="84" y="82"/>
                  <a:pt x="84" y="82"/>
                  <a:pt x="84" y="82"/>
                </a:cubicBezTo>
                <a:cubicBezTo>
                  <a:pt x="85" y="82"/>
                  <a:pt x="85" y="82"/>
                  <a:pt x="85" y="82"/>
                </a:cubicBezTo>
                <a:cubicBezTo>
                  <a:pt x="85" y="82"/>
                  <a:pt x="85" y="82"/>
                  <a:pt x="85" y="82"/>
                </a:cubicBezTo>
                <a:cubicBezTo>
                  <a:pt x="85" y="82"/>
                  <a:pt x="85" y="82"/>
                  <a:pt x="85" y="82"/>
                </a:cubicBezTo>
                <a:cubicBezTo>
                  <a:pt x="85" y="83"/>
                  <a:pt x="85" y="84"/>
                  <a:pt x="85" y="85"/>
                </a:cubicBezTo>
                <a:cubicBezTo>
                  <a:pt x="84" y="85"/>
                  <a:pt x="84" y="86"/>
                  <a:pt x="84" y="86"/>
                </a:cubicBezTo>
                <a:cubicBezTo>
                  <a:pt x="84" y="87"/>
                  <a:pt x="85" y="87"/>
                  <a:pt x="85" y="88"/>
                </a:cubicBezTo>
                <a:cubicBezTo>
                  <a:pt x="86" y="88"/>
                  <a:pt x="86" y="89"/>
                  <a:pt x="86" y="89"/>
                </a:cubicBezTo>
                <a:cubicBezTo>
                  <a:pt x="86" y="89"/>
                  <a:pt x="86" y="89"/>
                  <a:pt x="86" y="89"/>
                </a:cubicBezTo>
                <a:cubicBezTo>
                  <a:pt x="86" y="90"/>
                  <a:pt x="86" y="90"/>
                  <a:pt x="86" y="90"/>
                </a:cubicBezTo>
                <a:cubicBezTo>
                  <a:pt x="86" y="90"/>
                  <a:pt x="86" y="90"/>
                  <a:pt x="86" y="91"/>
                </a:cubicBezTo>
                <a:cubicBezTo>
                  <a:pt x="86" y="91"/>
                  <a:pt x="86" y="91"/>
                  <a:pt x="86" y="91"/>
                </a:cubicBezTo>
                <a:cubicBezTo>
                  <a:pt x="87" y="92"/>
                  <a:pt x="88" y="94"/>
                  <a:pt x="87" y="95"/>
                </a:cubicBezTo>
                <a:cubicBezTo>
                  <a:pt x="87" y="96"/>
                  <a:pt x="87" y="96"/>
                  <a:pt x="87" y="96"/>
                </a:cubicBezTo>
                <a:cubicBezTo>
                  <a:pt x="87" y="97"/>
                  <a:pt x="86" y="97"/>
                  <a:pt x="86" y="98"/>
                </a:cubicBezTo>
                <a:cubicBezTo>
                  <a:pt x="86" y="99"/>
                  <a:pt x="86" y="99"/>
                  <a:pt x="86" y="99"/>
                </a:cubicBezTo>
                <a:cubicBezTo>
                  <a:pt x="86" y="100"/>
                  <a:pt x="86" y="100"/>
                  <a:pt x="86" y="101"/>
                </a:cubicBezTo>
                <a:cubicBezTo>
                  <a:pt x="86" y="101"/>
                  <a:pt x="86" y="101"/>
                  <a:pt x="86" y="101"/>
                </a:cubicBezTo>
                <a:cubicBezTo>
                  <a:pt x="86" y="102"/>
                  <a:pt x="87" y="104"/>
                  <a:pt x="88" y="105"/>
                </a:cubicBezTo>
                <a:cubicBezTo>
                  <a:pt x="88" y="106"/>
                  <a:pt x="88" y="106"/>
                  <a:pt x="88" y="107"/>
                </a:cubicBezTo>
                <a:cubicBezTo>
                  <a:pt x="88" y="108"/>
                  <a:pt x="88" y="109"/>
                  <a:pt x="88" y="109"/>
                </a:cubicBezTo>
                <a:cubicBezTo>
                  <a:pt x="89" y="110"/>
                  <a:pt x="90" y="112"/>
                  <a:pt x="90" y="113"/>
                </a:cubicBezTo>
                <a:cubicBezTo>
                  <a:pt x="89" y="113"/>
                  <a:pt x="89" y="113"/>
                  <a:pt x="89" y="113"/>
                </a:cubicBezTo>
                <a:cubicBezTo>
                  <a:pt x="89" y="114"/>
                  <a:pt x="90" y="115"/>
                  <a:pt x="91" y="115"/>
                </a:cubicBezTo>
                <a:cubicBezTo>
                  <a:pt x="91" y="115"/>
                  <a:pt x="91" y="115"/>
                  <a:pt x="91" y="115"/>
                </a:cubicBezTo>
                <a:cubicBezTo>
                  <a:pt x="91" y="115"/>
                  <a:pt x="91" y="115"/>
                  <a:pt x="91" y="115"/>
                </a:cubicBezTo>
                <a:cubicBezTo>
                  <a:pt x="91" y="115"/>
                  <a:pt x="91" y="115"/>
                  <a:pt x="91" y="115"/>
                </a:cubicBezTo>
                <a:cubicBezTo>
                  <a:pt x="91" y="115"/>
                  <a:pt x="91" y="115"/>
                  <a:pt x="91" y="115"/>
                </a:cubicBezTo>
                <a:cubicBezTo>
                  <a:pt x="91" y="115"/>
                  <a:pt x="91" y="115"/>
                  <a:pt x="91" y="115"/>
                </a:cubicBezTo>
                <a:cubicBezTo>
                  <a:pt x="92" y="115"/>
                  <a:pt x="93" y="114"/>
                  <a:pt x="93" y="114"/>
                </a:cubicBezTo>
                <a:cubicBezTo>
                  <a:pt x="94" y="114"/>
                  <a:pt x="94" y="114"/>
                  <a:pt x="94" y="114"/>
                </a:cubicBezTo>
                <a:cubicBezTo>
                  <a:pt x="96" y="114"/>
                  <a:pt x="99" y="109"/>
                  <a:pt x="99" y="108"/>
                </a:cubicBezTo>
                <a:cubicBezTo>
                  <a:pt x="99" y="107"/>
                  <a:pt x="99" y="107"/>
                  <a:pt x="99" y="107"/>
                </a:cubicBezTo>
                <a:cubicBezTo>
                  <a:pt x="100" y="107"/>
                  <a:pt x="100" y="107"/>
                  <a:pt x="100" y="107"/>
                </a:cubicBezTo>
                <a:cubicBezTo>
                  <a:pt x="101" y="106"/>
                  <a:pt x="101" y="105"/>
                  <a:pt x="101" y="104"/>
                </a:cubicBezTo>
                <a:cubicBezTo>
                  <a:pt x="101" y="104"/>
                  <a:pt x="101" y="104"/>
                  <a:pt x="101" y="103"/>
                </a:cubicBezTo>
                <a:cubicBezTo>
                  <a:pt x="100" y="103"/>
                  <a:pt x="100" y="103"/>
                  <a:pt x="100" y="103"/>
                </a:cubicBezTo>
                <a:cubicBezTo>
                  <a:pt x="101" y="102"/>
                  <a:pt x="101" y="102"/>
                  <a:pt x="102" y="102"/>
                </a:cubicBezTo>
                <a:cubicBezTo>
                  <a:pt x="102" y="101"/>
                  <a:pt x="103" y="101"/>
                  <a:pt x="103" y="101"/>
                </a:cubicBezTo>
                <a:cubicBezTo>
                  <a:pt x="103" y="101"/>
                  <a:pt x="104" y="100"/>
                  <a:pt x="104" y="100"/>
                </a:cubicBezTo>
                <a:cubicBezTo>
                  <a:pt x="105" y="98"/>
                  <a:pt x="105" y="95"/>
                  <a:pt x="104" y="94"/>
                </a:cubicBezTo>
                <a:cubicBezTo>
                  <a:pt x="104" y="94"/>
                  <a:pt x="104" y="94"/>
                  <a:pt x="104" y="94"/>
                </a:cubicBezTo>
                <a:cubicBezTo>
                  <a:pt x="104" y="94"/>
                  <a:pt x="104" y="94"/>
                  <a:pt x="104" y="94"/>
                </a:cubicBezTo>
                <a:cubicBezTo>
                  <a:pt x="104" y="93"/>
                  <a:pt x="104" y="91"/>
                  <a:pt x="104" y="89"/>
                </a:cubicBezTo>
                <a:cubicBezTo>
                  <a:pt x="104" y="88"/>
                  <a:pt x="105" y="87"/>
                  <a:pt x="105" y="87"/>
                </a:cubicBezTo>
                <a:cubicBezTo>
                  <a:pt x="105" y="87"/>
                  <a:pt x="105" y="87"/>
                  <a:pt x="105" y="87"/>
                </a:cubicBezTo>
                <a:cubicBezTo>
                  <a:pt x="106" y="86"/>
                  <a:pt x="107" y="85"/>
                  <a:pt x="107" y="84"/>
                </a:cubicBezTo>
                <a:cubicBezTo>
                  <a:pt x="109" y="82"/>
                  <a:pt x="111" y="79"/>
                  <a:pt x="111" y="76"/>
                </a:cubicBezTo>
                <a:cubicBezTo>
                  <a:pt x="111" y="76"/>
                  <a:pt x="111" y="75"/>
                  <a:pt x="110" y="75"/>
                </a:cubicBezTo>
                <a:cubicBezTo>
                  <a:pt x="110" y="75"/>
                  <a:pt x="110" y="75"/>
                  <a:pt x="110" y="75"/>
                </a:cubicBezTo>
                <a:cubicBezTo>
                  <a:pt x="110" y="76"/>
                  <a:pt x="109" y="76"/>
                  <a:pt x="109" y="76"/>
                </a:cubicBezTo>
                <a:cubicBezTo>
                  <a:pt x="109" y="76"/>
                  <a:pt x="109" y="76"/>
                  <a:pt x="109" y="76"/>
                </a:cubicBezTo>
                <a:cubicBezTo>
                  <a:pt x="108" y="76"/>
                  <a:pt x="108" y="76"/>
                  <a:pt x="108" y="76"/>
                </a:cubicBezTo>
                <a:cubicBezTo>
                  <a:pt x="108" y="76"/>
                  <a:pt x="107" y="76"/>
                  <a:pt x="107" y="76"/>
                </a:cubicBezTo>
                <a:cubicBezTo>
                  <a:pt x="107" y="76"/>
                  <a:pt x="107" y="76"/>
                  <a:pt x="107" y="76"/>
                </a:cubicBezTo>
                <a:cubicBezTo>
                  <a:pt x="106" y="76"/>
                  <a:pt x="106" y="76"/>
                  <a:pt x="106" y="75"/>
                </a:cubicBezTo>
                <a:cubicBezTo>
                  <a:pt x="106" y="75"/>
                  <a:pt x="106" y="75"/>
                  <a:pt x="106" y="75"/>
                </a:cubicBezTo>
                <a:cubicBezTo>
                  <a:pt x="106" y="75"/>
                  <a:pt x="106" y="75"/>
                  <a:pt x="107" y="75"/>
                </a:cubicBezTo>
                <a:cubicBezTo>
                  <a:pt x="108" y="75"/>
                  <a:pt x="111" y="73"/>
                  <a:pt x="112" y="72"/>
                </a:cubicBezTo>
                <a:cubicBezTo>
                  <a:pt x="112" y="72"/>
                  <a:pt x="112" y="72"/>
                  <a:pt x="112" y="72"/>
                </a:cubicBezTo>
                <a:cubicBezTo>
                  <a:pt x="112" y="71"/>
                  <a:pt x="112" y="71"/>
                  <a:pt x="113" y="71"/>
                </a:cubicBezTo>
                <a:cubicBezTo>
                  <a:pt x="113" y="71"/>
                  <a:pt x="114" y="70"/>
                  <a:pt x="114" y="70"/>
                </a:cubicBezTo>
                <a:cubicBezTo>
                  <a:pt x="114" y="70"/>
                  <a:pt x="114" y="70"/>
                  <a:pt x="114" y="70"/>
                </a:cubicBezTo>
                <a:cubicBezTo>
                  <a:pt x="115" y="70"/>
                  <a:pt x="115" y="70"/>
                  <a:pt x="115" y="69"/>
                </a:cubicBezTo>
                <a:cubicBezTo>
                  <a:pt x="115" y="69"/>
                  <a:pt x="115" y="69"/>
                  <a:pt x="115" y="69"/>
                </a:cubicBezTo>
                <a:cubicBezTo>
                  <a:pt x="115" y="68"/>
                  <a:pt x="115" y="68"/>
                  <a:pt x="115" y="67"/>
                </a:cubicBezTo>
                <a:cubicBezTo>
                  <a:pt x="115" y="67"/>
                  <a:pt x="115" y="67"/>
                  <a:pt x="115" y="67"/>
                </a:cubicBezTo>
                <a:cubicBezTo>
                  <a:pt x="115" y="67"/>
                  <a:pt x="115" y="67"/>
                  <a:pt x="116" y="67"/>
                </a:cubicBezTo>
                <a:cubicBezTo>
                  <a:pt x="116" y="66"/>
                  <a:pt x="115" y="66"/>
                  <a:pt x="115" y="65"/>
                </a:cubicBezTo>
                <a:cubicBezTo>
                  <a:pt x="115" y="65"/>
                  <a:pt x="114" y="65"/>
                  <a:pt x="114" y="65"/>
                </a:cubicBezTo>
                <a:cubicBezTo>
                  <a:pt x="114" y="65"/>
                  <a:pt x="114" y="64"/>
                  <a:pt x="114" y="64"/>
                </a:cubicBezTo>
                <a:cubicBezTo>
                  <a:pt x="113" y="64"/>
                  <a:pt x="113" y="64"/>
                  <a:pt x="113" y="64"/>
                </a:cubicBezTo>
                <a:cubicBezTo>
                  <a:pt x="114" y="64"/>
                  <a:pt x="114" y="64"/>
                  <a:pt x="114" y="64"/>
                </a:cubicBezTo>
                <a:cubicBezTo>
                  <a:pt x="115" y="64"/>
                  <a:pt x="115" y="64"/>
                  <a:pt x="115" y="64"/>
                </a:cubicBezTo>
                <a:cubicBezTo>
                  <a:pt x="115" y="64"/>
                  <a:pt x="115" y="64"/>
                  <a:pt x="115" y="64"/>
                </a:cubicBezTo>
                <a:cubicBezTo>
                  <a:pt x="115" y="64"/>
                  <a:pt x="116" y="64"/>
                  <a:pt x="116" y="64"/>
                </a:cubicBezTo>
                <a:cubicBezTo>
                  <a:pt x="117" y="64"/>
                  <a:pt x="117" y="64"/>
                  <a:pt x="117" y="64"/>
                </a:cubicBezTo>
                <a:cubicBezTo>
                  <a:pt x="117" y="64"/>
                  <a:pt x="117" y="64"/>
                  <a:pt x="117" y="64"/>
                </a:cubicBezTo>
                <a:cubicBezTo>
                  <a:pt x="117" y="64"/>
                  <a:pt x="117" y="64"/>
                  <a:pt x="117" y="64"/>
                </a:cubicBezTo>
                <a:cubicBezTo>
                  <a:pt x="117" y="64"/>
                  <a:pt x="117" y="64"/>
                  <a:pt x="117" y="64"/>
                </a:cubicBezTo>
                <a:cubicBezTo>
                  <a:pt x="117" y="64"/>
                  <a:pt x="117" y="64"/>
                  <a:pt x="117" y="64"/>
                </a:cubicBezTo>
                <a:cubicBezTo>
                  <a:pt x="118" y="64"/>
                  <a:pt x="119" y="65"/>
                  <a:pt x="119" y="65"/>
                </a:cubicBezTo>
                <a:cubicBezTo>
                  <a:pt x="119" y="65"/>
                  <a:pt x="119" y="65"/>
                  <a:pt x="119" y="65"/>
                </a:cubicBezTo>
                <a:cubicBezTo>
                  <a:pt x="119" y="65"/>
                  <a:pt x="119" y="65"/>
                  <a:pt x="119" y="65"/>
                </a:cubicBezTo>
                <a:cubicBezTo>
                  <a:pt x="119" y="65"/>
                  <a:pt x="120" y="66"/>
                  <a:pt x="120" y="66"/>
                </a:cubicBezTo>
                <a:cubicBezTo>
                  <a:pt x="121" y="67"/>
                  <a:pt x="121" y="68"/>
                  <a:pt x="122" y="68"/>
                </a:cubicBezTo>
                <a:cubicBezTo>
                  <a:pt x="122" y="68"/>
                  <a:pt x="122" y="68"/>
                  <a:pt x="122" y="68"/>
                </a:cubicBezTo>
                <a:cubicBezTo>
                  <a:pt x="123" y="69"/>
                  <a:pt x="123" y="70"/>
                  <a:pt x="123" y="71"/>
                </a:cubicBezTo>
                <a:cubicBezTo>
                  <a:pt x="124" y="72"/>
                  <a:pt x="124" y="74"/>
                  <a:pt x="125" y="75"/>
                </a:cubicBezTo>
                <a:cubicBezTo>
                  <a:pt x="125" y="76"/>
                  <a:pt x="125" y="76"/>
                  <a:pt x="125" y="77"/>
                </a:cubicBezTo>
                <a:cubicBezTo>
                  <a:pt x="126" y="78"/>
                  <a:pt x="126" y="79"/>
                  <a:pt x="127" y="79"/>
                </a:cubicBezTo>
                <a:cubicBezTo>
                  <a:pt x="127" y="79"/>
                  <a:pt x="127" y="78"/>
                  <a:pt x="128" y="78"/>
                </a:cubicBezTo>
                <a:cubicBezTo>
                  <a:pt x="128" y="78"/>
                  <a:pt x="128" y="79"/>
                  <a:pt x="128" y="79"/>
                </a:cubicBezTo>
                <a:cubicBezTo>
                  <a:pt x="128" y="79"/>
                  <a:pt x="128" y="79"/>
                  <a:pt x="128" y="79"/>
                </a:cubicBezTo>
                <a:cubicBezTo>
                  <a:pt x="128" y="79"/>
                  <a:pt x="128" y="80"/>
                  <a:pt x="128" y="80"/>
                </a:cubicBezTo>
                <a:cubicBezTo>
                  <a:pt x="128" y="80"/>
                  <a:pt x="129" y="80"/>
                  <a:pt x="129" y="80"/>
                </a:cubicBezTo>
                <a:cubicBezTo>
                  <a:pt x="129" y="80"/>
                  <a:pt x="130" y="80"/>
                  <a:pt x="130" y="79"/>
                </a:cubicBezTo>
                <a:cubicBezTo>
                  <a:pt x="130" y="79"/>
                  <a:pt x="130" y="78"/>
                  <a:pt x="129" y="77"/>
                </a:cubicBezTo>
                <a:cubicBezTo>
                  <a:pt x="129" y="77"/>
                  <a:pt x="129" y="77"/>
                  <a:pt x="128" y="77"/>
                </a:cubicBezTo>
                <a:cubicBezTo>
                  <a:pt x="129" y="76"/>
                  <a:pt x="129" y="75"/>
                  <a:pt x="128" y="74"/>
                </a:cubicBezTo>
                <a:cubicBezTo>
                  <a:pt x="128" y="73"/>
                  <a:pt x="128" y="72"/>
                  <a:pt x="129" y="72"/>
                </a:cubicBezTo>
                <a:cubicBezTo>
                  <a:pt x="129" y="72"/>
                  <a:pt x="130" y="71"/>
                  <a:pt x="130" y="70"/>
                </a:cubicBezTo>
                <a:cubicBezTo>
                  <a:pt x="131" y="70"/>
                  <a:pt x="131" y="69"/>
                  <a:pt x="131" y="69"/>
                </a:cubicBezTo>
                <a:cubicBezTo>
                  <a:pt x="131" y="69"/>
                  <a:pt x="132" y="69"/>
                  <a:pt x="132" y="69"/>
                </a:cubicBezTo>
                <a:cubicBezTo>
                  <a:pt x="132" y="68"/>
                  <a:pt x="132" y="68"/>
                  <a:pt x="132" y="67"/>
                </a:cubicBezTo>
                <a:cubicBezTo>
                  <a:pt x="132" y="67"/>
                  <a:pt x="132" y="67"/>
                  <a:pt x="132" y="67"/>
                </a:cubicBezTo>
                <a:cubicBezTo>
                  <a:pt x="132" y="67"/>
                  <a:pt x="132" y="67"/>
                  <a:pt x="132" y="67"/>
                </a:cubicBezTo>
                <a:cubicBezTo>
                  <a:pt x="132" y="67"/>
                  <a:pt x="132" y="67"/>
                  <a:pt x="132" y="67"/>
                </a:cubicBezTo>
                <a:cubicBezTo>
                  <a:pt x="132" y="67"/>
                  <a:pt x="132" y="67"/>
                  <a:pt x="132" y="67"/>
                </a:cubicBezTo>
                <a:cubicBezTo>
                  <a:pt x="132" y="67"/>
                  <a:pt x="132" y="67"/>
                  <a:pt x="132" y="67"/>
                </a:cubicBezTo>
                <a:cubicBezTo>
                  <a:pt x="132" y="67"/>
                  <a:pt x="132" y="67"/>
                  <a:pt x="132" y="67"/>
                </a:cubicBezTo>
                <a:cubicBezTo>
                  <a:pt x="132" y="67"/>
                  <a:pt x="132" y="67"/>
                  <a:pt x="132" y="67"/>
                </a:cubicBezTo>
                <a:cubicBezTo>
                  <a:pt x="132" y="67"/>
                  <a:pt x="133" y="67"/>
                  <a:pt x="134" y="67"/>
                </a:cubicBezTo>
                <a:cubicBezTo>
                  <a:pt x="134" y="68"/>
                  <a:pt x="134" y="68"/>
                  <a:pt x="135" y="69"/>
                </a:cubicBezTo>
                <a:cubicBezTo>
                  <a:pt x="135" y="69"/>
                  <a:pt x="136" y="69"/>
                  <a:pt x="136" y="70"/>
                </a:cubicBezTo>
                <a:cubicBezTo>
                  <a:pt x="136" y="70"/>
                  <a:pt x="136" y="71"/>
                  <a:pt x="136" y="71"/>
                </a:cubicBezTo>
                <a:cubicBezTo>
                  <a:pt x="136" y="72"/>
                  <a:pt x="136" y="72"/>
                  <a:pt x="136" y="72"/>
                </a:cubicBezTo>
                <a:cubicBezTo>
                  <a:pt x="136" y="73"/>
                  <a:pt x="137" y="73"/>
                  <a:pt x="137" y="73"/>
                </a:cubicBezTo>
                <a:cubicBezTo>
                  <a:pt x="137" y="74"/>
                  <a:pt x="137" y="75"/>
                  <a:pt x="137" y="77"/>
                </a:cubicBezTo>
                <a:cubicBezTo>
                  <a:pt x="137" y="110"/>
                  <a:pt x="110" y="137"/>
                  <a:pt x="77" y="1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6" name="组合 95"/>
          <p:cNvGrpSpPr/>
          <p:nvPr/>
        </p:nvGrpSpPr>
        <p:grpSpPr>
          <a:xfrm>
            <a:off x="149438" y="69855"/>
            <a:ext cx="2312242" cy="858167"/>
            <a:chOff x="4444384" y="2163151"/>
            <a:chExt cx="2312242" cy="858167"/>
          </a:xfrm>
        </p:grpSpPr>
        <p:pic>
          <p:nvPicPr>
            <p:cNvPr id="97" name="图片 9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44384" y="2163151"/>
              <a:ext cx="1370873" cy="858167"/>
            </a:xfrm>
            <a:prstGeom prst="rect">
              <a:avLst/>
            </a:prstGeom>
          </p:spPr>
        </p:pic>
        <p:sp>
          <p:nvSpPr>
            <p:cNvPr id="98" name="文本框 19"/>
            <p:cNvSpPr txBox="1"/>
            <p:nvPr/>
          </p:nvSpPr>
          <p:spPr>
            <a:xfrm>
              <a:off x="5546038" y="2428653"/>
              <a:ext cx="1210588" cy="400110"/>
            </a:xfrm>
            <a:prstGeom prst="rect">
              <a:avLst/>
            </a:prstGeom>
            <a:noFill/>
          </p:spPr>
          <p:txBody>
            <a:bodyPr wrap="none" rtlCol="0">
              <a:spAutoFit/>
            </a:bodyPr>
            <a:lstStyle/>
            <a:p>
              <a:r>
                <a:rPr kumimoji="1" lang="zh-CN" altLang="en-US" sz="2000" b="1" dirty="0">
                  <a:latin typeface="微软雅黑"/>
                  <a:ea typeface="微软雅黑"/>
                  <a:cs typeface="微软雅黑"/>
                </a:rPr>
                <a:t>客服</a:t>
              </a:r>
              <a:r>
                <a:rPr kumimoji="1" lang="zh-CN" altLang="en-US" sz="2000" b="1" dirty="0" smtClean="0">
                  <a:latin typeface="微软雅黑"/>
                  <a:ea typeface="微软雅黑"/>
                  <a:cs typeface="微软雅黑"/>
                </a:rPr>
                <a:t>助手</a:t>
              </a:r>
              <a:endParaRPr kumimoji="1" lang="zh-CN" altLang="en-US" sz="2000" b="1" dirty="0">
                <a:latin typeface="微软雅黑"/>
                <a:ea typeface="微软雅黑"/>
                <a:cs typeface="微软雅黑"/>
              </a:endParaRPr>
            </a:p>
          </p:txBody>
        </p:sp>
      </p:grpSp>
    </p:spTree>
    <p:extLst>
      <p:ext uri="{BB962C8B-B14F-4D97-AF65-F5344CB8AC3E}">
        <p14:creationId xmlns:p14="http://schemas.microsoft.com/office/powerpoint/2010/main" val="58238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26506" y="1479042"/>
            <a:ext cx="2470588" cy="707886"/>
          </a:xfrm>
          <a:prstGeom prst="rect">
            <a:avLst/>
          </a:prstGeom>
          <a:noFill/>
        </p:spPr>
        <p:txBody>
          <a:bodyPr wrap="square" rtlCol="0">
            <a:spAutoFit/>
          </a:bodyPr>
          <a:lstStyle/>
          <a:p>
            <a:r>
              <a:rPr kumimoji="1" lang="zh-CN" altLang="en-US" sz="2400" dirty="0" smtClean="0">
                <a:latin typeface="+mj-ea"/>
                <a:ea typeface="+mj-ea"/>
              </a:rPr>
              <a:t>文档</a:t>
            </a:r>
            <a:endParaRPr kumimoji="1" lang="en-US" altLang="zh-CN" sz="2400" dirty="0" smtClean="0">
              <a:latin typeface="+mj-ea"/>
              <a:ea typeface="+mj-ea"/>
            </a:endParaRPr>
          </a:p>
          <a:p>
            <a:r>
              <a:rPr kumimoji="1" lang="zh-CN" altLang="zh-CN" sz="1600" dirty="0" smtClean="0">
                <a:latin typeface="+mj-ea"/>
                <a:ea typeface="+mj-ea"/>
              </a:rPr>
              <a:t>（</a:t>
            </a:r>
            <a:r>
              <a:rPr kumimoji="1" lang="en-US" altLang="zh-CN" sz="1600" dirty="0" smtClean="0">
                <a:latin typeface="+mj-ea"/>
                <a:ea typeface="+mj-ea"/>
              </a:rPr>
              <a:t>Doc/</a:t>
            </a:r>
            <a:r>
              <a:rPr kumimoji="1" lang="en-US" altLang="zh-CN" sz="1600" dirty="0" err="1" smtClean="0">
                <a:latin typeface="+mj-ea"/>
                <a:ea typeface="+mj-ea"/>
              </a:rPr>
              <a:t>xls</a:t>
            </a:r>
            <a:r>
              <a:rPr kumimoji="1" lang="en-US" altLang="zh-CN" sz="1600" dirty="0" smtClean="0">
                <a:latin typeface="+mj-ea"/>
                <a:ea typeface="+mj-ea"/>
              </a:rPr>
              <a:t>/PPT/PDF</a:t>
            </a:r>
            <a:r>
              <a:rPr kumimoji="1" lang="zh-CN" altLang="en-US" sz="1600" dirty="0" smtClean="0">
                <a:latin typeface="+mj-ea"/>
                <a:ea typeface="+mj-ea"/>
              </a:rPr>
              <a:t>）</a:t>
            </a:r>
            <a:endParaRPr kumimoji="1" lang="zh-CN" altLang="en-US" sz="1600" dirty="0">
              <a:latin typeface="+mj-ea"/>
              <a:ea typeface="+mj-ea"/>
            </a:endParaRPr>
          </a:p>
        </p:txBody>
      </p:sp>
      <p:sp>
        <p:nvSpPr>
          <p:cNvPr id="8" name="文本框 7"/>
          <p:cNvSpPr txBox="1"/>
          <p:nvPr/>
        </p:nvSpPr>
        <p:spPr>
          <a:xfrm>
            <a:off x="1026506" y="2340482"/>
            <a:ext cx="1415772" cy="461665"/>
          </a:xfrm>
          <a:prstGeom prst="rect">
            <a:avLst/>
          </a:prstGeom>
          <a:noFill/>
        </p:spPr>
        <p:txBody>
          <a:bodyPr wrap="none" rtlCol="0">
            <a:spAutoFit/>
          </a:bodyPr>
          <a:lstStyle/>
          <a:p>
            <a:r>
              <a:rPr kumimoji="1" lang="zh-CN" altLang="en-US" sz="2400" dirty="0" smtClean="0">
                <a:latin typeface="+mj-ea"/>
                <a:ea typeface="+mj-ea"/>
              </a:rPr>
              <a:t>工单客服</a:t>
            </a:r>
            <a:endParaRPr kumimoji="1" lang="zh-CN" altLang="en-US" sz="2400" dirty="0">
              <a:latin typeface="+mj-ea"/>
              <a:ea typeface="+mj-ea"/>
            </a:endParaRPr>
          </a:p>
        </p:txBody>
      </p:sp>
      <p:sp>
        <p:nvSpPr>
          <p:cNvPr id="9" name="文本框 8"/>
          <p:cNvSpPr txBox="1"/>
          <p:nvPr/>
        </p:nvSpPr>
        <p:spPr>
          <a:xfrm>
            <a:off x="1026506" y="3061995"/>
            <a:ext cx="800219" cy="461665"/>
          </a:xfrm>
          <a:prstGeom prst="rect">
            <a:avLst/>
          </a:prstGeom>
          <a:noFill/>
        </p:spPr>
        <p:txBody>
          <a:bodyPr wrap="none" rtlCol="0">
            <a:spAutoFit/>
          </a:bodyPr>
          <a:lstStyle/>
          <a:p>
            <a:r>
              <a:rPr kumimoji="1" lang="zh-CN" altLang="en-US" sz="2400" dirty="0" smtClean="0">
                <a:latin typeface="+mj-ea"/>
                <a:ea typeface="+mj-ea"/>
              </a:rPr>
              <a:t>问答</a:t>
            </a:r>
            <a:endParaRPr kumimoji="1" lang="zh-CN" altLang="en-US" sz="2400" dirty="0">
              <a:latin typeface="+mj-ea"/>
              <a:ea typeface="+mj-ea"/>
            </a:endParaRPr>
          </a:p>
        </p:txBody>
      </p:sp>
      <p:sp>
        <p:nvSpPr>
          <p:cNvPr id="15" name="文本框 14"/>
          <p:cNvSpPr txBox="1"/>
          <p:nvPr/>
        </p:nvSpPr>
        <p:spPr>
          <a:xfrm>
            <a:off x="4835174" y="2135898"/>
            <a:ext cx="553998" cy="720710"/>
          </a:xfrm>
          <a:prstGeom prst="rect">
            <a:avLst/>
          </a:prstGeom>
          <a:solidFill>
            <a:schemeClr val="accent4">
              <a:lumMod val="20000"/>
              <a:lumOff val="80000"/>
            </a:schemeClr>
          </a:solidFill>
        </p:spPr>
        <p:txBody>
          <a:bodyPr vert="eaVert" wrap="none" rtlCol="0">
            <a:spAutoFit/>
          </a:bodyPr>
          <a:lstStyle/>
          <a:p>
            <a:r>
              <a:rPr kumimoji="1" lang="zh-CN" altLang="en-US" sz="2400" dirty="0" smtClean="0">
                <a:latin typeface="+mj-ea"/>
                <a:ea typeface="+mj-ea"/>
              </a:rPr>
              <a:t>清洗</a:t>
            </a:r>
            <a:endParaRPr kumimoji="1" lang="zh-CN" altLang="en-US" sz="2400" dirty="0">
              <a:latin typeface="+mj-ea"/>
              <a:ea typeface="+mj-ea"/>
            </a:endParaRPr>
          </a:p>
        </p:txBody>
      </p:sp>
      <p:sp>
        <p:nvSpPr>
          <p:cNvPr id="16" name="文本框 15"/>
          <p:cNvSpPr txBox="1"/>
          <p:nvPr/>
        </p:nvSpPr>
        <p:spPr>
          <a:xfrm>
            <a:off x="3100503" y="1527071"/>
            <a:ext cx="800219" cy="461665"/>
          </a:xfrm>
          <a:prstGeom prst="rect">
            <a:avLst/>
          </a:prstGeom>
          <a:noFill/>
        </p:spPr>
        <p:txBody>
          <a:bodyPr wrap="none" rtlCol="0">
            <a:spAutoFit/>
          </a:bodyPr>
          <a:lstStyle/>
          <a:p>
            <a:r>
              <a:rPr kumimoji="1" lang="zh-CN" altLang="en-US" sz="2400" dirty="0" smtClean="0">
                <a:latin typeface="+mj-ea"/>
                <a:ea typeface="+mj-ea"/>
              </a:rPr>
              <a:t>解析</a:t>
            </a:r>
            <a:endParaRPr kumimoji="1" lang="zh-CN" altLang="en-US" sz="2400" dirty="0">
              <a:latin typeface="+mj-ea"/>
              <a:ea typeface="+mj-ea"/>
            </a:endParaRPr>
          </a:p>
        </p:txBody>
      </p:sp>
      <p:sp>
        <p:nvSpPr>
          <p:cNvPr id="18" name="文本框 17"/>
          <p:cNvSpPr txBox="1"/>
          <p:nvPr/>
        </p:nvSpPr>
        <p:spPr>
          <a:xfrm>
            <a:off x="2792726" y="2340482"/>
            <a:ext cx="1107996" cy="461665"/>
          </a:xfrm>
          <a:prstGeom prst="rect">
            <a:avLst/>
          </a:prstGeom>
          <a:noFill/>
        </p:spPr>
        <p:txBody>
          <a:bodyPr wrap="none" rtlCol="0">
            <a:spAutoFit/>
          </a:bodyPr>
          <a:lstStyle/>
          <a:p>
            <a:r>
              <a:rPr kumimoji="1" lang="zh-CN" altLang="en-US" sz="2400" dirty="0" smtClean="0">
                <a:latin typeface="+mj-ea"/>
                <a:ea typeface="+mj-ea"/>
              </a:rPr>
              <a:t>适配器</a:t>
            </a:r>
            <a:endParaRPr kumimoji="1" lang="zh-CN" altLang="en-US" sz="2400" dirty="0">
              <a:latin typeface="+mj-ea"/>
              <a:ea typeface="+mj-ea"/>
            </a:endParaRPr>
          </a:p>
        </p:txBody>
      </p:sp>
      <p:sp>
        <p:nvSpPr>
          <p:cNvPr id="19" name="燕尾形 18"/>
          <p:cNvSpPr/>
          <p:nvPr/>
        </p:nvSpPr>
        <p:spPr>
          <a:xfrm>
            <a:off x="8937025" y="2181920"/>
            <a:ext cx="574151" cy="469667"/>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文本框 19"/>
          <p:cNvSpPr txBox="1"/>
          <p:nvPr/>
        </p:nvSpPr>
        <p:spPr>
          <a:xfrm>
            <a:off x="3100503" y="3061995"/>
            <a:ext cx="800219" cy="461665"/>
          </a:xfrm>
          <a:prstGeom prst="rect">
            <a:avLst/>
          </a:prstGeom>
          <a:noFill/>
        </p:spPr>
        <p:txBody>
          <a:bodyPr wrap="none" rtlCol="0">
            <a:spAutoFit/>
          </a:bodyPr>
          <a:lstStyle/>
          <a:p>
            <a:r>
              <a:rPr kumimoji="1" lang="zh-CN" altLang="en-US" sz="2400" dirty="0" smtClean="0">
                <a:latin typeface="+mj-ea"/>
                <a:ea typeface="+mj-ea"/>
              </a:rPr>
              <a:t>转化</a:t>
            </a:r>
            <a:endParaRPr kumimoji="1" lang="zh-CN" altLang="en-US" sz="2400" dirty="0">
              <a:latin typeface="+mj-ea"/>
              <a:ea typeface="+mj-ea"/>
            </a:endParaRPr>
          </a:p>
        </p:txBody>
      </p:sp>
      <p:sp>
        <p:nvSpPr>
          <p:cNvPr id="21" name="燕尾形 20"/>
          <p:cNvSpPr/>
          <p:nvPr/>
        </p:nvSpPr>
        <p:spPr>
          <a:xfrm>
            <a:off x="4032216" y="2101110"/>
            <a:ext cx="643744" cy="817567"/>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文本框 21"/>
          <p:cNvSpPr txBox="1"/>
          <p:nvPr/>
        </p:nvSpPr>
        <p:spPr>
          <a:xfrm>
            <a:off x="5399737" y="1957792"/>
            <a:ext cx="553998" cy="1015663"/>
          </a:xfrm>
          <a:prstGeom prst="rect">
            <a:avLst/>
          </a:prstGeom>
          <a:solidFill>
            <a:schemeClr val="accent4">
              <a:lumMod val="40000"/>
              <a:lumOff val="60000"/>
            </a:schemeClr>
          </a:solidFill>
        </p:spPr>
        <p:txBody>
          <a:bodyPr vert="eaVert" wrap="none" rtlCol="0">
            <a:spAutoFit/>
          </a:bodyPr>
          <a:lstStyle/>
          <a:p>
            <a:r>
              <a:rPr kumimoji="1" lang="zh-CN" altLang="en-US" sz="2400" dirty="0" smtClean="0">
                <a:latin typeface="+mj-ea"/>
                <a:ea typeface="+mj-ea"/>
              </a:rPr>
              <a:t>碎片化</a:t>
            </a:r>
            <a:endParaRPr kumimoji="1" lang="zh-CN" altLang="en-US" sz="2400" dirty="0">
              <a:latin typeface="+mj-ea"/>
              <a:ea typeface="+mj-ea"/>
            </a:endParaRPr>
          </a:p>
        </p:txBody>
      </p:sp>
      <p:sp>
        <p:nvSpPr>
          <p:cNvPr id="24" name="文本框 23"/>
          <p:cNvSpPr txBox="1"/>
          <p:nvPr/>
        </p:nvSpPr>
        <p:spPr>
          <a:xfrm>
            <a:off x="5945322" y="1666231"/>
            <a:ext cx="553998" cy="1631216"/>
          </a:xfrm>
          <a:prstGeom prst="rect">
            <a:avLst/>
          </a:prstGeom>
          <a:solidFill>
            <a:schemeClr val="accent4">
              <a:lumMod val="60000"/>
              <a:lumOff val="40000"/>
            </a:schemeClr>
          </a:solidFill>
        </p:spPr>
        <p:txBody>
          <a:bodyPr vert="eaVert" wrap="none" rtlCol="0">
            <a:spAutoFit/>
          </a:bodyPr>
          <a:lstStyle/>
          <a:p>
            <a:r>
              <a:rPr kumimoji="1" lang="zh-CN" altLang="en-US" sz="2400" dirty="0" smtClean="0">
                <a:latin typeface="+mj-ea"/>
                <a:ea typeface="+mj-ea"/>
              </a:rPr>
              <a:t>结构化知识</a:t>
            </a:r>
            <a:endParaRPr kumimoji="1" lang="zh-CN" altLang="en-US" sz="2400" dirty="0">
              <a:latin typeface="+mj-ea"/>
              <a:ea typeface="+mj-ea"/>
            </a:endParaRPr>
          </a:p>
        </p:txBody>
      </p:sp>
      <p:sp>
        <p:nvSpPr>
          <p:cNvPr id="26" name="文本框 25"/>
          <p:cNvSpPr txBox="1"/>
          <p:nvPr/>
        </p:nvSpPr>
        <p:spPr>
          <a:xfrm>
            <a:off x="7338127" y="1168227"/>
            <a:ext cx="1415772" cy="3416320"/>
          </a:xfrm>
          <a:prstGeom prst="rect">
            <a:avLst/>
          </a:prstGeom>
          <a:noFill/>
          <a:ln>
            <a:solidFill>
              <a:schemeClr val="bg1">
                <a:lumMod val="50000"/>
              </a:schemeClr>
            </a:solidFill>
          </a:ln>
        </p:spPr>
        <p:txBody>
          <a:bodyPr wrap="none" rtlCol="0">
            <a:spAutoFit/>
          </a:bodyPr>
          <a:lstStyle/>
          <a:p>
            <a:r>
              <a:rPr kumimoji="1" lang="zh-CN" altLang="en-US" sz="2400" dirty="0" smtClean="0">
                <a:latin typeface="+mj-ea"/>
                <a:ea typeface="+mj-ea"/>
              </a:rPr>
              <a:t>自动分类</a:t>
            </a:r>
            <a:endParaRPr kumimoji="1" lang="en-US" altLang="zh-CN" sz="2400" dirty="0" smtClean="0">
              <a:latin typeface="+mj-ea"/>
              <a:ea typeface="+mj-ea"/>
            </a:endParaRPr>
          </a:p>
          <a:p>
            <a:endParaRPr kumimoji="1" lang="en-US" altLang="zh-CN" sz="2400" dirty="0">
              <a:latin typeface="+mj-ea"/>
              <a:ea typeface="+mj-ea"/>
            </a:endParaRPr>
          </a:p>
          <a:p>
            <a:r>
              <a:rPr kumimoji="1" lang="zh-CN" altLang="en-US" sz="2400" dirty="0" smtClean="0">
                <a:latin typeface="+mj-ea"/>
                <a:ea typeface="+mj-ea"/>
              </a:rPr>
              <a:t>知识标签</a:t>
            </a:r>
            <a:endParaRPr kumimoji="1" lang="en-US" altLang="zh-CN" sz="2400" dirty="0" smtClean="0">
              <a:latin typeface="+mj-ea"/>
              <a:ea typeface="+mj-ea"/>
            </a:endParaRPr>
          </a:p>
          <a:p>
            <a:endParaRPr kumimoji="1" lang="en-US" altLang="zh-CN" sz="2400" dirty="0">
              <a:latin typeface="+mj-ea"/>
              <a:ea typeface="+mj-ea"/>
            </a:endParaRPr>
          </a:p>
          <a:p>
            <a:r>
              <a:rPr kumimoji="1" lang="zh-CN" altLang="en-US" sz="2400" dirty="0" smtClean="0">
                <a:latin typeface="+mj-ea"/>
                <a:ea typeface="+mj-ea"/>
              </a:rPr>
              <a:t>关键词</a:t>
            </a:r>
            <a:endParaRPr kumimoji="1" lang="en-US" altLang="zh-CN" sz="2400" dirty="0" smtClean="0">
              <a:latin typeface="+mj-ea"/>
              <a:ea typeface="+mj-ea"/>
            </a:endParaRPr>
          </a:p>
          <a:p>
            <a:endParaRPr kumimoji="1" lang="en-US" altLang="zh-CN" sz="2400" dirty="0">
              <a:latin typeface="+mj-ea"/>
              <a:ea typeface="+mj-ea"/>
            </a:endParaRPr>
          </a:p>
          <a:p>
            <a:r>
              <a:rPr kumimoji="1" lang="zh-CN" altLang="en-US" sz="2400" dirty="0" smtClean="0">
                <a:latin typeface="+mj-ea"/>
                <a:ea typeface="+mj-ea"/>
              </a:rPr>
              <a:t>摘要</a:t>
            </a:r>
            <a:endParaRPr kumimoji="1" lang="en-US" altLang="zh-CN" sz="2400" dirty="0" smtClean="0">
              <a:latin typeface="+mj-ea"/>
              <a:ea typeface="+mj-ea"/>
            </a:endParaRPr>
          </a:p>
          <a:p>
            <a:endParaRPr kumimoji="1" lang="en-US" altLang="zh-CN" sz="2400" dirty="0" smtClean="0">
              <a:latin typeface="+mj-ea"/>
              <a:ea typeface="+mj-ea"/>
            </a:endParaRPr>
          </a:p>
          <a:p>
            <a:r>
              <a:rPr kumimoji="1" lang="zh-CN" altLang="en-US" sz="2400" dirty="0" smtClean="0">
                <a:latin typeface="+mj-ea"/>
                <a:ea typeface="+mj-ea"/>
              </a:rPr>
              <a:t>关联挖掘</a:t>
            </a:r>
            <a:endParaRPr kumimoji="1" lang="zh-CN" altLang="en-US" sz="2400" dirty="0">
              <a:latin typeface="+mj-ea"/>
              <a:ea typeface="+mj-ea"/>
            </a:endParaRPr>
          </a:p>
        </p:txBody>
      </p:sp>
      <p:sp>
        <p:nvSpPr>
          <p:cNvPr id="27" name="文本框 26"/>
          <p:cNvSpPr txBox="1"/>
          <p:nvPr/>
        </p:nvSpPr>
        <p:spPr>
          <a:xfrm>
            <a:off x="9678998" y="2116334"/>
            <a:ext cx="800219" cy="461665"/>
          </a:xfrm>
          <a:prstGeom prst="rect">
            <a:avLst/>
          </a:prstGeom>
          <a:solidFill>
            <a:schemeClr val="accent2">
              <a:lumMod val="60000"/>
              <a:lumOff val="40000"/>
            </a:schemeClr>
          </a:solidFill>
        </p:spPr>
        <p:txBody>
          <a:bodyPr wrap="none" rtlCol="0">
            <a:spAutoFit/>
          </a:bodyPr>
          <a:lstStyle/>
          <a:p>
            <a:r>
              <a:rPr kumimoji="1" lang="zh-CN" altLang="en-US" sz="2400" dirty="0" smtClean="0">
                <a:latin typeface="+mj-ea"/>
                <a:ea typeface="+mj-ea"/>
              </a:rPr>
              <a:t>审核</a:t>
            </a:r>
            <a:endParaRPr kumimoji="1" lang="zh-CN" altLang="en-US" sz="2400" dirty="0">
              <a:latin typeface="+mj-ea"/>
              <a:ea typeface="+mj-ea"/>
            </a:endParaRPr>
          </a:p>
        </p:txBody>
      </p:sp>
      <p:sp>
        <p:nvSpPr>
          <p:cNvPr id="28" name="文本框 27"/>
          <p:cNvSpPr txBox="1"/>
          <p:nvPr/>
        </p:nvSpPr>
        <p:spPr>
          <a:xfrm>
            <a:off x="9610893" y="3209160"/>
            <a:ext cx="1415772" cy="1938992"/>
          </a:xfrm>
          <a:prstGeom prst="rect">
            <a:avLst/>
          </a:prstGeom>
          <a:noFill/>
          <a:ln>
            <a:solidFill>
              <a:schemeClr val="bg1">
                <a:lumMod val="50000"/>
              </a:schemeClr>
            </a:solidFill>
          </a:ln>
        </p:spPr>
        <p:txBody>
          <a:bodyPr wrap="none" rtlCol="0">
            <a:spAutoFit/>
          </a:bodyPr>
          <a:lstStyle/>
          <a:p>
            <a:r>
              <a:rPr kumimoji="1" lang="zh-CN" altLang="en-US" sz="2400" dirty="0" smtClean="0">
                <a:latin typeface="+mj-ea"/>
                <a:ea typeface="+mj-ea"/>
              </a:rPr>
              <a:t>知识条目</a:t>
            </a:r>
            <a:endParaRPr kumimoji="1" lang="en-US" altLang="zh-CN" sz="2400" dirty="0" smtClean="0">
              <a:latin typeface="+mj-ea"/>
              <a:ea typeface="+mj-ea"/>
            </a:endParaRPr>
          </a:p>
          <a:p>
            <a:endParaRPr kumimoji="1" lang="en-US" altLang="zh-CN" sz="2400" dirty="0">
              <a:latin typeface="+mj-ea"/>
              <a:ea typeface="+mj-ea"/>
            </a:endParaRPr>
          </a:p>
          <a:p>
            <a:r>
              <a:rPr kumimoji="1" lang="zh-CN" altLang="en-US" sz="2400" dirty="0" smtClean="0">
                <a:latin typeface="+mj-ea"/>
                <a:ea typeface="+mj-ea"/>
              </a:rPr>
              <a:t>知识图谱</a:t>
            </a:r>
            <a:endParaRPr kumimoji="1" lang="en-US" altLang="zh-CN" sz="2400" dirty="0" smtClean="0">
              <a:latin typeface="+mj-ea"/>
              <a:ea typeface="+mj-ea"/>
            </a:endParaRPr>
          </a:p>
          <a:p>
            <a:endParaRPr kumimoji="1" lang="en-US" altLang="zh-CN" sz="2400" dirty="0">
              <a:latin typeface="+mj-ea"/>
              <a:ea typeface="+mj-ea"/>
            </a:endParaRPr>
          </a:p>
          <a:p>
            <a:r>
              <a:rPr kumimoji="1" lang="zh-CN" altLang="en-US" sz="2400" dirty="0" smtClean="0">
                <a:latin typeface="+mj-ea"/>
                <a:ea typeface="+mj-ea"/>
              </a:rPr>
              <a:t>最佳实践</a:t>
            </a:r>
            <a:endParaRPr kumimoji="1" lang="zh-CN" altLang="en-US" sz="2400" dirty="0">
              <a:latin typeface="+mj-ea"/>
              <a:ea typeface="+mj-ea"/>
            </a:endParaRPr>
          </a:p>
        </p:txBody>
      </p:sp>
      <p:sp>
        <p:nvSpPr>
          <p:cNvPr id="29" name="文本框 28"/>
          <p:cNvSpPr txBox="1"/>
          <p:nvPr/>
        </p:nvSpPr>
        <p:spPr>
          <a:xfrm>
            <a:off x="9609045" y="5291811"/>
            <a:ext cx="1415772" cy="461665"/>
          </a:xfrm>
          <a:prstGeom prst="rect">
            <a:avLst/>
          </a:prstGeom>
          <a:noFill/>
        </p:spPr>
        <p:txBody>
          <a:bodyPr wrap="none" rtlCol="0">
            <a:spAutoFit/>
          </a:bodyPr>
          <a:lstStyle/>
          <a:p>
            <a:r>
              <a:rPr kumimoji="1" lang="zh-CN" altLang="en-US" sz="2400" dirty="0" smtClean="0">
                <a:latin typeface="+mj-ea"/>
                <a:ea typeface="+mj-ea"/>
              </a:rPr>
              <a:t>最终结果</a:t>
            </a:r>
            <a:endParaRPr kumimoji="1" lang="zh-CN" altLang="en-US" sz="2400" dirty="0">
              <a:latin typeface="+mj-ea"/>
              <a:ea typeface="+mj-ea"/>
            </a:endParaRPr>
          </a:p>
        </p:txBody>
      </p:sp>
      <p:grpSp>
        <p:nvGrpSpPr>
          <p:cNvPr id="23" name="组 22"/>
          <p:cNvGrpSpPr/>
          <p:nvPr/>
        </p:nvGrpSpPr>
        <p:grpSpPr>
          <a:xfrm>
            <a:off x="1078726" y="3496407"/>
            <a:ext cx="4516160" cy="3361593"/>
            <a:chOff x="12352148" y="4555655"/>
            <a:chExt cx="10519441" cy="7679516"/>
          </a:xfrm>
        </p:grpSpPr>
        <p:sp>
          <p:nvSpPr>
            <p:cNvPr id="30" name="그림 개체 틀 8"/>
            <p:cNvSpPr txBox="1">
              <a:spLocks/>
            </p:cNvSpPr>
            <p:nvPr/>
          </p:nvSpPr>
          <p:spPr>
            <a:xfrm>
              <a:off x="16090166" y="6704562"/>
              <a:ext cx="1815821" cy="1816271"/>
            </a:xfrm>
            <a:prstGeom prst="ellipse">
              <a:avLst/>
            </a:prstGeom>
            <a:solidFill>
              <a:srgbClr val="9BBB5C">
                <a:lumMod val="75000"/>
                <a:alpha val="52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31" name="그림 개체 틀 8"/>
            <p:cNvSpPr txBox="1">
              <a:spLocks/>
            </p:cNvSpPr>
            <p:nvPr/>
          </p:nvSpPr>
          <p:spPr>
            <a:xfrm>
              <a:off x="17438578" y="9600470"/>
              <a:ext cx="1444205" cy="1444562"/>
            </a:xfrm>
            <a:prstGeom prst="ellipse">
              <a:avLst/>
            </a:prstGeom>
            <a:solidFill>
              <a:srgbClr val="9BBB5C">
                <a:lumMod val="75000"/>
                <a:alpha val="49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32" name="그림 개체 틀 8"/>
            <p:cNvSpPr txBox="1">
              <a:spLocks/>
            </p:cNvSpPr>
            <p:nvPr/>
          </p:nvSpPr>
          <p:spPr>
            <a:xfrm>
              <a:off x="17500528" y="7047190"/>
              <a:ext cx="1123747" cy="1124024"/>
            </a:xfrm>
            <a:prstGeom prst="ellipse">
              <a:avLst/>
            </a:prstGeom>
            <a:solidFill>
              <a:srgbClr val="9BBB5C">
                <a:lumMod val="50000"/>
                <a:alpha val="49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33" name="그림 개체 틀 8"/>
            <p:cNvSpPr txBox="1">
              <a:spLocks/>
            </p:cNvSpPr>
            <p:nvPr/>
          </p:nvSpPr>
          <p:spPr>
            <a:xfrm>
              <a:off x="15344608" y="7360274"/>
              <a:ext cx="733657" cy="733838"/>
            </a:xfrm>
            <a:prstGeom prst="ellipse">
              <a:avLst/>
            </a:prstGeom>
            <a:solidFill>
              <a:srgbClr val="9BBB5C">
                <a:lumMod val="50000"/>
                <a:alpha val="67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34" name="그림 개체 틀 8"/>
            <p:cNvSpPr txBox="1">
              <a:spLocks/>
            </p:cNvSpPr>
            <p:nvPr/>
          </p:nvSpPr>
          <p:spPr>
            <a:xfrm>
              <a:off x="15641673" y="8371366"/>
              <a:ext cx="2217965" cy="2218512"/>
            </a:xfrm>
            <a:prstGeom prst="ellipse">
              <a:avLst/>
            </a:prstGeom>
            <a:solidFill>
              <a:srgbClr val="9BBB5C">
                <a:alpha val="52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35" name="그림 개체 틀 8"/>
            <p:cNvSpPr txBox="1">
              <a:spLocks/>
            </p:cNvSpPr>
            <p:nvPr/>
          </p:nvSpPr>
          <p:spPr>
            <a:xfrm>
              <a:off x="18062402" y="7668031"/>
              <a:ext cx="1444205" cy="1444562"/>
            </a:xfrm>
            <a:prstGeom prst="ellipse">
              <a:avLst/>
            </a:prstGeom>
            <a:solidFill>
              <a:srgbClr val="445469">
                <a:alpha val="49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36" name="그림 개체 틀 8"/>
            <p:cNvSpPr txBox="1">
              <a:spLocks/>
            </p:cNvSpPr>
            <p:nvPr/>
          </p:nvSpPr>
          <p:spPr>
            <a:xfrm>
              <a:off x="14455419" y="7648616"/>
              <a:ext cx="1444205" cy="1444562"/>
            </a:xfrm>
            <a:prstGeom prst="ellipse">
              <a:avLst/>
            </a:prstGeom>
            <a:solidFill>
              <a:srgbClr val="9BBB5C">
                <a:lumMod val="75000"/>
                <a:alpha val="49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37" name="그림 개체 틀 8"/>
            <p:cNvSpPr txBox="1">
              <a:spLocks/>
            </p:cNvSpPr>
            <p:nvPr/>
          </p:nvSpPr>
          <p:spPr>
            <a:xfrm>
              <a:off x="19201613" y="7683961"/>
              <a:ext cx="1009152" cy="1009401"/>
            </a:xfrm>
            <a:prstGeom prst="ellipse">
              <a:avLst/>
            </a:prstGeom>
            <a:solidFill>
              <a:srgbClr val="9BBB5C">
                <a:lumMod val="75000"/>
                <a:alpha val="52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38" name="그림 개체 틀 8"/>
            <p:cNvSpPr txBox="1">
              <a:spLocks/>
            </p:cNvSpPr>
            <p:nvPr/>
          </p:nvSpPr>
          <p:spPr>
            <a:xfrm>
              <a:off x="15335443" y="8876858"/>
              <a:ext cx="504574" cy="504700"/>
            </a:xfrm>
            <a:prstGeom prst="ellipse">
              <a:avLst/>
            </a:prstGeom>
            <a:solidFill>
              <a:srgbClr val="445469">
                <a:alpha val="49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39" name="그림 개체 틀 8"/>
            <p:cNvSpPr txBox="1">
              <a:spLocks/>
            </p:cNvSpPr>
            <p:nvPr/>
          </p:nvSpPr>
          <p:spPr>
            <a:xfrm>
              <a:off x="17342855" y="6193189"/>
              <a:ext cx="1009152" cy="1009401"/>
            </a:xfrm>
            <a:prstGeom prst="ellipse">
              <a:avLst/>
            </a:prstGeom>
            <a:solidFill>
              <a:srgbClr val="9BBB5C">
                <a:lumMod val="40000"/>
                <a:lumOff val="60000"/>
                <a:alpha val="52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40" name="그림 개체 틀 8"/>
            <p:cNvSpPr txBox="1">
              <a:spLocks/>
            </p:cNvSpPr>
            <p:nvPr/>
          </p:nvSpPr>
          <p:spPr>
            <a:xfrm>
              <a:off x="14093112" y="5975609"/>
              <a:ext cx="1444205" cy="1444562"/>
            </a:xfrm>
            <a:prstGeom prst="ellipse">
              <a:avLst/>
            </a:prstGeom>
            <a:solidFill>
              <a:srgbClr val="9BBB5C">
                <a:lumMod val="75000"/>
                <a:alpha val="52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grpSp>
          <p:nvGrpSpPr>
            <p:cNvPr id="41" name="Group 6"/>
            <p:cNvGrpSpPr/>
            <p:nvPr/>
          </p:nvGrpSpPr>
          <p:grpSpPr>
            <a:xfrm>
              <a:off x="15161153" y="7240275"/>
              <a:ext cx="4903500" cy="4994896"/>
              <a:chOff x="15161153" y="7240275"/>
              <a:chExt cx="4903500" cy="4994896"/>
            </a:xfrm>
            <a:solidFill>
              <a:srgbClr val="1EA185"/>
            </a:solidFill>
          </p:grpSpPr>
          <p:sp>
            <p:nvSpPr>
              <p:cNvPr id="65" name="도넛 9"/>
              <p:cNvSpPr/>
              <p:nvPr/>
            </p:nvSpPr>
            <p:spPr>
              <a:xfrm rot="5400000" flipH="1" flipV="1">
                <a:off x="18553410" y="7807315"/>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66" name="직사각형 217"/>
              <p:cNvSpPr/>
              <p:nvPr/>
            </p:nvSpPr>
            <p:spPr>
              <a:xfrm rot="16200000" flipH="1" flipV="1">
                <a:off x="17926769" y="8815353"/>
                <a:ext cx="1445470" cy="192093"/>
              </a:xfrm>
              <a:prstGeom prst="rect">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rPr>
                  <a:t> </a:t>
                </a: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67" name="도넛 9"/>
              <p:cNvSpPr/>
              <p:nvPr/>
            </p:nvSpPr>
            <p:spPr>
              <a:xfrm rot="5400000">
                <a:off x="18364073" y="9634185"/>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68" name="직사각형 220"/>
              <p:cNvSpPr/>
              <p:nvPr/>
            </p:nvSpPr>
            <p:spPr>
              <a:xfrm rot="10800000" flipH="1" flipV="1">
                <a:off x="17994135" y="9826250"/>
                <a:ext cx="369997" cy="192141"/>
              </a:xfrm>
              <a:prstGeom prst="rect">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rPr>
                  <a:t> </a:t>
                </a: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69" name="도넛 9"/>
              <p:cNvSpPr/>
              <p:nvPr/>
            </p:nvSpPr>
            <p:spPr>
              <a:xfrm rot="16200000" flipV="1">
                <a:off x="16282571" y="7727245"/>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445469"/>
                  </a:solidFill>
                  <a:effectLst/>
                  <a:uLnTx/>
                  <a:uFillTx/>
                  <a:latin typeface="微软雅黑" panose="020B0503020204020204" pitchFamily="34" charset="-122"/>
                  <a:ea typeface="+mn-ea"/>
                  <a:cs typeface="+mn-cs"/>
                </a:endParaRPr>
              </a:p>
            </p:txBody>
          </p:sp>
          <p:sp>
            <p:nvSpPr>
              <p:cNvPr id="70" name="직사각형 223"/>
              <p:cNvSpPr/>
              <p:nvPr/>
            </p:nvSpPr>
            <p:spPr>
              <a:xfrm rot="5400000" flipV="1">
                <a:off x="16012008" y="8574184"/>
                <a:ext cx="1117502" cy="192091"/>
              </a:xfrm>
              <a:prstGeom prst="rect">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mn-ea"/>
                    <a:cs typeface="+mn-cs"/>
                  </a:rPr>
                  <a:t> </a:t>
                </a: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71" name="도넛 9"/>
              <p:cNvSpPr/>
              <p:nvPr/>
            </p:nvSpPr>
            <p:spPr>
              <a:xfrm rot="16200000" flipH="1">
                <a:off x="15899574" y="7535269"/>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445469"/>
                  </a:solidFill>
                  <a:effectLst/>
                  <a:uLnTx/>
                  <a:uFillTx/>
                  <a:latin typeface="微软雅黑" panose="020B0503020204020204" pitchFamily="34" charset="-122"/>
                  <a:ea typeface="+mn-ea"/>
                  <a:cs typeface="+mn-cs"/>
                </a:endParaRPr>
              </a:p>
            </p:txBody>
          </p:sp>
          <p:sp>
            <p:nvSpPr>
              <p:cNvPr id="72" name="직사각형 226"/>
              <p:cNvSpPr/>
              <p:nvPr/>
            </p:nvSpPr>
            <p:spPr>
              <a:xfrm rot="5400000" flipV="1">
                <a:off x="15848193" y="7291702"/>
                <a:ext cx="294946" cy="192091"/>
              </a:xfrm>
              <a:prstGeom prst="rect">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mn-ea"/>
                    <a:cs typeface="+mn-cs"/>
                  </a:rPr>
                  <a:t> </a:t>
                </a: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73" name="도넛 9"/>
              <p:cNvSpPr/>
              <p:nvPr/>
            </p:nvSpPr>
            <p:spPr>
              <a:xfrm rot="16200000" flipH="1">
                <a:off x="16471910" y="9229032"/>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445469"/>
                  </a:solidFill>
                  <a:effectLst/>
                  <a:uLnTx/>
                  <a:uFillTx/>
                  <a:latin typeface="微软雅黑" panose="020B0503020204020204" pitchFamily="34" charset="-122"/>
                  <a:ea typeface="+mn-ea"/>
                  <a:cs typeface="+mn-cs"/>
                </a:endParaRPr>
              </a:p>
            </p:txBody>
          </p:sp>
          <p:sp>
            <p:nvSpPr>
              <p:cNvPr id="74" name="직사각형 228"/>
              <p:cNvSpPr/>
              <p:nvPr/>
            </p:nvSpPr>
            <p:spPr>
              <a:xfrm rot="10800000" flipV="1">
                <a:off x="16856141" y="9421124"/>
                <a:ext cx="144069" cy="192141"/>
              </a:xfrm>
              <a:prstGeom prst="rect">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mn-ea"/>
                    <a:cs typeface="+mn-cs"/>
                  </a:rPr>
                  <a:t> </a:t>
                </a: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75" name="직사각형 202"/>
              <p:cNvSpPr/>
              <p:nvPr/>
            </p:nvSpPr>
            <p:spPr>
              <a:xfrm flipV="1">
                <a:off x="15161153" y="8179223"/>
                <a:ext cx="647635" cy="192143"/>
              </a:xfrm>
              <a:prstGeom prst="rect">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mn-ea"/>
                    <a:cs typeface="+mn-cs"/>
                  </a:rPr>
                  <a:t> </a:t>
                </a: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76" name="도넛 9"/>
              <p:cNvSpPr/>
              <p:nvPr/>
            </p:nvSpPr>
            <p:spPr>
              <a:xfrm rot="16200000" flipV="1">
                <a:off x="15808742" y="8179279"/>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445469"/>
                  </a:solidFill>
                  <a:effectLst/>
                  <a:uLnTx/>
                  <a:uFillTx/>
                  <a:latin typeface="微软雅黑" panose="020B0503020204020204" pitchFamily="34" charset="-122"/>
                  <a:ea typeface="+mn-ea"/>
                  <a:cs typeface="+mn-cs"/>
                </a:endParaRPr>
              </a:p>
            </p:txBody>
          </p:sp>
          <p:sp>
            <p:nvSpPr>
              <p:cNvPr id="77" name="한쪽 모서리가 둥근 사각형 194"/>
              <p:cNvSpPr/>
              <p:nvPr/>
            </p:nvSpPr>
            <p:spPr>
              <a:xfrm>
                <a:off x="17000219" y="9421116"/>
                <a:ext cx="993901" cy="2814055"/>
              </a:xfrm>
              <a:prstGeom prst="round1Rect">
                <a:avLst>
                  <a:gd name="adj" fmla="val 27451"/>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78" name="직사각형 217"/>
              <p:cNvSpPr/>
              <p:nvPr/>
            </p:nvSpPr>
            <p:spPr>
              <a:xfrm rot="16200000" flipH="1" flipV="1">
                <a:off x="18382831" y="9755899"/>
                <a:ext cx="1445470" cy="192093"/>
              </a:xfrm>
              <a:prstGeom prst="rect">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rPr>
                  <a:t> </a:t>
                </a: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79" name="도넛 9"/>
              <p:cNvSpPr/>
              <p:nvPr/>
            </p:nvSpPr>
            <p:spPr>
              <a:xfrm rot="5400000">
                <a:off x="18820135" y="10574731"/>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80" name="직사각형 220"/>
              <p:cNvSpPr/>
              <p:nvPr/>
            </p:nvSpPr>
            <p:spPr>
              <a:xfrm rot="10800000" flipH="1" flipV="1">
                <a:off x="17994133" y="10766795"/>
                <a:ext cx="826050" cy="192141"/>
              </a:xfrm>
              <a:prstGeom prst="rect">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rPr>
                  <a:t> </a:t>
                </a: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81" name="도넛 9"/>
              <p:cNvSpPr/>
              <p:nvPr/>
            </p:nvSpPr>
            <p:spPr>
              <a:xfrm rot="16200000" flipH="1">
                <a:off x="16000831" y="10006625"/>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82" name="직사각형 220"/>
              <p:cNvSpPr/>
              <p:nvPr/>
            </p:nvSpPr>
            <p:spPr>
              <a:xfrm rot="10800000" flipV="1">
                <a:off x="16387813" y="10198689"/>
                <a:ext cx="612404" cy="192141"/>
              </a:xfrm>
              <a:prstGeom prst="rect">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rPr>
                  <a:t> </a:t>
                </a: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83" name="직사각형 217"/>
              <p:cNvSpPr/>
              <p:nvPr/>
            </p:nvSpPr>
            <p:spPr>
              <a:xfrm rot="16200000" flipH="1" flipV="1">
                <a:off x="15374193" y="9190204"/>
                <a:ext cx="1445470" cy="192093"/>
              </a:xfrm>
              <a:prstGeom prst="rect">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rPr>
                  <a:t> </a:t>
                </a: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84" name="도넛 9"/>
              <p:cNvSpPr/>
              <p:nvPr/>
            </p:nvSpPr>
            <p:spPr>
              <a:xfrm rot="5400000" flipH="1" flipV="1">
                <a:off x="19009470" y="8744974"/>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85" name="직사각형 215"/>
              <p:cNvSpPr/>
              <p:nvPr/>
            </p:nvSpPr>
            <p:spPr>
              <a:xfrm flipH="1" flipV="1">
                <a:off x="19393705" y="8744924"/>
                <a:ext cx="670948" cy="192141"/>
              </a:xfrm>
              <a:prstGeom prst="rect">
                <a:avLst/>
              </a:pr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rPr>
                  <a:t> </a:t>
                </a: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sp>
            <p:nvSpPr>
              <p:cNvPr id="86" name="도넛 9"/>
              <p:cNvSpPr/>
              <p:nvPr/>
            </p:nvSpPr>
            <p:spPr>
              <a:xfrm rot="5400000">
                <a:off x="18929747" y="7611757"/>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mn-ea"/>
                  <a:cs typeface="+mn-cs"/>
                </a:endParaRPr>
              </a:p>
            </p:txBody>
          </p:sp>
        </p:grpSp>
        <p:sp>
          <p:nvSpPr>
            <p:cNvPr id="42" name="그림 개체 틀 8"/>
            <p:cNvSpPr txBox="1">
              <a:spLocks/>
            </p:cNvSpPr>
            <p:nvPr/>
          </p:nvSpPr>
          <p:spPr>
            <a:xfrm>
              <a:off x="17621805" y="8504436"/>
              <a:ext cx="744655" cy="744841"/>
            </a:xfrm>
            <a:prstGeom prst="ellipse">
              <a:avLst/>
            </a:prstGeom>
            <a:solidFill>
              <a:srgbClr val="9BBB5C">
                <a:lumMod val="75000"/>
                <a:alpha val="52000"/>
              </a:srgbClr>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grpSp>
          <p:nvGrpSpPr>
            <p:cNvPr id="43" name="Group 3"/>
            <p:cNvGrpSpPr/>
            <p:nvPr/>
          </p:nvGrpSpPr>
          <p:grpSpPr>
            <a:xfrm>
              <a:off x="12352148" y="6928652"/>
              <a:ext cx="2828462" cy="3010910"/>
              <a:chOff x="12352148" y="6928652"/>
              <a:chExt cx="2828462" cy="3010910"/>
            </a:xfrm>
          </p:grpSpPr>
          <p:sp>
            <p:nvSpPr>
              <p:cNvPr id="56" name="그림 개체 틀 8"/>
              <p:cNvSpPr txBox="1">
                <a:spLocks/>
              </p:cNvSpPr>
              <p:nvPr/>
            </p:nvSpPr>
            <p:spPr>
              <a:xfrm>
                <a:off x="12477205" y="6928652"/>
                <a:ext cx="2683948" cy="2684614"/>
              </a:xfrm>
              <a:prstGeom prst="ellipse">
                <a:avLst/>
              </a:prstGeom>
              <a:solidFill>
                <a:srgbClr val="1EA185"/>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57" name="Content Placeholder 2"/>
              <p:cNvSpPr txBox="1">
                <a:spLocks/>
              </p:cNvSpPr>
              <p:nvPr/>
            </p:nvSpPr>
            <p:spPr bwMode="auto">
              <a:xfrm>
                <a:off x="12352148" y="8014057"/>
                <a:ext cx="2828462" cy="1925505"/>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marR="0" lvl="0" indent="0" algn="ctr" defTabSz="914400" eaLnBrk="1" fontAlgn="auto" latinLnBrk="0" hangingPunct="1">
                  <a:lnSpc>
                    <a:spcPct val="100000"/>
                  </a:lnSpc>
                  <a:spcBef>
                    <a:spcPct val="20000"/>
                  </a:spcBef>
                  <a:spcAft>
                    <a:spcPts val="0"/>
                  </a:spcAft>
                  <a:buClrTx/>
                  <a:buSzTx/>
                  <a:buFont typeface="Arial" charset="0"/>
                  <a:buNone/>
                  <a:tabLst/>
                  <a:defRPr/>
                </a:pPr>
                <a:r>
                  <a:rPr lang="zh-CN" altLang="en-US" sz="1600" kern="0" dirty="0" smtClean="0">
                    <a:solidFill>
                      <a:sysClr val="window" lastClr="FFFFFF"/>
                    </a:solidFill>
                    <a:latin typeface="微软雅黑" panose="020B0503020204020204" pitchFamily="34" charset="-122"/>
                    <a:cs typeface="Aparajita" panose="020B0604020202020204" pitchFamily="34" charset="0"/>
                  </a:rPr>
                  <a:t>要素</a:t>
                </a:r>
                <a:r>
                  <a:rPr kumimoji="0" lang="zh-CN" altLang="en-US"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cs typeface="Aparajita" panose="020B0604020202020204" pitchFamily="34" charset="0"/>
                  </a:rPr>
                  <a:t>型</a:t>
                </a:r>
                <a:endParaRPr kumimoji="0" lang="en-US" altLang="zh-CN"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cs typeface="Aparajita" panose="020B0604020202020204" pitchFamily="34" charset="0"/>
                </a:endParaRPr>
              </a:p>
              <a:p>
                <a:pPr marL="0" marR="0" lvl="0" indent="0" algn="ctr" defTabSz="914400" eaLnBrk="1" fontAlgn="auto" latinLnBrk="0" hangingPunct="1">
                  <a:lnSpc>
                    <a:spcPct val="100000"/>
                  </a:lnSpc>
                  <a:spcBef>
                    <a:spcPct val="20000"/>
                  </a:spcBef>
                  <a:spcAft>
                    <a:spcPts val="0"/>
                  </a:spcAft>
                  <a:buClrTx/>
                  <a:buSzTx/>
                  <a:buFont typeface="Arial" charset="0"/>
                  <a:buNone/>
                  <a:tabLst/>
                  <a:defRPr/>
                </a:pPr>
                <a:r>
                  <a:rPr lang="zh-CN" altLang="en-US" sz="1600" kern="0" dirty="0" smtClean="0">
                    <a:solidFill>
                      <a:sysClr val="window" lastClr="FFFFFF"/>
                    </a:solidFill>
                    <a:latin typeface="微软雅黑" panose="020B0503020204020204" pitchFamily="34" charset="-122"/>
                    <a:cs typeface="Aparajita" panose="020B0604020202020204" pitchFamily="34" charset="0"/>
                  </a:rPr>
                  <a:t>知识</a:t>
                </a:r>
                <a:endParaRPr kumimoji="0" lang="en-US" sz="1600" b="0" i="0" u="none" strike="noStrike" kern="0" cap="none" spc="0" normalizeH="0" baseline="0" noProof="0" dirty="0">
                  <a:ln>
                    <a:noFill/>
                  </a:ln>
                  <a:solidFill>
                    <a:sysClr val="window" lastClr="FFFFFF"/>
                  </a:solidFill>
                  <a:effectLst/>
                  <a:uLnTx/>
                  <a:uFillTx/>
                  <a:latin typeface="微软雅黑" panose="020B0503020204020204" pitchFamily="34" charset="-122"/>
                  <a:cs typeface="Aparajita" panose="020B0604020202020204" pitchFamily="34" charset="0"/>
                </a:endParaRPr>
              </a:p>
            </p:txBody>
          </p:sp>
          <p:grpSp>
            <p:nvGrpSpPr>
              <p:cNvPr id="58" name="Group 161"/>
              <p:cNvGrpSpPr/>
              <p:nvPr/>
            </p:nvGrpSpPr>
            <p:grpSpPr>
              <a:xfrm>
                <a:off x="13426731" y="7426086"/>
                <a:ext cx="779645" cy="689549"/>
                <a:chOff x="6950300" y="2347916"/>
                <a:chExt cx="483524" cy="427536"/>
              </a:xfrm>
              <a:solidFill>
                <a:sysClr val="window" lastClr="FFFFFF"/>
              </a:solidFill>
            </p:grpSpPr>
            <p:sp>
              <p:nvSpPr>
                <p:cNvPr id="59" name="Freeform 533"/>
                <p:cNvSpPr>
                  <a:spLocks noChangeArrowheads="1"/>
                </p:cNvSpPr>
                <p:nvPr/>
              </p:nvSpPr>
              <p:spPr bwMode="auto">
                <a:xfrm>
                  <a:off x="7018163" y="2563380"/>
                  <a:ext cx="45808" cy="42415"/>
                </a:xfrm>
                <a:custGeom>
                  <a:avLst/>
                  <a:gdLst>
                    <a:gd name="T0" fmla="*/ 0 w 118"/>
                    <a:gd name="T1" fmla="*/ 0 h 110"/>
                    <a:gd name="T2" fmla="*/ 117 w 118"/>
                    <a:gd name="T3" fmla="*/ 0 h 110"/>
                    <a:gd name="T4" fmla="*/ 117 w 118"/>
                    <a:gd name="T5" fmla="*/ 109 h 110"/>
                    <a:gd name="T6" fmla="*/ 0 w 118"/>
                    <a:gd name="T7" fmla="*/ 109 h 110"/>
                    <a:gd name="T8" fmla="*/ 0 w 118"/>
                    <a:gd name="T9" fmla="*/ 0 h 110"/>
                  </a:gdLst>
                  <a:ahLst/>
                  <a:cxnLst>
                    <a:cxn ang="0">
                      <a:pos x="T0" y="T1"/>
                    </a:cxn>
                    <a:cxn ang="0">
                      <a:pos x="T2" y="T3"/>
                    </a:cxn>
                    <a:cxn ang="0">
                      <a:pos x="T4" y="T5"/>
                    </a:cxn>
                    <a:cxn ang="0">
                      <a:pos x="T6" y="T7"/>
                    </a:cxn>
                    <a:cxn ang="0">
                      <a:pos x="T8" y="T9"/>
                    </a:cxn>
                  </a:cxnLst>
                  <a:rect l="0" t="0" r="r" b="b"/>
                  <a:pathLst>
                    <a:path w="118" h="110">
                      <a:moveTo>
                        <a:pt x="0" y="0"/>
                      </a:moveTo>
                      <a:lnTo>
                        <a:pt x="117" y="0"/>
                      </a:lnTo>
                      <a:lnTo>
                        <a:pt x="117"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60" name="Freeform 534"/>
                <p:cNvSpPr>
                  <a:spLocks noChangeArrowheads="1"/>
                </p:cNvSpPr>
                <p:nvPr/>
              </p:nvSpPr>
              <p:spPr bwMode="auto">
                <a:xfrm>
                  <a:off x="7018163" y="2631243"/>
                  <a:ext cx="45808" cy="42415"/>
                </a:xfrm>
                <a:custGeom>
                  <a:avLst/>
                  <a:gdLst>
                    <a:gd name="T0" fmla="*/ 0 w 118"/>
                    <a:gd name="T1" fmla="*/ 0 h 110"/>
                    <a:gd name="T2" fmla="*/ 117 w 118"/>
                    <a:gd name="T3" fmla="*/ 0 h 110"/>
                    <a:gd name="T4" fmla="*/ 117 w 118"/>
                    <a:gd name="T5" fmla="*/ 109 h 110"/>
                    <a:gd name="T6" fmla="*/ 0 w 118"/>
                    <a:gd name="T7" fmla="*/ 109 h 110"/>
                    <a:gd name="T8" fmla="*/ 0 w 118"/>
                    <a:gd name="T9" fmla="*/ 0 h 110"/>
                  </a:gdLst>
                  <a:ahLst/>
                  <a:cxnLst>
                    <a:cxn ang="0">
                      <a:pos x="T0" y="T1"/>
                    </a:cxn>
                    <a:cxn ang="0">
                      <a:pos x="T2" y="T3"/>
                    </a:cxn>
                    <a:cxn ang="0">
                      <a:pos x="T4" y="T5"/>
                    </a:cxn>
                    <a:cxn ang="0">
                      <a:pos x="T6" y="T7"/>
                    </a:cxn>
                    <a:cxn ang="0">
                      <a:pos x="T8" y="T9"/>
                    </a:cxn>
                  </a:cxnLst>
                  <a:rect l="0" t="0" r="r" b="b"/>
                  <a:pathLst>
                    <a:path w="118" h="110">
                      <a:moveTo>
                        <a:pt x="0" y="0"/>
                      </a:moveTo>
                      <a:lnTo>
                        <a:pt x="117" y="0"/>
                      </a:lnTo>
                      <a:lnTo>
                        <a:pt x="117"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61" name="Freeform 535"/>
                <p:cNvSpPr>
                  <a:spLocks noChangeArrowheads="1"/>
                </p:cNvSpPr>
                <p:nvPr/>
              </p:nvSpPr>
              <p:spPr bwMode="auto">
                <a:xfrm>
                  <a:off x="7092812" y="2495517"/>
                  <a:ext cx="42415" cy="42415"/>
                </a:xfrm>
                <a:custGeom>
                  <a:avLst/>
                  <a:gdLst>
                    <a:gd name="T0" fmla="*/ 0 w 110"/>
                    <a:gd name="T1" fmla="*/ 0 h 110"/>
                    <a:gd name="T2" fmla="*/ 109 w 110"/>
                    <a:gd name="T3" fmla="*/ 0 h 110"/>
                    <a:gd name="T4" fmla="*/ 109 w 110"/>
                    <a:gd name="T5" fmla="*/ 109 h 110"/>
                    <a:gd name="T6" fmla="*/ 0 w 110"/>
                    <a:gd name="T7" fmla="*/ 109 h 110"/>
                    <a:gd name="T8" fmla="*/ 0 w 110"/>
                    <a:gd name="T9" fmla="*/ 0 h 110"/>
                  </a:gdLst>
                  <a:ahLst/>
                  <a:cxnLst>
                    <a:cxn ang="0">
                      <a:pos x="T0" y="T1"/>
                    </a:cxn>
                    <a:cxn ang="0">
                      <a:pos x="T2" y="T3"/>
                    </a:cxn>
                    <a:cxn ang="0">
                      <a:pos x="T4" y="T5"/>
                    </a:cxn>
                    <a:cxn ang="0">
                      <a:pos x="T6" y="T7"/>
                    </a:cxn>
                    <a:cxn ang="0">
                      <a:pos x="T8" y="T9"/>
                    </a:cxn>
                  </a:cxnLst>
                  <a:rect l="0" t="0" r="r" b="b"/>
                  <a:pathLst>
                    <a:path w="110" h="110">
                      <a:moveTo>
                        <a:pt x="0" y="0"/>
                      </a:moveTo>
                      <a:lnTo>
                        <a:pt x="109" y="0"/>
                      </a:lnTo>
                      <a:lnTo>
                        <a:pt x="109"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62" name="Freeform 536"/>
                <p:cNvSpPr>
                  <a:spLocks noChangeArrowheads="1"/>
                </p:cNvSpPr>
                <p:nvPr/>
              </p:nvSpPr>
              <p:spPr bwMode="auto">
                <a:xfrm>
                  <a:off x="7092812" y="2563380"/>
                  <a:ext cx="42415" cy="42415"/>
                </a:xfrm>
                <a:custGeom>
                  <a:avLst/>
                  <a:gdLst>
                    <a:gd name="T0" fmla="*/ 0 w 110"/>
                    <a:gd name="T1" fmla="*/ 0 h 110"/>
                    <a:gd name="T2" fmla="*/ 109 w 110"/>
                    <a:gd name="T3" fmla="*/ 0 h 110"/>
                    <a:gd name="T4" fmla="*/ 109 w 110"/>
                    <a:gd name="T5" fmla="*/ 109 h 110"/>
                    <a:gd name="T6" fmla="*/ 0 w 110"/>
                    <a:gd name="T7" fmla="*/ 109 h 110"/>
                    <a:gd name="T8" fmla="*/ 0 w 110"/>
                    <a:gd name="T9" fmla="*/ 0 h 110"/>
                  </a:gdLst>
                  <a:ahLst/>
                  <a:cxnLst>
                    <a:cxn ang="0">
                      <a:pos x="T0" y="T1"/>
                    </a:cxn>
                    <a:cxn ang="0">
                      <a:pos x="T2" y="T3"/>
                    </a:cxn>
                    <a:cxn ang="0">
                      <a:pos x="T4" y="T5"/>
                    </a:cxn>
                    <a:cxn ang="0">
                      <a:pos x="T6" y="T7"/>
                    </a:cxn>
                    <a:cxn ang="0">
                      <a:pos x="T8" y="T9"/>
                    </a:cxn>
                  </a:cxnLst>
                  <a:rect l="0" t="0" r="r" b="b"/>
                  <a:pathLst>
                    <a:path w="110" h="110">
                      <a:moveTo>
                        <a:pt x="0" y="0"/>
                      </a:moveTo>
                      <a:lnTo>
                        <a:pt x="109" y="0"/>
                      </a:lnTo>
                      <a:lnTo>
                        <a:pt x="109"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63" name="Freeform 537"/>
                <p:cNvSpPr>
                  <a:spLocks noChangeArrowheads="1"/>
                </p:cNvSpPr>
                <p:nvPr/>
              </p:nvSpPr>
              <p:spPr bwMode="auto">
                <a:xfrm>
                  <a:off x="7092812" y="2631243"/>
                  <a:ext cx="42415" cy="42415"/>
                </a:xfrm>
                <a:custGeom>
                  <a:avLst/>
                  <a:gdLst>
                    <a:gd name="T0" fmla="*/ 0 w 110"/>
                    <a:gd name="T1" fmla="*/ 0 h 110"/>
                    <a:gd name="T2" fmla="*/ 109 w 110"/>
                    <a:gd name="T3" fmla="*/ 0 h 110"/>
                    <a:gd name="T4" fmla="*/ 109 w 110"/>
                    <a:gd name="T5" fmla="*/ 109 h 110"/>
                    <a:gd name="T6" fmla="*/ 0 w 110"/>
                    <a:gd name="T7" fmla="*/ 109 h 110"/>
                    <a:gd name="T8" fmla="*/ 0 w 110"/>
                    <a:gd name="T9" fmla="*/ 0 h 110"/>
                  </a:gdLst>
                  <a:ahLst/>
                  <a:cxnLst>
                    <a:cxn ang="0">
                      <a:pos x="T0" y="T1"/>
                    </a:cxn>
                    <a:cxn ang="0">
                      <a:pos x="T2" y="T3"/>
                    </a:cxn>
                    <a:cxn ang="0">
                      <a:pos x="T4" y="T5"/>
                    </a:cxn>
                    <a:cxn ang="0">
                      <a:pos x="T6" y="T7"/>
                    </a:cxn>
                    <a:cxn ang="0">
                      <a:pos x="T8" y="T9"/>
                    </a:cxn>
                  </a:cxnLst>
                  <a:rect l="0" t="0" r="r" b="b"/>
                  <a:pathLst>
                    <a:path w="110" h="110">
                      <a:moveTo>
                        <a:pt x="0" y="0"/>
                      </a:moveTo>
                      <a:lnTo>
                        <a:pt x="109" y="0"/>
                      </a:lnTo>
                      <a:lnTo>
                        <a:pt x="109"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sp>
              <p:nvSpPr>
                <p:cNvPr id="64" name="Freeform 538"/>
                <p:cNvSpPr>
                  <a:spLocks noChangeArrowheads="1"/>
                </p:cNvSpPr>
                <p:nvPr/>
              </p:nvSpPr>
              <p:spPr bwMode="auto">
                <a:xfrm>
                  <a:off x="6950300" y="2347916"/>
                  <a:ext cx="483524" cy="427536"/>
                </a:xfrm>
                <a:custGeom>
                  <a:avLst/>
                  <a:gdLst>
                    <a:gd name="T0" fmla="*/ 1029 w 1255"/>
                    <a:gd name="T1" fmla="*/ 75 h 1113"/>
                    <a:gd name="T2" fmla="*/ 75 w 1255"/>
                    <a:gd name="T3" fmla="*/ 0 h 1113"/>
                    <a:gd name="T4" fmla="*/ 0 w 1255"/>
                    <a:gd name="T5" fmla="*/ 953 h 1113"/>
                    <a:gd name="T6" fmla="*/ 644 w 1255"/>
                    <a:gd name="T7" fmla="*/ 1029 h 1113"/>
                    <a:gd name="T8" fmla="*/ 1254 w 1255"/>
                    <a:gd name="T9" fmla="*/ 736 h 1113"/>
                    <a:gd name="T10" fmla="*/ 335 w 1255"/>
                    <a:gd name="T11" fmla="*/ 75 h 1113"/>
                    <a:gd name="T12" fmla="*/ 694 w 1255"/>
                    <a:gd name="T13" fmla="*/ 167 h 1113"/>
                    <a:gd name="T14" fmla="*/ 335 w 1255"/>
                    <a:gd name="T15" fmla="*/ 75 h 1113"/>
                    <a:gd name="T16" fmla="*/ 937 w 1255"/>
                    <a:gd name="T17" fmla="*/ 251 h 1113"/>
                    <a:gd name="T18" fmla="*/ 878 w 1255"/>
                    <a:gd name="T19" fmla="*/ 368 h 1113"/>
                    <a:gd name="T20" fmla="*/ 661 w 1255"/>
                    <a:gd name="T21" fmla="*/ 385 h 1113"/>
                    <a:gd name="T22" fmla="*/ 552 w 1255"/>
                    <a:gd name="T23" fmla="*/ 494 h 1113"/>
                    <a:gd name="T24" fmla="*/ 510 w 1255"/>
                    <a:gd name="T25" fmla="*/ 736 h 1113"/>
                    <a:gd name="T26" fmla="*/ 92 w 1255"/>
                    <a:gd name="T27" fmla="*/ 920 h 1113"/>
                    <a:gd name="T28" fmla="*/ 845 w 1255"/>
                    <a:gd name="T29" fmla="*/ 435 h 1113"/>
                    <a:gd name="T30" fmla="*/ 911 w 1255"/>
                    <a:gd name="T31" fmla="*/ 435 h 1113"/>
                    <a:gd name="T32" fmla="*/ 845 w 1255"/>
                    <a:gd name="T33" fmla="*/ 435 h 1113"/>
                    <a:gd name="T34" fmla="*/ 577 w 1255"/>
                    <a:gd name="T35" fmla="*/ 769 h 1113"/>
                    <a:gd name="T36" fmla="*/ 577 w 1255"/>
                    <a:gd name="T37" fmla="*/ 703 h 1113"/>
                    <a:gd name="T38" fmla="*/ 878 w 1255"/>
                    <a:gd name="T39" fmla="*/ 1079 h 1113"/>
                    <a:gd name="T40" fmla="*/ 878 w 1255"/>
                    <a:gd name="T41" fmla="*/ 1004 h 1113"/>
                    <a:gd name="T42" fmla="*/ 878 w 1255"/>
                    <a:gd name="T43" fmla="*/ 1079 h 1113"/>
                    <a:gd name="T44" fmla="*/ 945 w 1255"/>
                    <a:gd name="T45" fmla="*/ 728 h 1113"/>
                    <a:gd name="T46" fmla="*/ 878 w 1255"/>
                    <a:gd name="T47" fmla="*/ 803 h 1113"/>
                    <a:gd name="T48" fmla="*/ 661 w 1255"/>
                    <a:gd name="T49" fmla="*/ 627 h 1113"/>
                    <a:gd name="T50" fmla="*/ 694 w 1255"/>
                    <a:gd name="T51" fmla="*/ 585 h 1113"/>
                    <a:gd name="T52" fmla="*/ 878 w 1255"/>
                    <a:gd name="T53" fmla="*/ 669 h 1113"/>
                    <a:gd name="T54" fmla="*/ 1045 w 1255"/>
                    <a:gd name="T55" fmla="*/ 544 h 1113"/>
                    <a:gd name="T56" fmla="*/ 1087 w 1255"/>
                    <a:gd name="T57" fmla="*/ 585 h 1113"/>
                    <a:gd name="T58" fmla="*/ 1146 w 1255"/>
                    <a:gd name="T59" fmla="*/ 736 h 1113"/>
                    <a:gd name="T60" fmla="*/ 1221 w 1255"/>
                    <a:gd name="T61" fmla="*/ 736 h 1113"/>
                    <a:gd name="T62" fmla="*/ 1179 w 1255"/>
                    <a:gd name="T63" fmla="*/ 769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SimSun" charset="0"/>
                  </a:endParaRPr>
                </a:p>
              </p:txBody>
            </p:sp>
          </p:grpSp>
        </p:grpSp>
        <p:grpSp>
          <p:nvGrpSpPr>
            <p:cNvPr id="44" name="Group 4"/>
            <p:cNvGrpSpPr/>
            <p:nvPr/>
          </p:nvGrpSpPr>
          <p:grpSpPr>
            <a:xfrm>
              <a:off x="14612293" y="4555655"/>
              <a:ext cx="2828462" cy="2908429"/>
              <a:chOff x="14612293" y="4555655"/>
              <a:chExt cx="2828462" cy="2908429"/>
            </a:xfrm>
          </p:grpSpPr>
          <p:sp>
            <p:nvSpPr>
              <p:cNvPr id="53" name="그림 개체 틀 8"/>
              <p:cNvSpPr txBox="1">
                <a:spLocks/>
              </p:cNvSpPr>
              <p:nvPr/>
            </p:nvSpPr>
            <p:spPr>
              <a:xfrm>
                <a:off x="14658906" y="4555655"/>
                <a:ext cx="2683948" cy="2684614"/>
              </a:xfrm>
              <a:prstGeom prst="ellipse">
                <a:avLst/>
              </a:prstGeom>
              <a:solidFill>
                <a:srgbClr val="9BBB5C"/>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54" name="AutoShape 114"/>
              <p:cNvSpPr>
                <a:spLocks/>
              </p:cNvSpPr>
              <p:nvPr/>
            </p:nvSpPr>
            <p:spPr bwMode="auto">
              <a:xfrm>
                <a:off x="15731653" y="4971512"/>
                <a:ext cx="636215" cy="7000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ysClr val="window" lastClr="FFFFFF"/>
              </a:solidFill>
              <a:ln>
                <a:noFill/>
              </a:ln>
              <a:effectLst/>
              <a:extLst/>
            </p:spPr>
            <p:txBody>
              <a:bodyPr lIns="101578" tIns="101578" rIns="101578" bIns="101578" anchor="ctr"/>
              <a:lstStyle/>
              <a:p>
                <a:pPr marL="0" marR="0" lvl="0" indent="0" defTabSz="914195" eaLnBrk="1" fontAlgn="auto" latinLnBrk="0" hangingPunct="1">
                  <a:lnSpc>
                    <a:spcPct val="100000"/>
                  </a:lnSpc>
                  <a:spcBef>
                    <a:spcPts val="0"/>
                  </a:spcBef>
                  <a:spcAft>
                    <a:spcPts val="0"/>
                  </a:spcAft>
                  <a:buClrTx/>
                  <a:buSzTx/>
                  <a:buFontTx/>
                  <a:buNone/>
                  <a:tabLst/>
                  <a:defRPr/>
                </a:pPr>
                <a:endParaRPr kumimoji="0" lang="es-ES" sz="5400" b="0" i="0" u="none" strike="noStrike" kern="0" cap="none" spc="0" normalizeH="0" baseline="0" noProof="0" dirty="0">
                  <a:ln>
                    <a:noFill/>
                  </a:ln>
                  <a:solidFill>
                    <a:srgbClr val="44CEB9"/>
                  </a:solidFill>
                  <a:effectLst>
                    <a:outerShdw blurRad="38100" dist="38100" dir="2700000" algn="tl">
                      <a:srgbClr val="000000"/>
                    </a:outerShdw>
                  </a:effectLst>
                  <a:uLnTx/>
                  <a:uFillTx/>
                  <a:latin typeface="Gill Sans" charset="0"/>
                  <a:cs typeface="Gill Sans" charset="0"/>
                  <a:sym typeface="Gill Sans" charset="0"/>
                </a:endParaRPr>
              </a:p>
            </p:txBody>
          </p:sp>
          <p:sp>
            <p:nvSpPr>
              <p:cNvPr id="55" name="Content Placeholder 2"/>
              <p:cNvSpPr txBox="1">
                <a:spLocks/>
              </p:cNvSpPr>
              <p:nvPr/>
            </p:nvSpPr>
            <p:spPr bwMode="auto">
              <a:xfrm>
                <a:off x="14612293" y="5538579"/>
                <a:ext cx="2828462" cy="1925505"/>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sz="1600" b="1" i="0" u="none" strike="noStrike" kern="0" cap="none" spc="0" normalizeH="0" baseline="0" noProof="0" dirty="0" smtClean="0">
                    <a:ln>
                      <a:noFill/>
                    </a:ln>
                    <a:solidFill>
                      <a:sysClr val="window" lastClr="FFFFFF"/>
                    </a:solidFill>
                    <a:effectLst/>
                    <a:uLnTx/>
                    <a:uFillTx/>
                    <a:latin typeface="+mj-ea"/>
                    <a:ea typeface="+mj-ea"/>
                    <a:cs typeface="Aparajita" panose="020B0604020202020204" pitchFamily="34" charset="0"/>
                  </a:rPr>
                  <a:t>概念型</a:t>
                </a:r>
                <a:endParaRPr kumimoji="0" lang="en-US" altLang="zh-CN" sz="1600" b="1" i="0" u="none" strike="noStrike" kern="0" cap="none" spc="0" normalizeH="0" baseline="0" noProof="0" dirty="0" smtClean="0">
                  <a:ln>
                    <a:noFill/>
                  </a:ln>
                  <a:solidFill>
                    <a:sysClr val="window" lastClr="FFFFFF"/>
                  </a:solidFill>
                  <a:effectLst/>
                  <a:uLnTx/>
                  <a:uFillTx/>
                  <a:latin typeface="+mj-ea"/>
                  <a:ea typeface="+mj-ea"/>
                  <a:cs typeface="Aparajita" panose="020B0604020202020204" pitchFamily="34" charset="0"/>
                </a:endParaRP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sz="1600" b="1" i="0" u="none" strike="noStrike" kern="0" cap="none" spc="0" normalizeH="0" baseline="0" noProof="0" dirty="0" smtClean="0">
                    <a:ln>
                      <a:noFill/>
                    </a:ln>
                    <a:solidFill>
                      <a:sysClr val="window" lastClr="FFFFFF"/>
                    </a:solidFill>
                    <a:effectLst/>
                    <a:uLnTx/>
                    <a:uFillTx/>
                    <a:latin typeface="+mj-ea"/>
                    <a:ea typeface="+mj-ea"/>
                    <a:cs typeface="Aparajita" panose="020B0604020202020204" pitchFamily="34" charset="0"/>
                  </a:rPr>
                  <a:t>知识</a:t>
                </a:r>
                <a:endParaRPr kumimoji="0" lang="en-US" sz="1600" b="1" i="0" u="none" strike="noStrike" kern="0" cap="none" spc="0" normalizeH="0" baseline="0" noProof="0" dirty="0">
                  <a:ln>
                    <a:noFill/>
                  </a:ln>
                  <a:solidFill>
                    <a:sysClr val="window" lastClr="FFFFFF"/>
                  </a:solidFill>
                  <a:effectLst/>
                  <a:uLnTx/>
                  <a:uFillTx/>
                  <a:latin typeface="+mj-ea"/>
                  <a:ea typeface="+mj-ea"/>
                  <a:cs typeface="Aparajita" panose="020B0604020202020204" pitchFamily="34" charset="0"/>
                </a:endParaRPr>
              </a:p>
            </p:txBody>
          </p:sp>
        </p:grpSp>
        <p:grpSp>
          <p:nvGrpSpPr>
            <p:cNvPr id="45" name="Group 5"/>
            <p:cNvGrpSpPr/>
            <p:nvPr/>
          </p:nvGrpSpPr>
          <p:grpSpPr>
            <a:xfrm>
              <a:off x="17831387" y="4924586"/>
              <a:ext cx="2828461" cy="2862348"/>
              <a:chOff x="17831387" y="4924586"/>
              <a:chExt cx="2828461" cy="2862348"/>
            </a:xfrm>
          </p:grpSpPr>
          <p:sp>
            <p:nvSpPr>
              <p:cNvPr id="50" name="그림 개체 틀 8"/>
              <p:cNvSpPr txBox="1">
                <a:spLocks/>
              </p:cNvSpPr>
              <p:nvPr/>
            </p:nvSpPr>
            <p:spPr>
              <a:xfrm>
                <a:off x="17859638" y="4924586"/>
                <a:ext cx="2683948" cy="2684614"/>
              </a:xfrm>
              <a:prstGeom prst="ellipse">
                <a:avLst/>
              </a:prstGeom>
              <a:solidFill>
                <a:srgbClr val="F29B26"/>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51" name="AutoShape 125"/>
              <p:cNvSpPr>
                <a:spLocks/>
              </p:cNvSpPr>
              <p:nvPr/>
            </p:nvSpPr>
            <p:spPr bwMode="auto">
              <a:xfrm>
                <a:off x="18987993" y="5496613"/>
                <a:ext cx="568277" cy="566153"/>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ysClr val="window" lastClr="FFFFFF"/>
              </a:solidFill>
              <a:ln>
                <a:noFill/>
              </a:ln>
              <a:effectLst/>
              <a:extLst/>
            </p:spPr>
            <p:txBody>
              <a:bodyPr lIns="101578" tIns="101578" rIns="101578" bIns="101578" anchor="ctr"/>
              <a:lstStyle/>
              <a:p>
                <a:pPr marL="0" marR="0" lvl="0" indent="0" defTabSz="914195" eaLnBrk="1" fontAlgn="auto" latinLnBrk="0" hangingPunct="1">
                  <a:lnSpc>
                    <a:spcPct val="100000"/>
                  </a:lnSpc>
                  <a:spcBef>
                    <a:spcPts val="0"/>
                  </a:spcBef>
                  <a:spcAft>
                    <a:spcPts val="0"/>
                  </a:spcAft>
                  <a:buClrTx/>
                  <a:buSzTx/>
                  <a:buFontTx/>
                  <a:buNone/>
                  <a:tabLst/>
                  <a:defRPr/>
                </a:pPr>
                <a:endParaRPr kumimoji="0" lang="es-ES" sz="5400" b="0" i="0" u="none" strike="noStrike" kern="0" cap="none" spc="0" normalizeH="0" baseline="0" noProof="0" dirty="0">
                  <a:ln>
                    <a:noFill/>
                  </a:ln>
                  <a:solidFill>
                    <a:srgbClr val="44CEB9"/>
                  </a:solidFill>
                  <a:effectLst>
                    <a:outerShdw blurRad="38100" dist="38100" dir="2700000" algn="tl">
                      <a:srgbClr val="000000"/>
                    </a:outerShdw>
                  </a:effectLst>
                  <a:uLnTx/>
                  <a:uFillTx/>
                  <a:latin typeface="Gill Sans" charset="0"/>
                  <a:cs typeface="Gill Sans" charset="0"/>
                  <a:sym typeface="Gill Sans" charset="0"/>
                </a:endParaRPr>
              </a:p>
            </p:txBody>
          </p:sp>
          <p:sp>
            <p:nvSpPr>
              <p:cNvPr id="52" name="Content Placeholder 2"/>
              <p:cNvSpPr txBox="1">
                <a:spLocks/>
              </p:cNvSpPr>
              <p:nvPr/>
            </p:nvSpPr>
            <p:spPr bwMode="auto">
              <a:xfrm>
                <a:off x="17831387" y="5861429"/>
                <a:ext cx="2828461" cy="1925505"/>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ea"/>
                    <a:ea typeface="+mj-ea"/>
                    <a:cs typeface="Aparajita" panose="020B0604020202020204" pitchFamily="34" charset="0"/>
                  </a:rPr>
                  <a:t>FAQ</a:t>
                </a:r>
                <a:r>
                  <a:rPr kumimoji="0" lang="zh-CN" altLang="en-US" sz="1600" b="0" i="0" u="none" strike="noStrike" kern="0" cap="none" spc="0" normalizeH="0" baseline="0" noProof="0" dirty="0" smtClean="0">
                    <a:ln>
                      <a:noFill/>
                    </a:ln>
                    <a:solidFill>
                      <a:sysClr val="window" lastClr="FFFFFF"/>
                    </a:solidFill>
                    <a:effectLst/>
                    <a:uLnTx/>
                    <a:uFillTx/>
                    <a:latin typeface="+mj-ea"/>
                    <a:ea typeface="+mj-ea"/>
                    <a:cs typeface="Aparajita" panose="020B0604020202020204" pitchFamily="34" charset="0"/>
                  </a:rPr>
                  <a:t>型</a:t>
                </a:r>
                <a:endParaRPr kumimoji="0" lang="en-US" altLang="zh-CN" sz="1600" b="0" i="0" u="none" strike="noStrike" kern="0" cap="none" spc="0" normalizeH="0" baseline="0" noProof="0" dirty="0" smtClean="0">
                  <a:ln>
                    <a:noFill/>
                  </a:ln>
                  <a:solidFill>
                    <a:sysClr val="window" lastClr="FFFFFF"/>
                  </a:solidFill>
                  <a:effectLst/>
                  <a:uLnTx/>
                  <a:uFillTx/>
                  <a:latin typeface="+mj-ea"/>
                  <a:ea typeface="+mj-ea"/>
                  <a:cs typeface="Aparajita" panose="020B0604020202020204" pitchFamily="34" charset="0"/>
                </a:endParaRP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sz="1600" b="0" i="0" u="none" strike="noStrike" kern="0" cap="none" spc="0" normalizeH="0" baseline="0" noProof="0" dirty="0" smtClean="0">
                    <a:ln>
                      <a:noFill/>
                    </a:ln>
                    <a:solidFill>
                      <a:sysClr val="window" lastClr="FFFFFF"/>
                    </a:solidFill>
                    <a:effectLst/>
                    <a:uLnTx/>
                    <a:uFillTx/>
                    <a:latin typeface="+mj-ea"/>
                    <a:ea typeface="+mj-ea"/>
                    <a:cs typeface="Aparajita" panose="020B0604020202020204" pitchFamily="34" charset="0"/>
                  </a:rPr>
                  <a:t>知识</a:t>
                </a:r>
                <a:endParaRPr kumimoji="0" lang="en-US" sz="1600" b="0" i="0" u="none" strike="noStrike" kern="0" cap="none" spc="0" normalizeH="0" baseline="0" noProof="0" dirty="0">
                  <a:ln>
                    <a:noFill/>
                  </a:ln>
                  <a:solidFill>
                    <a:sysClr val="window" lastClr="FFFFFF"/>
                  </a:solidFill>
                  <a:effectLst/>
                  <a:uLnTx/>
                  <a:uFillTx/>
                  <a:latin typeface="+mj-ea"/>
                  <a:ea typeface="+mj-ea"/>
                  <a:cs typeface="Aparajita" panose="020B0604020202020204" pitchFamily="34" charset="0"/>
                </a:endParaRPr>
              </a:p>
            </p:txBody>
          </p:sp>
        </p:grpSp>
        <p:grpSp>
          <p:nvGrpSpPr>
            <p:cNvPr id="46" name="Group 7"/>
            <p:cNvGrpSpPr/>
            <p:nvPr/>
          </p:nvGrpSpPr>
          <p:grpSpPr>
            <a:xfrm>
              <a:off x="20043127" y="7507908"/>
              <a:ext cx="2828462" cy="2963637"/>
              <a:chOff x="20043127" y="7507908"/>
              <a:chExt cx="2828462" cy="2963637"/>
            </a:xfrm>
          </p:grpSpPr>
          <p:sp>
            <p:nvSpPr>
              <p:cNvPr id="47" name="그림 개체 틀 8"/>
              <p:cNvSpPr txBox="1">
                <a:spLocks/>
              </p:cNvSpPr>
              <p:nvPr/>
            </p:nvSpPr>
            <p:spPr>
              <a:xfrm>
                <a:off x="20064653" y="7507908"/>
                <a:ext cx="2683948" cy="2684614"/>
              </a:xfrm>
              <a:prstGeom prst="ellipse">
                <a:avLst/>
              </a:prstGeom>
              <a:solidFill>
                <a:srgbClr val="BD392F"/>
              </a:solidFill>
              <a:ln w="12700" cap="flat" cmpd="sng" algn="ctr">
                <a:noFill/>
                <a:prstDash val="solid"/>
                <a:miter lim="800000"/>
              </a:ln>
              <a:effectLst/>
            </p:spPr>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altLang="en-US" sz="9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mn-ea"/>
                  <a:cs typeface="+mn-cs"/>
                </a:endParaRPr>
              </a:p>
            </p:txBody>
          </p:sp>
          <p:sp>
            <p:nvSpPr>
              <p:cNvPr id="48" name="AutoShape 41"/>
              <p:cNvSpPr>
                <a:spLocks/>
              </p:cNvSpPr>
              <p:nvPr/>
            </p:nvSpPr>
            <p:spPr bwMode="auto">
              <a:xfrm>
                <a:off x="21075368" y="7929933"/>
                <a:ext cx="717127" cy="7144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ysClr val="window" lastClr="FFFFFF"/>
              </a:solidFill>
              <a:ln>
                <a:noFill/>
              </a:ln>
              <a:effectLst/>
              <a:extLst/>
            </p:spPr>
            <p:txBody>
              <a:bodyPr lIns="101578" tIns="101578" rIns="101578" bIns="101578" anchor="ctr"/>
              <a:lstStyle/>
              <a:p>
                <a:pPr marL="0" marR="0" lvl="0" indent="0" defTabSz="914195" eaLnBrk="1" fontAlgn="auto" latinLnBrk="0" hangingPunct="1">
                  <a:lnSpc>
                    <a:spcPct val="100000"/>
                  </a:lnSpc>
                  <a:spcBef>
                    <a:spcPts val="0"/>
                  </a:spcBef>
                  <a:spcAft>
                    <a:spcPts val="0"/>
                  </a:spcAft>
                  <a:buClrTx/>
                  <a:buSzTx/>
                  <a:buFontTx/>
                  <a:buNone/>
                  <a:tabLst/>
                  <a:defRPr/>
                </a:pPr>
                <a:endParaRPr kumimoji="0" lang="es-ES" sz="5400" b="0" i="0" u="none" strike="noStrike" kern="0" cap="none" spc="0" normalizeH="0" baseline="0" noProof="0" dirty="0">
                  <a:ln>
                    <a:noFill/>
                  </a:ln>
                  <a:solidFill>
                    <a:srgbClr val="44CEB9"/>
                  </a:solidFill>
                  <a:effectLst>
                    <a:outerShdw blurRad="38100" dist="38100" dir="2700000" algn="tl">
                      <a:srgbClr val="000000"/>
                    </a:outerShdw>
                  </a:effectLst>
                  <a:uLnTx/>
                  <a:uFillTx/>
                  <a:latin typeface="Gill Sans" charset="0"/>
                  <a:cs typeface="Gill Sans" charset="0"/>
                  <a:sym typeface="Gill Sans" charset="0"/>
                </a:endParaRPr>
              </a:p>
            </p:txBody>
          </p:sp>
          <p:sp>
            <p:nvSpPr>
              <p:cNvPr id="49" name="Content Placeholder 2"/>
              <p:cNvSpPr txBox="1">
                <a:spLocks/>
              </p:cNvSpPr>
              <p:nvPr/>
            </p:nvSpPr>
            <p:spPr bwMode="auto">
              <a:xfrm>
                <a:off x="20043127" y="8546040"/>
                <a:ext cx="2828462" cy="1925505"/>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sz="1400" b="0" i="0" u="none" strike="noStrike" kern="0" cap="none" spc="0" normalizeH="0" baseline="0" noProof="0" dirty="0" smtClean="0">
                    <a:ln>
                      <a:noFill/>
                    </a:ln>
                    <a:solidFill>
                      <a:sysClr val="window" lastClr="FFFFFF"/>
                    </a:solidFill>
                    <a:effectLst/>
                    <a:uLnTx/>
                    <a:uFillTx/>
                    <a:latin typeface="+mj-ea"/>
                    <a:ea typeface="+mj-ea"/>
                    <a:cs typeface="Aparajita" panose="020B0604020202020204" pitchFamily="34" charset="0"/>
                  </a:rPr>
                  <a:t>列表型</a:t>
                </a:r>
                <a:endParaRPr kumimoji="0" lang="en-US" altLang="zh-CN" sz="1400" b="0" i="0" u="none" strike="noStrike" kern="0" cap="none" spc="0" normalizeH="0" baseline="0" noProof="0" dirty="0" smtClean="0">
                  <a:ln>
                    <a:noFill/>
                  </a:ln>
                  <a:solidFill>
                    <a:sysClr val="window" lastClr="FFFFFF"/>
                  </a:solidFill>
                  <a:effectLst/>
                  <a:uLnTx/>
                  <a:uFillTx/>
                  <a:latin typeface="+mj-ea"/>
                  <a:ea typeface="+mj-ea"/>
                  <a:cs typeface="Aparajita" panose="020B0604020202020204" pitchFamily="34" charset="0"/>
                </a:endParaRPr>
              </a:p>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sz="1400" kern="0" dirty="0" smtClean="0">
                    <a:solidFill>
                      <a:sysClr val="window" lastClr="FFFFFF"/>
                    </a:solidFill>
                    <a:latin typeface="+mj-ea"/>
                    <a:ea typeface="+mj-ea"/>
                    <a:cs typeface="Aparajita" panose="020B0604020202020204" pitchFamily="34" charset="0"/>
                  </a:rPr>
                  <a:t>知识</a:t>
                </a:r>
                <a:endParaRPr kumimoji="0" lang="en-US" sz="1400" b="0" i="0" u="none" strike="noStrike" kern="0" cap="none" spc="0" normalizeH="0" baseline="0" noProof="0" dirty="0">
                  <a:ln>
                    <a:noFill/>
                  </a:ln>
                  <a:solidFill>
                    <a:sysClr val="window" lastClr="FFFFFF"/>
                  </a:solidFill>
                  <a:effectLst/>
                  <a:uLnTx/>
                  <a:uFillTx/>
                  <a:latin typeface="+mj-ea"/>
                  <a:ea typeface="+mj-ea"/>
                  <a:cs typeface="Aparajita" panose="020B0604020202020204" pitchFamily="34" charset="0"/>
                </a:endParaRPr>
              </a:p>
            </p:txBody>
          </p:sp>
        </p:grpSp>
      </p:grpSp>
      <p:sp>
        <p:nvSpPr>
          <p:cNvPr id="87" name="燕尾形 86"/>
          <p:cNvSpPr/>
          <p:nvPr/>
        </p:nvSpPr>
        <p:spPr>
          <a:xfrm>
            <a:off x="6714016" y="2218393"/>
            <a:ext cx="574151" cy="469667"/>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
        <p:nvSpPr>
          <p:cNvPr id="96" name="燕尾形 95"/>
          <p:cNvSpPr/>
          <p:nvPr/>
        </p:nvSpPr>
        <p:spPr>
          <a:xfrm rot="5400000">
            <a:off x="9800625" y="2639120"/>
            <a:ext cx="574151" cy="469667"/>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97" name="组合 96"/>
          <p:cNvGrpSpPr/>
          <p:nvPr/>
        </p:nvGrpSpPr>
        <p:grpSpPr>
          <a:xfrm>
            <a:off x="5203764" y="3315030"/>
            <a:ext cx="945944" cy="1223273"/>
            <a:chOff x="3834370" y="3159421"/>
            <a:chExt cx="945944" cy="1223273"/>
          </a:xfrm>
        </p:grpSpPr>
        <p:sp>
          <p:nvSpPr>
            <p:cNvPr id="98" name="矩形 97"/>
            <p:cNvSpPr/>
            <p:nvPr/>
          </p:nvSpPr>
          <p:spPr>
            <a:xfrm>
              <a:off x="3882735" y="3183566"/>
              <a:ext cx="897579" cy="119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TextBox 98"/>
            <p:cNvSpPr txBox="1"/>
            <p:nvPr/>
          </p:nvSpPr>
          <p:spPr>
            <a:xfrm>
              <a:off x="3834370" y="3159421"/>
              <a:ext cx="756461" cy="307777"/>
            </a:xfrm>
            <a:prstGeom prst="rect">
              <a:avLst/>
            </a:prstGeom>
            <a:noFill/>
          </p:spPr>
          <p:txBody>
            <a:bodyPr wrap="square" rtlCol="0">
              <a:spAutoFit/>
            </a:bodyPr>
            <a:lstStyle/>
            <a:p>
              <a:r>
                <a:rPr lang="en-US" altLang="zh-CN" sz="1400" b="1" dirty="0" smtClean="0">
                  <a:solidFill>
                    <a:schemeClr val="bg1"/>
                  </a:solidFill>
                  <a:latin typeface="Ebrima" pitchFamily="2" charset="0"/>
                  <a:ea typeface="Ebrima" pitchFamily="2" charset="0"/>
                  <a:cs typeface="Ebrima" pitchFamily="2" charset="0"/>
                </a:rPr>
                <a:t>AI</a:t>
              </a:r>
              <a:endParaRPr lang="zh-CN" altLang="en-US" sz="1400" b="1" dirty="0">
                <a:solidFill>
                  <a:schemeClr val="bg1"/>
                </a:solidFill>
                <a:latin typeface="Ebrima" pitchFamily="2" charset="0"/>
                <a:cs typeface="Ebrima" pitchFamily="2" charset="0"/>
              </a:endParaRPr>
            </a:p>
          </p:txBody>
        </p:sp>
        <p:grpSp>
          <p:nvGrpSpPr>
            <p:cNvPr id="100" name="Group 2"/>
            <p:cNvGrpSpPr/>
            <p:nvPr/>
          </p:nvGrpSpPr>
          <p:grpSpPr>
            <a:xfrm>
              <a:off x="3956976" y="3234133"/>
              <a:ext cx="766900" cy="782229"/>
              <a:chOff x="9152481" y="4161629"/>
              <a:chExt cx="6110782" cy="7588586"/>
            </a:xfrm>
          </p:grpSpPr>
          <p:sp>
            <p:nvSpPr>
              <p:cNvPr id="102" name="Freeform 17"/>
              <p:cNvSpPr>
                <a:spLocks noChangeArrowheads="1"/>
              </p:cNvSpPr>
              <p:nvPr/>
            </p:nvSpPr>
            <p:spPr bwMode="auto">
              <a:xfrm>
                <a:off x="10998164" y="4161629"/>
                <a:ext cx="2745973" cy="1313791"/>
              </a:xfrm>
              <a:custGeom>
                <a:avLst/>
                <a:gdLst>
                  <a:gd name="T0" fmla="*/ 3314 w 6713"/>
                  <a:gd name="T1" fmla="*/ 10 h 3210"/>
                  <a:gd name="T2" fmla="*/ 3314 w 6713"/>
                  <a:gd name="T3" fmla="*/ 10 h 3210"/>
                  <a:gd name="T4" fmla="*/ 3220 w 6713"/>
                  <a:gd name="T5" fmla="*/ 0 h 3210"/>
                  <a:gd name="T6" fmla="*/ 3136 w 6713"/>
                  <a:gd name="T7" fmla="*/ 10 h 3210"/>
                  <a:gd name="T8" fmla="*/ 0 w 6713"/>
                  <a:gd name="T9" fmla="*/ 3209 h 3210"/>
                  <a:gd name="T10" fmla="*/ 472 w 6713"/>
                  <a:gd name="T11" fmla="*/ 3209 h 3210"/>
                  <a:gd name="T12" fmla="*/ 3314 w 6713"/>
                  <a:gd name="T13" fmla="*/ 629 h 3210"/>
                  <a:gd name="T14" fmla="*/ 6209 w 6713"/>
                  <a:gd name="T15" fmla="*/ 3209 h 3210"/>
                  <a:gd name="T16" fmla="*/ 6712 w 6713"/>
                  <a:gd name="T17" fmla="*/ 3209 h 3210"/>
                  <a:gd name="T18" fmla="*/ 3314 w 6713"/>
                  <a:gd name="T19" fmla="*/ 1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3" h="3210">
                    <a:moveTo>
                      <a:pt x="3314" y="10"/>
                    </a:moveTo>
                    <a:lnTo>
                      <a:pt x="3314" y="10"/>
                    </a:lnTo>
                    <a:cubicBezTo>
                      <a:pt x="3283" y="0"/>
                      <a:pt x="3251" y="0"/>
                      <a:pt x="3220" y="0"/>
                    </a:cubicBezTo>
                    <a:cubicBezTo>
                      <a:pt x="3189" y="0"/>
                      <a:pt x="3167" y="0"/>
                      <a:pt x="3136" y="10"/>
                    </a:cubicBezTo>
                    <a:cubicBezTo>
                      <a:pt x="1416" y="52"/>
                      <a:pt x="220" y="1489"/>
                      <a:pt x="0" y="3209"/>
                    </a:cubicBezTo>
                    <a:cubicBezTo>
                      <a:pt x="472" y="3209"/>
                      <a:pt x="472" y="3209"/>
                      <a:pt x="472" y="3209"/>
                    </a:cubicBezTo>
                    <a:cubicBezTo>
                      <a:pt x="651" y="1930"/>
                      <a:pt x="1783" y="629"/>
                      <a:pt x="3314" y="629"/>
                    </a:cubicBezTo>
                    <a:cubicBezTo>
                      <a:pt x="4888" y="629"/>
                      <a:pt x="5790" y="1961"/>
                      <a:pt x="6209" y="3209"/>
                    </a:cubicBezTo>
                    <a:cubicBezTo>
                      <a:pt x="6712" y="3209"/>
                      <a:pt x="6712" y="3209"/>
                      <a:pt x="6712" y="3209"/>
                    </a:cubicBezTo>
                    <a:cubicBezTo>
                      <a:pt x="6261" y="1604"/>
                      <a:pt x="5066" y="52"/>
                      <a:pt x="3314" y="1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3" name="Freeform 18"/>
              <p:cNvSpPr>
                <a:spLocks noChangeArrowheads="1"/>
              </p:cNvSpPr>
              <p:nvPr/>
            </p:nvSpPr>
            <p:spPr bwMode="auto">
              <a:xfrm>
                <a:off x="12298983" y="4564068"/>
                <a:ext cx="1086121" cy="1422070"/>
              </a:xfrm>
              <a:custGeom>
                <a:avLst/>
                <a:gdLst>
                  <a:gd name="T0" fmla="*/ 2653 w 2654"/>
                  <a:gd name="T1" fmla="*/ 2224 h 3473"/>
                  <a:gd name="T2" fmla="*/ 2653 w 2654"/>
                  <a:gd name="T3" fmla="*/ 2224 h 3473"/>
                  <a:gd name="T4" fmla="*/ 1804 w 2654"/>
                  <a:gd name="T5" fmla="*/ 766 h 3473"/>
                  <a:gd name="T6" fmla="*/ 136 w 2654"/>
                  <a:gd name="T7" fmla="*/ 0 h 3473"/>
                  <a:gd name="T8" fmla="*/ 63 w 2654"/>
                  <a:gd name="T9" fmla="*/ 0 h 3473"/>
                  <a:gd name="T10" fmla="*/ 0 w 2654"/>
                  <a:gd name="T11" fmla="*/ 0 h 3473"/>
                  <a:gd name="T12" fmla="*/ 0 w 2654"/>
                  <a:gd name="T13" fmla="*/ 746 h 3473"/>
                  <a:gd name="T14" fmla="*/ 105 w 2654"/>
                  <a:gd name="T15" fmla="*/ 746 h 3473"/>
                  <a:gd name="T16" fmla="*/ 220 w 2654"/>
                  <a:gd name="T17" fmla="*/ 672 h 3473"/>
                  <a:gd name="T18" fmla="*/ 577 w 2654"/>
                  <a:gd name="T19" fmla="*/ 546 h 3473"/>
                  <a:gd name="T20" fmla="*/ 975 w 2654"/>
                  <a:gd name="T21" fmla="*/ 672 h 3473"/>
                  <a:gd name="T22" fmla="*/ 1164 w 2654"/>
                  <a:gd name="T23" fmla="*/ 1134 h 3473"/>
                  <a:gd name="T24" fmla="*/ 975 w 2654"/>
                  <a:gd name="T25" fmla="*/ 1595 h 3473"/>
                  <a:gd name="T26" fmla="*/ 577 w 2654"/>
                  <a:gd name="T27" fmla="*/ 1721 h 3473"/>
                  <a:gd name="T28" fmla="*/ 220 w 2654"/>
                  <a:gd name="T29" fmla="*/ 1574 h 3473"/>
                  <a:gd name="T30" fmla="*/ 84 w 2654"/>
                  <a:gd name="T31" fmla="*/ 1480 h 3473"/>
                  <a:gd name="T32" fmla="*/ 0 w 2654"/>
                  <a:gd name="T33" fmla="*/ 1480 h 3473"/>
                  <a:gd name="T34" fmla="*/ 0 w 2654"/>
                  <a:gd name="T35" fmla="*/ 2224 h 3473"/>
                  <a:gd name="T36" fmla="*/ 1479 w 2654"/>
                  <a:gd name="T37" fmla="*/ 2224 h 3473"/>
                  <a:gd name="T38" fmla="*/ 1479 w 2654"/>
                  <a:gd name="T39" fmla="*/ 2623 h 3473"/>
                  <a:gd name="T40" fmla="*/ 1479 w 2654"/>
                  <a:gd name="T41" fmla="*/ 2633 h 3473"/>
                  <a:gd name="T42" fmla="*/ 1342 w 2654"/>
                  <a:gd name="T43" fmla="*/ 2895 h 3473"/>
                  <a:gd name="T44" fmla="*/ 1248 w 2654"/>
                  <a:gd name="T45" fmla="*/ 3105 h 3473"/>
                  <a:gd name="T46" fmla="*/ 1322 w 2654"/>
                  <a:gd name="T47" fmla="*/ 3357 h 3473"/>
                  <a:gd name="T48" fmla="*/ 1605 w 2654"/>
                  <a:gd name="T49" fmla="*/ 3472 h 3473"/>
                  <a:gd name="T50" fmla="*/ 1877 w 2654"/>
                  <a:gd name="T51" fmla="*/ 3367 h 3473"/>
                  <a:gd name="T52" fmla="*/ 1951 w 2654"/>
                  <a:gd name="T53" fmla="*/ 3105 h 3473"/>
                  <a:gd name="T54" fmla="*/ 1867 w 2654"/>
                  <a:gd name="T55" fmla="*/ 2895 h 3473"/>
                  <a:gd name="T56" fmla="*/ 1751 w 2654"/>
                  <a:gd name="T57" fmla="*/ 2643 h 3473"/>
                  <a:gd name="T58" fmla="*/ 1751 w 2654"/>
                  <a:gd name="T59" fmla="*/ 2224 h 3473"/>
                  <a:gd name="T60" fmla="*/ 2653 w 2654"/>
                  <a:gd name="T61" fmla="*/ 2224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54" h="3473">
                    <a:moveTo>
                      <a:pt x="2653" y="2224"/>
                    </a:moveTo>
                    <a:lnTo>
                      <a:pt x="2653" y="2224"/>
                    </a:lnTo>
                    <a:cubicBezTo>
                      <a:pt x="2454" y="1700"/>
                      <a:pt x="2181" y="1165"/>
                      <a:pt x="1804" y="766"/>
                    </a:cubicBezTo>
                    <a:cubicBezTo>
                      <a:pt x="1374" y="305"/>
                      <a:pt x="850" y="0"/>
                      <a:pt x="136" y="0"/>
                    </a:cubicBezTo>
                    <a:cubicBezTo>
                      <a:pt x="116" y="0"/>
                      <a:pt x="84" y="0"/>
                      <a:pt x="63" y="0"/>
                    </a:cubicBezTo>
                    <a:cubicBezTo>
                      <a:pt x="42" y="0"/>
                      <a:pt x="21" y="0"/>
                      <a:pt x="0" y="0"/>
                    </a:cubicBezTo>
                    <a:cubicBezTo>
                      <a:pt x="0" y="746"/>
                      <a:pt x="0" y="746"/>
                      <a:pt x="0" y="746"/>
                    </a:cubicBezTo>
                    <a:cubicBezTo>
                      <a:pt x="105" y="746"/>
                      <a:pt x="105" y="746"/>
                      <a:pt x="105" y="746"/>
                    </a:cubicBezTo>
                    <a:cubicBezTo>
                      <a:pt x="126" y="746"/>
                      <a:pt x="136" y="746"/>
                      <a:pt x="220" y="672"/>
                    </a:cubicBezTo>
                    <a:cubicBezTo>
                      <a:pt x="304" y="619"/>
                      <a:pt x="420" y="546"/>
                      <a:pt x="577" y="546"/>
                    </a:cubicBezTo>
                    <a:cubicBezTo>
                      <a:pt x="703" y="546"/>
                      <a:pt x="850" y="567"/>
                      <a:pt x="975" y="672"/>
                    </a:cubicBezTo>
                    <a:cubicBezTo>
                      <a:pt x="1091" y="756"/>
                      <a:pt x="1175" y="934"/>
                      <a:pt x="1164" y="1134"/>
                    </a:cubicBezTo>
                    <a:cubicBezTo>
                      <a:pt x="1164" y="1333"/>
                      <a:pt x="1080" y="1501"/>
                      <a:pt x="975" y="1595"/>
                    </a:cubicBezTo>
                    <a:cubicBezTo>
                      <a:pt x="850" y="1689"/>
                      <a:pt x="713" y="1721"/>
                      <a:pt x="577" y="1721"/>
                    </a:cubicBezTo>
                    <a:cubicBezTo>
                      <a:pt x="420" y="1721"/>
                      <a:pt x="293" y="1637"/>
                      <a:pt x="220" y="1574"/>
                    </a:cubicBezTo>
                    <a:cubicBezTo>
                      <a:pt x="126" y="1501"/>
                      <a:pt x="105" y="1480"/>
                      <a:pt x="84" y="1480"/>
                    </a:cubicBezTo>
                    <a:cubicBezTo>
                      <a:pt x="0" y="1480"/>
                      <a:pt x="0" y="1480"/>
                      <a:pt x="0" y="1480"/>
                    </a:cubicBezTo>
                    <a:cubicBezTo>
                      <a:pt x="0" y="2224"/>
                      <a:pt x="0" y="2224"/>
                      <a:pt x="0" y="2224"/>
                    </a:cubicBezTo>
                    <a:cubicBezTo>
                      <a:pt x="1479" y="2224"/>
                      <a:pt x="1479" y="2224"/>
                      <a:pt x="1479" y="2224"/>
                    </a:cubicBezTo>
                    <a:cubicBezTo>
                      <a:pt x="1479" y="2623"/>
                      <a:pt x="1479" y="2623"/>
                      <a:pt x="1479" y="2623"/>
                    </a:cubicBezTo>
                    <a:cubicBezTo>
                      <a:pt x="1490" y="2633"/>
                      <a:pt x="1490" y="2633"/>
                      <a:pt x="1479" y="2633"/>
                    </a:cubicBezTo>
                    <a:cubicBezTo>
                      <a:pt x="1468" y="2759"/>
                      <a:pt x="1395" y="2822"/>
                      <a:pt x="1342" y="2895"/>
                    </a:cubicBezTo>
                    <a:cubicBezTo>
                      <a:pt x="1290" y="2959"/>
                      <a:pt x="1248" y="3021"/>
                      <a:pt x="1248" y="3105"/>
                    </a:cubicBezTo>
                    <a:cubicBezTo>
                      <a:pt x="1248" y="3210"/>
                      <a:pt x="1269" y="3294"/>
                      <a:pt x="1322" y="3357"/>
                    </a:cubicBezTo>
                    <a:cubicBezTo>
                      <a:pt x="1374" y="3420"/>
                      <a:pt x="1447" y="3462"/>
                      <a:pt x="1605" y="3472"/>
                    </a:cubicBezTo>
                    <a:cubicBezTo>
                      <a:pt x="1751" y="3472"/>
                      <a:pt x="1825" y="3430"/>
                      <a:pt x="1877" y="3367"/>
                    </a:cubicBezTo>
                    <a:cubicBezTo>
                      <a:pt x="1929" y="3294"/>
                      <a:pt x="1951" y="3210"/>
                      <a:pt x="1951" y="3105"/>
                    </a:cubicBezTo>
                    <a:cubicBezTo>
                      <a:pt x="1951" y="3021"/>
                      <a:pt x="1919" y="2959"/>
                      <a:pt x="1867" y="2895"/>
                    </a:cubicBezTo>
                    <a:cubicBezTo>
                      <a:pt x="1825" y="2832"/>
                      <a:pt x="1751" y="2759"/>
                      <a:pt x="1751" y="2643"/>
                    </a:cubicBezTo>
                    <a:cubicBezTo>
                      <a:pt x="1751" y="2224"/>
                      <a:pt x="1751" y="2224"/>
                      <a:pt x="1751" y="2224"/>
                    </a:cubicBezTo>
                    <a:lnTo>
                      <a:pt x="2653" y="2224"/>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4" name="Freeform 19"/>
              <p:cNvSpPr>
                <a:spLocks noChangeArrowheads="1"/>
              </p:cNvSpPr>
              <p:nvPr/>
            </p:nvSpPr>
            <p:spPr bwMode="auto">
              <a:xfrm>
                <a:off x="11340960" y="4582115"/>
                <a:ext cx="1338707" cy="1404023"/>
              </a:xfrm>
              <a:custGeom>
                <a:avLst/>
                <a:gdLst>
                  <a:gd name="T0" fmla="*/ 3167 w 3274"/>
                  <a:gd name="T1" fmla="*/ 807 h 3430"/>
                  <a:gd name="T2" fmla="*/ 3167 w 3274"/>
                  <a:gd name="T3" fmla="*/ 807 h 3430"/>
                  <a:gd name="T4" fmla="*/ 2916 w 3274"/>
                  <a:gd name="T5" fmla="*/ 734 h 3430"/>
                  <a:gd name="T6" fmla="*/ 2695 w 3274"/>
                  <a:gd name="T7" fmla="*/ 818 h 3430"/>
                  <a:gd name="T8" fmla="*/ 2444 w 3274"/>
                  <a:gd name="T9" fmla="*/ 943 h 3430"/>
                  <a:gd name="T10" fmla="*/ 2067 w 3274"/>
                  <a:gd name="T11" fmla="*/ 943 h 3430"/>
                  <a:gd name="T12" fmla="*/ 2067 w 3274"/>
                  <a:gd name="T13" fmla="*/ 0 h 3430"/>
                  <a:gd name="T14" fmla="*/ 0 w 3274"/>
                  <a:gd name="T15" fmla="*/ 2181 h 3430"/>
                  <a:gd name="T16" fmla="*/ 913 w 3274"/>
                  <a:gd name="T17" fmla="*/ 2181 h 3430"/>
                  <a:gd name="T18" fmla="*/ 913 w 3274"/>
                  <a:gd name="T19" fmla="*/ 2580 h 3430"/>
                  <a:gd name="T20" fmla="*/ 913 w 3274"/>
                  <a:gd name="T21" fmla="*/ 2590 h 3430"/>
                  <a:gd name="T22" fmla="*/ 776 w 3274"/>
                  <a:gd name="T23" fmla="*/ 2852 h 3430"/>
                  <a:gd name="T24" fmla="*/ 682 w 3274"/>
                  <a:gd name="T25" fmla="*/ 3062 h 3430"/>
                  <a:gd name="T26" fmla="*/ 755 w 3274"/>
                  <a:gd name="T27" fmla="*/ 3314 h 3430"/>
                  <a:gd name="T28" fmla="*/ 1038 w 3274"/>
                  <a:gd name="T29" fmla="*/ 3429 h 3430"/>
                  <a:gd name="T30" fmla="*/ 1311 w 3274"/>
                  <a:gd name="T31" fmla="*/ 3324 h 3430"/>
                  <a:gd name="T32" fmla="*/ 1385 w 3274"/>
                  <a:gd name="T33" fmla="*/ 3062 h 3430"/>
                  <a:gd name="T34" fmla="*/ 1301 w 3274"/>
                  <a:gd name="T35" fmla="*/ 2852 h 3430"/>
                  <a:gd name="T36" fmla="*/ 1185 w 3274"/>
                  <a:gd name="T37" fmla="*/ 2600 h 3430"/>
                  <a:gd name="T38" fmla="*/ 1185 w 3274"/>
                  <a:gd name="T39" fmla="*/ 2181 h 3430"/>
                  <a:gd name="T40" fmla="*/ 2067 w 3274"/>
                  <a:gd name="T41" fmla="*/ 2181 h 3430"/>
                  <a:gd name="T42" fmla="*/ 2067 w 3274"/>
                  <a:gd name="T43" fmla="*/ 1206 h 3430"/>
                  <a:gd name="T44" fmla="*/ 2434 w 3274"/>
                  <a:gd name="T45" fmla="*/ 1206 h 3430"/>
                  <a:gd name="T46" fmla="*/ 2444 w 3274"/>
                  <a:gd name="T47" fmla="*/ 1206 h 3430"/>
                  <a:gd name="T48" fmla="*/ 2695 w 3274"/>
                  <a:gd name="T49" fmla="*/ 1353 h 3430"/>
                  <a:gd name="T50" fmla="*/ 2916 w 3274"/>
                  <a:gd name="T51" fmla="*/ 1447 h 3430"/>
                  <a:gd name="T52" fmla="*/ 3167 w 3274"/>
                  <a:gd name="T53" fmla="*/ 1374 h 3430"/>
                  <a:gd name="T54" fmla="*/ 3273 w 3274"/>
                  <a:gd name="T55" fmla="*/ 1091 h 3430"/>
                  <a:gd name="T56" fmla="*/ 3167 w 3274"/>
                  <a:gd name="T57" fmla="*/ 807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74" h="3430">
                    <a:moveTo>
                      <a:pt x="3167" y="807"/>
                    </a:moveTo>
                    <a:lnTo>
                      <a:pt x="3167" y="807"/>
                    </a:lnTo>
                    <a:cubicBezTo>
                      <a:pt x="3105" y="755"/>
                      <a:pt x="3010" y="734"/>
                      <a:pt x="2916" y="734"/>
                    </a:cubicBezTo>
                    <a:cubicBezTo>
                      <a:pt x="2832" y="734"/>
                      <a:pt x="2769" y="776"/>
                      <a:pt x="2695" y="818"/>
                    </a:cubicBezTo>
                    <a:cubicBezTo>
                      <a:pt x="2632" y="870"/>
                      <a:pt x="2559" y="943"/>
                      <a:pt x="2444" y="943"/>
                    </a:cubicBezTo>
                    <a:cubicBezTo>
                      <a:pt x="2067" y="943"/>
                      <a:pt x="2067" y="943"/>
                      <a:pt x="2067" y="943"/>
                    </a:cubicBezTo>
                    <a:cubicBezTo>
                      <a:pt x="2067" y="0"/>
                      <a:pt x="2067" y="0"/>
                      <a:pt x="2067" y="0"/>
                    </a:cubicBezTo>
                    <a:cubicBezTo>
                      <a:pt x="976" y="209"/>
                      <a:pt x="168" y="1216"/>
                      <a:pt x="0" y="2181"/>
                    </a:cubicBezTo>
                    <a:cubicBezTo>
                      <a:pt x="913" y="2181"/>
                      <a:pt x="913" y="2181"/>
                      <a:pt x="913" y="2181"/>
                    </a:cubicBezTo>
                    <a:cubicBezTo>
                      <a:pt x="913" y="2580"/>
                      <a:pt x="913" y="2580"/>
                      <a:pt x="913" y="2580"/>
                    </a:cubicBezTo>
                    <a:cubicBezTo>
                      <a:pt x="913" y="2590"/>
                      <a:pt x="913" y="2590"/>
                      <a:pt x="913" y="2590"/>
                    </a:cubicBezTo>
                    <a:cubicBezTo>
                      <a:pt x="902" y="2716"/>
                      <a:pt x="829" y="2779"/>
                      <a:pt x="776" y="2852"/>
                    </a:cubicBezTo>
                    <a:cubicBezTo>
                      <a:pt x="714" y="2916"/>
                      <a:pt x="682" y="2978"/>
                      <a:pt x="682" y="3062"/>
                    </a:cubicBezTo>
                    <a:cubicBezTo>
                      <a:pt x="682" y="3167"/>
                      <a:pt x="703" y="3251"/>
                      <a:pt x="755" y="3314"/>
                    </a:cubicBezTo>
                    <a:cubicBezTo>
                      <a:pt x="808" y="3377"/>
                      <a:pt x="882" y="3419"/>
                      <a:pt x="1038" y="3429"/>
                    </a:cubicBezTo>
                    <a:cubicBezTo>
                      <a:pt x="1185" y="3429"/>
                      <a:pt x="1259" y="3387"/>
                      <a:pt x="1311" y="3324"/>
                    </a:cubicBezTo>
                    <a:cubicBezTo>
                      <a:pt x="1364" y="3251"/>
                      <a:pt x="1385" y="3167"/>
                      <a:pt x="1385" y="3062"/>
                    </a:cubicBezTo>
                    <a:cubicBezTo>
                      <a:pt x="1385" y="2978"/>
                      <a:pt x="1353" y="2916"/>
                      <a:pt x="1301" y="2852"/>
                    </a:cubicBezTo>
                    <a:cubicBezTo>
                      <a:pt x="1248" y="2789"/>
                      <a:pt x="1185" y="2716"/>
                      <a:pt x="1185" y="2600"/>
                    </a:cubicBezTo>
                    <a:cubicBezTo>
                      <a:pt x="1185" y="2181"/>
                      <a:pt x="1185" y="2181"/>
                      <a:pt x="1185" y="2181"/>
                    </a:cubicBezTo>
                    <a:cubicBezTo>
                      <a:pt x="2067" y="2181"/>
                      <a:pt x="2067" y="2181"/>
                      <a:pt x="2067" y="2181"/>
                    </a:cubicBezTo>
                    <a:cubicBezTo>
                      <a:pt x="2067" y="1206"/>
                      <a:pt x="2067" y="1206"/>
                      <a:pt x="2067" y="1206"/>
                    </a:cubicBezTo>
                    <a:cubicBezTo>
                      <a:pt x="2434" y="1206"/>
                      <a:pt x="2434" y="1206"/>
                      <a:pt x="2434" y="1206"/>
                    </a:cubicBezTo>
                    <a:cubicBezTo>
                      <a:pt x="2434" y="1206"/>
                      <a:pt x="2434" y="1206"/>
                      <a:pt x="2444" y="1206"/>
                    </a:cubicBezTo>
                    <a:cubicBezTo>
                      <a:pt x="2559" y="1216"/>
                      <a:pt x="2632" y="1300"/>
                      <a:pt x="2695" y="1353"/>
                    </a:cubicBezTo>
                    <a:cubicBezTo>
                      <a:pt x="2769" y="1405"/>
                      <a:pt x="2832" y="1447"/>
                      <a:pt x="2916" y="1447"/>
                    </a:cubicBezTo>
                    <a:cubicBezTo>
                      <a:pt x="3010" y="1447"/>
                      <a:pt x="3105" y="1415"/>
                      <a:pt x="3167" y="1374"/>
                    </a:cubicBezTo>
                    <a:cubicBezTo>
                      <a:pt x="3230" y="1321"/>
                      <a:pt x="3273" y="1238"/>
                      <a:pt x="3273" y="1091"/>
                    </a:cubicBezTo>
                    <a:cubicBezTo>
                      <a:pt x="3273" y="943"/>
                      <a:pt x="3230" y="859"/>
                      <a:pt x="3167" y="807"/>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5" name="Freeform 20"/>
              <p:cNvSpPr>
                <a:spLocks noChangeArrowheads="1"/>
              </p:cNvSpPr>
              <p:nvPr/>
            </p:nvSpPr>
            <p:spPr bwMode="auto">
              <a:xfrm>
                <a:off x="10581397" y="5587309"/>
                <a:ext cx="600794" cy="1326424"/>
              </a:xfrm>
              <a:custGeom>
                <a:avLst/>
                <a:gdLst>
                  <a:gd name="T0" fmla="*/ 21 w 1469"/>
                  <a:gd name="T1" fmla="*/ 1562 h 3242"/>
                  <a:gd name="T2" fmla="*/ 21 w 1469"/>
                  <a:gd name="T3" fmla="*/ 1562 h 3242"/>
                  <a:gd name="T4" fmla="*/ 944 w 1469"/>
                  <a:gd name="T5" fmla="*/ 3241 h 3242"/>
                  <a:gd name="T6" fmla="*/ 1468 w 1469"/>
                  <a:gd name="T7" fmla="*/ 3241 h 3242"/>
                  <a:gd name="T8" fmla="*/ 1468 w 1469"/>
                  <a:gd name="T9" fmla="*/ 42 h 3242"/>
                  <a:gd name="T10" fmla="*/ 1468 w 1469"/>
                  <a:gd name="T11" fmla="*/ 0 h 3242"/>
                  <a:gd name="T12" fmla="*/ 881 w 1469"/>
                  <a:gd name="T13" fmla="*/ 0 h 3242"/>
                  <a:gd name="T14" fmla="*/ 21 w 1469"/>
                  <a:gd name="T15" fmla="*/ 1562 h 3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9" h="3242">
                    <a:moveTo>
                      <a:pt x="21" y="1562"/>
                    </a:moveTo>
                    <a:lnTo>
                      <a:pt x="21" y="1562"/>
                    </a:lnTo>
                    <a:cubicBezTo>
                      <a:pt x="53" y="2842"/>
                      <a:pt x="409" y="3157"/>
                      <a:pt x="944" y="3241"/>
                    </a:cubicBezTo>
                    <a:cubicBezTo>
                      <a:pt x="1468" y="3241"/>
                      <a:pt x="1468" y="3241"/>
                      <a:pt x="1468" y="3241"/>
                    </a:cubicBezTo>
                    <a:cubicBezTo>
                      <a:pt x="1468" y="42"/>
                      <a:pt x="1468" y="42"/>
                      <a:pt x="1468" y="42"/>
                    </a:cubicBezTo>
                    <a:cubicBezTo>
                      <a:pt x="1468" y="31"/>
                      <a:pt x="1468" y="21"/>
                      <a:pt x="1468" y="0"/>
                    </a:cubicBezTo>
                    <a:cubicBezTo>
                      <a:pt x="881" y="0"/>
                      <a:pt x="881" y="0"/>
                      <a:pt x="881" y="0"/>
                    </a:cubicBezTo>
                    <a:cubicBezTo>
                      <a:pt x="367" y="272"/>
                      <a:pt x="0" y="870"/>
                      <a:pt x="21" y="1562"/>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6" name="Freeform 21"/>
              <p:cNvSpPr>
                <a:spLocks noChangeArrowheads="1"/>
              </p:cNvSpPr>
              <p:nvPr/>
            </p:nvSpPr>
            <p:spPr bwMode="auto">
              <a:xfrm>
                <a:off x="11328331" y="5587309"/>
                <a:ext cx="1114988" cy="1815485"/>
              </a:xfrm>
              <a:custGeom>
                <a:avLst/>
                <a:gdLst>
                  <a:gd name="T0" fmla="*/ 1447 w 2727"/>
                  <a:gd name="T1" fmla="*/ 146 h 4437"/>
                  <a:gd name="T2" fmla="*/ 1447 w 2727"/>
                  <a:gd name="T3" fmla="*/ 146 h 4437"/>
                  <a:gd name="T4" fmla="*/ 1520 w 2727"/>
                  <a:gd name="T5" fmla="*/ 262 h 4437"/>
                  <a:gd name="T6" fmla="*/ 1647 w 2727"/>
                  <a:gd name="T7" fmla="*/ 608 h 4437"/>
                  <a:gd name="T8" fmla="*/ 1520 w 2727"/>
                  <a:gd name="T9" fmla="*/ 1007 h 4437"/>
                  <a:gd name="T10" fmla="*/ 1059 w 2727"/>
                  <a:gd name="T11" fmla="*/ 1206 h 4437"/>
                  <a:gd name="T12" fmla="*/ 608 w 2727"/>
                  <a:gd name="T13" fmla="*/ 1007 h 4437"/>
                  <a:gd name="T14" fmla="*/ 482 w 2727"/>
                  <a:gd name="T15" fmla="*/ 608 h 4437"/>
                  <a:gd name="T16" fmla="*/ 619 w 2727"/>
                  <a:gd name="T17" fmla="*/ 251 h 4437"/>
                  <a:gd name="T18" fmla="*/ 713 w 2727"/>
                  <a:gd name="T19" fmla="*/ 115 h 4437"/>
                  <a:gd name="T20" fmla="*/ 713 w 2727"/>
                  <a:gd name="T21" fmla="*/ 0 h 4437"/>
                  <a:gd name="T22" fmla="*/ 0 w 2727"/>
                  <a:gd name="T23" fmla="*/ 0 h 4437"/>
                  <a:gd name="T24" fmla="*/ 0 w 2727"/>
                  <a:gd name="T25" fmla="*/ 42 h 4437"/>
                  <a:gd name="T26" fmla="*/ 0 w 2727"/>
                  <a:gd name="T27" fmla="*/ 52 h 4437"/>
                  <a:gd name="T28" fmla="*/ 0 w 2727"/>
                  <a:gd name="T29" fmla="*/ 1604 h 4437"/>
                  <a:gd name="T30" fmla="*/ 0 w 2727"/>
                  <a:gd name="T31" fmla="*/ 3241 h 4437"/>
                  <a:gd name="T32" fmla="*/ 1133 w 2727"/>
                  <a:gd name="T33" fmla="*/ 3241 h 4437"/>
                  <a:gd name="T34" fmla="*/ 1133 w 2727"/>
                  <a:gd name="T35" fmla="*/ 3586 h 4437"/>
                  <a:gd name="T36" fmla="*/ 1133 w 2727"/>
                  <a:gd name="T37" fmla="*/ 3597 h 4437"/>
                  <a:gd name="T38" fmla="*/ 985 w 2727"/>
                  <a:gd name="T39" fmla="*/ 3859 h 4437"/>
                  <a:gd name="T40" fmla="*/ 891 w 2727"/>
                  <a:gd name="T41" fmla="*/ 4069 h 4437"/>
                  <a:gd name="T42" fmla="*/ 965 w 2727"/>
                  <a:gd name="T43" fmla="*/ 4320 h 4437"/>
                  <a:gd name="T44" fmla="*/ 1248 w 2727"/>
                  <a:gd name="T45" fmla="*/ 4436 h 4437"/>
                  <a:gd name="T46" fmla="*/ 1531 w 2727"/>
                  <a:gd name="T47" fmla="*/ 4331 h 4437"/>
                  <a:gd name="T48" fmla="*/ 1604 w 2727"/>
                  <a:gd name="T49" fmla="*/ 4069 h 4437"/>
                  <a:gd name="T50" fmla="*/ 1520 w 2727"/>
                  <a:gd name="T51" fmla="*/ 3859 h 4437"/>
                  <a:gd name="T52" fmla="*/ 1395 w 2727"/>
                  <a:gd name="T53" fmla="*/ 3608 h 4437"/>
                  <a:gd name="T54" fmla="*/ 1395 w 2727"/>
                  <a:gd name="T55" fmla="*/ 3241 h 4437"/>
                  <a:gd name="T56" fmla="*/ 2726 w 2727"/>
                  <a:gd name="T57" fmla="*/ 3241 h 4437"/>
                  <a:gd name="T58" fmla="*/ 2726 w 2727"/>
                  <a:gd name="T59" fmla="*/ 1971 h 4437"/>
                  <a:gd name="T60" fmla="*/ 2663 w 2727"/>
                  <a:gd name="T61" fmla="*/ 1971 h 4437"/>
                  <a:gd name="T62" fmla="*/ 2527 w 2727"/>
                  <a:gd name="T63" fmla="*/ 2066 h 4437"/>
                  <a:gd name="T64" fmla="*/ 2171 w 2727"/>
                  <a:gd name="T65" fmla="*/ 2202 h 4437"/>
                  <a:gd name="T66" fmla="*/ 1772 w 2727"/>
                  <a:gd name="T67" fmla="*/ 2076 h 4437"/>
                  <a:gd name="T68" fmla="*/ 1573 w 2727"/>
                  <a:gd name="T69" fmla="*/ 1625 h 4437"/>
                  <a:gd name="T70" fmla="*/ 1772 w 2727"/>
                  <a:gd name="T71" fmla="*/ 1153 h 4437"/>
                  <a:gd name="T72" fmla="*/ 2171 w 2727"/>
                  <a:gd name="T73" fmla="*/ 1038 h 4437"/>
                  <a:gd name="T74" fmla="*/ 2517 w 2727"/>
                  <a:gd name="T75" fmla="*/ 1164 h 4437"/>
                  <a:gd name="T76" fmla="*/ 2632 w 2727"/>
                  <a:gd name="T77" fmla="*/ 1237 h 4437"/>
                  <a:gd name="T78" fmla="*/ 2726 w 2727"/>
                  <a:gd name="T79" fmla="*/ 1237 h 4437"/>
                  <a:gd name="T80" fmla="*/ 2726 w 2727"/>
                  <a:gd name="T81" fmla="*/ 0 h 4437"/>
                  <a:gd name="T82" fmla="*/ 1447 w 2727"/>
                  <a:gd name="T83" fmla="*/ 0 h 4437"/>
                  <a:gd name="T84" fmla="*/ 1447 w 2727"/>
                  <a:gd name="T85" fmla="*/ 146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7" h="4437">
                    <a:moveTo>
                      <a:pt x="1447" y="146"/>
                    </a:moveTo>
                    <a:lnTo>
                      <a:pt x="1447" y="146"/>
                    </a:lnTo>
                    <a:cubicBezTo>
                      <a:pt x="1447" y="167"/>
                      <a:pt x="1458" y="167"/>
                      <a:pt x="1520" y="262"/>
                    </a:cubicBezTo>
                    <a:cubicBezTo>
                      <a:pt x="1573" y="335"/>
                      <a:pt x="1647" y="462"/>
                      <a:pt x="1647" y="608"/>
                    </a:cubicBezTo>
                    <a:cubicBezTo>
                      <a:pt x="1647" y="745"/>
                      <a:pt x="1626" y="891"/>
                      <a:pt x="1520" y="1007"/>
                    </a:cubicBezTo>
                    <a:cubicBezTo>
                      <a:pt x="1436" y="1121"/>
                      <a:pt x="1258" y="1206"/>
                      <a:pt x="1059" y="1206"/>
                    </a:cubicBezTo>
                    <a:cubicBezTo>
                      <a:pt x="860" y="1195"/>
                      <a:pt x="692" y="1121"/>
                      <a:pt x="608" y="1007"/>
                    </a:cubicBezTo>
                    <a:cubicBezTo>
                      <a:pt x="503" y="891"/>
                      <a:pt x="482" y="745"/>
                      <a:pt x="482" y="608"/>
                    </a:cubicBezTo>
                    <a:cubicBezTo>
                      <a:pt x="482" y="451"/>
                      <a:pt x="556" y="335"/>
                      <a:pt x="619" y="251"/>
                    </a:cubicBezTo>
                    <a:cubicBezTo>
                      <a:pt x="692" y="157"/>
                      <a:pt x="713" y="146"/>
                      <a:pt x="713" y="115"/>
                    </a:cubicBezTo>
                    <a:cubicBezTo>
                      <a:pt x="713" y="0"/>
                      <a:pt x="713" y="0"/>
                      <a:pt x="713" y="0"/>
                    </a:cubicBezTo>
                    <a:cubicBezTo>
                      <a:pt x="0" y="0"/>
                      <a:pt x="0" y="0"/>
                      <a:pt x="0" y="0"/>
                    </a:cubicBezTo>
                    <a:cubicBezTo>
                      <a:pt x="0" y="21"/>
                      <a:pt x="0" y="31"/>
                      <a:pt x="0" y="42"/>
                    </a:cubicBezTo>
                    <a:cubicBezTo>
                      <a:pt x="0" y="52"/>
                      <a:pt x="0" y="52"/>
                      <a:pt x="0" y="52"/>
                    </a:cubicBezTo>
                    <a:cubicBezTo>
                      <a:pt x="0" y="1604"/>
                      <a:pt x="0" y="1604"/>
                      <a:pt x="0" y="1604"/>
                    </a:cubicBezTo>
                    <a:cubicBezTo>
                      <a:pt x="0" y="3241"/>
                      <a:pt x="0" y="3241"/>
                      <a:pt x="0" y="3241"/>
                    </a:cubicBezTo>
                    <a:cubicBezTo>
                      <a:pt x="1133" y="3241"/>
                      <a:pt x="1133" y="3241"/>
                      <a:pt x="1133" y="3241"/>
                    </a:cubicBezTo>
                    <a:cubicBezTo>
                      <a:pt x="1133" y="3586"/>
                      <a:pt x="1133" y="3586"/>
                      <a:pt x="1133" y="3586"/>
                    </a:cubicBezTo>
                    <a:cubicBezTo>
                      <a:pt x="1133" y="3597"/>
                      <a:pt x="1133" y="3597"/>
                      <a:pt x="1133" y="3597"/>
                    </a:cubicBezTo>
                    <a:cubicBezTo>
                      <a:pt x="1122" y="3712"/>
                      <a:pt x="1038" y="3785"/>
                      <a:pt x="985" y="3859"/>
                    </a:cubicBezTo>
                    <a:cubicBezTo>
                      <a:pt x="933" y="3922"/>
                      <a:pt x="891" y="3985"/>
                      <a:pt x="891" y="4069"/>
                    </a:cubicBezTo>
                    <a:cubicBezTo>
                      <a:pt x="891" y="4174"/>
                      <a:pt x="913" y="4257"/>
                      <a:pt x="965" y="4320"/>
                    </a:cubicBezTo>
                    <a:cubicBezTo>
                      <a:pt x="1017" y="4383"/>
                      <a:pt x="1101" y="4425"/>
                      <a:pt x="1248" y="4436"/>
                    </a:cubicBezTo>
                    <a:cubicBezTo>
                      <a:pt x="1395" y="4436"/>
                      <a:pt x="1479" y="4394"/>
                      <a:pt x="1531" y="4331"/>
                    </a:cubicBezTo>
                    <a:cubicBezTo>
                      <a:pt x="1573" y="4268"/>
                      <a:pt x="1604" y="4174"/>
                      <a:pt x="1604" y="4069"/>
                    </a:cubicBezTo>
                    <a:cubicBezTo>
                      <a:pt x="1604" y="3985"/>
                      <a:pt x="1563" y="3932"/>
                      <a:pt x="1520" y="3859"/>
                    </a:cubicBezTo>
                    <a:cubicBezTo>
                      <a:pt x="1468" y="3796"/>
                      <a:pt x="1395" y="3723"/>
                      <a:pt x="1395" y="3608"/>
                    </a:cubicBezTo>
                    <a:cubicBezTo>
                      <a:pt x="1395" y="3241"/>
                      <a:pt x="1395" y="3241"/>
                      <a:pt x="1395" y="3241"/>
                    </a:cubicBezTo>
                    <a:cubicBezTo>
                      <a:pt x="2726" y="3241"/>
                      <a:pt x="2726" y="3241"/>
                      <a:pt x="2726" y="3241"/>
                    </a:cubicBezTo>
                    <a:cubicBezTo>
                      <a:pt x="2726" y="1971"/>
                      <a:pt x="2726" y="1971"/>
                      <a:pt x="2726" y="1971"/>
                    </a:cubicBezTo>
                    <a:cubicBezTo>
                      <a:pt x="2663" y="1971"/>
                      <a:pt x="2663" y="1971"/>
                      <a:pt x="2663" y="1971"/>
                    </a:cubicBezTo>
                    <a:cubicBezTo>
                      <a:pt x="2642" y="1971"/>
                      <a:pt x="2622" y="1992"/>
                      <a:pt x="2527" y="2066"/>
                    </a:cubicBezTo>
                    <a:cubicBezTo>
                      <a:pt x="2454" y="2118"/>
                      <a:pt x="2328" y="2202"/>
                      <a:pt x="2171" y="2202"/>
                    </a:cubicBezTo>
                    <a:cubicBezTo>
                      <a:pt x="2035" y="2202"/>
                      <a:pt x="1887" y="2181"/>
                      <a:pt x="1772" y="2076"/>
                    </a:cubicBezTo>
                    <a:cubicBezTo>
                      <a:pt x="1657" y="1982"/>
                      <a:pt x="1584" y="1814"/>
                      <a:pt x="1573" y="1625"/>
                    </a:cubicBezTo>
                    <a:cubicBezTo>
                      <a:pt x="1573" y="1426"/>
                      <a:pt x="1657" y="1248"/>
                      <a:pt x="1772" y="1153"/>
                    </a:cubicBezTo>
                    <a:cubicBezTo>
                      <a:pt x="1898" y="1059"/>
                      <a:pt x="2035" y="1038"/>
                      <a:pt x="2171" y="1038"/>
                    </a:cubicBezTo>
                    <a:cubicBezTo>
                      <a:pt x="2318" y="1038"/>
                      <a:pt x="2443" y="1111"/>
                      <a:pt x="2517" y="1164"/>
                    </a:cubicBezTo>
                    <a:cubicBezTo>
                      <a:pt x="2611" y="1227"/>
                      <a:pt x="2622" y="1237"/>
                      <a:pt x="2632" y="1237"/>
                    </a:cubicBezTo>
                    <a:cubicBezTo>
                      <a:pt x="2726" y="1237"/>
                      <a:pt x="2726" y="1237"/>
                      <a:pt x="2726" y="1237"/>
                    </a:cubicBezTo>
                    <a:cubicBezTo>
                      <a:pt x="2726" y="0"/>
                      <a:pt x="2726" y="0"/>
                      <a:pt x="2726" y="0"/>
                    </a:cubicBezTo>
                    <a:cubicBezTo>
                      <a:pt x="1447" y="0"/>
                      <a:pt x="1447" y="0"/>
                      <a:pt x="1447" y="0"/>
                    </a:cubicBezTo>
                    <a:lnTo>
                      <a:pt x="1447"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7" name="Freeform 22"/>
              <p:cNvSpPr>
                <a:spLocks noChangeArrowheads="1"/>
              </p:cNvSpPr>
              <p:nvPr/>
            </p:nvSpPr>
            <p:spPr bwMode="auto">
              <a:xfrm>
                <a:off x="12066242" y="5587309"/>
                <a:ext cx="1344120" cy="1326424"/>
              </a:xfrm>
              <a:custGeom>
                <a:avLst/>
                <a:gdLst>
                  <a:gd name="T0" fmla="*/ 2549 w 3284"/>
                  <a:gd name="T1" fmla="*/ 146 h 3242"/>
                  <a:gd name="T2" fmla="*/ 2549 w 3284"/>
                  <a:gd name="T3" fmla="*/ 146 h 3242"/>
                  <a:gd name="T4" fmla="*/ 2623 w 3284"/>
                  <a:gd name="T5" fmla="*/ 262 h 3242"/>
                  <a:gd name="T6" fmla="*/ 2748 w 3284"/>
                  <a:gd name="T7" fmla="*/ 608 h 3242"/>
                  <a:gd name="T8" fmla="*/ 2633 w 3284"/>
                  <a:gd name="T9" fmla="*/ 1007 h 3242"/>
                  <a:gd name="T10" fmla="*/ 2161 w 3284"/>
                  <a:gd name="T11" fmla="*/ 1206 h 3242"/>
                  <a:gd name="T12" fmla="*/ 1710 w 3284"/>
                  <a:gd name="T13" fmla="*/ 1007 h 3242"/>
                  <a:gd name="T14" fmla="*/ 1585 w 3284"/>
                  <a:gd name="T15" fmla="*/ 608 h 3242"/>
                  <a:gd name="T16" fmla="*/ 1731 w 3284"/>
                  <a:gd name="T17" fmla="*/ 251 h 3242"/>
                  <a:gd name="T18" fmla="*/ 1815 w 3284"/>
                  <a:gd name="T19" fmla="*/ 115 h 3242"/>
                  <a:gd name="T20" fmla="*/ 1815 w 3284"/>
                  <a:gd name="T21" fmla="*/ 0 h 3242"/>
                  <a:gd name="T22" fmla="*/ 1207 w 3284"/>
                  <a:gd name="T23" fmla="*/ 0 h 3242"/>
                  <a:gd name="T24" fmla="*/ 1207 w 3284"/>
                  <a:gd name="T25" fmla="*/ 1468 h 3242"/>
                  <a:gd name="T26" fmla="*/ 829 w 3284"/>
                  <a:gd name="T27" fmla="*/ 1468 h 3242"/>
                  <a:gd name="T28" fmla="*/ 578 w 3284"/>
                  <a:gd name="T29" fmla="*/ 1352 h 3242"/>
                  <a:gd name="T30" fmla="*/ 368 w 3284"/>
                  <a:gd name="T31" fmla="*/ 1268 h 3242"/>
                  <a:gd name="T32" fmla="*/ 116 w 3284"/>
                  <a:gd name="T33" fmla="*/ 1342 h 3242"/>
                  <a:gd name="T34" fmla="*/ 0 w 3284"/>
                  <a:gd name="T35" fmla="*/ 1615 h 3242"/>
                  <a:gd name="T36" fmla="*/ 116 w 3284"/>
                  <a:gd name="T37" fmla="*/ 1898 h 3242"/>
                  <a:gd name="T38" fmla="*/ 368 w 3284"/>
                  <a:gd name="T39" fmla="*/ 1971 h 3242"/>
                  <a:gd name="T40" fmla="*/ 578 w 3284"/>
                  <a:gd name="T41" fmla="*/ 1877 h 3242"/>
                  <a:gd name="T42" fmla="*/ 839 w 3284"/>
                  <a:gd name="T43" fmla="*/ 1740 h 3242"/>
                  <a:gd name="T44" fmla="*/ 850 w 3284"/>
                  <a:gd name="T45" fmla="*/ 1740 h 3242"/>
                  <a:gd name="T46" fmla="*/ 1207 w 3284"/>
                  <a:gd name="T47" fmla="*/ 1740 h 3242"/>
                  <a:gd name="T48" fmla="*/ 1207 w 3284"/>
                  <a:gd name="T49" fmla="*/ 3241 h 3242"/>
                  <a:gd name="T50" fmla="*/ 1815 w 3284"/>
                  <a:gd name="T51" fmla="*/ 3241 h 3242"/>
                  <a:gd name="T52" fmla="*/ 1815 w 3284"/>
                  <a:gd name="T53" fmla="*/ 3104 h 3242"/>
                  <a:gd name="T54" fmla="*/ 1731 w 3284"/>
                  <a:gd name="T55" fmla="*/ 2968 h 3242"/>
                  <a:gd name="T56" fmla="*/ 1585 w 3284"/>
                  <a:gd name="T57" fmla="*/ 2611 h 3242"/>
                  <a:gd name="T58" fmla="*/ 1710 w 3284"/>
                  <a:gd name="T59" fmla="*/ 2202 h 3242"/>
                  <a:gd name="T60" fmla="*/ 2161 w 3284"/>
                  <a:gd name="T61" fmla="*/ 2013 h 3242"/>
                  <a:gd name="T62" fmla="*/ 2633 w 3284"/>
                  <a:gd name="T63" fmla="*/ 2202 h 3242"/>
                  <a:gd name="T64" fmla="*/ 2748 w 3284"/>
                  <a:gd name="T65" fmla="*/ 2611 h 3242"/>
                  <a:gd name="T66" fmla="*/ 2623 w 3284"/>
                  <a:gd name="T67" fmla="*/ 2957 h 3242"/>
                  <a:gd name="T68" fmla="*/ 2549 w 3284"/>
                  <a:gd name="T69" fmla="*/ 3073 h 3242"/>
                  <a:gd name="T70" fmla="*/ 2549 w 3284"/>
                  <a:gd name="T71" fmla="*/ 3241 h 3242"/>
                  <a:gd name="T72" fmla="*/ 3179 w 3284"/>
                  <a:gd name="T73" fmla="*/ 3241 h 3242"/>
                  <a:gd name="T74" fmla="*/ 3283 w 3284"/>
                  <a:gd name="T75" fmla="*/ 3073 h 3242"/>
                  <a:gd name="T76" fmla="*/ 3283 w 3284"/>
                  <a:gd name="T77" fmla="*/ 1363 h 3242"/>
                  <a:gd name="T78" fmla="*/ 3283 w 3284"/>
                  <a:gd name="T79" fmla="*/ 0 h 3242"/>
                  <a:gd name="T80" fmla="*/ 2549 w 3284"/>
                  <a:gd name="T81" fmla="*/ 0 h 3242"/>
                  <a:gd name="T82" fmla="*/ 2549 w 3284"/>
                  <a:gd name="T83" fmla="*/ 146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4" h="3242">
                    <a:moveTo>
                      <a:pt x="2549" y="146"/>
                    </a:moveTo>
                    <a:lnTo>
                      <a:pt x="2549" y="146"/>
                    </a:lnTo>
                    <a:cubicBezTo>
                      <a:pt x="2549" y="167"/>
                      <a:pt x="2560" y="167"/>
                      <a:pt x="2623" y="262"/>
                    </a:cubicBezTo>
                    <a:cubicBezTo>
                      <a:pt x="2685" y="335"/>
                      <a:pt x="2748" y="462"/>
                      <a:pt x="2748" y="608"/>
                    </a:cubicBezTo>
                    <a:cubicBezTo>
                      <a:pt x="2748" y="745"/>
                      <a:pt x="2728" y="891"/>
                      <a:pt x="2633" y="1007"/>
                    </a:cubicBezTo>
                    <a:cubicBezTo>
                      <a:pt x="2539" y="1121"/>
                      <a:pt x="2360" y="1206"/>
                      <a:pt x="2161" y="1206"/>
                    </a:cubicBezTo>
                    <a:cubicBezTo>
                      <a:pt x="1973" y="1195"/>
                      <a:pt x="1805" y="1121"/>
                      <a:pt x="1710" y="1007"/>
                    </a:cubicBezTo>
                    <a:cubicBezTo>
                      <a:pt x="1616" y="891"/>
                      <a:pt x="1585" y="745"/>
                      <a:pt x="1585" y="608"/>
                    </a:cubicBezTo>
                    <a:cubicBezTo>
                      <a:pt x="1585" y="451"/>
                      <a:pt x="1668" y="335"/>
                      <a:pt x="1731" y="251"/>
                    </a:cubicBezTo>
                    <a:cubicBezTo>
                      <a:pt x="1794" y="157"/>
                      <a:pt x="1815" y="146"/>
                      <a:pt x="1815" y="115"/>
                    </a:cubicBezTo>
                    <a:cubicBezTo>
                      <a:pt x="1815" y="0"/>
                      <a:pt x="1815" y="0"/>
                      <a:pt x="1815" y="0"/>
                    </a:cubicBezTo>
                    <a:cubicBezTo>
                      <a:pt x="1207" y="0"/>
                      <a:pt x="1207" y="0"/>
                      <a:pt x="1207" y="0"/>
                    </a:cubicBezTo>
                    <a:cubicBezTo>
                      <a:pt x="1207" y="1468"/>
                      <a:pt x="1207" y="1468"/>
                      <a:pt x="1207" y="1468"/>
                    </a:cubicBezTo>
                    <a:cubicBezTo>
                      <a:pt x="829" y="1468"/>
                      <a:pt x="829" y="1468"/>
                      <a:pt x="829" y="1468"/>
                    </a:cubicBezTo>
                    <a:cubicBezTo>
                      <a:pt x="714" y="1468"/>
                      <a:pt x="651" y="1405"/>
                      <a:pt x="578" y="1352"/>
                    </a:cubicBezTo>
                    <a:cubicBezTo>
                      <a:pt x="515" y="1300"/>
                      <a:pt x="452" y="1268"/>
                      <a:pt x="368" y="1268"/>
                    </a:cubicBezTo>
                    <a:cubicBezTo>
                      <a:pt x="273" y="1268"/>
                      <a:pt x="179" y="1290"/>
                      <a:pt x="116" y="1342"/>
                    </a:cubicBezTo>
                    <a:cubicBezTo>
                      <a:pt x="43" y="1395"/>
                      <a:pt x="0" y="1468"/>
                      <a:pt x="0" y="1615"/>
                    </a:cubicBezTo>
                    <a:cubicBezTo>
                      <a:pt x="11" y="1772"/>
                      <a:pt x="53" y="1846"/>
                      <a:pt x="116" y="1898"/>
                    </a:cubicBezTo>
                    <a:cubicBezTo>
                      <a:pt x="179" y="1951"/>
                      <a:pt x="263" y="1971"/>
                      <a:pt x="368" y="1971"/>
                    </a:cubicBezTo>
                    <a:cubicBezTo>
                      <a:pt x="452" y="1971"/>
                      <a:pt x="515" y="1940"/>
                      <a:pt x="578" y="1877"/>
                    </a:cubicBezTo>
                    <a:cubicBezTo>
                      <a:pt x="651" y="1824"/>
                      <a:pt x="724" y="1751"/>
                      <a:pt x="839" y="1740"/>
                    </a:cubicBezTo>
                    <a:cubicBezTo>
                      <a:pt x="839" y="1740"/>
                      <a:pt x="839" y="1740"/>
                      <a:pt x="850" y="1740"/>
                    </a:cubicBezTo>
                    <a:cubicBezTo>
                      <a:pt x="1207" y="1740"/>
                      <a:pt x="1207" y="1740"/>
                      <a:pt x="1207" y="1740"/>
                    </a:cubicBezTo>
                    <a:cubicBezTo>
                      <a:pt x="1207" y="3241"/>
                      <a:pt x="1207" y="3241"/>
                      <a:pt x="1207" y="3241"/>
                    </a:cubicBezTo>
                    <a:cubicBezTo>
                      <a:pt x="1815" y="3241"/>
                      <a:pt x="1815" y="3241"/>
                      <a:pt x="1815" y="3241"/>
                    </a:cubicBezTo>
                    <a:cubicBezTo>
                      <a:pt x="1815" y="3104"/>
                      <a:pt x="1815" y="3104"/>
                      <a:pt x="1815" y="3104"/>
                    </a:cubicBezTo>
                    <a:cubicBezTo>
                      <a:pt x="1815" y="3073"/>
                      <a:pt x="1794" y="3052"/>
                      <a:pt x="1731" y="2968"/>
                    </a:cubicBezTo>
                    <a:cubicBezTo>
                      <a:pt x="1668" y="2884"/>
                      <a:pt x="1585" y="2758"/>
                      <a:pt x="1585" y="2611"/>
                    </a:cubicBezTo>
                    <a:cubicBezTo>
                      <a:pt x="1585" y="2475"/>
                      <a:pt x="1616" y="2328"/>
                      <a:pt x="1710" y="2202"/>
                    </a:cubicBezTo>
                    <a:cubicBezTo>
                      <a:pt x="1805" y="2097"/>
                      <a:pt x="1973" y="2013"/>
                      <a:pt x="2161" y="2013"/>
                    </a:cubicBezTo>
                    <a:cubicBezTo>
                      <a:pt x="2360" y="2013"/>
                      <a:pt x="2539" y="2097"/>
                      <a:pt x="2633" y="2202"/>
                    </a:cubicBezTo>
                    <a:cubicBezTo>
                      <a:pt x="2728" y="2328"/>
                      <a:pt x="2748" y="2475"/>
                      <a:pt x="2748" y="2611"/>
                    </a:cubicBezTo>
                    <a:cubicBezTo>
                      <a:pt x="2748" y="2758"/>
                      <a:pt x="2685" y="2874"/>
                      <a:pt x="2623" y="2957"/>
                    </a:cubicBezTo>
                    <a:cubicBezTo>
                      <a:pt x="2560" y="3041"/>
                      <a:pt x="2549" y="3052"/>
                      <a:pt x="2549" y="3073"/>
                    </a:cubicBezTo>
                    <a:cubicBezTo>
                      <a:pt x="2549" y="3241"/>
                      <a:pt x="2549" y="3241"/>
                      <a:pt x="2549" y="3241"/>
                    </a:cubicBezTo>
                    <a:cubicBezTo>
                      <a:pt x="3179" y="3241"/>
                      <a:pt x="3179" y="3241"/>
                      <a:pt x="3179" y="3241"/>
                    </a:cubicBezTo>
                    <a:cubicBezTo>
                      <a:pt x="3231" y="3167"/>
                      <a:pt x="3273" y="3114"/>
                      <a:pt x="3283" y="3073"/>
                    </a:cubicBezTo>
                    <a:cubicBezTo>
                      <a:pt x="3283" y="1363"/>
                      <a:pt x="3283" y="1363"/>
                      <a:pt x="3283" y="1363"/>
                    </a:cubicBezTo>
                    <a:cubicBezTo>
                      <a:pt x="3283" y="0"/>
                      <a:pt x="3283" y="0"/>
                      <a:pt x="3283" y="0"/>
                    </a:cubicBezTo>
                    <a:cubicBezTo>
                      <a:pt x="2549" y="0"/>
                      <a:pt x="2549" y="0"/>
                      <a:pt x="2549" y="0"/>
                    </a:cubicBezTo>
                    <a:lnTo>
                      <a:pt x="2549" y="146"/>
                    </a:ln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8" name="Freeform 23"/>
              <p:cNvSpPr>
                <a:spLocks noChangeArrowheads="1"/>
              </p:cNvSpPr>
              <p:nvPr/>
            </p:nvSpPr>
            <p:spPr bwMode="auto">
              <a:xfrm>
                <a:off x="13545676" y="5587309"/>
                <a:ext cx="600795" cy="1326424"/>
              </a:xfrm>
              <a:custGeom>
                <a:avLst/>
                <a:gdLst>
                  <a:gd name="T0" fmla="*/ 599 w 1470"/>
                  <a:gd name="T1" fmla="*/ 0 h 3242"/>
                  <a:gd name="T2" fmla="*/ 599 w 1470"/>
                  <a:gd name="T3" fmla="*/ 0 h 3242"/>
                  <a:gd name="T4" fmla="*/ 32 w 1470"/>
                  <a:gd name="T5" fmla="*/ 0 h 3242"/>
                  <a:gd name="T6" fmla="*/ 32 w 1470"/>
                  <a:gd name="T7" fmla="*/ 3177 h 3242"/>
                  <a:gd name="T8" fmla="*/ 0 w 1470"/>
                  <a:gd name="T9" fmla="*/ 3241 h 3242"/>
                  <a:gd name="T10" fmla="*/ 347 w 1470"/>
                  <a:gd name="T11" fmla="*/ 3241 h 3242"/>
                  <a:gd name="T12" fmla="*/ 358 w 1470"/>
                  <a:gd name="T13" fmla="*/ 3220 h 3242"/>
                  <a:gd name="T14" fmla="*/ 1469 w 1470"/>
                  <a:gd name="T15" fmla="*/ 1562 h 3242"/>
                  <a:gd name="T16" fmla="*/ 599 w 1470"/>
                  <a:gd name="T17" fmla="*/ 0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0" h="3242">
                    <a:moveTo>
                      <a:pt x="599" y="0"/>
                    </a:moveTo>
                    <a:lnTo>
                      <a:pt x="599" y="0"/>
                    </a:lnTo>
                    <a:cubicBezTo>
                      <a:pt x="32" y="0"/>
                      <a:pt x="32" y="0"/>
                      <a:pt x="32" y="0"/>
                    </a:cubicBezTo>
                    <a:cubicBezTo>
                      <a:pt x="32" y="3177"/>
                      <a:pt x="32" y="3177"/>
                      <a:pt x="32" y="3177"/>
                    </a:cubicBezTo>
                    <a:cubicBezTo>
                      <a:pt x="22" y="3198"/>
                      <a:pt x="11" y="3220"/>
                      <a:pt x="0" y="3241"/>
                    </a:cubicBezTo>
                    <a:cubicBezTo>
                      <a:pt x="347" y="3241"/>
                      <a:pt x="347" y="3241"/>
                      <a:pt x="347" y="3241"/>
                    </a:cubicBezTo>
                    <a:cubicBezTo>
                      <a:pt x="347" y="3230"/>
                      <a:pt x="358" y="3220"/>
                      <a:pt x="358" y="3220"/>
                    </a:cubicBezTo>
                    <a:cubicBezTo>
                      <a:pt x="997" y="3030"/>
                      <a:pt x="1469" y="3052"/>
                      <a:pt x="1469" y="1562"/>
                    </a:cubicBezTo>
                    <a:cubicBezTo>
                      <a:pt x="1469" y="870"/>
                      <a:pt x="1113" y="272"/>
                      <a:pt x="599" y="0"/>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09" name="Freeform 24"/>
              <p:cNvSpPr>
                <a:spLocks noChangeArrowheads="1"/>
              </p:cNvSpPr>
              <p:nvPr/>
            </p:nvSpPr>
            <p:spPr bwMode="auto">
              <a:xfrm>
                <a:off x="11346372" y="6504075"/>
                <a:ext cx="1926872" cy="2069943"/>
              </a:xfrm>
              <a:custGeom>
                <a:avLst/>
                <a:gdLst>
                  <a:gd name="T0" fmla="*/ 4079 w 4710"/>
                  <a:gd name="T1" fmla="*/ 829 h 5056"/>
                  <a:gd name="T2" fmla="*/ 4079 w 4710"/>
                  <a:gd name="T3" fmla="*/ 829 h 5056"/>
                  <a:gd name="T4" fmla="*/ 4195 w 4710"/>
                  <a:gd name="T5" fmla="*/ 577 h 5056"/>
                  <a:gd name="T6" fmla="*/ 4279 w 4710"/>
                  <a:gd name="T7" fmla="*/ 357 h 5056"/>
                  <a:gd name="T8" fmla="*/ 4205 w 4710"/>
                  <a:gd name="T9" fmla="*/ 105 h 5056"/>
                  <a:gd name="T10" fmla="*/ 3933 w 4710"/>
                  <a:gd name="T11" fmla="*/ 0 h 5056"/>
                  <a:gd name="T12" fmla="*/ 3650 w 4710"/>
                  <a:gd name="T13" fmla="*/ 105 h 5056"/>
                  <a:gd name="T14" fmla="*/ 3576 w 4710"/>
                  <a:gd name="T15" fmla="*/ 357 h 5056"/>
                  <a:gd name="T16" fmla="*/ 3670 w 4710"/>
                  <a:gd name="T17" fmla="*/ 577 h 5056"/>
                  <a:gd name="T18" fmla="*/ 3807 w 4710"/>
                  <a:gd name="T19" fmla="*/ 829 h 5056"/>
                  <a:gd name="T20" fmla="*/ 3807 w 4710"/>
                  <a:gd name="T21" fmla="*/ 839 h 5056"/>
                  <a:gd name="T22" fmla="*/ 3807 w 4710"/>
                  <a:gd name="T23" fmla="*/ 1269 h 5056"/>
                  <a:gd name="T24" fmla="*/ 1584 w 4710"/>
                  <a:gd name="T25" fmla="*/ 1269 h 5056"/>
                  <a:gd name="T26" fmla="*/ 1584 w 4710"/>
                  <a:gd name="T27" fmla="*/ 1364 h 5056"/>
                  <a:gd name="T28" fmla="*/ 1657 w 4710"/>
                  <a:gd name="T29" fmla="*/ 1479 h 5056"/>
                  <a:gd name="T30" fmla="*/ 1793 w 4710"/>
                  <a:gd name="T31" fmla="*/ 1825 h 5056"/>
                  <a:gd name="T32" fmla="*/ 1667 w 4710"/>
                  <a:gd name="T33" fmla="*/ 2223 h 5056"/>
                  <a:gd name="T34" fmla="*/ 1206 w 4710"/>
                  <a:gd name="T35" fmla="*/ 2423 h 5056"/>
                  <a:gd name="T36" fmla="*/ 744 w 4710"/>
                  <a:gd name="T37" fmla="*/ 2223 h 5056"/>
                  <a:gd name="T38" fmla="*/ 619 w 4710"/>
                  <a:gd name="T39" fmla="*/ 1825 h 5056"/>
                  <a:gd name="T40" fmla="*/ 765 w 4710"/>
                  <a:gd name="T41" fmla="*/ 1468 h 5056"/>
                  <a:gd name="T42" fmla="*/ 859 w 4710"/>
                  <a:gd name="T43" fmla="*/ 1332 h 5056"/>
                  <a:gd name="T44" fmla="*/ 859 w 4710"/>
                  <a:gd name="T45" fmla="*/ 1269 h 5056"/>
                  <a:gd name="T46" fmla="*/ 0 w 4710"/>
                  <a:gd name="T47" fmla="*/ 1269 h 5056"/>
                  <a:gd name="T48" fmla="*/ 200 w 4710"/>
                  <a:gd name="T49" fmla="*/ 3555 h 5056"/>
                  <a:gd name="T50" fmla="*/ 1562 w 4710"/>
                  <a:gd name="T51" fmla="*/ 5055 h 5056"/>
                  <a:gd name="T52" fmla="*/ 2317 w 4710"/>
                  <a:gd name="T53" fmla="*/ 5055 h 5056"/>
                  <a:gd name="T54" fmla="*/ 4269 w 4710"/>
                  <a:gd name="T55" fmla="*/ 3545 h 5056"/>
                  <a:gd name="T56" fmla="*/ 4205 w 4710"/>
                  <a:gd name="T57" fmla="*/ 3146 h 5056"/>
                  <a:gd name="T58" fmla="*/ 4195 w 4710"/>
                  <a:gd name="T59" fmla="*/ 3146 h 5056"/>
                  <a:gd name="T60" fmla="*/ 3891 w 4710"/>
                  <a:gd name="T61" fmla="*/ 3304 h 5056"/>
                  <a:gd name="T62" fmla="*/ 3880 w 4710"/>
                  <a:gd name="T63" fmla="*/ 3304 h 5056"/>
                  <a:gd name="T64" fmla="*/ 3723 w 4710"/>
                  <a:gd name="T65" fmla="*/ 3377 h 5056"/>
                  <a:gd name="T66" fmla="*/ 3723 w 4710"/>
                  <a:gd name="T67" fmla="*/ 3377 h 5056"/>
                  <a:gd name="T68" fmla="*/ 3702 w 4710"/>
                  <a:gd name="T69" fmla="*/ 3387 h 5056"/>
                  <a:gd name="T70" fmla="*/ 3670 w 4710"/>
                  <a:gd name="T71" fmla="*/ 3397 h 5056"/>
                  <a:gd name="T72" fmla="*/ 3670 w 4710"/>
                  <a:gd name="T73" fmla="*/ 3387 h 5056"/>
                  <a:gd name="T74" fmla="*/ 3503 w 4710"/>
                  <a:gd name="T75" fmla="*/ 3419 h 5056"/>
                  <a:gd name="T76" fmla="*/ 3367 w 4710"/>
                  <a:gd name="T77" fmla="*/ 3597 h 5056"/>
                  <a:gd name="T78" fmla="*/ 3072 w 4710"/>
                  <a:gd name="T79" fmla="*/ 3755 h 5056"/>
                  <a:gd name="T80" fmla="*/ 2957 w 4710"/>
                  <a:gd name="T81" fmla="*/ 3776 h 5056"/>
                  <a:gd name="T82" fmla="*/ 2947 w 4710"/>
                  <a:gd name="T83" fmla="*/ 3776 h 5056"/>
                  <a:gd name="T84" fmla="*/ 2433 w 4710"/>
                  <a:gd name="T85" fmla="*/ 3838 h 5056"/>
                  <a:gd name="T86" fmla="*/ 2423 w 4710"/>
                  <a:gd name="T87" fmla="*/ 3838 h 5056"/>
                  <a:gd name="T88" fmla="*/ 1982 w 4710"/>
                  <a:gd name="T89" fmla="*/ 3745 h 5056"/>
                  <a:gd name="T90" fmla="*/ 1698 w 4710"/>
                  <a:gd name="T91" fmla="*/ 3304 h 5056"/>
                  <a:gd name="T92" fmla="*/ 1698 w 4710"/>
                  <a:gd name="T93" fmla="*/ 3293 h 5056"/>
                  <a:gd name="T94" fmla="*/ 1678 w 4710"/>
                  <a:gd name="T95" fmla="*/ 2874 h 5056"/>
                  <a:gd name="T96" fmla="*/ 1877 w 4710"/>
                  <a:gd name="T97" fmla="*/ 2412 h 5056"/>
                  <a:gd name="T98" fmla="*/ 2297 w 4710"/>
                  <a:gd name="T99" fmla="*/ 2223 h 5056"/>
                  <a:gd name="T100" fmla="*/ 2307 w 4710"/>
                  <a:gd name="T101" fmla="*/ 2223 h 5056"/>
                  <a:gd name="T102" fmla="*/ 2832 w 4710"/>
                  <a:gd name="T103" fmla="*/ 2181 h 5056"/>
                  <a:gd name="T104" fmla="*/ 2832 w 4710"/>
                  <a:gd name="T105" fmla="*/ 2181 h 5056"/>
                  <a:gd name="T106" fmla="*/ 3283 w 4710"/>
                  <a:gd name="T107" fmla="*/ 2287 h 5056"/>
                  <a:gd name="T108" fmla="*/ 3324 w 4710"/>
                  <a:gd name="T109" fmla="*/ 2328 h 5056"/>
                  <a:gd name="T110" fmla="*/ 3324 w 4710"/>
                  <a:gd name="T111" fmla="*/ 2318 h 5056"/>
                  <a:gd name="T112" fmla="*/ 4446 w 4710"/>
                  <a:gd name="T113" fmla="*/ 1563 h 5056"/>
                  <a:gd name="T114" fmla="*/ 4709 w 4710"/>
                  <a:gd name="T115" fmla="*/ 1269 h 5056"/>
                  <a:gd name="T116" fmla="*/ 4079 w 4710"/>
                  <a:gd name="T117" fmla="*/ 1269 h 5056"/>
                  <a:gd name="T118" fmla="*/ 4079 w 4710"/>
                  <a:gd name="T119" fmla="*/ 829 h 5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10" h="5056">
                    <a:moveTo>
                      <a:pt x="4079" y="829"/>
                    </a:moveTo>
                    <a:lnTo>
                      <a:pt x="4079" y="829"/>
                    </a:lnTo>
                    <a:cubicBezTo>
                      <a:pt x="4079" y="713"/>
                      <a:pt x="4153" y="640"/>
                      <a:pt x="4195" y="577"/>
                    </a:cubicBezTo>
                    <a:cubicBezTo>
                      <a:pt x="4247" y="503"/>
                      <a:pt x="4279" y="441"/>
                      <a:pt x="4279" y="357"/>
                    </a:cubicBezTo>
                    <a:cubicBezTo>
                      <a:pt x="4279" y="262"/>
                      <a:pt x="4257" y="168"/>
                      <a:pt x="4205" y="105"/>
                    </a:cubicBezTo>
                    <a:cubicBezTo>
                      <a:pt x="4153" y="42"/>
                      <a:pt x="4079" y="0"/>
                      <a:pt x="3933" y="0"/>
                    </a:cubicBezTo>
                    <a:cubicBezTo>
                      <a:pt x="3775" y="0"/>
                      <a:pt x="3702" y="52"/>
                      <a:pt x="3650" y="105"/>
                    </a:cubicBezTo>
                    <a:cubicBezTo>
                      <a:pt x="3597" y="168"/>
                      <a:pt x="3576" y="262"/>
                      <a:pt x="3576" y="357"/>
                    </a:cubicBezTo>
                    <a:cubicBezTo>
                      <a:pt x="3576" y="451"/>
                      <a:pt x="3618" y="503"/>
                      <a:pt x="3670" y="577"/>
                    </a:cubicBezTo>
                    <a:cubicBezTo>
                      <a:pt x="3723" y="640"/>
                      <a:pt x="3796" y="713"/>
                      <a:pt x="3807" y="829"/>
                    </a:cubicBezTo>
                    <a:cubicBezTo>
                      <a:pt x="3818" y="839"/>
                      <a:pt x="3818" y="839"/>
                      <a:pt x="3807" y="839"/>
                    </a:cubicBezTo>
                    <a:cubicBezTo>
                      <a:pt x="3807" y="1269"/>
                      <a:pt x="3807" y="1269"/>
                      <a:pt x="3807" y="1269"/>
                    </a:cubicBezTo>
                    <a:cubicBezTo>
                      <a:pt x="1584" y="1269"/>
                      <a:pt x="1584" y="1269"/>
                      <a:pt x="1584" y="1269"/>
                    </a:cubicBezTo>
                    <a:cubicBezTo>
                      <a:pt x="1584" y="1364"/>
                      <a:pt x="1584" y="1364"/>
                      <a:pt x="1584" y="1364"/>
                    </a:cubicBezTo>
                    <a:cubicBezTo>
                      <a:pt x="1584" y="1385"/>
                      <a:pt x="1594" y="1385"/>
                      <a:pt x="1657" y="1479"/>
                    </a:cubicBezTo>
                    <a:cubicBezTo>
                      <a:pt x="1720" y="1552"/>
                      <a:pt x="1793" y="1678"/>
                      <a:pt x="1793" y="1825"/>
                    </a:cubicBezTo>
                    <a:cubicBezTo>
                      <a:pt x="1793" y="1961"/>
                      <a:pt x="1761" y="2108"/>
                      <a:pt x="1667" y="2223"/>
                    </a:cubicBezTo>
                    <a:cubicBezTo>
                      <a:pt x="1573" y="2339"/>
                      <a:pt x="1394" y="2423"/>
                      <a:pt x="1206" y="2423"/>
                    </a:cubicBezTo>
                    <a:cubicBezTo>
                      <a:pt x="1007" y="2412"/>
                      <a:pt x="839" y="2339"/>
                      <a:pt x="744" y="2223"/>
                    </a:cubicBezTo>
                    <a:cubicBezTo>
                      <a:pt x="650" y="2108"/>
                      <a:pt x="619" y="1961"/>
                      <a:pt x="619" y="1825"/>
                    </a:cubicBezTo>
                    <a:cubicBezTo>
                      <a:pt x="619" y="1668"/>
                      <a:pt x="703" y="1552"/>
                      <a:pt x="765" y="1468"/>
                    </a:cubicBezTo>
                    <a:cubicBezTo>
                      <a:pt x="839" y="1374"/>
                      <a:pt x="849" y="1364"/>
                      <a:pt x="859" y="1332"/>
                    </a:cubicBezTo>
                    <a:cubicBezTo>
                      <a:pt x="859" y="1269"/>
                      <a:pt x="859" y="1269"/>
                      <a:pt x="859" y="1269"/>
                    </a:cubicBezTo>
                    <a:cubicBezTo>
                      <a:pt x="0" y="1269"/>
                      <a:pt x="0" y="1269"/>
                      <a:pt x="0" y="1269"/>
                    </a:cubicBezTo>
                    <a:cubicBezTo>
                      <a:pt x="200" y="1972"/>
                      <a:pt x="420" y="2360"/>
                      <a:pt x="200" y="3555"/>
                    </a:cubicBezTo>
                    <a:cubicBezTo>
                      <a:pt x="1237" y="4572"/>
                      <a:pt x="1143" y="4814"/>
                      <a:pt x="1562" y="5055"/>
                    </a:cubicBezTo>
                    <a:cubicBezTo>
                      <a:pt x="2317" y="5055"/>
                      <a:pt x="2317" y="5055"/>
                      <a:pt x="2317" y="5055"/>
                    </a:cubicBezTo>
                    <a:cubicBezTo>
                      <a:pt x="2863" y="4730"/>
                      <a:pt x="3586" y="4164"/>
                      <a:pt x="4269" y="3545"/>
                    </a:cubicBezTo>
                    <a:cubicBezTo>
                      <a:pt x="4216" y="3409"/>
                      <a:pt x="4205" y="3272"/>
                      <a:pt x="4205" y="3146"/>
                    </a:cubicBezTo>
                    <a:cubicBezTo>
                      <a:pt x="4195" y="3146"/>
                      <a:pt x="4195" y="3146"/>
                      <a:pt x="4195" y="3146"/>
                    </a:cubicBezTo>
                    <a:cubicBezTo>
                      <a:pt x="4069" y="3210"/>
                      <a:pt x="3974" y="3262"/>
                      <a:pt x="3891" y="3304"/>
                    </a:cubicBezTo>
                    <a:lnTo>
                      <a:pt x="3880" y="3304"/>
                    </a:lnTo>
                    <a:cubicBezTo>
                      <a:pt x="3796" y="3345"/>
                      <a:pt x="3734" y="3366"/>
                      <a:pt x="3723" y="3377"/>
                    </a:cubicBezTo>
                    <a:lnTo>
                      <a:pt x="3723" y="3377"/>
                    </a:lnTo>
                    <a:cubicBezTo>
                      <a:pt x="3712" y="3387"/>
                      <a:pt x="3712" y="3387"/>
                      <a:pt x="3702" y="3387"/>
                    </a:cubicBezTo>
                    <a:lnTo>
                      <a:pt x="3670" y="3397"/>
                    </a:lnTo>
                    <a:cubicBezTo>
                      <a:pt x="3670" y="3387"/>
                      <a:pt x="3670" y="3387"/>
                      <a:pt x="3670" y="3387"/>
                    </a:cubicBezTo>
                    <a:cubicBezTo>
                      <a:pt x="3618" y="3419"/>
                      <a:pt x="3566" y="3419"/>
                      <a:pt x="3503" y="3419"/>
                    </a:cubicBezTo>
                    <a:cubicBezTo>
                      <a:pt x="3471" y="3493"/>
                      <a:pt x="3419" y="3555"/>
                      <a:pt x="3367" y="3597"/>
                    </a:cubicBezTo>
                    <a:cubicBezTo>
                      <a:pt x="3283" y="3671"/>
                      <a:pt x="3188" y="3723"/>
                      <a:pt x="3072" y="3755"/>
                    </a:cubicBezTo>
                    <a:cubicBezTo>
                      <a:pt x="3031" y="3765"/>
                      <a:pt x="2999" y="3776"/>
                      <a:pt x="2957" y="3776"/>
                    </a:cubicBezTo>
                    <a:lnTo>
                      <a:pt x="2947" y="3776"/>
                    </a:lnTo>
                    <a:cubicBezTo>
                      <a:pt x="2433" y="3838"/>
                      <a:pt x="2433" y="3838"/>
                      <a:pt x="2433" y="3838"/>
                    </a:cubicBezTo>
                    <a:cubicBezTo>
                      <a:pt x="2433" y="3838"/>
                      <a:pt x="2433" y="3838"/>
                      <a:pt x="2423" y="3838"/>
                    </a:cubicBezTo>
                    <a:cubicBezTo>
                      <a:pt x="2265" y="3859"/>
                      <a:pt x="2118" y="3828"/>
                      <a:pt x="1982" y="3745"/>
                    </a:cubicBezTo>
                    <a:cubicBezTo>
                      <a:pt x="1845" y="3661"/>
                      <a:pt x="1720" y="3503"/>
                      <a:pt x="1698" y="3304"/>
                    </a:cubicBezTo>
                    <a:lnTo>
                      <a:pt x="1698" y="3293"/>
                    </a:lnTo>
                    <a:cubicBezTo>
                      <a:pt x="1678" y="2874"/>
                      <a:pt x="1678" y="2874"/>
                      <a:pt x="1678" y="2874"/>
                    </a:cubicBezTo>
                    <a:cubicBezTo>
                      <a:pt x="1657" y="2674"/>
                      <a:pt x="1761" y="2517"/>
                      <a:pt x="1877" y="2412"/>
                    </a:cubicBezTo>
                    <a:cubicBezTo>
                      <a:pt x="1993" y="2307"/>
                      <a:pt x="2129" y="2244"/>
                      <a:pt x="2297" y="2223"/>
                    </a:cubicBezTo>
                    <a:cubicBezTo>
                      <a:pt x="2297" y="2223"/>
                      <a:pt x="2297" y="2223"/>
                      <a:pt x="2307" y="2223"/>
                    </a:cubicBezTo>
                    <a:cubicBezTo>
                      <a:pt x="2832" y="2181"/>
                      <a:pt x="2832" y="2181"/>
                      <a:pt x="2832" y="2181"/>
                    </a:cubicBezTo>
                    <a:lnTo>
                      <a:pt x="2832" y="2181"/>
                    </a:lnTo>
                    <a:cubicBezTo>
                      <a:pt x="2999" y="2160"/>
                      <a:pt x="3146" y="2203"/>
                      <a:pt x="3283" y="2287"/>
                    </a:cubicBezTo>
                    <a:cubicBezTo>
                      <a:pt x="3293" y="2297"/>
                      <a:pt x="3314" y="2318"/>
                      <a:pt x="3324" y="2328"/>
                    </a:cubicBezTo>
                    <a:cubicBezTo>
                      <a:pt x="3324" y="2318"/>
                      <a:pt x="3324" y="2318"/>
                      <a:pt x="3324" y="2318"/>
                    </a:cubicBezTo>
                    <a:cubicBezTo>
                      <a:pt x="3324" y="2318"/>
                      <a:pt x="4006" y="2045"/>
                      <a:pt x="4446" y="1563"/>
                    </a:cubicBezTo>
                    <a:cubicBezTo>
                      <a:pt x="4551" y="1458"/>
                      <a:pt x="4635" y="1353"/>
                      <a:pt x="4709" y="1269"/>
                    </a:cubicBezTo>
                    <a:cubicBezTo>
                      <a:pt x="4079" y="1269"/>
                      <a:pt x="4079" y="1269"/>
                      <a:pt x="4079" y="1269"/>
                    </a:cubicBezTo>
                    <a:lnTo>
                      <a:pt x="4079" y="829"/>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0" name="Freeform 25"/>
              <p:cNvSpPr>
                <a:spLocks noChangeArrowheads="1"/>
              </p:cNvSpPr>
              <p:nvPr/>
            </p:nvSpPr>
            <p:spPr bwMode="auto">
              <a:xfrm>
                <a:off x="11580916" y="8689516"/>
                <a:ext cx="909311" cy="1404023"/>
              </a:xfrm>
              <a:custGeom>
                <a:avLst/>
                <a:gdLst>
                  <a:gd name="T0" fmla="*/ 1594 w 2224"/>
                  <a:gd name="T1" fmla="*/ 0 h 3431"/>
                  <a:gd name="T2" fmla="*/ 1594 w 2224"/>
                  <a:gd name="T3" fmla="*/ 0 h 3431"/>
                  <a:gd name="T4" fmla="*/ 325 w 2224"/>
                  <a:gd name="T5" fmla="*/ 0 h 3431"/>
                  <a:gd name="T6" fmla="*/ 157 w 2224"/>
                  <a:gd name="T7" fmla="*/ 252 h 3431"/>
                  <a:gd name="T8" fmla="*/ 587 w 2224"/>
                  <a:gd name="T9" fmla="*/ 1521 h 3431"/>
                  <a:gd name="T10" fmla="*/ 314 w 2224"/>
                  <a:gd name="T11" fmla="*/ 2192 h 3431"/>
                  <a:gd name="T12" fmla="*/ 860 w 2224"/>
                  <a:gd name="T13" fmla="*/ 2192 h 3431"/>
                  <a:gd name="T14" fmla="*/ 860 w 2224"/>
                  <a:gd name="T15" fmla="*/ 2580 h 3431"/>
                  <a:gd name="T16" fmla="*/ 860 w 2224"/>
                  <a:gd name="T17" fmla="*/ 2590 h 3431"/>
                  <a:gd name="T18" fmla="*/ 713 w 2224"/>
                  <a:gd name="T19" fmla="*/ 2842 h 3431"/>
                  <a:gd name="T20" fmla="*/ 618 w 2224"/>
                  <a:gd name="T21" fmla="*/ 3062 h 3431"/>
                  <a:gd name="T22" fmla="*/ 692 w 2224"/>
                  <a:gd name="T23" fmla="*/ 3315 h 3431"/>
                  <a:gd name="T24" fmla="*/ 975 w 2224"/>
                  <a:gd name="T25" fmla="*/ 3419 h 3431"/>
                  <a:gd name="T26" fmla="*/ 1258 w 2224"/>
                  <a:gd name="T27" fmla="*/ 3315 h 3431"/>
                  <a:gd name="T28" fmla="*/ 1332 w 2224"/>
                  <a:gd name="T29" fmla="*/ 3062 h 3431"/>
                  <a:gd name="T30" fmla="*/ 1248 w 2224"/>
                  <a:gd name="T31" fmla="*/ 2842 h 3431"/>
                  <a:gd name="T32" fmla="*/ 1121 w 2224"/>
                  <a:gd name="T33" fmla="*/ 2590 h 3431"/>
                  <a:gd name="T34" fmla="*/ 1121 w 2224"/>
                  <a:gd name="T35" fmla="*/ 2192 h 3431"/>
                  <a:gd name="T36" fmla="*/ 1751 w 2224"/>
                  <a:gd name="T37" fmla="*/ 2192 h 3431"/>
                  <a:gd name="T38" fmla="*/ 1783 w 2224"/>
                  <a:gd name="T39" fmla="*/ 1279 h 3431"/>
                  <a:gd name="T40" fmla="*/ 2139 w 2224"/>
                  <a:gd name="T41" fmla="*/ 263 h 3431"/>
                  <a:gd name="T42" fmla="*/ 1594 w 2224"/>
                  <a:gd name="T43" fmla="*/ 0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4" h="3431">
                    <a:moveTo>
                      <a:pt x="1594" y="0"/>
                    </a:moveTo>
                    <a:lnTo>
                      <a:pt x="1594" y="0"/>
                    </a:lnTo>
                    <a:cubicBezTo>
                      <a:pt x="325" y="0"/>
                      <a:pt x="325" y="0"/>
                      <a:pt x="325" y="0"/>
                    </a:cubicBezTo>
                    <a:cubicBezTo>
                      <a:pt x="251" y="63"/>
                      <a:pt x="198" y="147"/>
                      <a:pt x="157" y="252"/>
                    </a:cubicBezTo>
                    <a:cubicBezTo>
                      <a:pt x="0" y="671"/>
                      <a:pt x="545" y="1080"/>
                      <a:pt x="587" y="1521"/>
                    </a:cubicBezTo>
                    <a:cubicBezTo>
                      <a:pt x="503" y="1773"/>
                      <a:pt x="409" y="1982"/>
                      <a:pt x="314" y="2192"/>
                    </a:cubicBezTo>
                    <a:cubicBezTo>
                      <a:pt x="860" y="2192"/>
                      <a:pt x="860" y="2192"/>
                      <a:pt x="860" y="2192"/>
                    </a:cubicBezTo>
                    <a:cubicBezTo>
                      <a:pt x="860" y="2580"/>
                      <a:pt x="860" y="2580"/>
                      <a:pt x="860" y="2580"/>
                    </a:cubicBezTo>
                    <a:lnTo>
                      <a:pt x="860" y="2590"/>
                    </a:lnTo>
                    <a:cubicBezTo>
                      <a:pt x="849" y="2706"/>
                      <a:pt x="765" y="2780"/>
                      <a:pt x="713" y="2842"/>
                    </a:cubicBezTo>
                    <a:cubicBezTo>
                      <a:pt x="660" y="2916"/>
                      <a:pt x="618" y="2979"/>
                      <a:pt x="618" y="3062"/>
                    </a:cubicBezTo>
                    <a:cubicBezTo>
                      <a:pt x="618" y="3157"/>
                      <a:pt x="639" y="3251"/>
                      <a:pt x="692" y="3315"/>
                    </a:cubicBezTo>
                    <a:cubicBezTo>
                      <a:pt x="744" y="3377"/>
                      <a:pt x="828" y="3419"/>
                      <a:pt x="975" y="3419"/>
                    </a:cubicBezTo>
                    <a:cubicBezTo>
                      <a:pt x="1121" y="3430"/>
                      <a:pt x="1205" y="3377"/>
                      <a:pt x="1258" y="3315"/>
                    </a:cubicBezTo>
                    <a:cubicBezTo>
                      <a:pt x="1300" y="3251"/>
                      <a:pt x="1332" y="3157"/>
                      <a:pt x="1332" y="3062"/>
                    </a:cubicBezTo>
                    <a:cubicBezTo>
                      <a:pt x="1332" y="2979"/>
                      <a:pt x="1289" y="2916"/>
                      <a:pt x="1248" y="2842"/>
                    </a:cubicBezTo>
                    <a:cubicBezTo>
                      <a:pt x="1195" y="2780"/>
                      <a:pt x="1121" y="2706"/>
                      <a:pt x="1121" y="2590"/>
                    </a:cubicBezTo>
                    <a:cubicBezTo>
                      <a:pt x="1121" y="2192"/>
                      <a:pt x="1121" y="2192"/>
                      <a:pt x="1121" y="2192"/>
                    </a:cubicBezTo>
                    <a:cubicBezTo>
                      <a:pt x="1751" y="2192"/>
                      <a:pt x="1751" y="2192"/>
                      <a:pt x="1751" y="2192"/>
                    </a:cubicBezTo>
                    <a:cubicBezTo>
                      <a:pt x="1751" y="1909"/>
                      <a:pt x="1762" y="1615"/>
                      <a:pt x="1783" y="1279"/>
                    </a:cubicBezTo>
                    <a:cubicBezTo>
                      <a:pt x="1877" y="818"/>
                      <a:pt x="2223" y="598"/>
                      <a:pt x="2139" y="263"/>
                    </a:cubicBezTo>
                    <a:cubicBezTo>
                      <a:pt x="2066" y="11"/>
                      <a:pt x="1814" y="73"/>
                      <a:pt x="1594"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1" name="Freeform 26"/>
              <p:cNvSpPr>
                <a:spLocks noChangeArrowheads="1"/>
              </p:cNvSpPr>
              <p:nvPr/>
            </p:nvSpPr>
            <p:spPr bwMode="auto">
              <a:xfrm>
                <a:off x="12701316" y="7023816"/>
                <a:ext cx="923744" cy="750738"/>
              </a:xfrm>
              <a:custGeom>
                <a:avLst/>
                <a:gdLst>
                  <a:gd name="T0" fmla="*/ 1395 w 2256"/>
                  <a:gd name="T1" fmla="*/ 546 h 1836"/>
                  <a:gd name="T2" fmla="*/ 1395 w 2256"/>
                  <a:gd name="T3" fmla="*/ 546 h 1836"/>
                  <a:gd name="T4" fmla="*/ 136 w 2256"/>
                  <a:gd name="T5" fmla="*/ 1395 h 1836"/>
                  <a:gd name="T6" fmla="*/ 21 w 2256"/>
                  <a:gd name="T7" fmla="*/ 1657 h 1836"/>
                  <a:gd name="T8" fmla="*/ 230 w 2256"/>
                  <a:gd name="T9" fmla="*/ 1793 h 1836"/>
                  <a:gd name="T10" fmla="*/ 1604 w 2256"/>
                  <a:gd name="T11" fmla="*/ 860 h 1836"/>
                  <a:gd name="T12" fmla="*/ 2255 w 2256"/>
                  <a:gd name="T13" fmla="*/ 0 h 1836"/>
                  <a:gd name="T14" fmla="*/ 1888 w 2256"/>
                  <a:gd name="T15" fmla="*/ 0 h 1836"/>
                  <a:gd name="T16" fmla="*/ 1395 w 2256"/>
                  <a:gd name="T17" fmla="*/ 546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6" h="1836">
                    <a:moveTo>
                      <a:pt x="1395" y="546"/>
                    </a:moveTo>
                    <a:lnTo>
                      <a:pt x="1395" y="546"/>
                    </a:lnTo>
                    <a:cubicBezTo>
                      <a:pt x="881" y="1112"/>
                      <a:pt x="136" y="1395"/>
                      <a:pt x="136" y="1395"/>
                    </a:cubicBezTo>
                    <a:cubicBezTo>
                      <a:pt x="53" y="1416"/>
                      <a:pt x="0" y="1541"/>
                      <a:pt x="21" y="1657"/>
                    </a:cubicBezTo>
                    <a:cubicBezTo>
                      <a:pt x="42" y="1762"/>
                      <a:pt x="157" y="1835"/>
                      <a:pt x="230" y="1793"/>
                    </a:cubicBezTo>
                    <a:cubicBezTo>
                      <a:pt x="230" y="1793"/>
                      <a:pt x="1017" y="1500"/>
                      <a:pt x="1604" y="860"/>
                    </a:cubicBezTo>
                    <a:cubicBezTo>
                      <a:pt x="1919" y="524"/>
                      <a:pt x="2129" y="220"/>
                      <a:pt x="2255" y="0"/>
                    </a:cubicBezTo>
                    <a:cubicBezTo>
                      <a:pt x="1888" y="0"/>
                      <a:pt x="1888" y="0"/>
                      <a:pt x="1888" y="0"/>
                    </a:cubicBezTo>
                    <a:cubicBezTo>
                      <a:pt x="1762" y="147"/>
                      <a:pt x="1604" y="325"/>
                      <a:pt x="1395" y="546"/>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2" name="Freeform 27"/>
              <p:cNvSpPr>
                <a:spLocks noChangeArrowheads="1"/>
              </p:cNvSpPr>
              <p:nvPr/>
            </p:nvSpPr>
            <p:spPr bwMode="auto">
              <a:xfrm>
                <a:off x="12174494" y="7539949"/>
                <a:ext cx="488935" cy="400634"/>
              </a:xfrm>
              <a:custGeom>
                <a:avLst/>
                <a:gdLst>
                  <a:gd name="T0" fmla="*/ 871 w 1196"/>
                  <a:gd name="T1" fmla="*/ 11 h 977"/>
                  <a:gd name="T2" fmla="*/ 871 w 1196"/>
                  <a:gd name="T3" fmla="*/ 11 h 977"/>
                  <a:gd name="T4" fmla="*/ 849 w 1196"/>
                  <a:gd name="T5" fmla="*/ 11 h 977"/>
                  <a:gd name="T6" fmla="*/ 304 w 1196"/>
                  <a:gd name="T7" fmla="*/ 53 h 977"/>
                  <a:gd name="T8" fmla="*/ 10 w 1196"/>
                  <a:gd name="T9" fmla="*/ 326 h 977"/>
                  <a:gd name="T10" fmla="*/ 42 w 1196"/>
                  <a:gd name="T11" fmla="*/ 756 h 977"/>
                  <a:gd name="T12" fmla="*/ 367 w 1196"/>
                  <a:gd name="T13" fmla="*/ 954 h 977"/>
                  <a:gd name="T14" fmla="*/ 891 w 1196"/>
                  <a:gd name="T15" fmla="*/ 892 h 977"/>
                  <a:gd name="T16" fmla="*/ 1195 w 1196"/>
                  <a:gd name="T17" fmla="*/ 619 h 977"/>
                  <a:gd name="T18" fmla="*/ 1164 w 1196"/>
                  <a:gd name="T19" fmla="*/ 211 h 977"/>
                  <a:gd name="T20" fmla="*/ 871 w 1196"/>
                  <a:gd name="T21" fmla="*/ 11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6" h="977">
                    <a:moveTo>
                      <a:pt x="871" y="11"/>
                    </a:moveTo>
                    <a:lnTo>
                      <a:pt x="871" y="11"/>
                    </a:lnTo>
                    <a:cubicBezTo>
                      <a:pt x="871" y="11"/>
                      <a:pt x="860" y="11"/>
                      <a:pt x="849" y="11"/>
                    </a:cubicBezTo>
                    <a:cubicBezTo>
                      <a:pt x="304" y="53"/>
                      <a:pt x="304" y="53"/>
                      <a:pt x="304" y="53"/>
                    </a:cubicBezTo>
                    <a:cubicBezTo>
                      <a:pt x="147" y="74"/>
                      <a:pt x="0" y="200"/>
                      <a:pt x="10" y="326"/>
                    </a:cubicBezTo>
                    <a:cubicBezTo>
                      <a:pt x="42" y="756"/>
                      <a:pt x="42" y="756"/>
                      <a:pt x="42" y="756"/>
                    </a:cubicBezTo>
                    <a:cubicBezTo>
                      <a:pt x="53" y="882"/>
                      <a:pt x="209" y="976"/>
                      <a:pt x="367" y="954"/>
                    </a:cubicBezTo>
                    <a:cubicBezTo>
                      <a:pt x="891" y="892"/>
                      <a:pt x="891" y="892"/>
                      <a:pt x="891" y="892"/>
                    </a:cubicBezTo>
                    <a:cubicBezTo>
                      <a:pt x="1059" y="882"/>
                      <a:pt x="1195" y="745"/>
                      <a:pt x="1195" y="619"/>
                    </a:cubicBezTo>
                    <a:cubicBezTo>
                      <a:pt x="1164" y="211"/>
                      <a:pt x="1164" y="211"/>
                      <a:pt x="1164" y="211"/>
                    </a:cubicBezTo>
                    <a:cubicBezTo>
                      <a:pt x="1154" y="95"/>
                      <a:pt x="1027" y="0"/>
                      <a:pt x="871" y="11"/>
                    </a:cubicBezTo>
                  </a:path>
                </a:pathLst>
              </a:custGeom>
              <a:solidFill>
                <a:srgbClr val="5B9BD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3" name="Freeform 28"/>
              <p:cNvSpPr>
                <a:spLocks noChangeArrowheads="1"/>
              </p:cNvSpPr>
              <p:nvPr/>
            </p:nvSpPr>
            <p:spPr bwMode="auto">
              <a:xfrm>
                <a:off x="12710338" y="8187821"/>
                <a:ext cx="992303" cy="1404023"/>
              </a:xfrm>
              <a:custGeom>
                <a:avLst/>
                <a:gdLst>
                  <a:gd name="T0" fmla="*/ 1049 w 2424"/>
                  <a:gd name="T1" fmla="*/ 0 h 3430"/>
                  <a:gd name="T2" fmla="*/ 1049 w 2424"/>
                  <a:gd name="T3" fmla="*/ 0 h 3430"/>
                  <a:gd name="T4" fmla="*/ 0 w 2424"/>
                  <a:gd name="T5" fmla="*/ 3419 h 3430"/>
                  <a:gd name="T6" fmla="*/ 1059 w 2424"/>
                  <a:gd name="T7" fmla="*/ 3419 h 3430"/>
                  <a:gd name="T8" fmla="*/ 1059 w 2424"/>
                  <a:gd name="T9" fmla="*/ 3314 h 3430"/>
                  <a:gd name="T10" fmla="*/ 986 w 2424"/>
                  <a:gd name="T11" fmla="*/ 3188 h 3430"/>
                  <a:gd name="T12" fmla="*/ 860 w 2424"/>
                  <a:gd name="T13" fmla="*/ 2842 h 3430"/>
                  <a:gd name="T14" fmla="*/ 986 w 2424"/>
                  <a:gd name="T15" fmla="*/ 2444 h 3430"/>
                  <a:gd name="T16" fmla="*/ 1447 w 2424"/>
                  <a:gd name="T17" fmla="*/ 2255 h 3430"/>
                  <a:gd name="T18" fmla="*/ 1898 w 2424"/>
                  <a:gd name="T19" fmla="*/ 2444 h 3430"/>
                  <a:gd name="T20" fmla="*/ 2024 w 2424"/>
                  <a:gd name="T21" fmla="*/ 2842 h 3430"/>
                  <a:gd name="T22" fmla="*/ 1888 w 2424"/>
                  <a:gd name="T23" fmla="*/ 3199 h 3430"/>
                  <a:gd name="T24" fmla="*/ 1793 w 2424"/>
                  <a:gd name="T25" fmla="*/ 3335 h 3430"/>
                  <a:gd name="T26" fmla="*/ 1793 w 2424"/>
                  <a:gd name="T27" fmla="*/ 3419 h 3430"/>
                  <a:gd name="T28" fmla="*/ 2391 w 2424"/>
                  <a:gd name="T29" fmla="*/ 3419 h 3430"/>
                  <a:gd name="T30" fmla="*/ 2423 w 2424"/>
                  <a:gd name="T31" fmla="*/ 3429 h 3430"/>
                  <a:gd name="T32" fmla="*/ 2423 w 2424"/>
                  <a:gd name="T33" fmla="*/ 1101 h 3430"/>
                  <a:gd name="T34" fmla="*/ 1049 w 2424"/>
                  <a:gd name="T35"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4" h="3430">
                    <a:moveTo>
                      <a:pt x="1049" y="0"/>
                    </a:moveTo>
                    <a:lnTo>
                      <a:pt x="1049" y="0"/>
                    </a:lnTo>
                    <a:cubicBezTo>
                      <a:pt x="828" y="1269"/>
                      <a:pt x="409" y="2307"/>
                      <a:pt x="0" y="3419"/>
                    </a:cubicBezTo>
                    <a:cubicBezTo>
                      <a:pt x="1059" y="3419"/>
                      <a:pt x="1059" y="3419"/>
                      <a:pt x="1059" y="3419"/>
                    </a:cubicBezTo>
                    <a:cubicBezTo>
                      <a:pt x="1059" y="3314"/>
                      <a:pt x="1059" y="3314"/>
                      <a:pt x="1059" y="3314"/>
                    </a:cubicBezTo>
                    <a:cubicBezTo>
                      <a:pt x="1059" y="3293"/>
                      <a:pt x="1049" y="3283"/>
                      <a:pt x="986" y="3188"/>
                    </a:cubicBezTo>
                    <a:cubicBezTo>
                      <a:pt x="934" y="3115"/>
                      <a:pt x="860" y="3000"/>
                      <a:pt x="860" y="2842"/>
                    </a:cubicBezTo>
                    <a:cubicBezTo>
                      <a:pt x="860" y="2706"/>
                      <a:pt x="881" y="2569"/>
                      <a:pt x="986" y="2444"/>
                    </a:cubicBezTo>
                    <a:cubicBezTo>
                      <a:pt x="1070" y="2329"/>
                      <a:pt x="1248" y="2245"/>
                      <a:pt x="1447" y="2255"/>
                    </a:cubicBezTo>
                    <a:cubicBezTo>
                      <a:pt x="1636" y="2255"/>
                      <a:pt x="1814" y="2329"/>
                      <a:pt x="1898" y="2444"/>
                    </a:cubicBezTo>
                    <a:cubicBezTo>
                      <a:pt x="2003" y="2559"/>
                      <a:pt x="2024" y="2706"/>
                      <a:pt x="2024" y="2842"/>
                    </a:cubicBezTo>
                    <a:cubicBezTo>
                      <a:pt x="2024" y="3000"/>
                      <a:pt x="1940" y="3125"/>
                      <a:pt x="1888" y="3199"/>
                    </a:cubicBezTo>
                    <a:cubicBezTo>
                      <a:pt x="1814" y="3293"/>
                      <a:pt x="1793" y="3314"/>
                      <a:pt x="1793" y="3335"/>
                    </a:cubicBezTo>
                    <a:cubicBezTo>
                      <a:pt x="1793" y="3419"/>
                      <a:pt x="1793" y="3419"/>
                      <a:pt x="1793" y="3419"/>
                    </a:cubicBezTo>
                    <a:cubicBezTo>
                      <a:pt x="2391" y="3419"/>
                      <a:pt x="2391" y="3419"/>
                      <a:pt x="2391" y="3419"/>
                    </a:cubicBezTo>
                    <a:cubicBezTo>
                      <a:pt x="2402" y="3419"/>
                      <a:pt x="2412" y="3419"/>
                      <a:pt x="2423" y="3429"/>
                    </a:cubicBezTo>
                    <a:cubicBezTo>
                      <a:pt x="2423" y="1101"/>
                      <a:pt x="2423" y="1101"/>
                      <a:pt x="2423" y="1101"/>
                    </a:cubicBezTo>
                    <a:cubicBezTo>
                      <a:pt x="1741" y="671"/>
                      <a:pt x="1174" y="283"/>
                      <a:pt x="1049" y="0"/>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4" name="Freeform 29"/>
              <p:cNvSpPr>
                <a:spLocks noChangeArrowheads="1"/>
              </p:cNvSpPr>
              <p:nvPr/>
            </p:nvSpPr>
            <p:spPr bwMode="auto">
              <a:xfrm>
                <a:off x="9392437" y="8393551"/>
                <a:ext cx="1845684" cy="1709010"/>
              </a:xfrm>
              <a:custGeom>
                <a:avLst/>
                <a:gdLst>
                  <a:gd name="T0" fmla="*/ 0 w 4511"/>
                  <a:gd name="T1" fmla="*/ 2915 h 4175"/>
                  <a:gd name="T2" fmla="*/ 0 w 4511"/>
                  <a:gd name="T3" fmla="*/ 2915 h 4175"/>
                  <a:gd name="T4" fmla="*/ 2999 w 4511"/>
                  <a:gd name="T5" fmla="*/ 2915 h 4175"/>
                  <a:gd name="T6" fmla="*/ 2999 w 4511"/>
                  <a:gd name="T7" fmla="*/ 3324 h 4175"/>
                  <a:gd name="T8" fmla="*/ 2999 w 4511"/>
                  <a:gd name="T9" fmla="*/ 3335 h 4175"/>
                  <a:gd name="T10" fmla="*/ 2852 w 4511"/>
                  <a:gd name="T11" fmla="*/ 3597 h 4175"/>
                  <a:gd name="T12" fmla="*/ 2759 w 4511"/>
                  <a:gd name="T13" fmla="*/ 3806 h 4175"/>
                  <a:gd name="T14" fmla="*/ 2832 w 4511"/>
                  <a:gd name="T15" fmla="*/ 4058 h 4175"/>
                  <a:gd name="T16" fmla="*/ 3115 w 4511"/>
                  <a:gd name="T17" fmla="*/ 4163 h 4175"/>
                  <a:gd name="T18" fmla="*/ 3398 w 4511"/>
                  <a:gd name="T19" fmla="*/ 4058 h 4175"/>
                  <a:gd name="T20" fmla="*/ 3471 w 4511"/>
                  <a:gd name="T21" fmla="*/ 3806 h 4175"/>
                  <a:gd name="T22" fmla="*/ 3387 w 4511"/>
                  <a:gd name="T23" fmla="*/ 3597 h 4175"/>
                  <a:gd name="T24" fmla="*/ 3262 w 4511"/>
                  <a:gd name="T25" fmla="*/ 3335 h 4175"/>
                  <a:gd name="T26" fmla="*/ 3262 w 4511"/>
                  <a:gd name="T27" fmla="*/ 2915 h 4175"/>
                  <a:gd name="T28" fmla="*/ 4447 w 4511"/>
                  <a:gd name="T29" fmla="*/ 2915 h 4175"/>
                  <a:gd name="T30" fmla="*/ 4437 w 4511"/>
                  <a:gd name="T31" fmla="*/ 0 h 4175"/>
                  <a:gd name="T32" fmla="*/ 0 w 4511"/>
                  <a:gd name="T33" fmla="*/ 2915 h 4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11" h="4175">
                    <a:moveTo>
                      <a:pt x="0" y="2915"/>
                    </a:moveTo>
                    <a:lnTo>
                      <a:pt x="0" y="2915"/>
                    </a:lnTo>
                    <a:cubicBezTo>
                      <a:pt x="2999" y="2915"/>
                      <a:pt x="2999" y="2915"/>
                      <a:pt x="2999" y="2915"/>
                    </a:cubicBezTo>
                    <a:cubicBezTo>
                      <a:pt x="2999" y="3324"/>
                      <a:pt x="2999" y="3324"/>
                      <a:pt x="2999" y="3324"/>
                    </a:cubicBezTo>
                    <a:cubicBezTo>
                      <a:pt x="2999" y="3335"/>
                      <a:pt x="2999" y="3335"/>
                      <a:pt x="2999" y="3335"/>
                    </a:cubicBezTo>
                    <a:cubicBezTo>
                      <a:pt x="2989" y="3450"/>
                      <a:pt x="2905" y="3523"/>
                      <a:pt x="2852" y="3597"/>
                    </a:cubicBezTo>
                    <a:cubicBezTo>
                      <a:pt x="2800" y="3659"/>
                      <a:pt x="2759" y="3722"/>
                      <a:pt x="2759" y="3806"/>
                    </a:cubicBezTo>
                    <a:cubicBezTo>
                      <a:pt x="2759" y="3911"/>
                      <a:pt x="2780" y="3995"/>
                      <a:pt x="2832" y="4058"/>
                    </a:cubicBezTo>
                    <a:cubicBezTo>
                      <a:pt x="2884" y="4122"/>
                      <a:pt x="2968" y="4163"/>
                      <a:pt x="3115" y="4163"/>
                    </a:cubicBezTo>
                    <a:cubicBezTo>
                      <a:pt x="3262" y="4174"/>
                      <a:pt x="3346" y="4132"/>
                      <a:pt x="3398" y="4058"/>
                    </a:cubicBezTo>
                    <a:cubicBezTo>
                      <a:pt x="3440" y="3995"/>
                      <a:pt x="3471" y="3901"/>
                      <a:pt x="3471" y="3806"/>
                    </a:cubicBezTo>
                    <a:cubicBezTo>
                      <a:pt x="3471" y="3722"/>
                      <a:pt x="3430" y="3659"/>
                      <a:pt x="3387" y="3597"/>
                    </a:cubicBezTo>
                    <a:cubicBezTo>
                      <a:pt x="3335" y="3523"/>
                      <a:pt x="3262" y="3450"/>
                      <a:pt x="3262" y="3335"/>
                    </a:cubicBezTo>
                    <a:cubicBezTo>
                      <a:pt x="3262" y="2915"/>
                      <a:pt x="3262" y="2915"/>
                      <a:pt x="3262" y="2915"/>
                    </a:cubicBezTo>
                    <a:cubicBezTo>
                      <a:pt x="4447" y="2915"/>
                      <a:pt x="4447" y="2915"/>
                      <a:pt x="4447" y="2915"/>
                    </a:cubicBezTo>
                    <a:cubicBezTo>
                      <a:pt x="4468" y="2013"/>
                      <a:pt x="4510" y="1079"/>
                      <a:pt x="4437" y="0"/>
                    </a:cubicBezTo>
                    <a:cubicBezTo>
                      <a:pt x="3262" y="628"/>
                      <a:pt x="577" y="1719"/>
                      <a:pt x="0" y="2915"/>
                    </a:cubicBez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5" name="Freeform 30"/>
              <p:cNvSpPr>
                <a:spLocks noChangeArrowheads="1"/>
              </p:cNvSpPr>
              <p:nvPr/>
            </p:nvSpPr>
            <p:spPr bwMode="auto">
              <a:xfrm>
                <a:off x="13818109" y="8711171"/>
                <a:ext cx="1322469" cy="2485013"/>
              </a:xfrm>
              <a:custGeom>
                <a:avLst/>
                <a:gdLst>
                  <a:gd name="T0" fmla="*/ 3230 w 3231"/>
                  <a:gd name="T1" fmla="*/ 4867 h 6074"/>
                  <a:gd name="T2" fmla="*/ 3230 w 3231"/>
                  <a:gd name="T3" fmla="*/ 4867 h 6074"/>
                  <a:gd name="T4" fmla="*/ 2821 w 3231"/>
                  <a:gd name="T5" fmla="*/ 2371 h 6074"/>
                  <a:gd name="T6" fmla="*/ 0 w 3231"/>
                  <a:gd name="T7" fmla="*/ 0 h 6074"/>
                  <a:gd name="T8" fmla="*/ 0 w 3231"/>
                  <a:gd name="T9" fmla="*/ 3347 h 6074"/>
                  <a:gd name="T10" fmla="*/ 125 w 3231"/>
                  <a:gd name="T11" fmla="*/ 3347 h 6074"/>
                  <a:gd name="T12" fmla="*/ 241 w 3231"/>
                  <a:gd name="T13" fmla="*/ 3273 h 6074"/>
                  <a:gd name="T14" fmla="*/ 587 w 3231"/>
                  <a:gd name="T15" fmla="*/ 3147 h 6074"/>
                  <a:gd name="T16" fmla="*/ 996 w 3231"/>
                  <a:gd name="T17" fmla="*/ 3273 h 6074"/>
                  <a:gd name="T18" fmla="*/ 1184 w 3231"/>
                  <a:gd name="T19" fmla="*/ 3734 h 6074"/>
                  <a:gd name="T20" fmla="*/ 985 w 3231"/>
                  <a:gd name="T21" fmla="*/ 4196 h 6074"/>
                  <a:gd name="T22" fmla="*/ 587 w 3231"/>
                  <a:gd name="T23" fmla="*/ 4321 h 6074"/>
                  <a:gd name="T24" fmla="*/ 230 w 3231"/>
                  <a:gd name="T25" fmla="*/ 4174 h 6074"/>
                  <a:gd name="T26" fmla="*/ 94 w 3231"/>
                  <a:gd name="T27" fmla="*/ 4080 h 6074"/>
                  <a:gd name="T28" fmla="*/ 0 w 3231"/>
                  <a:gd name="T29" fmla="*/ 4080 h 6074"/>
                  <a:gd name="T30" fmla="*/ 0 w 3231"/>
                  <a:gd name="T31" fmla="*/ 4867 h 6074"/>
                  <a:gd name="T32" fmla="*/ 1458 w 3231"/>
                  <a:gd name="T33" fmla="*/ 4867 h 6074"/>
                  <a:gd name="T34" fmla="*/ 1458 w 3231"/>
                  <a:gd name="T35" fmla="*/ 5224 h 6074"/>
                  <a:gd name="T36" fmla="*/ 1458 w 3231"/>
                  <a:gd name="T37" fmla="*/ 5234 h 6074"/>
                  <a:gd name="T38" fmla="*/ 1321 w 3231"/>
                  <a:gd name="T39" fmla="*/ 5496 h 6074"/>
                  <a:gd name="T40" fmla="*/ 1227 w 3231"/>
                  <a:gd name="T41" fmla="*/ 5706 h 6074"/>
                  <a:gd name="T42" fmla="*/ 1300 w 3231"/>
                  <a:gd name="T43" fmla="*/ 5958 h 6074"/>
                  <a:gd name="T44" fmla="*/ 1583 w 3231"/>
                  <a:gd name="T45" fmla="*/ 6073 h 6074"/>
                  <a:gd name="T46" fmla="*/ 1856 w 3231"/>
                  <a:gd name="T47" fmla="*/ 5968 h 6074"/>
                  <a:gd name="T48" fmla="*/ 1930 w 3231"/>
                  <a:gd name="T49" fmla="*/ 5706 h 6074"/>
                  <a:gd name="T50" fmla="*/ 1846 w 3231"/>
                  <a:gd name="T51" fmla="*/ 5496 h 6074"/>
                  <a:gd name="T52" fmla="*/ 1730 w 3231"/>
                  <a:gd name="T53" fmla="*/ 5244 h 6074"/>
                  <a:gd name="T54" fmla="*/ 1730 w 3231"/>
                  <a:gd name="T55" fmla="*/ 4867 h 6074"/>
                  <a:gd name="T56" fmla="*/ 3230 w 3231"/>
                  <a:gd name="T57" fmla="*/ 4867 h 6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1" h="6074">
                    <a:moveTo>
                      <a:pt x="3230" y="4867"/>
                    </a:moveTo>
                    <a:lnTo>
                      <a:pt x="3230" y="4867"/>
                    </a:lnTo>
                    <a:cubicBezTo>
                      <a:pt x="2821" y="2371"/>
                      <a:pt x="2821" y="2371"/>
                      <a:pt x="2821" y="2371"/>
                    </a:cubicBezTo>
                    <a:cubicBezTo>
                      <a:pt x="2705" y="1657"/>
                      <a:pt x="1227" y="766"/>
                      <a:pt x="0" y="0"/>
                    </a:cubicBezTo>
                    <a:cubicBezTo>
                      <a:pt x="0" y="3347"/>
                      <a:pt x="0" y="3347"/>
                      <a:pt x="0" y="3347"/>
                    </a:cubicBezTo>
                    <a:cubicBezTo>
                      <a:pt x="125" y="3347"/>
                      <a:pt x="125" y="3347"/>
                      <a:pt x="125" y="3347"/>
                    </a:cubicBezTo>
                    <a:cubicBezTo>
                      <a:pt x="146" y="3347"/>
                      <a:pt x="146" y="3347"/>
                      <a:pt x="241" y="3273"/>
                    </a:cubicBezTo>
                    <a:cubicBezTo>
                      <a:pt x="325" y="3220"/>
                      <a:pt x="440" y="3147"/>
                      <a:pt x="587" y="3147"/>
                    </a:cubicBezTo>
                    <a:cubicBezTo>
                      <a:pt x="723" y="3147"/>
                      <a:pt x="870" y="3167"/>
                      <a:pt x="996" y="3273"/>
                    </a:cubicBezTo>
                    <a:cubicBezTo>
                      <a:pt x="1100" y="3357"/>
                      <a:pt x="1184" y="3535"/>
                      <a:pt x="1184" y="3734"/>
                    </a:cubicBezTo>
                    <a:cubicBezTo>
                      <a:pt x="1184" y="3934"/>
                      <a:pt x="1100" y="4101"/>
                      <a:pt x="985" y="4196"/>
                    </a:cubicBezTo>
                    <a:cubicBezTo>
                      <a:pt x="870" y="4290"/>
                      <a:pt x="723" y="4321"/>
                      <a:pt x="587" y="4321"/>
                    </a:cubicBezTo>
                    <a:cubicBezTo>
                      <a:pt x="440" y="4321"/>
                      <a:pt x="314" y="4237"/>
                      <a:pt x="230" y="4174"/>
                    </a:cubicBezTo>
                    <a:cubicBezTo>
                      <a:pt x="146" y="4101"/>
                      <a:pt x="125" y="4080"/>
                      <a:pt x="94" y="4080"/>
                    </a:cubicBezTo>
                    <a:cubicBezTo>
                      <a:pt x="0" y="4080"/>
                      <a:pt x="0" y="4080"/>
                      <a:pt x="0" y="4080"/>
                    </a:cubicBezTo>
                    <a:cubicBezTo>
                      <a:pt x="0" y="4867"/>
                      <a:pt x="0" y="4867"/>
                      <a:pt x="0" y="4867"/>
                    </a:cubicBezTo>
                    <a:cubicBezTo>
                      <a:pt x="1458" y="4867"/>
                      <a:pt x="1458" y="4867"/>
                      <a:pt x="1458" y="4867"/>
                    </a:cubicBezTo>
                    <a:cubicBezTo>
                      <a:pt x="1458" y="5224"/>
                      <a:pt x="1458" y="5224"/>
                      <a:pt x="1458" y="5224"/>
                    </a:cubicBezTo>
                    <a:cubicBezTo>
                      <a:pt x="1458" y="5234"/>
                      <a:pt x="1458" y="5234"/>
                      <a:pt x="1458" y="5234"/>
                    </a:cubicBezTo>
                    <a:cubicBezTo>
                      <a:pt x="1447" y="5349"/>
                      <a:pt x="1374" y="5423"/>
                      <a:pt x="1321" y="5496"/>
                    </a:cubicBezTo>
                    <a:cubicBezTo>
                      <a:pt x="1258" y="5559"/>
                      <a:pt x="1227" y="5622"/>
                      <a:pt x="1227" y="5706"/>
                    </a:cubicBezTo>
                    <a:cubicBezTo>
                      <a:pt x="1227" y="5811"/>
                      <a:pt x="1247" y="5895"/>
                      <a:pt x="1300" y="5958"/>
                    </a:cubicBezTo>
                    <a:cubicBezTo>
                      <a:pt x="1352" y="6020"/>
                      <a:pt x="1426" y="6062"/>
                      <a:pt x="1583" y="6073"/>
                    </a:cubicBezTo>
                    <a:cubicBezTo>
                      <a:pt x="1730" y="6073"/>
                      <a:pt x="1803" y="6031"/>
                      <a:pt x="1856" y="5968"/>
                    </a:cubicBezTo>
                    <a:cubicBezTo>
                      <a:pt x="1908" y="5895"/>
                      <a:pt x="1930" y="5800"/>
                      <a:pt x="1930" y="5706"/>
                    </a:cubicBezTo>
                    <a:cubicBezTo>
                      <a:pt x="1930" y="5622"/>
                      <a:pt x="1898" y="5559"/>
                      <a:pt x="1846" y="5496"/>
                    </a:cubicBezTo>
                    <a:cubicBezTo>
                      <a:pt x="1803" y="5423"/>
                      <a:pt x="1730" y="5360"/>
                      <a:pt x="1730" y="5244"/>
                    </a:cubicBezTo>
                    <a:cubicBezTo>
                      <a:pt x="1730" y="4867"/>
                      <a:pt x="1730" y="4867"/>
                      <a:pt x="1730" y="4867"/>
                    </a:cubicBezTo>
                    <a:lnTo>
                      <a:pt x="3230" y="4867"/>
                    </a:lnTo>
                  </a:path>
                </a:pathLst>
              </a:custGeom>
              <a:solidFill>
                <a:srgbClr val="ED7D31"/>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6" name="Freeform 31"/>
              <p:cNvSpPr>
                <a:spLocks noChangeArrowheads="1"/>
              </p:cNvSpPr>
              <p:nvPr/>
            </p:nvSpPr>
            <p:spPr bwMode="auto">
              <a:xfrm>
                <a:off x="12387388" y="9200233"/>
                <a:ext cx="1820425" cy="1503280"/>
              </a:xfrm>
              <a:custGeom>
                <a:avLst/>
                <a:gdLst>
                  <a:gd name="T0" fmla="*/ 4342 w 4448"/>
                  <a:gd name="T1" fmla="*/ 2255 h 3672"/>
                  <a:gd name="T2" fmla="*/ 4342 w 4448"/>
                  <a:gd name="T3" fmla="*/ 2255 h 3672"/>
                  <a:gd name="T4" fmla="*/ 4080 w 4448"/>
                  <a:gd name="T5" fmla="*/ 2182 h 3672"/>
                  <a:gd name="T6" fmla="*/ 3870 w 4448"/>
                  <a:gd name="T7" fmla="*/ 2265 h 3672"/>
                  <a:gd name="T8" fmla="*/ 3618 w 4448"/>
                  <a:gd name="T9" fmla="*/ 2391 h 3672"/>
                  <a:gd name="T10" fmla="*/ 3210 w 4448"/>
                  <a:gd name="T11" fmla="*/ 2391 h 3672"/>
                  <a:gd name="T12" fmla="*/ 3210 w 4448"/>
                  <a:gd name="T13" fmla="*/ 1216 h 3672"/>
                  <a:gd name="T14" fmla="*/ 3178 w 4448"/>
                  <a:gd name="T15" fmla="*/ 1228 h 3672"/>
                  <a:gd name="T16" fmla="*/ 2349 w 4448"/>
                  <a:gd name="T17" fmla="*/ 1228 h 3672"/>
                  <a:gd name="T18" fmla="*/ 2349 w 4448"/>
                  <a:gd name="T19" fmla="*/ 849 h 3672"/>
                  <a:gd name="T20" fmla="*/ 2349 w 4448"/>
                  <a:gd name="T21" fmla="*/ 839 h 3672"/>
                  <a:gd name="T22" fmla="*/ 2486 w 4448"/>
                  <a:gd name="T23" fmla="*/ 587 h 3672"/>
                  <a:gd name="T24" fmla="*/ 2580 w 4448"/>
                  <a:gd name="T25" fmla="*/ 367 h 3672"/>
                  <a:gd name="T26" fmla="*/ 2507 w 4448"/>
                  <a:gd name="T27" fmla="*/ 115 h 3672"/>
                  <a:gd name="T28" fmla="*/ 2224 w 4448"/>
                  <a:gd name="T29" fmla="*/ 10 h 3672"/>
                  <a:gd name="T30" fmla="*/ 1951 w 4448"/>
                  <a:gd name="T31" fmla="*/ 115 h 3672"/>
                  <a:gd name="T32" fmla="*/ 1877 w 4448"/>
                  <a:gd name="T33" fmla="*/ 367 h 3672"/>
                  <a:gd name="T34" fmla="*/ 1961 w 4448"/>
                  <a:gd name="T35" fmla="*/ 577 h 3672"/>
                  <a:gd name="T36" fmla="*/ 2077 w 4448"/>
                  <a:gd name="T37" fmla="*/ 839 h 3672"/>
                  <a:gd name="T38" fmla="*/ 2077 w 4448"/>
                  <a:gd name="T39" fmla="*/ 1228 h 3672"/>
                  <a:gd name="T40" fmla="*/ 692 w 4448"/>
                  <a:gd name="T41" fmla="*/ 1228 h 3672"/>
                  <a:gd name="T42" fmla="*/ 0 w 4448"/>
                  <a:gd name="T43" fmla="*/ 3671 h 3672"/>
                  <a:gd name="T44" fmla="*/ 1395 w 4448"/>
                  <a:gd name="T45" fmla="*/ 3671 h 3672"/>
                  <a:gd name="T46" fmla="*/ 1395 w 4448"/>
                  <a:gd name="T47" fmla="*/ 3556 h 3672"/>
                  <a:gd name="T48" fmla="*/ 1322 w 4448"/>
                  <a:gd name="T49" fmla="*/ 3440 h 3672"/>
                  <a:gd name="T50" fmla="*/ 1186 w 4448"/>
                  <a:gd name="T51" fmla="*/ 3094 h 3672"/>
                  <a:gd name="T52" fmla="*/ 1311 w 4448"/>
                  <a:gd name="T53" fmla="*/ 2695 h 3672"/>
                  <a:gd name="T54" fmla="*/ 1783 w 4448"/>
                  <a:gd name="T55" fmla="*/ 2496 h 3672"/>
                  <a:gd name="T56" fmla="*/ 2234 w 4448"/>
                  <a:gd name="T57" fmla="*/ 2695 h 3672"/>
                  <a:gd name="T58" fmla="*/ 2360 w 4448"/>
                  <a:gd name="T59" fmla="*/ 3094 h 3672"/>
                  <a:gd name="T60" fmla="*/ 2213 w 4448"/>
                  <a:gd name="T61" fmla="*/ 3451 h 3672"/>
                  <a:gd name="T62" fmla="*/ 2129 w 4448"/>
                  <a:gd name="T63" fmla="*/ 3587 h 3672"/>
                  <a:gd name="T64" fmla="*/ 2129 w 4448"/>
                  <a:gd name="T65" fmla="*/ 3671 h 3672"/>
                  <a:gd name="T66" fmla="*/ 3210 w 4448"/>
                  <a:gd name="T67" fmla="*/ 3671 h 3672"/>
                  <a:gd name="T68" fmla="*/ 3210 w 4448"/>
                  <a:gd name="T69" fmla="*/ 2654 h 3672"/>
                  <a:gd name="T70" fmla="*/ 3608 w 4448"/>
                  <a:gd name="T71" fmla="*/ 2654 h 3672"/>
                  <a:gd name="T72" fmla="*/ 3618 w 4448"/>
                  <a:gd name="T73" fmla="*/ 2654 h 3672"/>
                  <a:gd name="T74" fmla="*/ 3870 w 4448"/>
                  <a:gd name="T75" fmla="*/ 2800 h 3672"/>
                  <a:gd name="T76" fmla="*/ 4080 w 4448"/>
                  <a:gd name="T77" fmla="*/ 2884 h 3672"/>
                  <a:gd name="T78" fmla="*/ 4342 w 4448"/>
                  <a:gd name="T79" fmla="*/ 2810 h 3672"/>
                  <a:gd name="T80" fmla="*/ 4447 w 4448"/>
                  <a:gd name="T81" fmla="*/ 2538 h 3672"/>
                  <a:gd name="T82" fmla="*/ 4342 w 4448"/>
                  <a:gd name="T83" fmla="*/ 2255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8" h="3672">
                    <a:moveTo>
                      <a:pt x="4342" y="2255"/>
                    </a:moveTo>
                    <a:lnTo>
                      <a:pt x="4342" y="2255"/>
                    </a:lnTo>
                    <a:cubicBezTo>
                      <a:pt x="4279" y="2203"/>
                      <a:pt x="4185" y="2182"/>
                      <a:pt x="4080" y="2182"/>
                    </a:cubicBezTo>
                    <a:cubicBezTo>
                      <a:pt x="4006" y="2182"/>
                      <a:pt x="3944" y="2223"/>
                      <a:pt x="3870" y="2265"/>
                    </a:cubicBezTo>
                    <a:cubicBezTo>
                      <a:pt x="3807" y="2318"/>
                      <a:pt x="3734" y="2391"/>
                      <a:pt x="3618" y="2391"/>
                    </a:cubicBezTo>
                    <a:cubicBezTo>
                      <a:pt x="3210" y="2391"/>
                      <a:pt x="3210" y="2391"/>
                      <a:pt x="3210" y="2391"/>
                    </a:cubicBezTo>
                    <a:cubicBezTo>
                      <a:pt x="3210" y="1216"/>
                      <a:pt x="3210" y="1216"/>
                      <a:pt x="3210" y="1216"/>
                    </a:cubicBezTo>
                    <a:cubicBezTo>
                      <a:pt x="3199" y="1216"/>
                      <a:pt x="3189" y="1228"/>
                      <a:pt x="3178" y="1228"/>
                    </a:cubicBezTo>
                    <a:cubicBezTo>
                      <a:pt x="2349" y="1228"/>
                      <a:pt x="2349" y="1228"/>
                      <a:pt x="2349" y="1228"/>
                    </a:cubicBezTo>
                    <a:cubicBezTo>
                      <a:pt x="2349" y="849"/>
                      <a:pt x="2349" y="849"/>
                      <a:pt x="2349" y="849"/>
                    </a:cubicBezTo>
                    <a:lnTo>
                      <a:pt x="2349" y="839"/>
                    </a:lnTo>
                    <a:cubicBezTo>
                      <a:pt x="2360" y="724"/>
                      <a:pt x="2433" y="650"/>
                      <a:pt x="2486" y="587"/>
                    </a:cubicBezTo>
                    <a:cubicBezTo>
                      <a:pt x="2548" y="514"/>
                      <a:pt x="2580" y="451"/>
                      <a:pt x="2580" y="367"/>
                    </a:cubicBezTo>
                    <a:cubicBezTo>
                      <a:pt x="2580" y="273"/>
                      <a:pt x="2560" y="178"/>
                      <a:pt x="2507" y="115"/>
                    </a:cubicBezTo>
                    <a:cubicBezTo>
                      <a:pt x="2454" y="53"/>
                      <a:pt x="2380" y="10"/>
                      <a:pt x="2224" y="10"/>
                    </a:cubicBezTo>
                    <a:cubicBezTo>
                      <a:pt x="2077" y="0"/>
                      <a:pt x="2003" y="53"/>
                      <a:pt x="1951" y="115"/>
                    </a:cubicBezTo>
                    <a:cubicBezTo>
                      <a:pt x="1898" y="178"/>
                      <a:pt x="1877" y="273"/>
                      <a:pt x="1877" y="367"/>
                    </a:cubicBezTo>
                    <a:cubicBezTo>
                      <a:pt x="1877" y="451"/>
                      <a:pt x="1909" y="514"/>
                      <a:pt x="1961" y="577"/>
                    </a:cubicBezTo>
                    <a:cubicBezTo>
                      <a:pt x="2014" y="650"/>
                      <a:pt x="2077" y="724"/>
                      <a:pt x="2077" y="839"/>
                    </a:cubicBezTo>
                    <a:cubicBezTo>
                      <a:pt x="2077" y="1228"/>
                      <a:pt x="2077" y="1228"/>
                      <a:pt x="2077" y="1228"/>
                    </a:cubicBezTo>
                    <a:cubicBezTo>
                      <a:pt x="692" y="1228"/>
                      <a:pt x="692" y="1228"/>
                      <a:pt x="692" y="1228"/>
                    </a:cubicBezTo>
                    <a:cubicBezTo>
                      <a:pt x="420" y="1971"/>
                      <a:pt x="179" y="2758"/>
                      <a:pt x="0" y="3671"/>
                    </a:cubicBezTo>
                    <a:cubicBezTo>
                      <a:pt x="1395" y="3671"/>
                      <a:pt x="1395" y="3671"/>
                      <a:pt x="1395" y="3671"/>
                    </a:cubicBezTo>
                    <a:cubicBezTo>
                      <a:pt x="1395" y="3556"/>
                      <a:pt x="1395" y="3556"/>
                      <a:pt x="1395" y="3556"/>
                    </a:cubicBezTo>
                    <a:cubicBezTo>
                      <a:pt x="1395" y="3545"/>
                      <a:pt x="1385" y="3535"/>
                      <a:pt x="1322" y="3440"/>
                    </a:cubicBezTo>
                    <a:cubicBezTo>
                      <a:pt x="1259" y="3367"/>
                      <a:pt x="1186" y="3241"/>
                      <a:pt x="1186" y="3094"/>
                    </a:cubicBezTo>
                    <a:cubicBezTo>
                      <a:pt x="1186" y="2957"/>
                      <a:pt x="1217" y="2810"/>
                      <a:pt x="1311" y="2695"/>
                    </a:cubicBezTo>
                    <a:cubicBezTo>
                      <a:pt x="1406" y="2580"/>
                      <a:pt x="1584" y="2496"/>
                      <a:pt x="1783" y="2496"/>
                    </a:cubicBezTo>
                    <a:cubicBezTo>
                      <a:pt x="1972" y="2506"/>
                      <a:pt x="2140" y="2580"/>
                      <a:pt x="2234" y="2695"/>
                    </a:cubicBezTo>
                    <a:cubicBezTo>
                      <a:pt x="2328" y="2810"/>
                      <a:pt x="2360" y="2957"/>
                      <a:pt x="2360" y="3094"/>
                    </a:cubicBezTo>
                    <a:cubicBezTo>
                      <a:pt x="2360" y="3251"/>
                      <a:pt x="2276" y="3377"/>
                      <a:pt x="2213" y="3451"/>
                    </a:cubicBezTo>
                    <a:cubicBezTo>
                      <a:pt x="2150" y="3545"/>
                      <a:pt x="2129" y="3566"/>
                      <a:pt x="2129" y="3587"/>
                    </a:cubicBezTo>
                    <a:cubicBezTo>
                      <a:pt x="2129" y="3671"/>
                      <a:pt x="2129" y="3671"/>
                      <a:pt x="2129" y="3671"/>
                    </a:cubicBezTo>
                    <a:cubicBezTo>
                      <a:pt x="3210" y="3671"/>
                      <a:pt x="3210" y="3671"/>
                      <a:pt x="3210" y="3671"/>
                    </a:cubicBezTo>
                    <a:cubicBezTo>
                      <a:pt x="3210" y="2654"/>
                      <a:pt x="3210" y="2654"/>
                      <a:pt x="3210" y="2654"/>
                    </a:cubicBezTo>
                    <a:cubicBezTo>
                      <a:pt x="3608" y="2654"/>
                      <a:pt x="3608" y="2654"/>
                      <a:pt x="3608" y="2654"/>
                    </a:cubicBezTo>
                    <a:cubicBezTo>
                      <a:pt x="3608" y="2654"/>
                      <a:pt x="3608" y="2654"/>
                      <a:pt x="3618" y="2654"/>
                    </a:cubicBezTo>
                    <a:cubicBezTo>
                      <a:pt x="3734" y="2664"/>
                      <a:pt x="3797" y="2738"/>
                      <a:pt x="3870" y="2800"/>
                    </a:cubicBezTo>
                    <a:cubicBezTo>
                      <a:pt x="3944" y="2853"/>
                      <a:pt x="3996" y="2884"/>
                      <a:pt x="4080" y="2884"/>
                    </a:cubicBezTo>
                    <a:cubicBezTo>
                      <a:pt x="4185" y="2884"/>
                      <a:pt x="4279" y="2863"/>
                      <a:pt x="4342" y="2810"/>
                    </a:cubicBezTo>
                    <a:cubicBezTo>
                      <a:pt x="4394" y="2769"/>
                      <a:pt x="4447" y="2685"/>
                      <a:pt x="4447" y="2538"/>
                    </a:cubicBezTo>
                    <a:cubicBezTo>
                      <a:pt x="4447" y="2381"/>
                      <a:pt x="4405" y="2307"/>
                      <a:pt x="4342" y="2255"/>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7" name="Freeform 32"/>
              <p:cNvSpPr>
                <a:spLocks noChangeArrowheads="1"/>
              </p:cNvSpPr>
              <p:nvPr/>
            </p:nvSpPr>
            <p:spPr bwMode="auto">
              <a:xfrm>
                <a:off x="9233668" y="9701928"/>
                <a:ext cx="2029711" cy="999780"/>
              </a:xfrm>
              <a:custGeom>
                <a:avLst/>
                <a:gdLst>
                  <a:gd name="T0" fmla="*/ 4825 w 4962"/>
                  <a:gd name="T1" fmla="*/ 0 h 2444"/>
                  <a:gd name="T2" fmla="*/ 4825 w 4962"/>
                  <a:gd name="T3" fmla="*/ 0 h 2444"/>
                  <a:gd name="T4" fmla="*/ 3880 w 4962"/>
                  <a:gd name="T5" fmla="*/ 0 h 2444"/>
                  <a:gd name="T6" fmla="*/ 3880 w 4962"/>
                  <a:gd name="T7" fmla="*/ 146 h 2444"/>
                  <a:gd name="T8" fmla="*/ 3964 w 4962"/>
                  <a:gd name="T9" fmla="*/ 261 h 2444"/>
                  <a:gd name="T10" fmla="*/ 4090 w 4962"/>
                  <a:gd name="T11" fmla="*/ 607 h 2444"/>
                  <a:gd name="T12" fmla="*/ 3964 w 4962"/>
                  <a:gd name="T13" fmla="*/ 1006 h 2444"/>
                  <a:gd name="T14" fmla="*/ 3503 w 4962"/>
                  <a:gd name="T15" fmla="*/ 1205 h 2444"/>
                  <a:gd name="T16" fmla="*/ 3041 w 4962"/>
                  <a:gd name="T17" fmla="*/ 1006 h 2444"/>
                  <a:gd name="T18" fmla="*/ 2916 w 4962"/>
                  <a:gd name="T19" fmla="*/ 607 h 2444"/>
                  <a:gd name="T20" fmla="*/ 3063 w 4962"/>
                  <a:gd name="T21" fmla="*/ 251 h 2444"/>
                  <a:gd name="T22" fmla="*/ 3157 w 4962"/>
                  <a:gd name="T23" fmla="*/ 114 h 2444"/>
                  <a:gd name="T24" fmla="*/ 3157 w 4962"/>
                  <a:gd name="T25" fmla="*/ 0 h 2444"/>
                  <a:gd name="T26" fmla="*/ 304 w 4962"/>
                  <a:gd name="T27" fmla="*/ 0 h 2444"/>
                  <a:gd name="T28" fmla="*/ 294 w 4962"/>
                  <a:gd name="T29" fmla="*/ 62 h 2444"/>
                  <a:gd name="T30" fmla="*/ 0 w 4962"/>
                  <a:gd name="T31" fmla="*/ 2443 h 2444"/>
                  <a:gd name="T32" fmla="*/ 1311 w 4962"/>
                  <a:gd name="T33" fmla="*/ 2443 h 2444"/>
                  <a:gd name="T34" fmla="*/ 1311 w 4962"/>
                  <a:gd name="T35" fmla="*/ 2359 h 2444"/>
                  <a:gd name="T36" fmla="*/ 1227 w 4962"/>
                  <a:gd name="T37" fmla="*/ 2223 h 2444"/>
                  <a:gd name="T38" fmla="*/ 1080 w 4962"/>
                  <a:gd name="T39" fmla="*/ 1866 h 2444"/>
                  <a:gd name="T40" fmla="*/ 1207 w 4962"/>
                  <a:gd name="T41" fmla="*/ 1467 h 2444"/>
                  <a:gd name="T42" fmla="*/ 1657 w 4962"/>
                  <a:gd name="T43" fmla="*/ 1268 h 2444"/>
                  <a:gd name="T44" fmla="*/ 2129 w 4962"/>
                  <a:gd name="T45" fmla="*/ 1467 h 2444"/>
                  <a:gd name="T46" fmla="*/ 2245 w 4962"/>
                  <a:gd name="T47" fmla="*/ 1866 h 2444"/>
                  <a:gd name="T48" fmla="*/ 2118 w 4962"/>
                  <a:gd name="T49" fmla="*/ 2212 h 2444"/>
                  <a:gd name="T50" fmla="*/ 2045 w 4962"/>
                  <a:gd name="T51" fmla="*/ 2328 h 2444"/>
                  <a:gd name="T52" fmla="*/ 2045 w 4962"/>
                  <a:gd name="T53" fmla="*/ 2443 h 2444"/>
                  <a:gd name="T54" fmla="*/ 4961 w 4962"/>
                  <a:gd name="T55" fmla="*/ 2443 h 2444"/>
                  <a:gd name="T56" fmla="*/ 4825 w 4962"/>
                  <a:gd name="T5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62" h="2444">
                    <a:moveTo>
                      <a:pt x="4825" y="0"/>
                    </a:moveTo>
                    <a:lnTo>
                      <a:pt x="4825" y="0"/>
                    </a:lnTo>
                    <a:cubicBezTo>
                      <a:pt x="3880" y="0"/>
                      <a:pt x="3880" y="0"/>
                      <a:pt x="3880" y="0"/>
                    </a:cubicBezTo>
                    <a:cubicBezTo>
                      <a:pt x="3880" y="146"/>
                      <a:pt x="3880" y="146"/>
                      <a:pt x="3880" y="146"/>
                    </a:cubicBezTo>
                    <a:cubicBezTo>
                      <a:pt x="3880" y="156"/>
                      <a:pt x="3891" y="167"/>
                      <a:pt x="3964" y="261"/>
                    </a:cubicBezTo>
                    <a:cubicBezTo>
                      <a:pt x="4017" y="335"/>
                      <a:pt x="4090" y="460"/>
                      <a:pt x="4090" y="607"/>
                    </a:cubicBezTo>
                    <a:cubicBezTo>
                      <a:pt x="4090" y="743"/>
                      <a:pt x="4058" y="880"/>
                      <a:pt x="3964" y="1006"/>
                    </a:cubicBezTo>
                    <a:cubicBezTo>
                      <a:pt x="3870" y="1121"/>
                      <a:pt x="3691" y="1205"/>
                      <a:pt x="3503" y="1205"/>
                    </a:cubicBezTo>
                    <a:cubicBezTo>
                      <a:pt x="3303" y="1194"/>
                      <a:pt x="3136" y="1121"/>
                      <a:pt x="3041" y="1006"/>
                    </a:cubicBezTo>
                    <a:cubicBezTo>
                      <a:pt x="2947" y="891"/>
                      <a:pt x="2916" y="743"/>
                      <a:pt x="2916" y="607"/>
                    </a:cubicBezTo>
                    <a:cubicBezTo>
                      <a:pt x="2916" y="450"/>
                      <a:pt x="3000" y="324"/>
                      <a:pt x="3063" y="251"/>
                    </a:cubicBezTo>
                    <a:cubicBezTo>
                      <a:pt x="3136" y="156"/>
                      <a:pt x="3147" y="136"/>
                      <a:pt x="3157" y="114"/>
                    </a:cubicBezTo>
                    <a:cubicBezTo>
                      <a:pt x="3157" y="0"/>
                      <a:pt x="3157" y="0"/>
                      <a:pt x="3157" y="0"/>
                    </a:cubicBezTo>
                    <a:cubicBezTo>
                      <a:pt x="304" y="0"/>
                      <a:pt x="304" y="0"/>
                      <a:pt x="304" y="0"/>
                    </a:cubicBezTo>
                    <a:cubicBezTo>
                      <a:pt x="294" y="20"/>
                      <a:pt x="294" y="41"/>
                      <a:pt x="294" y="62"/>
                    </a:cubicBezTo>
                    <a:cubicBezTo>
                      <a:pt x="0" y="2443"/>
                      <a:pt x="0" y="2443"/>
                      <a:pt x="0" y="2443"/>
                    </a:cubicBezTo>
                    <a:cubicBezTo>
                      <a:pt x="1311" y="2443"/>
                      <a:pt x="1311" y="2443"/>
                      <a:pt x="1311" y="2443"/>
                    </a:cubicBezTo>
                    <a:cubicBezTo>
                      <a:pt x="1311" y="2359"/>
                      <a:pt x="1311" y="2359"/>
                      <a:pt x="1311" y="2359"/>
                    </a:cubicBezTo>
                    <a:cubicBezTo>
                      <a:pt x="1311" y="2338"/>
                      <a:pt x="1291" y="2317"/>
                      <a:pt x="1227" y="2223"/>
                    </a:cubicBezTo>
                    <a:cubicBezTo>
                      <a:pt x="1164" y="2149"/>
                      <a:pt x="1080" y="2023"/>
                      <a:pt x="1080" y="1866"/>
                    </a:cubicBezTo>
                    <a:cubicBezTo>
                      <a:pt x="1080" y="1729"/>
                      <a:pt x="1111" y="1582"/>
                      <a:pt x="1207" y="1467"/>
                    </a:cubicBezTo>
                    <a:cubicBezTo>
                      <a:pt x="1301" y="1352"/>
                      <a:pt x="1468" y="1278"/>
                      <a:pt x="1657" y="1268"/>
                    </a:cubicBezTo>
                    <a:cubicBezTo>
                      <a:pt x="1856" y="1268"/>
                      <a:pt x="2034" y="1352"/>
                      <a:pt x="2129" y="1467"/>
                    </a:cubicBezTo>
                    <a:cubicBezTo>
                      <a:pt x="2224" y="1582"/>
                      <a:pt x="2245" y="1729"/>
                      <a:pt x="2245" y="1866"/>
                    </a:cubicBezTo>
                    <a:cubicBezTo>
                      <a:pt x="2245" y="2013"/>
                      <a:pt x="2181" y="2139"/>
                      <a:pt x="2118" y="2212"/>
                    </a:cubicBezTo>
                    <a:cubicBezTo>
                      <a:pt x="2056" y="2307"/>
                      <a:pt x="2045" y="2317"/>
                      <a:pt x="2045" y="2328"/>
                    </a:cubicBezTo>
                    <a:cubicBezTo>
                      <a:pt x="2045" y="2443"/>
                      <a:pt x="2045" y="2443"/>
                      <a:pt x="2045" y="2443"/>
                    </a:cubicBezTo>
                    <a:cubicBezTo>
                      <a:pt x="4961" y="2443"/>
                      <a:pt x="4961" y="2443"/>
                      <a:pt x="4961" y="2443"/>
                    </a:cubicBezTo>
                    <a:cubicBezTo>
                      <a:pt x="4814" y="1582"/>
                      <a:pt x="4803" y="796"/>
                      <a:pt x="4825" y="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8" name="Freeform 33"/>
              <p:cNvSpPr>
                <a:spLocks noChangeArrowheads="1"/>
              </p:cNvSpPr>
              <p:nvPr/>
            </p:nvSpPr>
            <p:spPr bwMode="auto">
              <a:xfrm>
                <a:off x="11312092" y="9701928"/>
                <a:ext cx="1055450" cy="1523131"/>
              </a:xfrm>
              <a:custGeom>
                <a:avLst/>
                <a:gdLst>
                  <a:gd name="T0" fmla="*/ 2580 w 2581"/>
                  <a:gd name="T1" fmla="*/ 2443 h 3723"/>
                  <a:gd name="T2" fmla="*/ 2580 w 2581"/>
                  <a:gd name="T3" fmla="*/ 2443 h 3723"/>
                  <a:gd name="T4" fmla="*/ 2423 w 2581"/>
                  <a:gd name="T5" fmla="*/ 0 h 3723"/>
                  <a:gd name="T6" fmla="*/ 2013 w 2581"/>
                  <a:gd name="T7" fmla="*/ 0 h 3723"/>
                  <a:gd name="T8" fmla="*/ 2013 w 2581"/>
                  <a:gd name="T9" fmla="*/ 114 h 3723"/>
                  <a:gd name="T10" fmla="*/ 2087 w 2581"/>
                  <a:gd name="T11" fmla="*/ 240 h 3723"/>
                  <a:gd name="T12" fmla="*/ 2223 w 2581"/>
                  <a:gd name="T13" fmla="*/ 586 h 3723"/>
                  <a:gd name="T14" fmla="*/ 2097 w 2581"/>
                  <a:gd name="T15" fmla="*/ 985 h 3723"/>
                  <a:gd name="T16" fmla="*/ 1636 w 2581"/>
                  <a:gd name="T17" fmla="*/ 1174 h 3723"/>
                  <a:gd name="T18" fmla="*/ 1175 w 2581"/>
                  <a:gd name="T19" fmla="*/ 985 h 3723"/>
                  <a:gd name="T20" fmla="*/ 1049 w 2581"/>
                  <a:gd name="T21" fmla="*/ 586 h 3723"/>
                  <a:gd name="T22" fmla="*/ 1195 w 2581"/>
                  <a:gd name="T23" fmla="*/ 230 h 3723"/>
                  <a:gd name="T24" fmla="*/ 1290 w 2581"/>
                  <a:gd name="T25" fmla="*/ 93 h 3723"/>
                  <a:gd name="T26" fmla="*/ 1290 w 2581"/>
                  <a:gd name="T27" fmla="*/ 0 h 3723"/>
                  <a:gd name="T28" fmla="*/ 849 w 2581"/>
                  <a:gd name="T29" fmla="*/ 0 h 3723"/>
                  <a:gd name="T30" fmla="*/ 0 w 2581"/>
                  <a:gd name="T31" fmla="*/ 2443 h 3723"/>
                  <a:gd name="T32" fmla="*/ 1154 w 2581"/>
                  <a:gd name="T33" fmla="*/ 2443 h 3723"/>
                  <a:gd name="T34" fmla="*/ 1154 w 2581"/>
                  <a:gd name="T35" fmla="*/ 2872 h 3723"/>
                  <a:gd name="T36" fmla="*/ 1154 w 2581"/>
                  <a:gd name="T37" fmla="*/ 2883 h 3723"/>
                  <a:gd name="T38" fmla="*/ 1007 w 2581"/>
                  <a:gd name="T39" fmla="*/ 3146 h 3723"/>
                  <a:gd name="T40" fmla="*/ 912 w 2581"/>
                  <a:gd name="T41" fmla="*/ 3355 h 3723"/>
                  <a:gd name="T42" fmla="*/ 986 w 2581"/>
                  <a:gd name="T43" fmla="*/ 3607 h 3723"/>
                  <a:gd name="T44" fmla="*/ 1269 w 2581"/>
                  <a:gd name="T45" fmla="*/ 3711 h 3723"/>
                  <a:gd name="T46" fmla="*/ 1542 w 2581"/>
                  <a:gd name="T47" fmla="*/ 3607 h 3723"/>
                  <a:gd name="T48" fmla="*/ 1615 w 2581"/>
                  <a:gd name="T49" fmla="*/ 3355 h 3723"/>
                  <a:gd name="T50" fmla="*/ 1531 w 2581"/>
                  <a:gd name="T51" fmla="*/ 3146 h 3723"/>
                  <a:gd name="T52" fmla="*/ 1416 w 2581"/>
                  <a:gd name="T53" fmla="*/ 2893 h 3723"/>
                  <a:gd name="T54" fmla="*/ 1416 w 2581"/>
                  <a:gd name="T55" fmla="*/ 2443 h 3723"/>
                  <a:gd name="T56" fmla="*/ 2580 w 2581"/>
                  <a:gd name="T57" fmla="*/ 2443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1" h="3723">
                    <a:moveTo>
                      <a:pt x="2580" y="2443"/>
                    </a:moveTo>
                    <a:lnTo>
                      <a:pt x="2580" y="2443"/>
                    </a:lnTo>
                    <a:cubicBezTo>
                      <a:pt x="2528" y="1541"/>
                      <a:pt x="2444" y="839"/>
                      <a:pt x="2423" y="0"/>
                    </a:cubicBezTo>
                    <a:cubicBezTo>
                      <a:pt x="2013" y="0"/>
                      <a:pt x="2013" y="0"/>
                      <a:pt x="2013" y="0"/>
                    </a:cubicBezTo>
                    <a:cubicBezTo>
                      <a:pt x="2013" y="114"/>
                      <a:pt x="2013" y="114"/>
                      <a:pt x="2013" y="114"/>
                    </a:cubicBezTo>
                    <a:cubicBezTo>
                      <a:pt x="2013" y="136"/>
                      <a:pt x="2024" y="146"/>
                      <a:pt x="2087" y="240"/>
                    </a:cubicBezTo>
                    <a:cubicBezTo>
                      <a:pt x="2150" y="314"/>
                      <a:pt x="2223" y="429"/>
                      <a:pt x="2223" y="586"/>
                    </a:cubicBezTo>
                    <a:cubicBezTo>
                      <a:pt x="2223" y="723"/>
                      <a:pt x="2192" y="859"/>
                      <a:pt x="2097" y="985"/>
                    </a:cubicBezTo>
                    <a:cubicBezTo>
                      <a:pt x="2003" y="1100"/>
                      <a:pt x="1825" y="1184"/>
                      <a:pt x="1636" y="1174"/>
                    </a:cubicBezTo>
                    <a:cubicBezTo>
                      <a:pt x="1437" y="1174"/>
                      <a:pt x="1269" y="1100"/>
                      <a:pt x="1175" y="985"/>
                    </a:cubicBezTo>
                    <a:cubicBezTo>
                      <a:pt x="1080" y="859"/>
                      <a:pt x="1049" y="723"/>
                      <a:pt x="1049" y="586"/>
                    </a:cubicBezTo>
                    <a:cubicBezTo>
                      <a:pt x="1049" y="429"/>
                      <a:pt x="1133" y="304"/>
                      <a:pt x="1195" y="230"/>
                    </a:cubicBezTo>
                    <a:cubicBezTo>
                      <a:pt x="1269" y="136"/>
                      <a:pt x="1279" y="114"/>
                      <a:pt x="1290" y="93"/>
                    </a:cubicBezTo>
                    <a:cubicBezTo>
                      <a:pt x="1290" y="0"/>
                      <a:pt x="1290" y="0"/>
                      <a:pt x="1290" y="0"/>
                    </a:cubicBezTo>
                    <a:cubicBezTo>
                      <a:pt x="849" y="0"/>
                      <a:pt x="849" y="0"/>
                      <a:pt x="849" y="0"/>
                    </a:cubicBezTo>
                    <a:cubicBezTo>
                      <a:pt x="608" y="534"/>
                      <a:pt x="336" y="1163"/>
                      <a:pt x="0" y="2443"/>
                    </a:cubicBezTo>
                    <a:cubicBezTo>
                      <a:pt x="1154" y="2443"/>
                      <a:pt x="1154" y="2443"/>
                      <a:pt x="1154" y="2443"/>
                    </a:cubicBezTo>
                    <a:cubicBezTo>
                      <a:pt x="1154" y="2872"/>
                      <a:pt x="1154" y="2872"/>
                      <a:pt x="1154" y="2872"/>
                    </a:cubicBezTo>
                    <a:lnTo>
                      <a:pt x="1154" y="2883"/>
                    </a:lnTo>
                    <a:cubicBezTo>
                      <a:pt x="1133" y="2999"/>
                      <a:pt x="1059" y="3072"/>
                      <a:pt x="1007" y="3146"/>
                    </a:cubicBezTo>
                    <a:cubicBezTo>
                      <a:pt x="955" y="3208"/>
                      <a:pt x="912" y="3271"/>
                      <a:pt x="912" y="3355"/>
                    </a:cubicBezTo>
                    <a:cubicBezTo>
                      <a:pt x="912" y="3460"/>
                      <a:pt x="933" y="3544"/>
                      <a:pt x="986" y="3607"/>
                    </a:cubicBezTo>
                    <a:cubicBezTo>
                      <a:pt x="1039" y="3670"/>
                      <a:pt x="1111" y="3711"/>
                      <a:pt x="1269" y="3711"/>
                    </a:cubicBezTo>
                    <a:cubicBezTo>
                      <a:pt x="1416" y="3722"/>
                      <a:pt x="1489" y="3670"/>
                      <a:pt x="1542" y="3607"/>
                    </a:cubicBezTo>
                    <a:cubicBezTo>
                      <a:pt x="1594" y="3544"/>
                      <a:pt x="1615" y="3450"/>
                      <a:pt x="1615" y="3355"/>
                    </a:cubicBezTo>
                    <a:cubicBezTo>
                      <a:pt x="1615" y="3271"/>
                      <a:pt x="1584" y="3208"/>
                      <a:pt x="1531" y="3146"/>
                    </a:cubicBezTo>
                    <a:cubicBezTo>
                      <a:pt x="1489" y="3072"/>
                      <a:pt x="1416" y="2999"/>
                      <a:pt x="1416" y="2893"/>
                    </a:cubicBezTo>
                    <a:cubicBezTo>
                      <a:pt x="1416" y="2443"/>
                      <a:pt x="1416" y="2443"/>
                      <a:pt x="1416" y="2443"/>
                    </a:cubicBezTo>
                    <a:lnTo>
                      <a:pt x="2580" y="2443"/>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19" name="Freeform 34"/>
              <p:cNvSpPr>
                <a:spLocks noChangeArrowheads="1"/>
              </p:cNvSpPr>
              <p:nvPr/>
            </p:nvSpPr>
            <p:spPr bwMode="auto">
              <a:xfrm>
                <a:off x="9152481" y="10315512"/>
                <a:ext cx="2073011" cy="1434703"/>
              </a:xfrm>
              <a:custGeom>
                <a:avLst/>
                <a:gdLst>
                  <a:gd name="T0" fmla="*/ 2013 w 5066"/>
                  <a:gd name="T1" fmla="*/ 830 h 3505"/>
                  <a:gd name="T2" fmla="*/ 2013 w 5066"/>
                  <a:gd name="T3" fmla="*/ 830 h 3505"/>
                  <a:gd name="T4" fmla="*/ 2129 w 5066"/>
                  <a:gd name="T5" fmla="*/ 578 h 3505"/>
                  <a:gd name="T6" fmla="*/ 2213 w 5066"/>
                  <a:gd name="T7" fmla="*/ 368 h 3505"/>
                  <a:gd name="T8" fmla="*/ 2139 w 5066"/>
                  <a:gd name="T9" fmla="*/ 116 h 3505"/>
                  <a:gd name="T10" fmla="*/ 1867 w 5066"/>
                  <a:gd name="T11" fmla="*/ 0 h 3505"/>
                  <a:gd name="T12" fmla="*/ 1583 w 5066"/>
                  <a:gd name="T13" fmla="*/ 116 h 3505"/>
                  <a:gd name="T14" fmla="*/ 1510 w 5066"/>
                  <a:gd name="T15" fmla="*/ 368 h 3505"/>
                  <a:gd name="T16" fmla="*/ 1604 w 5066"/>
                  <a:gd name="T17" fmla="*/ 578 h 3505"/>
                  <a:gd name="T18" fmla="*/ 1741 w 5066"/>
                  <a:gd name="T19" fmla="*/ 840 h 3505"/>
                  <a:gd name="T20" fmla="*/ 1741 w 5066"/>
                  <a:gd name="T21" fmla="*/ 850 h 3505"/>
                  <a:gd name="T22" fmla="*/ 1741 w 5066"/>
                  <a:gd name="T23" fmla="*/ 1228 h 3505"/>
                  <a:gd name="T24" fmla="*/ 168 w 5066"/>
                  <a:gd name="T25" fmla="*/ 1228 h 3505"/>
                  <a:gd name="T26" fmla="*/ 157 w 5066"/>
                  <a:gd name="T27" fmla="*/ 1291 h 3505"/>
                  <a:gd name="T28" fmla="*/ 3240 w 5066"/>
                  <a:gd name="T29" fmla="*/ 3504 h 3505"/>
                  <a:gd name="T30" fmla="*/ 5065 w 5066"/>
                  <a:gd name="T31" fmla="*/ 3504 h 3505"/>
                  <a:gd name="T32" fmla="*/ 5065 w 5066"/>
                  <a:gd name="T33" fmla="*/ 2717 h 3505"/>
                  <a:gd name="T34" fmla="*/ 4897 w 5066"/>
                  <a:gd name="T35" fmla="*/ 2717 h 3505"/>
                  <a:gd name="T36" fmla="*/ 4761 w 5066"/>
                  <a:gd name="T37" fmla="*/ 2811 h 3505"/>
                  <a:gd name="T38" fmla="*/ 4405 w 5066"/>
                  <a:gd name="T39" fmla="*/ 2948 h 3505"/>
                  <a:gd name="T40" fmla="*/ 4006 w 5066"/>
                  <a:gd name="T41" fmla="*/ 2822 h 3505"/>
                  <a:gd name="T42" fmla="*/ 3807 w 5066"/>
                  <a:gd name="T43" fmla="*/ 2371 h 3505"/>
                  <a:gd name="T44" fmla="*/ 4006 w 5066"/>
                  <a:gd name="T45" fmla="*/ 1909 h 3505"/>
                  <a:gd name="T46" fmla="*/ 4405 w 5066"/>
                  <a:gd name="T47" fmla="*/ 1784 h 3505"/>
                  <a:gd name="T48" fmla="*/ 4750 w 5066"/>
                  <a:gd name="T49" fmla="*/ 1909 h 3505"/>
                  <a:gd name="T50" fmla="*/ 4866 w 5066"/>
                  <a:gd name="T51" fmla="*/ 1983 h 3505"/>
                  <a:gd name="T52" fmla="*/ 5065 w 5066"/>
                  <a:gd name="T53" fmla="*/ 1983 h 3505"/>
                  <a:gd name="T54" fmla="*/ 5065 w 5066"/>
                  <a:gd name="T55" fmla="*/ 1228 h 3505"/>
                  <a:gd name="T56" fmla="*/ 2013 w 5066"/>
                  <a:gd name="T57" fmla="*/ 1228 h 3505"/>
                  <a:gd name="T58" fmla="*/ 2013 w 5066"/>
                  <a:gd name="T59" fmla="*/ 830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6" h="3505">
                    <a:moveTo>
                      <a:pt x="2013" y="830"/>
                    </a:moveTo>
                    <a:lnTo>
                      <a:pt x="2013" y="830"/>
                    </a:lnTo>
                    <a:cubicBezTo>
                      <a:pt x="2013" y="725"/>
                      <a:pt x="2087" y="651"/>
                      <a:pt x="2129" y="578"/>
                    </a:cubicBezTo>
                    <a:cubicBezTo>
                      <a:pt x="2181" y="515"/>
                      <a:pt x="2213" y="451"/>
                      <a:pt x="2213" y="368"/>
                    </a:cubicBezTo>
                    <a:cubicBezTo>
                      <a:pt x="2213" y="274"/>
                      <a:pt x="2192" y="179"/>
                      <a:pt x="2139" y="116"/>
                    </a:cubicBezTo>
                    <a:cubicBezTo>
                      <a:pt x="2087" y="43"/>
                      <a:pt x="2013" y="0"/>
                      <a:pt x="1867" y="0"/>
                    </a:cubicBezTo>
                    <a:cubicBezTo>
                      <a:pt x="1709" y="12"/>
                      <a:pt x="1636" y="53"/>
                      <a:pt x="1583" y="116"/>
                    </a:cubicBezTo>
                    <a:cubicBezTo>
                      <a:pt x="1531" y="179"/>
                      <a:pt x="1510" y="263"/>
                      <a:pt x="1510" y="368"/>
                    </a:cubicBezTo>
                    <a:cubicBezTo>
                      <a:pt x="1510" y="451"/>
                      <a:pt x="1542" y="515"/>
                      <a:pt x="1604" y="578"/>
                    </a:cubicBezTo>
                    <a:cubicBezTo>
                      <a:pt x="1657" y="651"/>
                      <a:pt x="1730" y="725"/>
                      <a:pt x="1741" y="840"/>
                    </a:cubicBezTo>
                    <a:cubicBezTo>
                      <a:pt x="1741" y="840"/>
                      <a:pt x="1741" y="840"/>
                      <a:pt x="1741" y="850"/>
                    </a:cubicBezTo>
                    <a:cubicBezTo>
                      <a:pt x="1741" y="1228"/>
                      <a:pt x="1741" y="1228"/>
                      <a:pt x="1741" y="1228"/>
                    </a:cubicBezTo>
                    <a:cubicBezTo>
                      <a:pt x="168" y="1228"/>
                      <a:pt x="168" y="1228"/>
                      <a:pt x="168" y="1228"/>
                    </a:cubicBezTo>
                    <a:cubicBezTo>
                      <a:pt x="157" y="1291"/>
                      <a:pt x="157" y="1291"/>
                      <a:pt x="157" y="1291"/>
                    </a:cubicBezTo>
                    <a:cubicBezTo>
                      <a:pt x="0" y="2791"/>
                      <a:pt x="1814" y="3504"/>
                      <a:pt x="3240" y="3504"/>
                    </a:cubicBezTo>
                    <a:cubicBezTo>
                      <a:pt x="5065" y="3504"/>
                      <a:pt x="5065" y="3504"/>
                      <a:pt x="5065" y="3504"/>
                    </a:cubicBezTo>
                    <a:cubicBezTo>
                      <a:pt x="5065" y="2717"/>
                      <a:pt x="5065" y="2717"/>
                      <a:pt x="5065" y="2717"/>
                    </a:cubicBezTo>
                    <a:cubicBezTo>
                      <a:pt x="4897" y="2717"/>
                      <a:pt x="4897" y="2717"/>
                      <a:pt x="4897" y="2717"/>
                    </a:cubicBezTo>
                    <a:cubicBezTo>
                      <a:pt x="4866" y="2717"/>
                      <a:pt x="4856" y="2738"/>
                      <a:pt x="4761" y="2811"/>
                    </a:cubicBezTo>
                    <a:cubicBezTo>
                      <a:pt x="4688" y="2875"/>
                      <a:pt x="4562" y="2948"/>
                      <a:pt x="4405" y="2948"/>
                    </a:cubicBezTo>
                    <a:cubicBezTo>
                      <a:pt x="4268" y="2948"/>
                      <a:pt x="4121" y="2927"/>
                      <a:pt x="4006" y="2822"/>
                    </a:cubicBezTo>
                    <a:cubicBezTo>
                      <a:pt x="3890" y="2738"/>
                      <a:pt x="3818" y="2560"/>
                      <a:pt x="3807" y="2371"/>
                    </a:cubicBezTo>
                    <a:cubicBezTo>
                      <a:pt x="3807" y="2172"/>
                      <a:pt x="3890" y="1993"/>
                      <a:pt x="4006" y="1909"/>
                    </a:cubicBezTo>
                    <a:cubicBezTo>
                      <a:pt x="4121" y="1805"/>
                      <a:pt x="4268" y="1784"/>
                      <a:pt x="4405" y="1784"/>
                    </a:cubicBezTo>
                    <a:cubicBezTo>
                      <a:pt x="4552" y="1784"/>
                      <a:pt x="4677" y="1857"/>
                      <a:pt x="4750" y="1909"/>
                    </a:cubicBezTo>
                    <a:cubicBezTo>
                      <a:pt x="4845" y="1973"/>
                      <a:pt x="4856" y="1983"/>
                      <a:pt x="4866" y="1983"/>
                    </a:cubicBezTo>
                    <a:cubicBezTo>
                      <a:pt x="5065" y="1983"/>
                      <a:pt x="5065" y="1983"/>
                      <a:pt x="5065" y="1983"/>
                    </a:cubicBezTo>
                    <a:cubicBezTo>
                      <a:pt x="5065" y="1228"/>
                      <a:pt x="5065" y="1228"/>
                      <a:pt x="5065" y="1228"/>
                    </a:cubicBezTo>
                    <a:cubicBezTo>
                      <a:pt x="2013" y="1228"/>
                      <a:pt x="2013" y="1228"/>
                      <a:pt x="2013" y="1228"/>
                    </a:cubicBezTo>
                    <a:lnTo>
                      <a:pt x="2013" y="830"/>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0" name="Freeform 35"/>
              <p:cNvSpPr>
                <a:spLocks noChangeArrowheads="1"/>
              </p:cNvSpPr>
              <p:nvPr/>
            </p:nvSpPr>
            <p:spPr bwMode="auto">
              <a:xfrm>
                <a:off x="10805116" y="10819011"/>
                <a:ext cx="2047752" cy="931203"/>
              </a:xfrm>
              <a:custGeom>
                <a:avLst/>
                <a:gdLst>
                  <a:gd name="T0" fmla="*/ 4887 w 5003"/>
                  <a:gd name="T1" fmla="*/ 860 h 2277"/>
                  <a:gd name="T2" fmla="*/ 4887 w 5003"/>
                  <a:gd name="T3" fmla="*/ 860 h 2277"/>
                  <a:gd name="T4" fmla="*/ 4635 w 5003"/>
                  <a:gd name="T5" fmla="*/ 786 h 2277"/>
                  <a:gd name="T6" fmla="*/ 4425 w 5003"/>
                  <a:gd name="T7" fmla="*/ 870 h 2277"/>
                  <a:gd name="T8" fmla="*/ 4163 w 5003"/>
                  <a:gd name="T9" fmla="*/ 985 h 2277"/>
                  <a:gd name="T10" fmla="*/ 3691 w 5003"/>
                  <a:gd name="T11" fmla="*/ 985 h 2277"/>
                  <a:gd name="T12" fmla="*/ 3691 w 5003"/>
                  <a:gd name="T13" fmla="*/ 0 h 2277"/>
                  <a:gd name="T14" fmla="*/ 2883 w 5003"/>
                  <a:gd name="T15" fmla="*/ 0 h 2277"/>
                  <a:gd name="T16" fmla="*/ 2883 w 5003"/>
                  <a:gd name="T17" fmla="*/ 167 h 2277"/>
                  <a:gd name="T18" fmla="*/ 2957 w 5003"/>
                  <a:gd name="T19" fmla="*/ 283 h 2277"/>
                  <a:gd name="T20" fmla="*/ 3082 w 5003"/>
                  <a:gd name="T21" fmla="*/ 629 h 2277"/>
                  <a:gd name="T22" fmla="*/ 2967 w 5003"/>
                  <a:gd name="T23" fmla="*/ 1028 h 2277"/>
                  <a:gd name="T24" fmla="*/ 2495 w 5003"/>
                  <a:gd name="T25" fmla="*/ 1227 h 2277"/>
                  <a:gd name="T26" fmla="*/ 2044 w 5003"/>
                  <a:gd name="T27" fmla="*/ 1028 h 2277"/>
                  <a:gd name="T28" fmla="*/ 1919 w 5003"/>
                  <a:gd name="T29" fmla="*/ 629 h 2277"/>
                  <a:gd name="T30" fmla="*/ 2065 w 5003"/>
                  <a:gd name="T31" fmla="*/ 273 h 2277"/>
                  <a:gd name="T32" fmla="*/ 2149 w 5003"/>
                  <a:gd name="T33" fmla="*/ 136 h 2277"/>
                  <a:gd name="T34" fmla="*/ 2149 w 5003"/>
                  <a:gd name="T35" fmla="*/ 0 h 2277"/>
                  <a:gd name="T36" fmla="*/ 1310 w 5003"/>
                  <a:gd name="T37" fmla="*/ 0 h 2277"/>
                  <a:gd name="T38" fmla="*/ 1310 w 5003"/>
                  <a:gd name="T39" fmla="*/ 985 h 2277"/>
                  <a:gd name="T40" fmla="*/ 828 w 5003"/>
                  <a:gd name="T41" fmla="*/ 985 h 2277"/>
                  <a:gd name="T42" fmla="*/ 576 w 5003"/>
                  <a:gd name="T43" fmla="*/ 870 h 2277"/>
                  <a:gd name="T44" fmla="*/ 367 w 5003"/>
                  <a:gd name="T45" fmla="*/ 786 h 2277"/>
                  <a:gd name="T46" fmla="*/ 104 w 5003"/>
                  <a:gd name="T47" fmla="*/ 860 h 2277"/>
                  <a:gd name="T48" fmla="*/ 0 w 5003"/>
                  <a:gd name="T49" fmla="*/ 1132 h 2277"/>
                  <a:gd name="T50" fmla="*/ 115 w 5003"/>
                  <a:gd name="T51" fmla="*/ 1416 h 2277"/>
                  <a:gd name="T52" fmla="*/ 367 w 5003"/>
                  <a:gd name="T53" fmla="*/ 1489 h 2277"/>
                  <a:gd name="T54" fmla="*/ 576 w 5003"/>
                  <a:gd name="T55" fmla="*/ 1395 h 2277"/>
                  <a:gd name="T56" fmla="*/ 838 w 5003"/>
                  <a:gd name="T57" fmla="*/ 1259 h 2277"/>
                  <a:gd name="T58" fmla="*/ 849 w 5003"/>
                  <a:gd name="T59" fmla="*/ 1259 h 2277"/>
                  <a:gd name="T60" fmla="*/ 1310 w 5003"/>
                  <a:gd name="T61" fmla="*/ 1259 h 2277"/>
                  <a:gd name="T62" fmla="*/ 1310 w 5003"/>
                  <a:gd name="T63" fmla="*/ 2276 h 2277"/>
                  <a:gd name="T64" fmla="*/ 3691 w 5003"/>
                  <a:gd name="T65" fmla="*/ 2276 h 2277"/>
                  <a:gd name="T66" fmla="*/ 3691 w 5003"/>
                  <a:gd name="T67" fmla="*/ 1259 h 2277"/>
                  <a:gd name="T68" fmla="*/ 4153 w 5003"/>
                  <a:gd name="T69" fmla="*/ 1259 h 2277"/>
                  <a:gd name="T70" fmla="*/ 4163 w 5003"/>
                  <a:gd name="T71" fmla="*/ 1259 h 2277"/>
                  <a:gd name="T72" fmla="*/ 4415 w 5003"/>
                  <a:gd name="T73" fmla="*/ 1395 h 2277"/>
                  <a:gd name="T74" fmla="*/ 4635 w 5003"/>
                  <a:gd name="T75" fmla="*/ 1489 h 2277"/>
                  <a:gd name="T76" fmla="*/ 4887 w 5003"/>
                  <a:gd name="T77" fmla="*/ 1416 h 2277"/>
                  <a:gd name="T78" fmla="*/ 4991 w 5003"/>
                  <a:gd name="T79" fmla="*/ 1132 h 2277"/>
                  <a:gd name="T80" fmla="*/ 4887 w 5003"/>
                  <a:gd name="T81" fmla="*/ 86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3" h="2277">
                    <a:moveTo>
                      <a:pt x="4887" y="860"/>
                    </a:moveTo>
                    <a:lnTo>
                      <a:pt x="4887" y="860"/>
                    </a:lnTo>
                    <a:cubicBezTo>
                      <a:pt x="4824" y="808"/>
                      <a:pt x="4729" y="786"/>
                      <a:pt x="4635" y="786"/>
                    </a:cubicBezTo>
                    <a:cubicBezTo>
                      <a:pt x="4551" y="786"/>
                      <a:pt x="4488" y="818"/>
                      <a:pt x="4425" y="870"/>
                    </a:cubicBezTo>
                    <a:cubicBezTo>
                      <a:pt x="4352" y="923"/>
                      <a:pt x="4278" y="985"/>
                      <a:pt x="4163" y="985"/>
                    </a:cubicBezTo>
                    <a:cubicBezTo>
                      <a:pt x="3691" y="985"/>
                      <a:pt x="3691" y="985"/>
                      <a:pt x="3691" y="985"/>
                    </a:cubicBezTo>
                    <a:cubicBezTo>
                      <a:pt x="3691" y="0"/>
                      <a:pt x="3691" y="0"/>
                      <a:pt x="3691" y="0"/>
                    </a:cubicBezTo>
                    <a:cubicBezTo>
                      <a:pt x="2883" y="0"/>
                      <a:pt x="2883" y="0"/>
                      <a:pt x="2883" y="0"/>
                    </a:cubicBezTo>
                    <a:cubicBezTo>
                      <a:pt x="2883" y="167"/>
                      <a:pt x="2883" y="167"/>
                      <a:pt x="2883" y="167"/>
                    </a:cubicBezTo>
                    <a:cubicBezTo>
                      <a:pt x="2883" y="178"/>
                      <a:pt x="2894" y="189"/>
                      <a:pt x="2957" y="283"/>
                    </a:cubicBezTo>
                    <a:cubicBezTo>
                      <a:pt x="3019" y="357"/>
                      <a:pt x="3082" y="482"/>
                      <a:pt x="3082" y="629"/>
                    </a:cubicBezTo>
                    <a:cubicBezTo>
                      <a:pt x="3082" y="765"/>
                      <a:pt x="3062" y="902"/>
                      <a:pt x="2967" y="1028"/>
                    </a:cubicBezTo>
                    <a:cubicBezTo>
                      <a:pt x="2873" y="1143"/>
                      <a:pt x="2695" y="1227"/>
                      <a:pt x="2495" y="1227"/>
                    </a:cubicBezTo>
                    <a:cubicBezTo>
                      <a:pt x="2307" y="1216"/>
                      <a:pt x="2139" y="1143"/>
                      <a:pt x="2044" y="1028"/>
                    </a:cubicBezTo>
                    <a:cubicBezTo>
                      <a:pt x="1950" y="912"/>
                      <a:pt x="1919" y="765"/>
                      <a:pt x="1919" y="629"/>
                    </a:cubicBezTo>
                    <a:cubicBezTo>
                      <a:pt x="1919" y="472"/>
                      <a:pt x="2003" y="346"/>
                      <a:pt x="2065" y="273"/>
                    </a:cubicBezTo>
                    <a:cubicBezTo>
                      <a:pt x="2128" y="178"/>
                      <a:pt x="2149" y="157"/>
                      <a:pt x="2149" y="136"/>
                    </a:cubicBezTo>
                    <a:cubicBezTo>
                      <a:pt x="2149" y="0"/>
                      <a:pt x="2149" y="0"/>
                      <a:pt x="2149" y="0"/>
                    </a:cubicBezTo>
                    <a:cubicBezTo>
                      <a:pt x="1310" y="0"/>
                      <a:pt x="1310" y="0"/>
                      <a:pt x="1310" y="0"/>
                    </a:cubicBezTo>
                    <a:cubicBezTo>
                      <a:pt x="1310" y="985"/>
                      <a:pt x="1310" y="985"/>
                      <a:pt x="1310" y="985"/>
                    </a:cubicBezTo>
                    <a:cubicBezTo>
                      <a:pt x="828" y="985"/>
                      <a:pt x="828" y="985"/>
                      <a:pt x="828" y="985"/>
                    </a:cubicBezTo>
                    <a:cubicBezTo>
                      <a:pt x="712" y="985"/>
                      <a:pt x="650" y="923"/>
                      <a:pt x="576" y="870"/>
                    </a:cubicBezTo>
                    <a:cubicBezTo>
                      <a:pt x="514" y="818"/>
                      <a:pt x="451" y="786"/>
                      <a:pt x="367" y="786"/>
                    </a:cubicBezTo>
                    <a:cubicBezTo>
                      <a:pt x="262" y="786"/>
                      <a:pt x="178" y="808"/>
                      <a:pt x="104" y="860"/>
                    </a:cubicBezTo>
                    <a:cubicBezTo>
                      <a:pt x="41" y="912"/>
                      <a:pt x="0" y="985"/>
                      <a:pt x="0" y="1132"/>
                    </a:cubicBezTo>
                    <a:cubicBezTo>
                      <a:pt x="0" y="1290"/>
                      <a:pt x="52" y="1364"/>
                      <a:pt x="115" y="1416"/>
                    </a:cubicBezTo>
                    <a:cubicBezTo>
                      <a:pt x="178" y="1468"/>
                      <a:pt x="262" y="1489"/>
                      <a:pt x="367" y="1489"/>
                    </a:cubicBezTo>
                    <a:cubicBezTo>
                      <a:pt x="451" y="1489"/>
                      <a:pt x="514" y="1457"/>
                      <a:pt x="576" y="1395"/>
                    </a:cubicBezTo>
                    <a:cubicBezTo>
                      <a:pt x="650" y="1343"/>
                      <a:pt x="712" y="1269"/>
                      <a:pt x="838" y="1259"/>
                    </a:cubicBezTo>
                    <a:cubicBezTo>
                      <a:pt x="838" y="1259"/>
                      <a:pt x="838" y="1259"/>
                      <a:pt x="849" y="1259"/>
                    </a:cubicBezTo>
                    <a:cubicBezTo>
                      <a:pt x="1310" y="1259"/>
                      <a:pt x="1310" y="1259"/>
                      <a:pt x="1310" y="1259"/>
                    </a:cubicBezTo>
                    <a:cubicBezTo>
                      <a:pt x="1310" y="2276"/>
                      <a:pt x="1310" y="2276"/>
                      <a:pt x="1310" y="2276"/>
                    </a:cubicBezTo>
                    <a:cubicBezTo>
                      <a:pt x="3691" y="2276"/>
                      <a:pt x="3691" y="2276"/>
                      <a:pt x="3691" y="2276"/>
                    </a:cubicBezTo>
                    <a:cubicBezTo>
                      <a:pt x="3691" y="1259"/>
                      <a:pt x="3691" y="1259"/>
                      <a:pt x="3691" y="1259"/>
                    </a:cubicBezTo>
                    <a:cubicBezTo>
                      <a:pt x="4153" y="1259"/>
                      <a:pt x="4153" y="1259"/>
                      <a:pt x="4153" y="1259"/>
                    </a:cubicBezTo>
                    <a:lnTo>
                      <a:pt x="4163" y="1259"/>
                    </a:lnTo>
                    <a:cubicBezTo>
                      <a:pt x="4278" y="1269"/>
                      <a:pt x="4352" y="1343"/>
                      <a:pt x="4415" y="1395"/>
                    </a:cubicBezTo>
                    <a:cubicBezTo>
                      <a:pt x="4488" y="1457"/>
                      <a:pt x="4551" y="1489"/>
                      <a:pt x="4635" y="1489"/>
                    </a:cubicBezTo>
                    <a:cubicBezTo>
                      <a:pt x="4729" y="1489"/>
                      <a:pt x="4824" y="1468"/>
                      <a:pt x="4887" y="1416"/>
                    </a:cubicBezTo>
                    <a:cubicBezTo>
                      <a:pt x="4949" y="1364"/>
                      <a:pt x="4991" y="1290"/>
                      <a:pt x="4991" y="1132"/>
                    </a:cubicBezTo>
                    <a:cubicBezTo>
                      <a:pt x="5002" y="985"/>
                      <a:pt x="4949" y="912"/>
                      <a:pt x="4887" y="860"/>
                    </a:cubicBez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sp>
            <p:nvSpPr>
              <p:cNvPr id="121" name="Freeform 36"/>
              <p:cNvSpPr>
                <a:spLocks noChangeArrowheads="1"/>
              </p:cNvSpPr>
              <p:nvPr/>
            </p:nvSpPr>
            <p:spPr bwMode="auto">
              <a:xfrm>
                <a:off x="12430689" y="10315512"/>
                <a:ext cx="2832574" cy="1434703"/>
              </a:xfrm>
              <a:custGeom>
                <a:avLst/>
                <a:gdLst>
                  <a:gd name="T0" fmla="*/ 6670 w 6923"/>
                  <a:gd name="T1" fmla="*/ 1228 h 3505"/>
                  <a:gd name="T2" fmla="*/ 6670 w 6923"/>
                  <a:gd name="T3" fmla="*/ 1228 h 3505"/>
                  <a:gd name="T4" fmla="*/ 5349 w 6923"/>
                  <a:gd name="T5" fmla="*/ 1228 h 3505"/>
                  <a:gd name="T6" fmla="*/ 5349 w 6923"/>
                  <a:gd name="T7" fmla="*/ 1322 h 3505"/>
                  <a:gd name="T8" fmla="*/ 5422 w 6923"/>
                  <a:gd name="T9" fmla="*/ 1438 h 3505"/>
                  <a:gd name="T10" fmla="*/ 5548 w 6923"/>
                  <a:gd name="T11" fmla="*/ 1784 h 3505"/>
                  <a:gd name="T12" fmla="*/ 5422 w 6923"/>
                  <a:gd name="T13" fmla="*/ 2182 h 3505"/>
                  <a:gd name="T14" fmla="*/ 4960 w 6923"/>
                  <a:gd name="T15" fmla="*/ 2381 h 3505"/>
                  <a:gd name="T16" fmla="*/ 4510 w 6923"/>
                  <a:gd name="T17" fmla="*/ 2182 h 3505"/>
                  <a:gd name="T18" fmla="*/ 4384 w 6923"/>
                  <a:gd name="T19" fmla="*/ 1784 h 3505"/>
                  <a:gd name="T20" fmla="*/ 4520 w 6923"/>
                  <a:gd name="T21" fmla="*/ 1427 h 3505"/>
                  <a:gd name="T22" fmla="*/ 4615 w 6923"/>
                  <a:gd name="T23" fmla="*/ 1291 h 3505"/>
                  <a:gd name="T24" fmla="*/ 4615 w 6923"/>
                  <a:gd name="T25" fmla="*/ 1228 h 3505"/>
                  <a:gd name="T26" fmla="*/ 3272 w 6923"/>
                  <a:gd name="T27" fmla="*/ 1228 h 3505"/>
                  <a:gd name="T28" fmla="*/ 3220 w 6923"/>
                  <a:gd name="T29" fmla="*/ 1228 h 3505"/>
                  <a:gd name="T30" fmla="*/ 1783 w 6923"/>
                  <a:gd name="T31" fmla="*/ 1228 h 3505"/>
                  <a:gd name="T32" fmla="*/ 1783 w 6923"/>
                  <a:gd name="T33" fmla="*/ 850 h 3505"/>
                  <a:gd name="T34" fmla="*/ 1783 w 6923"/>
                  <a:gd name="T35" fmla="*/ 840 h 3505"/>
                  <a:gd name="T36" fmla="*/ 1930 w 6923"/>
                  <a:gd name="T37" fmla="*/ 578 h 3505"/>
                  <a:gd name="T38" fmla="*/ 2024 w 6923"/>
                  <a:gd name="T39" fmla="*/ 368 h 3505"/>
                  <a:gd name="T40" fmla="*/ 1951 w 6923"/>
                  <a:gd name="T41" fmla="*/ 116 h 3505"/>
                  <a:gd name="T42" fmla="*/ 1668 w 6923"/>
                  <a:gd name="T43" fmla="*/ 0 h 3505"/>
                  <a:gd name="T44" fmla="*/ 1395 w 6923"/>
                  <a:gd name="T45" fmla="*/ 116 h 3505"/>
                  <a:gd name="T46" fmla="*/ 1321 w 6923"/>
                  <a:gd name="T47" fmla="*/ 368 h 3505"/>
                  <a:gd name="T48" fmla="*/ 1405 w 6923"/>
                  <a:gd name="T49" fmla="*/ 578 h 3505"/>
                  <a:gd name="T50" fmla="*/ 1520 w 6923"/>
                  <a:gd name="T51" fmla="*/ 830 h 3505"/>
                  <a:gd name="T52" fmla="*/ 1520 w 6923"/>
                  <a:gd name="T53" fmla="*/ 1228 h 3505"/>
                  <a:gd name="T54" fmla="*/ 0 w 6923"/>
                  <a:gd name="T55" fmla="*/ 1228 h 3505"/>
                  <a:gd name="T56" fmla="*/ 0 w 6923"/>
                  <a:gd name="T57" fmla="*/ 1983 h 3505"/>
                  <a:gd name="T58" fmla="*/ 199 w 6923"/>
                  <a:gd name="T59" fmla="*/ 1983 h 3505"/>
                  <a:gd name="T60" fmla="*/ 315 w 6923"/>
                  <a:gd name="T61" fmla="*/ 1909 h 3505"/>
                  <a:gd name="T62" fmla="*/ 661 w 6923"/>
                  <a:gd name="T63" fmla="*/ 1784 h 3505"/>
                  <a:gd name="T64" fmla="*/ 1059 w 6923"/>
                  <a:gd name="T65" fmla="*/ 1909 h 3505"/>
                  <a:gd name="T66" fmla="*/ 1249 w 6923"/>
                  <a:gd name="T67" fmla="*/ 2371 h 3505"/>
                  <a:gd name="T68" fmla="*/ 1059 w 6923"/>
                  <a:gd name="T69" fmla="*/ 2822 h 3505"/>
                  <a:gd name="T70" fmla="*/ 661 w 6923"/>
                  <a:gd name="T71" fmla="*/ 2948 h 3505"/>
                  <a:gd name="T72" fmla="*/ 304 w 6923"/>
                  <a:gd name="T73" fmla="*/ 2811 h 3505"/>
                  <a:gd name="T74" fmla="*/ 168 w 6923"/>
                  <a:gd name="T75" fmla="*/ 2717 h 3505"/>
                  <a:gd name="T76" fmla="*/ 0 w 6923"/>
                  <a:gd name="T77" fmla="*/ 2717 h 3505"/>
                  <a:gd name="T78" fmla="*/ 0 w 6923"/>
                  <a:gd name="T79" fmla="*/ 3504 h 3505"/>
                  <a:gd name="T80" fmla="*/ 3587 w 6923"/>
                  <a:gd name="T81" fmla="*/ 3504 h 3505"/>
                  <a:gd name="T82" fmla="*/ 6670 w 6923"/>
                  <a:gd name="T83" fmla="*/ 1291 h 3505"/>
                  <a:gd name="T84" fmla="*/ 6670 w 6923"/>
                  <a:gd name="T85" fmla="*/ 1228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23" h="3505">
                    <a:moveTo>
                      <a:pt x="6670" y="1228"/>
                    </a:moveTo>
                    <a:lnTo>
                      <a:pt x="6670" y="1228"/>
                    </a:lnTo>
                    <a:cubicBezTo>
                      <a:pt x="5349" y="1228"/>
                      <a:pt x="5349" y="1228"/>
                      <a:pt x="5349" y="1228"/>
                    </a:cubicBezTo>
                    <a:cubicBezTo>
                      <a:pt x="5349" y="1322"/>
                      <a:pt x="5349" y="1322"/>
                      <a:pt x="5349" y="1322"/>
                    </a:cubicBezTo>
                    <a:cubicBezTo>
                      <a:pt x="5349" y="1333"/>
                      <a:pt x="5359" y="1343"/>
                      <a:pt x="5422" y="1438"/>
                    </a:cubicBezTo>
                    <a:cubicBezTo>
                      <a:pt x="5474" y="1511"/>
                      <a:pt x="5548" y="1637"/>
                      <a:pt x="5548" y="1784"/>
                    </a:cubicBezTo>
                    <a:cubicBezTo>
                      <a:pt x="5548" y="1920"/>
                      <a:pt x="5527" y="2067"/>
                      <a:pt x="5422" y="2182"/>
                    </a:cubicBezTo>
                    <a:cubicBezTo>
                      <a:pt x="5338" y="2297"/>
                      <a:pt x="5160" y="2381"/>
                      <a:pt x="4960" y="2381"/>
                    </a:cubicBezTo>
                    <a:cubicBezTo>
                      <a:pt x="4772" y="2371"/>
                      <a:pt x="4594" y="2297"/>
                      <a:pt x="4510" y="2182"/>
                    </a:cubicBezTo>
                    <a:cubicBezTo>
                      <a:pt x="4405" y="2067"/>
                      <a:pt x="4384" y="1920"/>
                      <a:pt x="4384" y="1784"/>
                    </a:cubicBezTo>
                    <a:cubicBezTo>
                      <a:pt x="4384" y="1626"/>
                      <a:pt x="4468" y="1511"/>
                      <a:pt x="4520" y="1427"/>
                    </a:cubicBezTo>
                    <a:cubicBezTo>
                      <a:pt x="4594" y="1333"/>
                      <a:pt x="4615" y="1322"/>
                      <a:pt x="4615" y="1291"/>
                    </a:cubicBezTo>
                    <a:cubicBezTo>
                      <a:pt x="4615" y="1228"/>
                      <a:pt x="4615" y="1228"/>
                      <a:pt x="4615" y="1228"/>
                    </a:cubicBezTo>
                    <a:cubicBezTo>
                      <a:pt x="3272" y="1228"/>
                      <a:pt x="3272" y="1228"/>
                      <a:pt x="3272" y="1228"/>
                    </a:cubicBezTo>
                    <a:cubicBezTo>
                      <a:pt x="3262" y="1228"/>
                      <a:pt x="3241" y="1228"/>
                      <a:pt x="3220" y="1228"/>
                    </a:cubicBezTo>
                    <a:cubicBezTo>
                      <a:pt x="1783" y="1228"/>
                      <a:pt x="1783" y="1228"/>
                      <a:pt x="1783" y="1228"/>
                    </a:cubicBezTo>
                    <a:cubicBezTo>
                      <a:pt x="1783" y="850"/>
                      <a:pt x="1783" y="850"/>
                      <a:pt x="1783" y="850"/>
                    </a:cubicBezTo>
                    <a:cubicBezTo>
                      <a:pt x="1783" y="840"/>
                      <a:pt x="1783" y="840"/>
                      <a:pt x="1783" y="840"/>
                    </a:cubicBezTo>
                    <a:cubicBezTo>
                      <a:pt x="1804" y="725"/>
                      <a:pt x="1877" y="651"/>
                      <a:pt x="1930" y="578"/>
                    </a:cubicBezTo>
                    <a:cubicBezTo>
                      <a:pt x="1982" y="515"/>
                      <a:pt x="2024" y="451"/>
                      <a:pt x="2024" y="368"/>
                    </a:cubicBezTo>
                    <a:cubicBezTo>
                      <a:pt x="2024" y="263"/>
                      <a:pt x="2003" y="179"/>
                      <a:pt x="1951" y="116"/>
                    </a:cubicBezTo>
                    <a:cubicBezTo>
                      <a:pt x="1898" y="53"/>
                      <a:pt x="1814" y="12"/>
                      <a:pt x="1668" y="0"/>
                    </a:cubicBezTo>
                    <a:cubicBezTo>
                      <a:pt x="1520" y="0"/>
                      <a:pt x="1448" y="43"/>
                      <a:pt x="1395" y="116"/>
                    </a:cubicBezTo>
                    <a:cubicBezTo>
                      <a:pt x="1342" y="179"/>
                      <a:pt x="1321" y="274"/>
                      <a:pt x="1321" y="368"/>
                    </a:cubicBezTo>
                    <a:cubicBezTo>
                      <a:pt x="1321" y="451"/>
                      <a:pt x="1353" y="515"/>
                      <a:pt x="1405" y="578"/>
                    </a:cubicBezTo>
                    <a:cubicBezTo>
                      <a:pt x="1448" y="651"/>
                      <a:pt x="1520" y="714"/>
                      <a:pt x="1520" y="830"/>
                    </a:cubicBezTo>
                    <a:cubicBezTo>
                      <a:pt x="1520" y="1228"/>
                      <a:pt x="1520" y="1228"/>
                      <a:pt x="1520" y="1228"/>
                    </a:cubicBezTo>
                    <a:cubicBezTo>
                      <a:pt x="0" y="1228"/>
                      <a:pt x="0" y="1228"/>
                      <a:pt x="0" y="1228"/>
                    </a:cubicBezTo>
                    <a:cubicBezTo>
                      <a:pt x="0" y="1983"/>
                      <a:pt x="0" y="1983"/>
                      <a:pt x="0" y="1983"/>
                    </a:cubicBezTo>
                    <a:cubicBezTo>
                      <a:pt x="199" y="1983"/>
                      <a:pt x="199" y="1983"/>
                      <a:pt x="199" y="1983"/>
                    </a:cubicBezTo>
                    <a:cubicBezTo>
                      <a:pt x="210" y="1983"/>
                      <a:pt x="220" y="1973"/>
                      <a:pt x="315" y="1909"/>
                    </a:cubicBezTo>
                    <a:cubicBezTo>
                      <a:pt x="388" y="1857"/>
                      <a:pt x="503" y="1784"/>
                      <a:pt x="661" y="1784"/>
                    </a:cubicBezTo>
                    <a:cubicBezTo>
                      <a:pt x="797" y="1784"/>
                      <a:pt x="933" y="1805"/>
                      <a:pt x="1059" y="1909"/>
                    </a:cubicBezTo>
                    <a:cubicBezTo>
                      <a:pt x="1175" y="1993"/>
                      <a:pt x="1259" y="2172"/>
                      <a:pt x="1249" y="2371"/>
                    </a:cubicBezTo>
                    <a:cubicBezTo>
                      <a:pt x="1249" y="2560"/>
                      <a:pt x="1175" y="2738"/>
                      <a:pt x="1059" y="2822"/>
                    </a:cubicBezTo>
                    <a:cubicBezTo>
                      <a:pt x="944" y="2927"/>
                      <a:pt x="797" y="2948"/>
                      <a:pt x="661" y="2948"/>
                    </a:cubicBezTo>
                    <a:cubicBezTo>
                      <a:pt x="503" y="2948"/>
                      <a:pt x="378" y="2875"/>
                      <a:pt x="304" y="2811"/>
                    </a:cubicBezTo>
                    <a:cubicBezTo>
                      <a:pt x="210" y="2738"/>
                      <a:pt x="189" y="2717"/>
                      <a:pt x="168" y="2717"/>
                    </a:cubicBezTo>
                    <a:cubicBezTo>
                      <a:pt x="0" y="2717"/>
                      <a:pt x="0" y="2717"/>
                      <a:pt x="0" y="2717"/>
                    </a:cubicBezTo>
                    <a:cubicBezTo>
                      <a:pt x="0" y="3504"/>
                      <a:pt x="0" y="3504"/>
                      <a:pt x="0" y="3504"/>
                    </a:cubicBezTo>
                    <a:cubicBezTo>
                      <a:pt x="3587" y="3504"/>
                      <a:pt x="3587" y="3504"/>
                      <a:pt x="3587" y="3504"/>
                    </a:cubicBezTo>
                    <a:cubicBezTo>
                      <a:pt x="5023" y="3504"/>
                      <a:pt x="6922" y="2780"/>
                      <a:pt x="6670" y="1291"/>
                    </a:cubicBezTo>
                    <a:lnTo>
                      <a:pt x="6670" y="1228"/>
                    </a:lnTo>
                  </a:path>
                </a:pathLst>
              </a:custGeom>
              <a:solidFill>
                <a:srgbClr val="A5A5A5"/>
              </a:solidFill>
              <a:ln>
                <a:noFill/>
              </a:ln>
              <a:effectLst/>
              <a:extLst/>
            </p:spPr>
            <p:txBody>
              <a:bodyPr wrap="none" lIns="152366" tIns="76183" rIns="152366" bIns="76183"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微软雅黑" panose="020B0503020204020204" pitchFamily="34" charset="-122"/>
                </a:endParaRPr>
              </a:p>
            </p:txBody>
          </p:sp>
        </p:grpSp>
        <p:pic>
          <p:nvPicPr>
            <p:cNvPr id="10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637" y="4051634"/>
              <a:ext cx="822636" cy="30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2" name="组合 43"/>
          <p:cNvGrpSpPr/>
          <p:nvPr/>
        </p:nvGrpSpPr>
        <p:grpSpPr>
          <a:xfrm>
            <a:off x="476437" y="125969"/>
            <a:ext cx="674267" cy="674443"/>
            <a:chOff x="4054613" y="1769921"/>
            <a:chExt cx="1704836" cy="1705280"/>
          </a:xfrm>
        </p:grpSpPr>
        <p:sp>
          <p:nvSpPr>
            <p:cNvPr id="123" name="Oval 104"/>
            <p:cNvSpPr/>
            <p:nvPr/>
          </p:nvSpPr>
          <p:spPr bwMode="auto">
            <a:xfrm>
              <a:off x="4054613" y="1769921"/>
              <a:ext cx="1704836" cy="1705280"/>
            </a:xfrm>
            <a:prstGeom prst="ellipse">
              <a:avLst/>
            </a:prstGeom>
            <a:solidFill>
              <a:schemeClr val="accent2"/>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微软雅黑" panose="020B0503020204020204" pitchFamily="34" charset="-122"/>
              </a:endParaRPr>
            </a:p>
          </p:txBody>
        </p:sp>
        <p:sp>
          <p:nvSpPr>
            <p:cNvPr id="124" name="Freeform 16"/>
            <p:cNvSpPr>
              <a:spLocks noChangeArrowheads="1"/>
            </p:cNvSpPr>
            <p:nvPr/>
          </p:nvSpPr>
          <p:spPr bwMode="auto">
            <a:xfrm>
              <a:off x="4569218" y="2099451"/>
              <a:ext cx="696808" cy="1094602"/>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a:extLst/>
          </p:spPr>
          <p:txBody>
            <a:bodyPr wrap="none" lIns="182843" tIns="91422" rIns="182843" bIns="91422" anchor="ctr"/>
            <a:lstStyle/>
            <a:p>
              <a:pPr>
                <a:defRPr/>
              </a:pPr>
              <a:endParaRPr lang="en-US" dirty="0">
                <a:latin typeface="微软雅黑" panose="020B0503020204020204" pitchFamily="34" charset="-122"/>
                <a:ea typeface="SimSun" charset="0"/>
              </a:endParaRPr>
            </a:p>
          </p:txBody>
        </p:sp>
      </p:grpSp>
      <p:sp>
        <p:nvSpPr>
          <p:cNvPr id="125" name="文本框 19"/>
          <p:cNvSpPr txBox="1"/>
          <p:nvPr/>
        </p:nvSpPr>
        <p:spPr>
          <a:xfrm>
            <a:off x="1309492" y="281757"/>
            <a:ext cx="1467068" cy="400110"/>
          </a:xfrm>
          <a:prstGeom prst="rect">
            <a:avLst/>
          </a:prstGeom>
          <a:noFill/>
        </p:spPr>
        <p:txBody>
          <a:bodyPr wrap="none" rtlCol="0">
            <a:spAutoFit/>
          </a:bodyPr>
          <a:lstStyle/>
          <a:p>
            <a:r>
              <a:rPr kumimoji="1" lang="zh-CN" altLang="en-US" sz="2000" b="1" dirty="0" smtClean="0">
                <a:latin typeface="微软雅黑"/>
                <a:ea typeface="微软雅黑"/>
                <a:cs typeface="微软雅黑"/>
              </a:rPr>
              <a:t>智能知识库</a:t>
            </a:r>
            <a:endParaRPr kumimoji="1" lang="zh-CN" altLang="en-US" sz="2000" b="1" dirty="0">
              <a:latin typeface="微软雅黑"/>
              <a:ea typeface="微软雅黑"/>
              <a:cs typeface="微软雅黑"/>
            </a:endParaRPr>
          </a:p>
        </p:txBody>
      </p:sp>
    </p:spTree>
    <p:extLst>
      <p:ext uri="{BB962C8B-B14F-4D97-AF65-F5344CB8AC3E}">
        <p14:creationId xmlns:p14="http://schemas.microsoft.com/office/powerpoint/2010/main" val="11155193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项目设计思路</a:t>
            </a:r>
          </a:p>
        </p:txBody>
      </p:sp>
      <p:sp>
        <p:nvSpPr>
          <p:cNvPr id="3" name="内容占位符 2"/>
          <p:cNvSpPr>
            <a:spLocks noGrp="1"/>
          </p:cNvSpPr>
          <p:nvPr>
            <p:ph idx="4294967295"/>
          </p:nvPr>
        </p:nvSpPr>
        <p:spPr>
          <a:xfrm>
            <a:off x="949325" y="877888"/>
            <a:ext cx="11242675" cy="714375"/>
          </a:xfrm>
        </p:spPr>
        <p:txBody>
          <a:bodyPr/>
          <a:lstStyle/>
          <a:p>
            <a:pPr>
              <a:buFont typeface="Wingdings" panose="05000000000000000000" pitchFamily="2" charset="2"/>
              <a:buChar char="p"/>
            </a:pPr>
            <a:r>
              <a:rPr lang="zh-CN" altLang="zh-CN" sz="1800" dirty="0"/>
              <a:t>系统设计思路具备面向提供大规模数据处理服务的能力</a:t>
            </a:r>
            <a:r>
              <a:rPr lang="zh-CN" altLang="en-US" sz="1800" dirty="0"/>
              <a:t>，</a:t>
            </a:r>
            <a:r>
              <a:rPr lang="zh-CN" altLang="zh-CN" sz="1800" dirty="0"/>
              <a:t>能够满足平台业务处理需求</a:t>
            </a:r>
            <a:r>
              <a:rPr lang="zh-CN" altLang="en-US" sz="1800" dirty="0"/>
              <a:t>，</a:t>
            </a:r>
            <a:r>
              <a:rPr lang="zh-CN" altLang="zh-CN" sz="1800" dirty="0"/>
              <a:t>具备良好的平台性和扩展性</a:t>
            </a:r>
            <a:r>
              <a:rPr lang="zh-CN" altLang="en-US" sz="1800" dirty="0"/>
              <a:t>。</a:t>
            </a:r>
          </a:p>
        </p:txBody>
      </p:sp>
      <p:grpSp>
        <p:nvGrpSpPr>
          <p:cNvPr id="35" name="组合 34">
            <a:extLst>
              <a:ext uri="{FF2B5EF4-FFF2-40B4-BE49-F238E27FC236}">
                <a16:creationId xmlns:a16="http://schemas.microsoft.com/office/drawing/2014/main" xmlns="" id="{9D276B08-D8D5-4F8E-A870-0D7FF46473E8}"/>
              </a:ext>
            </a:extLst>
          </p:cNvPr>
          <p:cNvGrpSpPr/>
          <p:nvPr/>
        </p:nvGrpSpPr>
        <p:grpSpPr>
          <a:xfrm>
            <a:off x="5024247" y="2984391"/>
            <a:ext cx="1991424" cy="1963939"/>
            <a:chOff x="4589532" y="2444748"/>
            <a:chExt cx="1991424" cy="1963939"/>
          </a:xfrm>
        </p:grpSpPr>
        <p:sp>
          <p:nvSpPr>
            <p:cNvPr id="4" name="圆: 空心 3">
              <a:extLst>
                <a:ext uri="{FF2B5EF4-FFF2-40B4-BE49-F238E27FC236}">
                  <a16:creationId xmlns:a16="http://schemas.microsoft.com/office/drawing/2014/main" xmlns="" id="{E104C674-FBB8-4647-B800-89D613BA3A6E}"/>
                </a:ext>
              </a:extLst>
            </p:cNvPr>
            <p:cNvSpPr/>
            <p:nvPr/>
          </p:nvSpPr>
          <p:spPr>
            <a:xfrm>
              <a:off x="4594555" y="2458388"/>
              <a:ext cx="1907418" cy="1907418"/>
            </a:xfrm>
            <a:prstGeom prst="donut">
              <a:avLst>
                <a:gd name="adj" fmla="val 14228"/>
              </a:avLst>
            </a:prstGeom>
            <a:solidFill>
              <a:srgbClr val="0070C0"/>
            </a:solidFill>
            <a:ln w="12700">
              <a:noFill/>
              <a:prstDash val="dash"/>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200" noProof="1">
                <a:solidFill>
                  <a:schemeClr val="tx1"/>
                </a:solidFill>
                <a:ea typeface="微软雅黑"/>
              </a:endParaRPr>
            </a:p>
          </p:txBody>
        </p:sp>
        <p:sp>
          <p:nvSpPr>
            <p:cNvPr id="5" name="矩形 4">
              <a:extLst>
                <a:ext uri="{FF2B5EF4-FFF2-40B4-BE49-F238E27FC236}">
                  <a16:creationId xmlns:a16="http://schemas.microsoft.com/office/drawing/2014/main" xmlns="" id="{93DDEFA9-B869-4F7C-9576-69A137AFC498}"/>
                </a:ext>
              </a:extLst>
            </p:cNvPr>
            <p:cNvSpPr/>
            <p:nvPr/>
          </p:nvSpPr>
          <p:spPr>
            <a:xfrm>
              <a:off x="6220956" y="3431313"/>
              <a:ext cx="360000" cy="90748"/>
            </a:xfrm>
            <a:prstGeom prst="rect">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200" noProof="1">
                <a:ea typeface="微软雅黑"/>
              </a:endParaRPr>
            </a:p>
          </p:txBody>
        </p:sp>
        <p:sp>
          <p:nvSpPr>
            <p:cNvPr id="6" name="矩形 5">
              <a:extLst>
                <a:ext uri="{FF2B5EF4-FFF2-40B4-BE49-F238E27FC236}">
                  <a16:creationId xmlns:a16="http://schemas.microsoft.com/office/drawing/2014/main" xmlns="" id="{F089A069-9BC9-4DD4-896B-547BCCF294DD}"/>
                </a:ext>
              </a:extLst>
            </p:cNvPr>
            <p:cNvSpPr/>
            <p:nvPr/>
          </p:nvSpPr>
          <p:spPr>
            <a:xfrm>
              <a:off x="4589532" y="3431313"/>
              <a:ext cx="360000" cy="90748"/>
            </a:xfrm>
            <a:prstGeom prst="rect">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200" noProof="1">
                <a:ea typeface="微软雅黑"/>
              </a:endParaRPr>
            </a:p>
          </p:txBody>
        </p:sp>
        <p:sp>
          <p:nvSpPr>
            <p:cNvPr id="7" name="矩形 6">
              <a:extLst>
                <a:ext uri="{FF2B5EF4-FFF2-40B4-BE49-F238E27FC236}">
                  <a16:creationId xmlns:a16="http://schemas.microsoft.com/office/drawing/2014/main" xmlns="" id="{5EDB5989-B961-44CB-8097-B4B60758D881}"/>
                </a:ext>
              </a:extLst>
            </p:cNvPr>
            <p:cNvSpPr/>
            <p:nvPr/>
          </p:nvSpPr>
          <p:spPr>
            <a:xfrm rot="16200000">
              <a:off x="5369018" y="2579374"/>
              <a:ext cx="360000" cy="90748"/>
            </a:xfrm>
            <a:prstGeom prst="rect">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200" noProof="1">
                <a:ea typeface="微软雅黑"/>
              </a:endParaRPr>
            </a:p>
          </p:txBody>
        </p:sp>
        <p:sp>
          <p:nvSpPr>
            <p:cNvPr id="8" name="矩形 7">
              <a:extLst>
                <a:ext uri="{FF2B5EF4-FFF2-40B4-BE49-F238E27FC236}">
                  <a16:creationId xmlns:a16="http://schemas.microsoft.com/office/drawing/2014/main" xmlns="" id="{5E9AF5C3-68DC-48EF-9C9B-E37D2ED5AB15}"/>
                </a:ext>
              </a:extLst>
            </p:cNvPr>
            <p:cNvSpPr/>
            <p:nvPr/>
          </p:nvSpPr>
          <p:spPr>
            <a:xfrm rot="5400000">
              <a:off x="5369018" y="4183313"/>
              <a:ext cx="360000" cy="90748"/>
            </a:xfrm>
            <a:prstGeom prst="rect">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200" noProof="1">
                <a:ea typeface="微软雅黑"/>
              </a:endParaRPr>
            </a:p>
          </p:txBody>
        </p:sp>
        <p:sp>
          <p:nvSpPr>
            <p:cNvPr id="9" name="矩形 8">
              <a:extLst>
                <a:ext uri="{FF2B5EF4-FFF2-40B4-BE49-F238E27FC236}">
                  <a16:creationId xmlns:a16="http://schemas.microsoft.com/office/drawing/2014/main" xmlns="" id="{67B81AE4-6273-42FA-81E2-79187309B845}"/>
                </a:ext>
              </a:extLst>
            </p:cNvPr>
            <p:cNvSpPr/>
            <p:nvPr/>
          </p:nvSpPr>
          <p:spPr>
            <a:xfrm rot="13326559">
              <a:off x="4726940" y="2836704"/>
              <a:ext cx="360000" cy="90748"/>
            </a:xfrm>
            <a:prstGeom prst="rect">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200" noProof="1">
                <a:ea typeface="微软雅黑"/>
              </a:endParaRPr>
            </a:p>
          </p:txBody>
        </p:sp>
        <p:sp>
          <p:nvSpPr>
            <p:cNvPr id="19" name="矩形 18">
              <a:extLst>
                <a:ext uri="{FF2B5EF4-FFF2-40B4-BE49-F238E27FC236}">
                  <a16:creationId xmlns:a16="http://schemas.microsoft.com/office/drawing/2014/main" xmlns="" id="{991F98C6-A0AC-4E23-A471-B80267BD58CC}"/>
                </a:ext>
              </a:extLst>
            </p:cNvPr>
            <p:cNvSpPr/>
            <p:nvPr/>
          </p:nvSpPr>
          <p:spPr>
            <a:xfrm rot="13326559">
              <a:off x="5958630" y="3978457"/>
              <a:ext cx="360000" cy="90748"/>
            </a:xfrm>
            <a:prstGeom prst="rect">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200" noProof="1">
                <a:ea typeface="微软雅黑"/>
              </a:endParaRPr>
            </a:p>
          </p:txBody>
        </p:sp>
        <p:sp>
          <p:nvSpPr>
            <p:cNvPr id="33" name="矩形 32">
              <a:extLst>
                <a:ext uri="{FF2B5EF4-FFF2-40B4-BE49-F238E27FC236}">
                  <a16:creationId xmlns:a16="http://schemas.microsoft.com/office/drawing/2014/main" xmlns="" id="{AE0D1A3D-E0E2-4A0A-B710-469D108253FF}"/>
                </a:ext>
              </a:extLst>
            </p:cNvPr>
            <p:cNvSpPr/>
            <p:nvPr/>
          </p:nvSpPr>
          <p:spPr>
            <a:xfrm rot="8491245">
              <a:off x="6021090" y="2871685"/>
              <a:ext cx="360000" cy="90748"/>
            </a:xfrm>
            <a:prstGeom prst="rect">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200" noProof="1">
                <a:ea typeface="微软雅黑"/>
              </a:endParaRPr>
            </a:p>
          </p:txBody>
        </p:sp>
        <p:sp>
          <p:nvSpPr>
            <p:cNvPr id="34" name="矩形 33">
              <a:extLst>
                <a:ext uri="{FF2B5EF4-FFF2-40B4-BE49-F238E27FC236}">
                  <a16:creationId xmlns:a16="http://schemas.microsoft.com/office/drawing/2014/main" xmlns="" id="{45AC7262-2504-4968-AA42-7E014334E31F}"/>
                </a:ext>
              </a:extLst>
            </p:cNvPr>
            <p:cNvSpPr/>
            <p:nvPr/>
          </p:nvSpPr>
          <p:spPr>
            <a:xfrm rot="8491245">
              <a:off x="4824376" y="3908503"/>
              <a:ext cx="360000" cy="90748"/>
            </a:xfrm>
            <a:prstGeom prst="rect">
              <a:avLst/>
            </a:prstGeom>
            <a:solidFill>
              <a:schemeClr val="bg1"/>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endParaRPr kumimoji="1" lang="zh-CN" altLang="en-US" sz="1200" noProof="1">
                <a:ea typeface="微软雅黑"/>
              </a:endParaRPr>
            </a:p>
          </p:txBody>
        </p:sp>
      </p:grpSp>
      <p:sp>
        <p:nvSpPr>
          <p:cNvPr id="36" name="MH_Other_1">
            <a:extLst>
              <a:ext uri="{FF2B5EF4-FFF2-40B4-BE49-F238E27FC236}">
                <a16:creationId xmlns:a16="http://schemas.microsoft.com/office/drawing/2014/main" xmlns="" id="{F2B2E562-7872-4C03-889F-900855C0B53B}"/>
              </a:ext>
            </a:extLst>
          </p:cNvPr>
          <p:cNvSpPr/>
          <p:nvPr>
            <p:custDataLst>
              <p:tags r:id="rId1"/>
            </p:custDataLst>
          </p:nvPr>
        </p:nvSpPr>
        <p:spPr>
          <a:xfrm rot="10800000">
            <a:off x="6329251" y="2299212"/>
            <a:ext cx="442800" cy="828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0070C0"/>
            </a:solidFill>
            <a:prstDash val="dash"/>
            <a:miter lim="800000"/>
          </a:ln>
          <a:effectLst/>
        </p:spPr>
        <p:txBody>
          <a:bodyPr anchor="ctr"/>
          <a:lstStyle/>
          <a:p>
            <a:pPr algn="ctr">
              <a:defRPr/>
            </a:pPr>
            <a:endParaRPr lang="zh-CN" altLang="en-US" kern="0">
              <a:solidFill>
                <a:sysClr val="window" lastClr="FFFFFF"/>
              </a:solidFill>
              <a:latin typeface="微软雅黑"/>
              <a:ea typeface="微软雅黑"/>
            </a:endParaRPr>
          </a:p>
        </p:txBody>
      </p:sp>
      <p:grpSp>
        <p:nvGrpSpPr>
          <p:cNvPr id="79" name="组合 78">
            <a:extLst>
              <a:ext uri="{FF2B5EF4-FFF2-40B4-BE49-F238E27FC236}">
                <a16:creationId xmlns:a16="http://schemas.microsoft.com/office/drawing/2014/main" xmlns="" id="{95FA8DBC-DDF3-49C6-84CF-71AD4AA45449}"/>
              </a:ext>
            </a:extLst>
          </p:cNvPr>
          <p:cNvGrpSpPr/>
          <p:nvPr/>
        </p:nvGrpSpPr>
        <p:grpSpPr>
          <a:xfrm>
            <a:off x="6864311" y="1784014"/>
            <a:ext cx="2793901" cy="931763"/>
            <a:chOff x="6326123" y="976621"/>
            <a:chExt cx="2793901" cy="931763"/>
          </a:xfrm>
        </p:grpSpPr>
        <p:sp>
          <p:nvSpPr>
            <p:cNvPr id="37" name="MH_Other_3">
              <a:extLst>
                <a:ext uri="{FF2B5EF4-FFF2-40B4-BE49-F238E27FC236}">
                  <a16:creationId xmlns:a16="http://schemas.microsoft.com/office/drawing/2014/main" xmlns="" id="{0FD2F0C0-0D2B-460B-9085-35E21D9BCDC8}"/>
                </a:ext>
              </a:extLst>
            </p:cNvPr>
            <p:cNvSpPr/>
            <p:nvPr>
              <p:custDataLst>
                <p:tags r:id="rId30"/>
              </p:custDataLst>
            </p:nvPr>
          </p:nvSpPr>
          <p:spPr>
            <a:xfrm>
              <a:off x="6326123" y="1011326"/>
              <a:ext cx="49740" cy="828000"/>
            </a:xfrm>
            <a:prstGeom prst="rect">
              <a:avLst/>
            </a:prstGeom>
            <a:solidFill>
              <a:schemeClr val="accent1"/>
            </a:solidFill>
            <a:ln w="12700" cap="flat" cmpd="sng" algn="ctr">
              <a:noFill/>
              <a:prstDash val="solid"/>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
          <p:nvSpPr>
            <p:cNvPr id="38" name="MH_Text_2">
              <a:extLst>
                <a:ext uri="{FF2B5EF4-FFF2-40B4-BE49-F238E27FC236}">
                  <a16:creationId xmlns:a16="http://schemas.microsoft.com/office/drawing/2014/main" xmlns="" id="{E79B44D8-AB3C-404B-A536-CF6EC5B6D73C}"/>
                </a:ext>
              </a:extLst>
            </p:cNvPr>
            <p:cNvSpPr/>
            <p:nvPr>
              <p:custDataLst>
                <p:tags r:id="rId31"/>
              </p:custDataLst>
            </p:nvPr>
          </p:nvSpPr>
          <p:spPr>
            <a:xfrm>
              <a:off x="6444662" y="1365999"/>
              <a:ext cx="2675362" cy="542385"/>
            </a:xfrm>
            <a:prstGeom prst="rect">
              <a:avLst/>
            </a:prstGeom>
          </p:spPr>
          <p:txBody>
            <a:bodyPr lIns="0" tIns="0" rIns="0" bIns="0">
              <a:normAutofit/>
            </a:bodyPr>
            <a:lstStyle/>
            <a:p>
              <a:pP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rPr>
                <a:t>多途径获取数据，达到数据共享、数据共建、数据流动的效果</a:t>
              </a:r>
            </a:p>
          </p:txBody>
        </p:sp>
        <p:sp>
          <p:nvSpPr>
            <p:cNvPr id="39" name="MH_SubTitle_2">
              <a:extLst>
                <a:ext uri="{FF2B5EF4-FFF2-40B4-BE49-F238E27FC236}">
                  <a16:creationId xmlns:a16="http://schemas.microsoft.com/office/drawing/2014/main" xmlns="" id="{B0E222B0-3036-48D5-9C88-80B879A4EDD9}"/>
                </a:ext>
              </a:extLst>
            </p:cNvPr>
            <p:cNvSpPr/>
            <p:nvPr>
              <p:custDataLst>
                <p:tags r:id="rId32"/>
              </p:custDataLst>
            </p:nvPr>
          </p:nvSpPr>
          <p:spPr>
            <a:xfrm>
              <a:off x="6443562" y="976621"/>
              <a:ext cx="2411339" cy="461962"/>
            </a:xfrm>
            <a:prstGeom prst="rect">
              <a:avLst/>
            </a:prstGeom>
          </p:spPr>
          <p:txBody>
            <a:bodyPr lIns="0" tIns="0" rIns="0" bIns="0" anchor="ctr">
              <a:normAutofit/>
            </a:bodyPr>
            <a:lstStyle/>
            <a:p>
              <a:pPr>
                <a:defRPr/>
              </a:pPr>
              <a:r>
                <a:rPr lang="zh-CN" altLang="en-US" sz="1600" b="1" kern="0" dirty="0">
                  <a:solidFill>
                    <a:srgbClr val="0070C0"/>
                  </a:solidFill>
                  <a:latin typeface="微软雅黑" panose="020B0503020204020204" pitchFamily="34" charset="-122"/>
                  <a:ea typeface="微软雅黑" panose="020B0503020204020204" pitchFamily="34" charset="-122"/>
                </a:rPr>
                <a:t>数据共享共建机制</a:t>
              </a:r>
            </a:p>
          </p:txBody>
        </p:sp>
      </p:grpSp>
      <p:sp>
        <p:nvSpPr>
          <p:cNvPr id="40" name="MH_Other_1">
            <a:extLst>
              <a:ext uri="{FF2B5EF4-FFF2-40B4-BE49-F238E27FC236}">
                <a16:creationId xmlns:a16="http://schemas.microsoft.com/office/drawing/2014/main" xmlns="" id="{37A7C3FE-8F99-4EDA-A575-A362C3A7D8DD}"/>
              </a:ext>
            </a:extLst>
          </p:cNvPr>
          <p:cNvSpPr/>
          <p:nvPr>
            <p:custDataLst>
              <p:tags r:id="rId2"/>
            </p:custDataLst>
          </p:nvPr>
        </p:nvSpPr>
        <p:spPr>
          <a:xfrm rot="10800000" flipH="1">
            <a:off x="5153193" y="2299211"/>
            <a:ext cx="444088" cy="828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0070C0"/>
            </a:solidFill>
            <a:prstDash val="dash"/>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
        <p:nvSpPr>
          <p:cNvPr id="44" name="MH_Other_1">
            <a:extLst>
              <a:ext uri="{FF2B5EF4-FFF2-40B4-BE49-F238E27FC236}">
                <a16:creationId xmlns:a16="http://schemas.microsoft.com/office/drawing/2014/main" xmlns="" id="{969B3508-3EFA-4E15-911B-B37F6358F8F1}"/>
              </a:ext>
            </a:extLst>
          </p:cNvPr>
          <p:cNvSpPr/>
          <p:nvPr>
            <p:custDataLst>
              <p:tags r:id="rId3"/>
            </p:custDataLst>
          </p:nvPr>
        </p:nvSpPr>
        <p:spPr>
          <a:xfrm>
            <a:off x="6815265" y="3491946"/>
            <a:ext cx="720000" cy="180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0070C0"/>
            </a:solidFill>
            <a:prstDash val="dash"/>
            <a:miter lim="800000"/>
          </a:ln>
          <a:effectLst/>
        </p:spPr>
        <p:txBody>
          <a:bodyPr anchor="ctr"/>
          <a:lstStyle/>
          <a:p>
            <a:pPr algn="ctr">
              <a:defRPr/>
            </a:pPr>
            <a:endParaRPr lang="zh-CN" altLang="en-US" kern="0">
              <a:solidFill>
                <a:sysClr val="window" lastClr="FFFFFF"/>
              </a:solidFill>
              <a:latin typeface="微软雅黑"/>
              <a:ea typeface="微软雅黑"/>
            </a:endParaRPr>
          </a:p>
        </p:txBody>
      </p:sp>
      <p:grpSp>
        <p:nvGrpSpPr>
          <p:cNvPr id="80" name="组合 79">
            <a:extLst>
              <a:ext uri="{FF2B5EF4-FFF2-40B4-BE49-F238E27FC236}">
                <a16:creationId xmlns:a16="http://schemas.microsoft.com/office/drawing/2014/main" xmlns="" id="{62FBE3F6-F5F6-4D08-AF48-0C51737F8886}"/>
              </a:ext>
            </a:extLst>
          </p:cNvPr>
          <p:cNvGrpSpPr/>
          <p:nvPr/>
        </p:nvGrpSpPr>
        <p:grpSpPr>
          <a:xfrm>
            <a:off x="7624910" y="2884231"/>
            <a:ext cx="2793901" cy="931763"/>
            <a:chOff x="7583277" y="2451026"/>
            <a:chExt cx="2793901" cy="931763"/>
          </a:xfrm>
        </p:grpSpPr>
        <p:sp>
          <p:nvSpPr>
            <p:cNvPr id="45" name="MH_Other_3">
              <a:extLst>
                <a:ext uri="{FF2B5EF4-FFF2-40B4-BE49-F238E27FC236}">
                  <a16:creationId xmlns:a16="http://schemas.microsoft.com/office/drawing/2014/main" xmlns="" id="{426722A0-B139-442D-A156-E0B0163E8C4B}"/>
                </a:ext>
              </a:extLst>
            </p:cNvPr>
            <p:cNvSpPr/>
            <p:nvPr>
              <p:custDataLst>
                <p:tags r:id="rId27"/>
              </p:custDataLst>
            </p:nvPr>
          </p:nvSpPr>
          <p:spPr>
            <a:xfrm>
              <a:off x="7583277" y="2485731"/>
              <a:ext cx="49740" cy="828000"/>
            </a:xfrm>
            <a:prstGeom prst="rect">
              <a:avLst/>
            </a:prstGeom>
            <a:solidFill>
              <a:schemeClr val="accent1"/>
            </a:solidFill>
            <a:ln w="12700" cap="flat" cmpd="sng" algn="ctr">
              <a:noFill/>
              <a:prstDash val="solid"/>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
          <p:nvSpPr>
            <p:cNvPr id="46" name="MH_Text_2">
              <a:extLst>
                <a:ext uri="{FF2B5EF4-FFF2-40B4-BE49-F238E27FC236}">
                  <a16:creationId xmlns:a16="http://schemas.microsoft.com/office/drawing/2014/main" xmlns="" id="{01732DBA-9D76-4AC3-8288-08C792442467}"/>
                </a:ext>
              </a:extLst>
            </p:cNvPr>
            <p:cNvSpPr/>
            <p:nvPr>
              <p:custDataLst>
                <p:tags r:id="rId28"/>
              </p:custDataLst>
            </p:nvPr>
          </p:nvSpPr>
          <p:spPr>
            <a:xfrm>
              <a:off x="7701816" y="2840404"/>
              <a:ext cx="2675362" cy="542385"/>
            </a:xfrm>
            <a:prstGeom prst="rect">
              <a:avLst/>
            </a:prstGeom>
          </p:spPr>
          <p:txBody>
            <a:bodyPr lIns="0" tIns="0" rIns="0" bIns="0">
              <a:normAutofit/>
            </a:bodyPr>
            <a:lstStyle/>
            <a:p>
              <a:pP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rPr>
                <a:t>数据结构设计必须满足相关数据标准和技术标准</a:t>
              </a:r>
            </a:p>
          </p:txBody>
        </p:sp>
        <p:sp>
          <p:nvSpPr>
            <p:cNvPr id="47" name="MH_SubTitle_2">
              <a:extLst>
                <a:ext uri="{FF2B5EF4-FFF2-40B4-BE49-F238E27FC236}">
                  <a16:creationId xmlns:a16="http://schemas.microsoft.com/office/drawing/2014/main" xmlns="" id="{297919D5-BE17-43E4-BF74-8AE3B581FC8C}"/>
                </a:ext>
              </a:extLst>
            </p:cNvPr>
            <p:cNvSpPr/>
            <p:nvPr>
              <p:custDataLst>
                <p:tags r:id="rId29"/>
              </p:custDataLst>
            </p:nvPr>
          </p:nvSpPr>
          <p:spPr>
            <a:xfrm>
              <a:off x="7700716" y="2451026"/>
              <a:ext cx="2411339" cy="461962"/>
            </a:xfrm>
            <a:prstGeom prst="rect">
              <a:avLst/>
            </a:prstGeom>
          </p:spPr>
          <p:txBody>
            <a:bodyPr lIns="0" tIns="0" rIns="0" bIns="0" anchor="ctr">
              <a:normAutofit/>
            </a:bodyPr>
            <a:lstStyle/>
            <a:p>
              <a:pPr>
                <a:defRPr/>
              </a:pPr>
              <a:r>
                <a:rPr lang="zh-CN" altLang="en-US" sz="1600" b="1" kern="0" dirty="0">
                  <a:solidFill>
                    <a:srgbClr val="0070C0"/>
                  </a:solidFill>
                  <a:latin typeface="微软雅黑" panose="020B0503020204020204" pitchFamily="34" charset="-122"/>
                  <a:ea typeface="微软雅黑" panose="020B0503020204020204" pitchFamily="34" charset="-122"/>
                </a:rPr>
                <a:t>标准规范先行原则</a:t>
              </a:r>
            </a:p>
          </p:txBody>
        </p:sp>
      </p:grpSp>
      <p:sp>
        <p:nvSpPr>
          <p:cNvPr id="48" name="MH_Other_1">
            <a:extLst>
              <a:ext uri="{FF2B5EF4-FFF2-40B4-BE49-F238E27FC236}">
                <a16:creationId xmlns:a16="http://schemas.microsoft.com/office/drawing/2014/main" xmlns="" id="{5FB54019-5B24-47F5-B966-F67D4E0B4069}"/>
              </a:ext>
            </a:extLst>
          </p:cNvPr>
          <p:cNvSpPr/>
          <p:nvPr>
            <p:custDataLst>
              <p:tags r:id="rId4"/>
            </p:custDataLst>
          </p:nvPr>
        </p:nvSpPr>
        <p:spPr>
          <a:xfrm flipV="1">
            <a:off x="6815265" y="4356110"/>
            <a:ext cx="720000" cy="180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0070C0"/>
            </a:solidFill>
            <a:prstDash val="dash"/>
            <a:miter lim="800000"/>
          </a:ln>
          <a:effectLst/>
        </p:spPr>
        <p:txBody>
          <a:bodyPr anchor="ctr"/>
          <a:lstStyle/>
          <a:p>
            <a:pPr algn="ctr">
              <a:defRPr/>
            </a:pPr>
            <a:endParaRPr lang="zh-CN" altLang="en-US" kern="0">
              <a:solidFill>
                <a:sysClr val="window" lastClr="FFFFFF"/>
              </a:solidFill>
              <a:latin typeface="微软雅黑"/>
              <a:ea typeface="微软雅黑"/>
            </a:endParaRPr>
          </a:p>
        </p:txBody>
      </p:sp>
      <p:grpSp>
        <p:nvGrpSpPr>
          <p:cNvPr id="81" name="组合 80">
            <a:extLst>
              <a:ext uri="{FF2B5EF4-FFF2-40B4-BE49-F238E27FC236}">
                <a16:creationId xmlns:a16="http://schemas.microsoft.com/office/drawing/2014/main" xmlns="" id="{9D9F3C52-52AC-48EA-837F-020223D2ACF9}"/>
              </a:ext>
            </a:extLst>
          </p:cNvPr>
          <p:cNvGrpSpPr/>
          <p:nvPr/>
        </p:nvGrpSpPr>
        <p:grpSpPr>
          <a:xfrm>
            <a:off x="7624910" y="4113649"/>
            <a:ext cx="2793901" cy="931763"/>
            <a:chOff x="7583277" y="4027448"/>
            <a:chExt cx="2793901" cy="931763"/>
          </a:xfrm>
        </p:grpSpPr>
        <p:sp>
          <p:nvSpPr>
            <p:cNvPr id="49" name="MH_Other_3">
              <a:extLst>
                <a:ext uri="{FF2B5EF4-FFF2-40B4-BE49-F238E27FC236}">
                  <a16:creationId xmlns:a16="http://schemas.microsoft.com/office/drawing/2014/main" xmlns="" id="{6BE1EA64-400B-4216-A4F4-8A0305872E53}"/>
                </a:ext>
              </a:extLst>
            </p:cNvPr>
            <p:cNvSpPr/>
            <p:nvPr>
              <p:custDataLst>
                <p:tags r:id="rId24"/>
              </p:custDataLst>
            </p:nvPr>
          </p:nvSpPr>
          <p:spPr>
            <a:xfrm>
              <a:off x="7583277" y="4062153"/>
              <a:ext cx="49740" cy="828000"/>
            </a:xfrm>
            <a:prstGeom prst="rect">
              <a:avLst/>
            </a:prstGeom>
            <a:solidFill>
              <a:schemeClr val="accent1"/>
            </a:solidFill>
            <a:ln w="12700" cap="flat" cmpd="sng" algn="ctr">
              <a:noFill/>
              <a:prstDash val="solid"/>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
          <p:nvSpPr>
            <p:cNvPr id="50" name="MH_Text_2">
              <a:extLst>
                <a:ext uri="{FF2B5EF4-FFF2-40B4-BE49-F238E27FC236}">
                  <a16:creationId xmlns:a16="http://schemas.microsoft.com/office/drawing/2014/main" xmlns="" id="{FB4B9BDB-1C56-4D54-92A6-2A40F4DA981E}"/>
                </a:ext>
              </a:extLst>
            </p:cNvPr>
            <p:cNvSpPr/>
            <p:nvPr>
              <p:custDataLst>
                <p:tags r:id="rId25"/>
              </p:custDataLst>
            </p:nvPr>
          </p:nvSpPr>
          <p:spPr>
            <a:xfrm>
              <a:off x="7701816" y="4416826"/>
              <a:ext cx="2675362" cy="542385"/>
            </a:xfrm>
            <a:prstGeom prst="rect">
              <a:avLst/>
            </a:prstGeom>
          </p:spPr>
          <p:txBody>
            <a:bodyPr lIns="0" tIns="0" rIns="0" bIns="0">
              <a:normAutofit fontScale="85000" lnSpcReduction="10000"/>
            </a:bodyPr>
            <a:lstStyle/>
            <a:p>
              <a:pP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rPr>
                <a:t>技术设计要求有丰富的热线部门业务领域知识，组建专业的热线专家咨询团队，让技术设计与行业知识深度结合。</a:t>
              </a:r>
            </a:p>
          </p:txBody>
        </p:sp>
        <p:sp>
          <p:nvSpPr>
            <p:cNvPr id="51" name="MH_SubTitle_2">
              <a:extLst>
                <a:ext uri="{FF2B5EF4-FFF2-40B4-BE49-F238E27FC236}">
                  <a16:creationId xmlns:a16="http://schemas.microsoft.com/office/drawing/2014/main" xmlns="" id="{CC022727-3F16-4614-9FF6-19B316CA0484}"/>
                </a:ext>
              </a:extLst>
            </p:cNvPr>
            <p:cNvSpPr/>
            <p:nvPr>
              <p:custDataLst>
                <p:tags r:id="rId26"/>
              </p:custDataLst>
            </p:nvPr>
          </p:nvSpPr>
          <p:spPr>
            <a:xfrm>
              <a:off x="7700716" y="4027448"/>
              <a:ext cx="2411339" cy="461962"/>
            </a:xfrm>
            <a:prstGeom prst="rect">
              <a:avLst/>
            </a:prstGeom>
          </p:spPr>
          <p:txBody>
            <a:bodyPr lIns="0" tIns="0" rIns="0" bIns="0" anchor="ctr">
              <a:normAutofit/>
            </a:bodyPr>
            <a:lstStyle/>
            <a:p>
              <a:pPr>
                <a:defRPr/>
              </a:pPr>
              <a:r>
                <a:rPr lang="zh-CN" altLang="en-US" sz="1600" b="1" kern="0" dirty="0">
                  <a:solidFill>
                    <a:srgbClr val="0070C0"/>
                  </a:solidFill>
                  <a:latin typeface="微软雅黑" panose="020B0503020204020204" pitchFamily="34" charset="-122"/>
                  <a:ea typeface="微软雅黑" panose="020B0503020204020204" pitchFamily="34" charset="-122"/>
                </a:rPr>
                <a:t>与领域知识相结合</a:t>
              </a:r>
            </a:p>
          </p:txBody>
        </p:sp>
      </p:grpSp>
      <p:sp>
        <p:nvSpPr>
          <p:cNvPr id="52" name="MH_Other_1">
            <a:extLst>
              <a:ext uri="{FF2B5EF4-FFF2-40B4-BE49-F238E27FC236}">
                <a16:creationId xmlns:a16="http://schemas.microsoft.com/office/drawing/2014/main" xmlns="" id="{21996E47-BC2E-4411-A91E-0B7CE43F54F0}"/>
              </a:ext>
            </a:extLst>
          </p:cNvPr>
          <p:cNvSpPr/>
          <p:nvPr>
            <p:custDataLst>
              <p:tags r:id="rId5"/>
            </p:custDataLst>
          </p:nvPr>
        </p:nvSpPr>
        <p:spPr>
          <a:xfrm rot="10800000">
            <a:off x="4423557" y="4356110"/>
            <a:ext cx="720000" cy="180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0070C0"/>
            </a:solidFill>
            <a:prstDash val="dash"/>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
        <p:nvSpPr>
          <p:cNvPr id="56" name="MH_Other_1">
            <a:extLst>
              <a:ext uri="{FF2B5EF4-FFF2-40B4-BE49-F238E27FC236}">
                <a16:creationId xmlns:a16="http://schemas.microsoft.com/office/drawing/2014/main" xmlns="" id="{07FF62FE-C9CA-40D3-9182-2B5ADF034721}"/>
              </a:ext>
            </a:extLst>
          </p:cNvPr>
          <p:cNvSpPr/>
          <p:nvPr>
            <p:custDataLst>
              <p:tags r:id="rId6"/>
            </p:custDataLst>
          </p:nvPr>
        </p:nvSpPr>
        <p:spPr>
          <a:xfrm rot="10800000" flipV="1">
            <a:off x="4423557" y="3492468"/>
            <a:ext cx="720000" cy="179477"/>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0070C0"/>
            </a:solidFill>
            <a:prstDash val="dash"/>
            <a:miter lim="800000"/>
          </a:ln>
          <a:effectLst/>
        </p:spPr>
        <p:txBody>
          <a:bodyPr anchor="ctr"/>
          <a:lstStyle/>
          <a:p>
            <a:pPr algn="ctr">
              <a:defRPr/>
            </a:pPr>
            <a:endParaRPr lang="zh-CN" altLang="en-US" kern="0">
              <a:solidFill>
                <a:sysClr val="window" lastClr="FFFFFF"/>
              </a:solidFill>
              <a:latin typeface="微软雅黑"/>
              <a:ea typeface="微软雅黑"/>
            </a:endParaRPr>
          </a:p>
        </p:txBody>
      </p:sp>
      <p:grpSp>
        <p:nvGrpSpPr>
          <p:cNvPr id="76" name="组合 75">
            <a:extLst>
              <a:ext uri="{FF2B5EF4-FFF2-40B4-BE49-F238E27FC236}">
                <a16:creationId xmlns:a16="http://schemas.microsoft.com/office/drawing/2014/main" xmlns="" id="{98A055CD-F5E0-4133-A007-31BBBC5038CB}"/>
              </a:ext>
            </a:extLst>
          </p:cNvPr>
          <p:cNvGrpSpPr/>
          <p:nvPr/>
        </p:nvGrpSpPr>
        <p:grpSpPr>
          <a:xfrm>
            <a:off x="1771393" y="4113649"/>
            <a:ext cx="2573019" cy="933690"/>
            <a:chOff x="1201766" y="3828839"/>
            <a:chExt cx="2573019" cy="933690"/>
          </a:xfrm>
        </p:grpSpPr>
        <p:sp>
          <p:nvSpPr>
            <p:cNvPr id="54" name="MH_Text_2">
              <a:extLst>
                <a:ext uri="{FF2B5EF4-FFF2-40B4-BE49-F238E27FC236}">
                  <a16:creationId xmlns:a16="http://schemas.microsoft.com/office/drawing/2014/main" xmlns="" id="{D10ADB3B-07CF-4E76-8A5A-483180289712}"/>
                </a:ext>
              </a:extLst>
            </p:cNvPr>
            <p:cNvSpPr/>
            <p:nvPr>
              <p:custDataLst>
                <p:tags r:id="rId21"/>
              </p:custDataLst>
            </p:nvPr>
          </p:nvSpPr>
          <p:spPr>
            <a:xfrm>
              <a:off x="1424066" y="4218217"/>
              <a:ext cx="2199094" cy="542385"/>
            </a:xfrm>
            <a:prstGeom prst="rect">
              <a:avLst/>
            </a:prstGeom>
          </p:spPr>
          <p:txBody>
            <a:bodyPr lIns="0" tIns="0" rIns="0" bIns="0">
              <a:normAutofit/>
            </a:bodyPr>
            <a:lstStyle/>
            <a:p>
              <a:pPr algn="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rPr>
                <a:t>实现</a:t>
              </a:r>
              <a:r>
                <a:rPr lang="en-US" altLang="zh-CN" sz="1400" kern="0" dirty="0">
                  <a:solidFill>
                    <a:schemeClr val="tx1">
                      <a:lumMod val="65000"/>
                      <a:lumOff val="35000"/>
                    </a:schemeClr>
                  </a:solidFill>
                  <a:latin typeface="微软雅黑" panose="020B0503020204020204" pitchFamily="34" charset="-122"/>
                  <a:ea typeface="微软雅黑" panose="020B0503020204020204" pitchFamily="34" charset="-122"/>
                </a:rPr>
                <a:t>12345</a:t>
              </a: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rPr>
                <a:t>大数据能力开放与政务大数据资源共享</a:t>
              </a:r>
            </a:p>
          </p:txBody>
        </p:sp>
        <p:sp>
          <p:nvSpPr>
            <p:cNvPr id="55" name="MH_SubTitle_2">
              <a:extLst>
                <a:ext uri="{FF2B5EF4-FFF2-40B4-BE49-F238E27FC236}">
                  <a16:creationId xmlns:a16="http://schemas.microsoft.com/office/drawing/2014/main" xmlns="" id="{5E1A1C6D-DA77-401E-B339-85CC784B5788}"/>
                </a:ext>
              </a:extLst>
            </p:cNvPr>
            <p:cNvSpPr/>
            <p:nvPr>
              <p:custDataLst>
                <p:tags r:id="rId22"/>
              </p:custDataLst>
            </p:nvPr>
          </p:nvSpPr>
          <p:spPr>
            <a:xfrm>
              <a:off x="1201766" y="3828839"/>
              <a:ext cx="2411339" cy="461962"/>
            </a:xfrm>
            <a:prstGeom prst="rect">
              <a:avLst/>
            </a:prstGeom>
          </p:spPr>
          <p:txBody>
            <a:bodyPr lIns="0" tIns="0" rIns="0" bIns="0" anchor="ctr">
              <a:noAutofit/>
            </a:bodyPr>
            <a:lstStyle/>
            <a:p>
              <a:pPr algn="r">
                <a:defRPr/>
              </a:pPr>
              <a:r>
                <a:rPr lang="en-US" altLang="zh-CN" sz="1600" b="1" kern="0" dirty="0">
                  <a:solidFill>
                    <a:srgbClr val="0070C0"/>
                  </a:solidFill>
                  <a:latin typeface="微软雅黑" panose="020B0503020204020204" pitchFamily="34" charset="-122"/>
                  <a:ea typeface="微软雅黑" panose="020B0503020204020204" pitchFamily="34" charset="-122"/>
                </a:rPr>
                <a:t>REST/</a:t>
              </a:r>
              <a:r>
                <a:rPr lang="en-US" altLang="zh-CN" sz="1600" b="1" kern="0" dirty="0" err="1">
                  <a:solidFill>
                    <a:srgbClr val="0070C0"/>
                  </a:solidFill>
                  <a:latin typeface="微软雅黑" panose="020B0503020204020204" pitchFamily="34" charset="-122"/>
                  <a:ea typeface="微软雅黑" panose="020B0503020204020204" pitchFamily="34" charset="-122"/>
                </a:rPr>
                <a:t>OpenAPI</a:t>
              </a:r>
              <a:r>
                <a:rPr lang="zh-CN" altLang="en-US" sz="1600" b="1" kern="0" dirty="0">
                  <a:solidFill>
                    <a:srgbClr val="0070C0"/>
                  </a:solidFill>
                  <a:latin typeface="微软雅黑" panose="020B0503020204020204" pitchFamily="34" charset="-122"/>
                  <a:ea typeface="微软雅黑" panose="020B0503020204020204" pitchFamily="34" charset="-122"/>
                </a:rPr>
                <a:t>服务技术</a:t>
              </a:r>
            </a:p>
          </p:txBody>
        </p:sp>
        <p:sp>
          <p:nvSpPr>
            <p:cNvPr id="57" name="MH_Other_3">
              <a:extLst>
                <a:ext uri="{FF2B5EF4-FFF2-40B4-BE49-F238E27FC236}">
                  <a16:creationId xmlns:a16="http://schemas.microsoft.com/office/drawing/2014/main" xmlns="" id="{5DF185D3-0580-48D3-ACBF-C73CD1F9D9BA}"/>
                </a:ext>
              </a:extLst>
            </p:cNvPr>
            <p:cNvSpPr/>
            <p:nvPr>
              <p:custDataLst>
                <p:tags r:id="rId23"/>
              </p:custDataLst>
            </p:nvPr>
          </p:nvSpPr>
          <p:spPr>
            <a:xfrm>
              <a:off x="3725045" y="3934529"/>
              <a:ext cx="49740" cy="828000"/>
            </a:xfrm>
            <a:prstGeom prst="rect">
              <a:avLst/>
            </a:prstGeom>
            <a:solidFill>
              <a:schemeClr val="accent1"/>
            </a:solidFill>
            <a:ln w="12700" cap="flat" cmpd="sng" algn="ctr">
              <a:noFill/>
              <a:prstDash val="solid"/>
              <a:miter lim="800000"/>
            </a:ln>
            <a:effectLst/>
          </p:spPr>
          <p:txBody>
            <a:bodyPr anchor="ctr"/>
            <a:lstStyle/>
            <a:p>
              <a:pPr algn="r">
                <a:defRPr/>
              </a:pPr>
              <a:endParaRPr lang="zh-CN" altLang="en-US" kern="0">
                <a:solidFill>
                  <a:sysClr val="window" lastClr="FFFFFF"/>
                </a:solidFill>
                <a:latin typeface="微软雅黑"/>
                <a:ea typeface="微软雅黑"/>
              </a:endParaRPr>
            </a:p>
          </p:txBody>
        </p:sp>
      </p:grpSp>
      <p:grpSp>
        <p:nvGrpSpPr>
          <p:cNvPr id="78" name="组合 77">
            <a:extLst>
              <a:ext uri="{FF2B5EF4-FFF2-40B4-BE49-F238E27FC236}">
                <a16:creationId xmlns:a16="http://schemas.microsoft.com/office/drawing/2014/main" xmlns="" id="{6C95D40F-10D1-4B43-91DA-A9F9E3CF485D}"/>
              </a:ext>
            </a:extLst>
          </p:cNvPr>
          <p:cNvGrpSpPr/>
          <p:nvPr/>
        </p:nvGrpSpPr>
        <p:grpSpPr>
          <a:xfrm>
            <a:off x="2267439" y="1784014"/>
            <a:ext cx="2826987" cy="933690"/>
            <a:chOff x="1580167" y="901506"/>
            <a:chExt cx="2826987" cy="933690"/>
          </a:xfrm>
        </p:grpSpPr>
        <p:sp>
          <p:nvSpPr>
            <p:cNvPr id="58" name="MH_Text_2">
              <a:extLst>
                <a:ext uri="{FF2B5EF4-FFF2-40B4-BE49-F238E27FC236}">
                  <a16:creationId xmlns:a16="http://schemas.microsoft.com/office/drawing/2014/main" xmlns="" id="{76C2381F-A4C5-442B-ABF8-DBEB9CE1F97E}"/>
                </a:ext>
              </a:extLst>
            </p:cNvPr>
            <p:cNvSpPr/>
            <p:nvPr>
              <p:custDataLst>
                <p:tags r:id="rId18"/>
              </p:custDataLst>
            </p:nvPr>
          </p:nvSpPr>
          <p:spPr>
            <a:xfrm>
              <a:off x="1580167" y="1290884"/>
              <a:ext cx="2675362" cy="542385"/>
            </a:xfrm>
            <a:prstGeom prst="rect">
              <a:avLst/>
            </a:prstGeom>
          </p:spPr>
          <p:txBody>
            <a:bodyPr lIns="0" tIns="0" rIns="0" bIns="0">
              <a:normAutofit/>
            </a:bodyPr>
            <a:lstStyle/>
            <a:p>
              <a:pPr algn="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rPr>
                <a:t>实现数据资源服务和数据共享</a:t>
              </a:r>
            </a:p>
          </p:txBody>
        </p:sp>
        <p:sp>
          <p:nvSpPr>
            <p:cNvPr id="59" name="MH_SubTitle_2">
              <a:extLst>
                <a:ext uri="{FF2B5EF4-FFF2-40B4-BE49-F238E27FC236}">
                  <a16:creationId xmlns:a16="http://schemas.microsoft.com/office/drawing/2014/main" xmlns="" id="{A53DAF2F-4AD3-4C69-84D7-954BD0191BEA}"/>
                </a:ext>
              </a:extLst>
            </p:cNvPr>
            <p:cNvSpPr/>
            <p:nvPr>
              <p:custDataLst>
                <p:tags r:id="rId19"/>
              </p:custDataLst>
            </p:nvPr>
          </p:nvSpPr>
          <p:spPr>
            <a:xfrm>
              <a:off x="1834135" y="901506"/>
              <a:ext cx="2411339" cy="461962"/>
            </a:xfrm>
            <a:prstGeom prst="rect">
              <a:avLst/>
            </a:prstGeom>
          </p:spPr>
          <p:txBody>
            <a:bodyPr lIns="0" tIns="0" rIns="0" bIns="0" anchor="ctr">
              <a:normAutofit/>
            </a:bodyPr>
            <a:lstStyle/>
            <a:p>
              <a:pPr algn="r">
                <a:defRPr/>
              </a:pPr>
              <a:r>
                <a:rPr lang="zh-CN" altLang="en-US" sz="1600" b="1" kern="0" dirty="0">
                  <a:solidFill>
                    <a:srgbClr val="0070C0"/>
                  </a:solidFill>
                  <a:latin typeface="微软雅黑" panose="020B0503020204020204" pitchFamily="34" charset="-122"/>
                  <a:ea typeface="微软雅黑" panose="020B0503020204020204" pitchFamily="34" charset="-122"/>
                </a:rPr>
                <a:t>分布式技术</a:t>
              </a:r>
            </a:p>
          </p:txBody>
        </p:sp>
        <p:sp>
          <p:nvSpPr>
            <p:cNvPr id="60" name="MH_Other_3">
              <a:extLst>
                <a:ext uri="{FF2B5EF4-FFF2-40B4-BE49-F238E27FC236}">
                  <a16:creationId xmlns:a16="http://schemas.microsoft.com/office/drawing/2014/main" xmlns="" id="{332FDFCB-546F-4947-9343-CC1035A39D0B}"/>
                </a:ext>
              </a:extLst>
            </p:cNvPr>
            <p:cNvSpPr/>
            <p:nvPr>
              <p:custDataLst>
                <p:tags r:id="rId20"/>
              </p:custDataLst>
            </p:nvPr>
          </p:nvSpPr>
          <p:spPr>
            <a:xfrm>
              <a:off x="4357414" y="1007196"/>
              <a:ext cx="49740" cy="828000"/>
            </a:xfrm>
            <a:prstGeom prst="rect">
              <a:avLst/>
            </a:prstGeom>
            <a:solidFill>
              <a:schemeClr val="accent1"/>
            </a:solidFill>
            <a:ln w="12700" cap="flat" cmpd="sng" algn="ctr">
              <a:noFill/>
              <a:prstDash val="solid"/>
              <a:miter lim="800000"/>
            </a:ln>
            <a:effectLst/>
          </p:spPr>
          <p:txBody>
            <a:bodyPr anchor="ctr"/>
            <a:lstStyle/>
            <a:p>
              <a:pPr algn="r">
                <a:defRPr/>
              </a:pPr>
              <a:endParaRPr lang="zh-CN" altLang="en-US" kern="0">
                <a:solidFill>
                  <a:schemeClr val="accent5">
                    <a:lumMod val="75000"/>
                  </a:schemeClr>
                </a:solidFill>
                <a:latin typeface="微软雅黑"/>
                <a:ea typeface="微软雅黑"/>
              </a:endParaRPr>
            </a:p>
          </p:txBody>
        </p:sp>
      </p:grpSp>
      <p:grpSp>
        <p:nvGrpSpPr>
          <p:cNvPr id="75" name="组合 74">
            <a:extLst>
              <a:ext uri="{FF2B5EF4-FFF2-40B4-BE49-F238E27FC236}">
                <a16:creationId xmlns:a16="http://schemas.microsoft.com/office/drawing/2014/main" xmlns="" id="{B1861A7C-BE2B-49F1-8A01-4D0761F189FA}"/>
              </a:ext>
            </a:extLst>
          </p:cNvPr>
          <p:cNvGrpSpPr/>
          <p:nvPr/>
        </p:nvGrpSpPr>
        <p:grpSpPr>
          <a:xfrm>
            <a:off x="1603948" y="2882304"/>
            <a:ext cx="2759133" cy="933690"/>
            <a:chOff x="1034321" y="2435799"/>
            <a:chExt cx="2759133" cy="933690"/>
          </a:xfrm>
        </p:grpSpPr>
        <p:sp>
          <p:nvSpPr>
            <p:cNvPr id="61" name="MH_Text_2">
              <a:extLst>
                <a:ext uri="{FF2B5EF4-FFF2-40B4-BE49-F238E27FC236}">
                  <a16:creationId xmlns:a16="http://schemas.microsoft.com/office/drawing/2014/main" xmlns="" id="{F36F21F8-53BE-4B96-A523-9EAE6B53DEF2}"/>
                </a:ext>
              </a:extLst>
            </p:cNvPr>
            <p:cNvSpPr/>
            <p:nvPr>
              <p:custDataLst>
                <p:tags r:id="rId15"/>
              </p:custDataLst>
            </p:nvPr>
          </p:nvSpPr>
          <p:spPr>
            <a:xfrm>
              <a:off x="1034321" y="2825177"/>
              <a:ext cx="2607508" cy="542385"/>
            </a:xfrm>
            <a:prstGeom prst="rect">
              <a:avLst/>
            </a:prstGeom>
          </p:spPr>
          <p:txBody>
            <a:bodyPr lIns="0" tIns="0" rIns="0" bIns="0">
              <a:normAutofit/>
            </a:bodyPr>
            <a:lstStyle/>
            <a:p>
              <a:pPr algn="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rPr>
                <a:t>实现平台扩展性，解决信息孤岛和业务流程不连贯等问题</a:t>
              </a:r>
            </a:p>
          </p:txBody>
        </p:sp>
        <p:sp>
          <p:nvSpPr>
            <p:cNvPr id="62" name="MH_SubTitle_2">
              <a:extLst>
                <a:ext uri="{FF2B5EF4-FFF2-40B4-BE49-F238E27FC236}">
                  <a16:creationId xmlns:a16="http://schemas.microsoft.com/office/drawing/2014/main" xmlns="" id="{E643149B-06CB-45C8-A164-2C6B6226D660}"/>
                </a:ext>
              </a:extLst>
            </p:cNvPr>
            <p:cNvSpPr/>
            <p:nvPr>
              <p:custDataLst>
                <p:tags r:id="rId16"/>
              </p:custDataLst>
            </p:nvPr>
          </p:nvSpPr>
          <p:spPr>
            <a:xfrm>
              <a:off x="1220435" y="2435799"/>
              <a:ext cx="2411339" cy="461962"/>
            </a:xfrm>
            <a:prstGeom prst="rect">
              <a:avLst/>
            </a:prstGeom>
          </p:spPr>
          <p:txBody>
            <a:bodyPr lIns="0" tIns="0" rIns="0" bIns="0" anchor="ctr">
              <a:normAutofit/>
            </a:bodyPr>
            <a:lstStyle/>
            <a:p>
              <a:pPr algn="r">
                <a:defRPr/>
              </a:pPr>
              <a:r>
                <a:rPr lang="zh-CN" altLang="en-US" sz="1600" b="1" kern="0" dirty="0">
                  <a:solidFill>
                    <a:srgbClr val="0070C0"/>
                  </a:solidFill>
                  <a:latin typeface="微软雅黑" panose="020B0503020204020204" pitchFamily="34" charset="-122"/>
                  <a:ea typeface="微软雅黑" panose="020B0503020204020204" pitchFamily="34" charset="-122"/>
                </a:rPr>
                <a:t>组件化和层次化设计</a:t>
              </a:r>
            </a:p>
          </p:txBody>
        </p:sp>
        <p:sp>
          <p:nvSpPr>
            <p:cNvPr id="63" name="MH_Other_3">
              <a:extLst>
                <a:ext uri="{FF2B5EF4-FFF2-40B4-BE49-F238E27FC236}">
                  <a16:creationId xmlns:a16="http://schemas.microsoft.com/office/drawing/2014/main" xmlns="" id="{1593B030-AE81-4C55-A8E4-A22CAB4A1019}"/>
                </a:ext>
              </a:extLst>
            </p:cNvPr>
            <p:cNvSpPr/>
            <p:nvPr>
              <p:custDataLst>
                <p:tags r:id="rId17"/>
              </p:custDataLst>
            </p:nvPr>
          </p:nvSpPr>
          <p:spPr>
            <a:xfrm>
              <a:off x="3743714" y="2541489"/>
              <a:ext cx="49740" cy="828000"/>
            </a:xfrm>
            <a:prstGeom prst="rect">
              <a:avLst/>
            </a:prstGeom>
            <a:solidFill>
              <a:schemeClr val="accent1"/>
            </a:solidFill>
            <a:ln w="12700" cap="flat" cmpd="sng" algn="ctr">
              <a:noFill/>
              <a:prstDash val="solid"/>
              <a:miter lim="800000"/>
            </a:ln>
            <a:effectLst/>
          </p:spPr>
          <p:txBody>
            <a:bodyPr anchor="ctr"/>
            <a:lstStyle/>
            <a:p>
              <a:pPr algn="r">
                <a:defRPr/>
              </a:pPr>
              <a:endParaRPr lang="zh-CN" altLang="en-US" kern="0">
                <a:solidFill>
                  <a:sysClr val="window" lastClr="FFFFFF"/>
                </a:solidFill>
                <a:latin typeface="微软雅黑"/>
                <a:ea typeface="微软雅黑"/>
              </a:endParaRPr>
            </a:p>
          </p:txBody>
        </p:sp>
      </p:grpSp>
      <p:sp>
        <p:nvSpPr>
          <p:cNvPr id="64" name="MH_Other_1">
            <a:extLst>
              <a:ext uri="{FF2B5EF4-FFF2-40B4-BE49-F238E27FC236}">
                <a16:creationId xmlns:a16="http://schemas.microsoft.com/office/drawing/2014/main" xmlns="" id="{E721CF38-A6D0-4D83-9E19-B577FA702CE1}"/>
              </a:ext>
            </a:extLst>
          </p:cNvPr>
          <p:cNvSpPr/>
          <p:nvPr>
            <p:custDataLst>
              <p:tags r:id="rId7"/>
            </p:custDataLst>
          </p:nvPr>
        </p:nvSpPr>
        <p:spPr>
          <a:xfrm flipH="1">
            <a:off x="6329251" y="4804257"/>
            <a:ext cx="435600" cy="828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0070C0"/>
            </a:solidFill>
            <a:prstDash val="dash"/>
            <a:miter lim="800000"/>
          </a:ln>
          <a:effectLst/>
        </p:spPr>
        <p:txBody>
          <a:bodyPr anchor="ctr"/>
          <a:lstStyle/>
          <a:p>
            <a:pPr algn="ctr">
              <a:defRPr/>
            </a:pPr>
            <a:endParaRPr lang="zh-CN" altLang="en-US" kern="0">
              <a:solidFill>
                <a:sysClr val="window" lastClr="FFFFFF"/>
              </a:solidFill>
              <a:latin typeface="微软雅黑"/>
              <a:ea typeface="微软雅黑"/>
            </a:endParaRPr>
          </a:p>
        </p:txBody>
      </p:sp>
      <p:grpSp>
        <p:nvGrpSpPr>
          <p:cNvPr id="82" name="组合 81">
            <a:extLst>
              <a:ext uri="{FF2B5EF4-FFF2-40B4-BE49-F238E27FC236}">
                <a16:creationId xmlns:a16="http://schemas.microsoft.com/office/drawing/2014/main" xmlns="" id="{BEFFAC7D-5AA6-4E15-B29C-870355FFBB77}"/>
              </a:ext>
            </a:extLst>
          </p:cNvPr>
          <p:cNvGrpSpPr/>
          <p:nvPr/>
        </p:nvGrpSpPr>
        <p:grpSpPr>
          <a:xfrm>
            <a:off x="6864311" y="5294434"/>
            <a:ext cx="2793901" cy="931763"/>
            <a:chOff x="6341113" y="5332668"/>
            <a:chExt cx="2793901" cy="931763"/>
          </a:xfrm>
        </p:grpSpPr>
        <p:sp>
          <p:nvSpPr>
            <p:cNvPr id="65" name="MH_Other_3">
              <a:extLst>
                <a:ext uri="{FF2B5EF4-FFF2-40B4-BE49-F238E27FC236}">
                  <a16:creationId xmlns:a16="http://schemas.microsoft.com/office/drawing/2014/main" xmlns="" id="{58419381-972F-4836-9220-06A040868667}"/>
                </a:ext>
              </a:extLst>
            </p:cNvPr>
            <p:cNvSpPr/>
            <p:nvPr>
              <p:custDataLst>
                <p:tags r:id="rId12"/>
              </p:custDataLst>
            </p:nvPr>
          </p:nvSpPr>
          <p:spPr>
            <a:xfrm>
              <a:off x="6341113" y="5367373"/>
              <a:ext cx="49740" cy="828000"/>
            </a:xfrm>
            <a:prstGeom prst="rect">
              <a:avLst/>
            </a:prstGeom>
            <a:solidFill>
              <a:schemeClr val="accent1"/>
            </a:solidFill>
            <a:ln w="12700" cap="flat" cmpd="sng" algn="ctr">
              <a:noFill/>
              <a:prstDash val="solid"/>
              <a:miter lim="800000"/>
            </a:ln>
            <a:effectLst/>
          </p:spPr>
          <p:txBody>
            <a:bodyPr anchor="ctr"/>
            <a:lstStyle/>
            <a:p>
              <a:pPr algn="ctr">
                <a:defRPr/>
              </a:pPr>
              <a:endParaRPr lang="zh-CN" altLang="en-US" kern="0">
                <a:solidFill>
                  <a:sysClr val="window" lastClr="FFFFFF"/>
                </a:solidFill>
                <a:latin typeface="微软雅黑"/>
                <a:ea typeface="微软雅黑"/>
              </a:endParaRPr>
            </a:p>
          </p:txBody>
        </p:sp>
        <p:sp>
          <p:nvSpPr>
            <p:cNvPr id="66" name="MH_Text_2">
              <a:extLst>
                <a:ext uri="{FF2B5EF4-FFF2-40B4-BE49-F238E27FC236}">
                  <a16:creationId xmlns:a16="http://schemas.microsoft.com/office/drawing/2014/main" xmlns="" id="{23C611F9-BD57-469D-A87D-7D66BE479752}"/>
                </a:ext>
              </a:extLst>
            </p:cNvPr>
            <p:cNvSpPr/>
            <p:nvPr>
              <p:custDataLst>
                <p:tags r:id="rId13"/>
              </p:custDataLst>
            </p:nvPr>
          </p:nvSpPr>
          <p:spPr>
            <a:xfrm>
              <a:off x="6459652" y="5722046"/>
              <a:ext cx="2675362" cy="542385"/>
            </a:xfrm>
            <a:prstGeom prst="rect">
              <a:avLst/>
            </a:prstGeom>
          </p:spPr>
          <p:txBody>
            <a:bodyPr lIns="0" tIns="0" rIns="0" bIns="0">
              <a:normAutofit fontScale="92500" lnSpcReduction="10000"/>
            </a:bodyPr>
            <a:lstStyle/>
            <a:p>
              <a:pP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rPr>
                <a:t>平台运行环境的管理可视化和参数化，系统的运行管理在系统运行后要稳定，提升客户的平台使用体验。</a:t>
              </a:r>
            </a:p>
          </p:txBody>
        </p:sp>
        <p:sp>
          <p:nvSpPr>
            <p:cNvPr id="67" name="MH_SubTitle_2">
              <a:extLst>
                <a:ext uri="{FF2B5EF4-FFF2-40B4-BE49-F238E27FC236}">
                  <a16:creationId xmlns:a16="http://schemas.microsoft.com/office/drawing/2014/main" xmlns="" id="{BF58D9E5-8AA4-46DF-80D5-FE7ECD126C61}"/>
                </a:ext>
              </a:extLst>
            </p:cNvPr>
            <p:cNvSpPr/>
            <p:nvPr>
              <p:custDataLst>
                <p:tags r:id="rId14"/>
              </p:custDataLst>
            </p:nvPr>
          </p:nvSpPr>
          <p:spPr>
            <a:xfrm>
              <a:off x="6458552" y="5332668"/>
              <a:ext cx="2411339" cy="461962"/>
            </a:xfrm>
            <a:prstGeom prst="rect">
              <a:avLst/>
            </a:prstGeom>
          </p:spPr>
          <p:txBody>
            <a:bodyPr lIns="0" tIns="0" rIns="0" bIns="0" anchor="ctr">
              <a:normAutofit/>
            </a:bodyPr>
            <a:lstStyle/>
            <a:p>
              <a:pPr>
                <a:defRPr/>
              </a:pPr>
              <a:r>
                <a:rPr lang="zh-CN" altLang="en-US" sz="1600" b="1" kern="0" dirty="0">
                  <a:solidFill>
                    <a:srgbClr val="0070C0"/>
                  </a:solidFill>
                  <a:latin typeface="微软雅黑" panose="020B0503020204020204" pitchFamily="34" charset="-122"/>
                  <a:ea typeface="微软雅黑" panose="020B0503020204020204" pitchFamily="34" charset="-122"/>
                </a:rPr>
                <a:t>可视化及参数人性化设计</a:t>
              </a:r>
            </a:p>
          </p:txBody>
        </p:sp>
      </p:grpSp>
      <p:sp>
        <p:nvSpPr>
          <p:cNvPr id="68" name="MH_Other_1">
            <a:extLst>
              <a:ext uri="{FF2B5EF4-FFF2-40B4-BE49-F238E27FC236}">
                <a16:creationId xmlns:a16="http://schemas.microsoft.com/office/drawing/2014/main" xmlns="" id="{DCDB1DA6-9C37-4BD5-83D6-F5F12A0F77E9}"/>
              </a:ext>
            </a:extLst>
          </p:cNvPr>
          <p:cNvSpPr/>
          <p:nvPr>
            <p:custDataLst>
              <p:tags r:id="rId8"/>
            </p:custDataLst>
          </p:nvPr>
        </p:nvSpPr>
        <p:spPr>
          <a:xfrm>
            <a:off x="5163225" y="4804257"/>
            <a:ext cx="434056" cy="8280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9050" cap="flat" cmpd="sng" algn="ctr">
            <a:solidFill>
              <a:srgbClr val="0070C0"/>
            </a:solidFill>
            <a:prstDash val="dash"/>
            <a:miter lim="800000"/>
          </a:ln>
          <a:effectLst/>
        </p:spPr>
        <p:txBody>
          <a:bodyPr anchor="ctr"/>
          <a:lstStyle/>
          <a:p>
            <a:pPr algn="ctr">
              <a:defRPr/>
            </a:pPr>
            <a:endParaRPr lang="zh-CN" altLang="en-US" kern="0">
              <a:solidFill>
                <a:sysClr val="window" lastClr="FFFFFF"/>
              </a:solidFill>
              <a:latin typeface="微软雅黑"/>
              <a:ea typeface="微软雅黑"/>
            </a:endParaRPr>
          </a:p>
        </p:txBody>
      </p:sp>
      <p:grpSp>
        <p:nvGrpSpPr>
          <p:cNvPr id="77" name="组合 76">
            <a:extLst>
              <a:ext uri="{FF2B5EF4-FFF2-40B4-BE49-F238E27FC236}">
                <a16:creationId xmlns:a16="http://schemas.microsoft.com/office/drawing/2014/main" xmlns="" id="{35C27DA9-21A3-44D8-9D4A-FA7E73B16964}"/>
              </a:ext>
            </a:extLst>
          </p:cNvPr>
          <p:cNvGrpSpPr/>
          <p:nvPr/>
        </p:nvGrpSpPr>
        <p:grpSpPr>
          <a:xfrm>
            <a:off x="2521407" y="5189897"/>
            <a:ext cx="2573019" cy="933690"/>
            <a:chOff x="1924937" y="5221879"/>
            <a:chExt cx="2573019" cy="933690"/>
          </a:xfrm>
        </p:grpSpPr>
        <p:sp>
          <p:nvSpPr>
            <p:cNvPr id="69" name="MH_Text_2">
              <a:extLst>
                <a:ext uri="{FF2B5EF4-FFF2-40B4-BE49-F238E27FC236}">
                  <a16:creationId xmlns:a16="http://schemas.microsoft.com/office/drawing/2014/main" xmlns="" id="{42098939-B6BB-4766-B74F-8869DB1495F3}"/>
                </a:ext>
              </a:extLst>
            </p:cNvPr>
            <p:cNvSpPr/>
            <p:nvPr>
              <p:custDataLst>
                <p:tags r:id="rId9"/>
              </p:custDataLst>
            </p:nvPr>
          </p:nvSpPr>
          <p:spPr>
            <a:xfrm>
              <a:off x="2281642" y="5611257"/>
              <a:ext cx="2064688" cy="542385"/>
            </a:xfrm>
            <a:prstGeom prst="rect">
              <a:avLst/>
            </a:prstGeom>
          </p:spPr>
          <p:txBody>
            <a:bodyPr lIns="0" tIns="0" rIns="0" bIns="0">
              <a:normAutofit/>
            </a:bodyPr>
            <a:lstStyle/>
            <a:p>
              <a:pPr algn="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rPr>
                <a:t>实现各类流量控制功能，并提供服务质量保证</a:t>
              </a:r>
            </a:p>
          </p:txBody>
        </p:sp>
        <p:sp>
          <p:nvSpPr>
            <p:cNvPr id="70" name="MH_SubTitle_2">
              <a:extLst>
                <a:ext uri="{FF2B5EF4-FFF2-40B4-BE49-F238E27FC236}">
                  <a16:creationId xmlns:a16="http://schemas.microsoft.com/office/drawing/2014/main" xmlns="" id="{FB15989F-DE46-4A77-BA2D-436C4553AB6C}"/>
                </a:ext>
              </a:extLst>
            </p:cNvPr>
            <p:cNvSpPr/>
            <p:nvPr>
              <p:custDataLst>
                <p:tags r:id="rId10"/>
              </p:custDataLst>
            </p:nvPr>
          </p:nvSpPr>
          <p:spPr>
            <a:xfrm>
              <a:off x="1924937" y="5221879"/>
              <a:ext cx="2411339" cy="461962"/>
            </a:xfrm>
            <a:prstGeom prst="rect">
              <a:avLst/>
            </a:prstGeom>
          </p:spPr>
          <p:txBody>
            <a:bodyPr lIns="0" tIns="0" rIns="0" bIns="0" anchor="ctr">
              <a:normAutofit/>
            </a:bodyPr>
            <a:lstStyle/>
            <a:p>
              <a:pPr algn="r">
                <a:defRPr/>
              </a:pPr>
              <a:r>
                <a:rPr lang="zh-CN" altLang="en-US" sz="1600" b="1" kern="0" dirty="0">
                  <a:solidFill>
                    <a:srgbClr val="0070C0"/>
                  </a:solidFill>
                  <a:latin typeface="微软雅黑" panose="020B0503020204020204" pitchFamily="34" charset="-122"/>
                  <a:ea typeface="微软雅黑" panose="020B0503020204020204" pitchFamily="34" charset="-122"/>
                </a:rPr>
                <a:t>云服务总线</a:t>
              </a:r>
            </a:p>
          </p:txBody>
        </p:sp>
        <p:sp>
          <p:nvSpPr>
            <p:cNvPr id="71" name="MH_Other_3">
              <a:extLst>
                <a:ext uri="{FF2B5EF4-FFF2-40B4-BE49-F238E27FC236}">
                  <a16:creationId xmlns:a16="http://schemas.microsoft.com/office/drawing/2014/main" xmlns="" id="{A2F023B2-2CF5-457E-B7BC-B3DD0CAE8A9C}"/>
                </a:ext>
              </a:extLst>
            </p:cNvPr>
            <p:cNvSpPr/>
            <p:nvPr>
              <p:custDataLst>
                <p:tags r:id="rId11"/>
              </p:custDataLst>
            </p:nvPr>
          </p:nvSpPr>
          <p:spPr>
            <a:xfrm>
              <a:off x="4448216" y="5327569"/>
              <a:ext cx="49740" cy="828000"/>
            </a:xfrm>
            <a:prstGeom prst="rect">
              <a:avLst/>
            </a:prstGeom>
            <a:solidFill>
              <a:schemeClr val="accent1"/>
            </a:solidFill>
            <a:ln w="12700" cap="flat" cmpd="sng" algn="ctr">
              <a:noFill/>
              <a:prstDash val="solid"/>
              <a:miter lim="800000"/>
            </a:ln>
            <a:effectLst/>
          </p:spPr>
          <p:txBody>
            <a:bodyPr anchor="ctr"/>
            <a:lstStyle/>
            <a:p>
              <a:pPr algn="r">
                <a:defRPr/>
              </a:pPr>
              <a:endParaRPr lang="zh-CN" altLang="en-US" kern="0">
                <a:solidFill>
                  <a:sysClr val="window" lastClr="FFFFFF"/>
                </a:solidFill>
                <a:latin typeface="微软雅黑"/>
                <a:ea typeface="微软雅黑"/>
              </a:endParaRPr>
            </a:p>
          </p:txBody>
        </p:sp>
      </p:grpSp>
      <p:sp>
        <p:nvSpPr>
          <p:cNvPr id="72" name="文本框 71">
            <a:extLst>
              <a:ext uri="{FF2B5EF4-FFF2-40B4-BE49-F238E27FC236}">
                <a16:creationId xmlns:a16="http://schemas.microsoft.com/office/drawing/2014/main" xmlns="" id="{6B77B410-BB3D-4BD5-8030-D8E54DDD108C}"/>
              </a:ext>
            </a:extLst>
          </p:cNvPr>
          <p:cNvSpPr txBox="1"/>
          <p:nvPr/>
        </p:nvSpPr>
        <p:spPr>
          <a:xfrm>
            <a:off x="5499944" y="3561091"/>
            <a:ext cx="966717" cy="830997"/>
          </a:xfrm>
          <a:prstGeom prst="rect">
            <a:avLst/>
          </a:prstGeom>
          <a:noFill/>
        </p:spPr>
        <p:txBody>
          <a:bodyPr wrap="square" rtlCol="0">
            <a:spAutoFit/>
          </a:bodyPr>
          <a:lstStyle/>
          <a:p>
            <a:pPr algn="ctr"/>
            <a:r>
              <a:rPr lang="zh-CN" altLang="en-US" sz="2400" b="1" dirty="0">
                <a:solidFill>
                  <a:schemeClr val="dk1"/>
                </a:solidFill>
                <a:latin typeface="微软雅黑" pitchFamily="34" charset="-122"/>
                <a:ea typeface="微软雅黑" pitchFamily="34" charset="-122"/>
              </a:rPr>
              <a:t>设计思路</a:t>
            </a:r>
          </a:p>
        </p:txBody>
      </p:sp>
    </p:spTree>
    <p:extLst>
      <p:ext uri="{BB962C8B-B14F-4D97-AF65-F5344CB8AC3E}">
        <p14:creationId xmlns:p14="http://schemas.microsoft.com/office/powerpoint/2010/main" val="3064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xmlns="" id="{B5B2EBEE-E059-4D56-AEDE-C171E547FC91}"/>
              </a:ext>
            </a:extLst>
          </p:cNvPr>
          <p:cNvSpPr>
            <a:spLocks noGrp="1"/>
          </p:cNvSpPr>
          <p:nvPr>
            <p:ph type="ctrTitle"/>
          </p:nvPr>
        </p:nvSpPr>
        <p:spPr>
          <a:xfrm>
            <a:off x="0" y="2130426"/>
            <a:ext cx="12192000" cy="2290745"/>
          </a:xfrm>
          <a:solidFill>
            <a:srgbClr val="00B0F0"/>
          </a:solidFill>
        </p:spPr>
        <p:txBody>
          <a:bodyPr anchor="ctr">
            <a:normAutofit/>
          </a:bodyPr>
          <a:lstStyle/>
          <a:p>
            <a:r>
              <a:rPr lang="zh-CN" altLang="en-US" sz="6000" dirty="0">
                <a:solidFill>
                  <a:schemeClr val="bg1"/>
                </a:solidFill>
              </a:rPr>
              <a:t>感谢倾听</a:t>
            </a:r>
          </a:p>
        </p:txBody>
      </p:sp>
    </p:spTree>
    <p:extLst>
      <p:ext uri="{BB962C8B-B14F-4D97-AF65-F5344CB8AC3E}">
        <p14:creationId xmlns:p14="http://schemas.microsoft.com/office/powerpoint/2010/main" val="1120426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990FFDA9-9F28-45ED-AC0C-434012EE790E}"/>
              </a:ext>
            </a:extLst>
          </p:cNvPr>
          <p:cNvSpPr>
            <a:spLocks noGrp="1"/>
          </p:cNvSpPr>
          <p:nvPr>
            <p:ph type="title"/>
          </p:nvPr>
        </p:nvSpPr>
        <p:spPr/>
        <p:txBody>
          <a:bodyPr/>
          <a:lstStyle/>
          <a:p>
            <a:r>
              <a:rPr lang="zh-CN" altLang="en-US" dirty="0"/>
              <a:t>总体框架</a:t>
            </a:r>
          </a:p>
        </p:txBody>
      </p:sp>
      <p:grpSp>
        <p:nvGrpSpPr>
          <p:cNvPr id="6" name="组合 5">
            <a:extLst>
              <a:ext uri="{FF2B5EF4-FFF2-40B4-BE49-F238E27FC236}">
                <a16:creationId xmlns:a16="http://schemas.microsoft.com/office/drawing/2014/main" xmlns="" id="{FD651F04-E447-4D13-896D-FC893A83BC49}"/>
              </a:ext>
            </a:extLst>
          </p:cNvPr>
          <p:cNvGrpSpPr/>
          <p:nvPr/>
        </p:nvGrpSpPr>
        <p:grpSpPr>
          <a:xfrm>
            <a:off x="1160055" y="914907"/>
            <a:ext cx="9627415" cy="5829972"/>
            <a:chOff x="1775520" y="590549"/>
            <a:chExt cx="9627415" cy="5829972"/>
          </a:xfrm>
        </p:grpSpPr>
        <p:sp>
          <p:nvSpPr>
            <p:cNvPr id="7" name="圆角矩形 4">
              <a:extLst>
                <a:ext uri="{FF2B5EF4-FFF2-40B4-BE49-F238E27FC236}">
                  <a16:creationId xmlns:a16="http://schemas.microsoft.com/office/drawing/2014/main" xmlns="" id="{B403A3C8-6CFC-4BBC-AB11-A40C21CCD6D9}"/>
                </a:ext>
              </a:extLst>
            </p:cNvPr>
            <p:cNvSpPr/>
            <p:nvPr/>
          </p:nvSpPr>
          <p:spPr>
            <a:xfrm>
              <a:off x="1775520" y="590549"/>
              <a:ext cx="9627415" cy="539702"/>
            </a:xfrm>
            <a:prstGeom prst="roundRect">
              <a:avLst>
                <a:gd name="adj" fmla="val 4744"/>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tIns="0" bIns="0" rtlCol="0" anchor="t" anchorCtr="0"/>
            <a:lstStyle/>
            <a:p>
              <a:pPr algn="ctr"/>
              <a:r>
                <a:rPr lang="zh-CN" altLang="en-US" sz="1200" b="1" dirty="0">
                  <a:solidFill>
                    <a:schemeClr val="bg1"/>
                  </a:solidFill>
                  <a:latin typeface="微软雅黑" panose="020B0503020204020204" pitchFamily="34" charset="-122"/>
                  <a:ea typeface="微软雅黑" panose="020B0503020204020204" pitchFamily="34" charset="-122"/>
                </a:rPr>
                <a:t>界面访问（支持多种终端接入）</a:t>
              </a:r>
            </a:p>
          </p:txBody>
        </p:sp>
        <p:sp>
          <p:nvSpPr>
            <p:cNvPr id="8" name="圆角矩形 5">
              <a:extLst>
                <a:ext uri="{FF2B5EF4-FFF2-40B4-BE49-F238E27FC236}">
                  <a16:creationId xmlns:a16="http://schemas.microsoft.com/office/drawing/2014/main" xmlns="" id="{2CC05960-4E7E-4598-9F7B-C739608FD4C5}"/>
                </a:ext>
              </a:extLst>
            </p:cNvPr>
            <p:cNvSpPr/>
            <p:nvPr/>
          </p:nvSpPr>
          <p:spPr>
            <a:xfrm>
              <a:off x="1847528" y="803499"/>
              <a:ext cx="1800000" cy="2492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PC</a:t>
              </a:r>
              <a:r>
                <a:rPr lang="zh-CN" altLang="en-US" sz="1050" dirty="0">
                  <a:solidFill>
                    <a:schemeClr val="tx1"/>
                  </a:solidFill>
                  <a:latin typeface="微软雅黑" panose="020B0503020204020204" pitchFamily="34" charset="-122"/>
                  <a:ea typeface="微软雅黑" panose="020B0503020204020204" pitchFamily="34" charset="-122"/>
                </a:rPr>
                <a:t>端</a:t>
              </a:r>
            </a:p>
          </p:txBody>
        </p:sp>
        <p:sp>
          <p:nvSpPr>
            <p:cNvPr id="9" name="圆角矩形 6">
              <a:extLst>
                <a:ext uri="{FF2B5EF4-FFF2-40B4-BE49-F238E27FC236}">
                  <a16:creationId xmlns:a16="http://schemas.microsoft.com/office/drawing/2014/main" xmlns="" id="{22FD8B17-023D-4E83-A402-1914D41B52D9}"/>
                </a:ext>
              </a:extLst>
            </p:cNvPr>
            <p:cNvSpPr/>
            <p:nvPr/>
          </p:nvSpPr>
          <p:spPr>
            <a:xfrm>
              <a:off x="4415880" y="803499"/>
              <a:ext cx="1800000" cy="2492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pitchFamily="34" charset="-122"/>
                  <a:ea typeface="微软雅黑" panose="020B0503020204020204" pitchFamily="34" charset="-122"/>
                </a:rPr>
                <a:t>手机</a:t>
              </a:r>
            </a:p>
          </p:txBody>
        </p:sp>
        <p:sp>
          <p:nvSpPr>
            <p:cNvPr id="10" name="圆角矩形 7">
              <a:extLst>
                <a:ext uri="{FF2B5EF4-FFF2-40B4-BE49-F238E27FC236}">
                  <a16:creationId xmlns:a16="http://schemas.microsoft.com/office/drawing/2014/main" xmlns="" id="{E4A5B92E-B709-4CDC-AB45-105C961D6FBF}"/>
                </a:ext>
              </a:extLst>
            </p:cNvPr>
            <p:cNvSpPr/>
            <p:nvPr/>
          </p:nvSpPr>
          <p:spPr>
            <a:xfrm>
              <a:off x="6984232" y="803499"/>
              <a:ext cx="1800000" cy="2492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pitchFamily="34" charset="-122"/>
                  <a:ea typeface="微软雅黑" panose="020B0503020204020204" pitchFamily="34" charset="-122"/>
                </a:rPr>
                <a:t>平板</a:t>
              </a:r>
            </a:p>
          </p:txBody>
        </p:sp>
        <p:grpSp>
          <p:nvGrpSpPr>
            <p:cNvPr id="11" name="组合 10">
              <a:extLst>
                <a:ext uri="{FF2B5EF4-FFF2-40B4-BE49-F238E27FC236}">
                  <a16:creationId xmlns:a16="http://schemas.microsoft.com/office/drawing/2014/main" xmlns="" id="{63E99B4A-4710-45A5-90CB-3EC0B39D67C4}"/>
                </a:ext>
              </a:extLst>
            </p:cNvPr>
            <p:cNvGrpSpPr/>
            <p:nvPr/>
          </p:nvGrpSpPr>
          <p:grpSpPr>
            <a:xfrm>
              <a:off x="1926066" y="1179962"/>
              <a:ext cx="8856984" cy="869484"/>
              <a:chOff x="1989045" y="7674"/>
              <a:chExt cx="8856984" cy="1262692"/>
            </a:xfrm>
          </p:grpSpPr>
          <p:sp>
            <p:nvSpPr>
              <p:cNvPr id="92" name="圆角矩形 11">
                <a:extLst>
                  <a:ext uri="{FF2B5EF4-FFF2-40B4-BE49-F238E27FC236}">
                    <a16:creationId xmlns:a16="http://schemas.microsoft.com/office/drawing/2014/main" xmlns="" id="{1F497268-BD7B-4B60-998D-D74BA6FB32C7}"/>
                  </a:ext>
                </a:extLst>
              </p:cNvPr>
              <p:cNvSpPr/>
              <p:nvPr/>
            </p:nvSpPr>
            <p:spPr>
              <a:xfrm>
                <a:off x="1989045" y="7674"/>
                <a:ext cx="8856984" cy="1262692"/>
              </a:xfrm>
              <a:prstGeom prst="roundRect">
                <a:avLst>
                  <a:gd name="adj" fmla="val 261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nchorCtr="1"/>
              <a:lstStyle/>
              <a:p>
                <a:pPr algn="ctr"/>
                <a:r>
                  <a:rPr lang="zh-CN" altLang="en-US" sz="1100" b="1" dirty="0">
                    <a:solidFill>
                      <a:schemeClr val="tx1"/>
                    </a:solidFill>
                    <a:latin typeface="微软雅黑" panose="020B0503020204020204" pitchFamily="34" charset="-122"/>
                    <a:ea typeface="微软雅黑" panose="020B0503020204020204" pitchFamily="34" charset="-122"/>
                  </a:rPr>
                  <a:t>系统应用层</a:t>
                </a:r>
              </a:p>
            </p:txBody>
          </p:sp>
          <p:sp>
            <p:nvSpPr>
              <p:cNvPr id="93" name="圆角矩形 12">
                <a:extLst>
                  <a:ext uri="{FF2B5EF4-FFF2-40B4-BE49-F238E27FC236}">
                    <a16:creationId xmlns:a16="http://schemas.microsoft.com/office/drawing/2014/main" xmlns="" id="{C25B6BBD-9032-4989-86FF-FA8726B979FC}"/>
                  </a:ext>
                </a:extLst>
              </p:cNvPr>
              <p:cNvSpPr/>
              <p:nvPr/>
            </p:nvSpPr>
            <p:spPr>
              <a:xfrm>
                <a:off x="2421093" y="46730"/>
                <a:ext cx="1852116" cy="1169446"/>
              </a:xfrm>
              <a:prstGeom prst="roundRect">
                <a:avLst>
                  <a:gd name="adj" fmla="val 2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050" b="1" dirty="0">
                    <a:solidFill>
                      <a:schemeClr val="tx1"/>
                    </a:solidFill>
                    <a:latin typeface="微软雅黑" panose="020B0503020204020204" pitchFamily="34" charset="-122"/>
                    <a:ea typeface="微软雅黑" panose="020B0503020204020204" pitchFamily="34" charset="-122"/>
                  </a:rPr>
                  <a:t>搜索查询</a:t>
                </a:r>
              </a:p>
            </p:txBody>
          </p:sp>
          <p:sp>
            <p:nvSpPr>
              <p:cNvPr id="94" name="圆角矩形 21">
                <a:extLst>
                  <a:ext uri="{FF2B5EF4-FFF2-40B4-BE49-F238E27FC236}">
                    <a16:creationId xmlns:a16="http://schemas.microsoft.com/office/drawing/2014/main" xmlns="" id="{1AD4A806-19DF-4B64-92BF-E3C1AC05E82F}"/>
                  </a:ext>
                </a:extLst>
              </p:cNvPr>
              <p:cNvSpPr/>
              <p:nvPr/>
            </p:nvSpPr>
            <p:spPr>
              <a:xfrm>
                <a:off x="4341449" y="46730"/>
                <a:ext cx="1852116" cy="1169446"/>
              </a:xfrm>
              <a:prstGeom prst="roundRect">
                <a:avLst>
                  <a:gd name="adj" fmla="val 2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050" b="1" dirty="0">
                    <a:solidFill>
                      <a:schemeClr val="tx1"/>
                    </a:solidFill>
                    <a:latin typeface="微软雅黑" panose="020B0503020204020204" pitchFamily="34" charset="-122"/>
                    <a:ea typeface="微软雅黑" panose="020B0503020204020204" pitchFamily="34" charset="-122"/>
                  </a:rPr>
                  <a:t>总体分析</a:t>
                </a:r>
              </a:p>
            </p:txBody>
          </p:sp>
          <p:sp>
            <p:nvSpPr>
              <p:cNvPr id="95" name="圆角矩形 28">
                <a:extLst>
                  <a:ext uri="{FF2B5EF4-FFF2-40B4-BE49-F238E27FC236}">
                    <a16:creationId xmlns:a16="http://schemas.microsoft.com/office/drawing/2014/main" xmlns="" id="{922C1D65-E564-4A0D-A496-7A4B858238C1}"/>
                  </a:ext>
                </a:extLst>
              </p:cNvPr>
              <p:cNvSpPr/>
              <p:nvPr/>
            </p:nvSpPr>
            <p:spPr>
              <a:xfrm>
                <a:off x="6261805" y="40465"/>
                <a:ext cx="1852116" cy="1169445"/>
              </a:xfrm>
              <a:prstGeom prst="roundRect">
                <a:avLst>
                  <a:gd name="adj" fmla="val 2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050" b="1" dirty="0">
                    <a:solidFill>
                      <a:schemeClr val="tx1"/>
                    </a:solidFill>
                    <a:latin typeface="微软雅黑" panose="020B0503020204020204" pitchFamily="34" charset="-122"/>
                    <a:ea typeface="微软雅黑" panose="020B0503020204020204" pitchFamily="34" charset="-122"/>
                  </a:rPr>
                  <a:t>专题分析</a:t>
                </a:r>
              </a:p>
            </p:txBody>
          </p:sp>
          <p:sp>
            <p:nvSpPr>
              <p:cNvPr id="96" name="圆角矩形 35">
                <a:extLst>
                  <a:ext uri="{FF2B5EF4-FFF2-40B4-BE49-F238E27FC236}">
                    <a16:creationId xmlns:a16="http://schemas.microsoft.com/office/drawing/2014/main" xmlns="" id="{0411ED09-105A-4CC7-BD53-CEEC4159E8F5}"/>
                  </a:ext>
                </a:extLst>
              </p:cNvPr>
              <p:cNvSpPr/>
              <p:nvPr/>
            </p:nvSpPr>
            <p:spPr>
              <a:xfrm>
                <a:off x="8175203" y="40465"/>
                <a:ext cx="1854000" cy="1169446"/>
              </a:xfrm>
              <a:prstGeom prst="roundRect">
                <a:avLst>
                  <a:gd name="adj" fmla="val 2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050" b="1" dirty="0">
                    <a:solidFill>
                      <a:schemeClr val="tx1"/>
                    </a:solidFill>
                    <a:latin typeface="微软雅黑" panose="020B0503020204020204" pitchFamily="34" charset="-122"/>
                    <a:ea typeface="微软雅黑" panose="020B0503020204020204" pitchFamily="34" charset="-122"/>
                  </a:rPr>
                  <a:t>监测预警分析</a:t>
                </a:r>
              </a:p>
            </p:txBody>
          </p:sp>
        </p:grpSp>
        <p:grpSp>
          <p:nvGrpSpPr>
            <p:cNvPr id="12" name="组合 11">
              <a:extLst>
                <a:ext uri="{FF2B5EF4-FFF2-40B4-BE49-F238E27FC236}">
                  <a16:creationId xmlns:a16="http://schemas.microsoft.com/office/drawing/2014/main" xmlns="" id="{BC53DFCA-FF37-4C3B-8A30-712495A6695E}"/>
                </a:ext>
              </a:extLst>
            </p:cNvPr>
            <p:cNvGrpSpPr/>
            <p:nvPr/>
          </p:nvGrpSpPr>
          <p:grpSpPr>
            <a:xfrm>
              <a:off x="1926066" y="2095519"/>
              <a:ext cx="8856984" cy="1217428"/>
              <a:chOff x="1904372" y="3261548"/>
              <a:chExt cx="8856984" cy="1432372"/>
            </a:xfrm>
          </p:grpSpPr>
          <p:sp>
            <p:nvSpPr>
              <p:cNvPr id="75" name="圆角矩形 45">
                <a:extLst>
                  <a:ext uri="{FF2B5EF4-FFF2-40B4-BE49-F238E27FC236}">
                    <a16:creationId xmlns:a16="http://schemas.microsoft.com/office/drawing/2014/main" xmlns="" id="{F8D14350-2600-44BA-9661-63F0F2F66310}"/>
                  </a:ext>
                </a:extLst>
              </p:cNvPr>
              <p:cNvSpPr/>
              <p:nvPr/>
            </p:nvSpPr>
            <p:spPr>
              <a:xfrm>
                <a:off x="1904372" y="3261548"/>
                <a:ext cx="8856984" cy="1432372"/>
              </a:xfrm>
              <a:prstGeom prst="roundRect">
                <a:avLst>
                  <a:gd name="adj" fmla="val 261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nchorCtr="1"/>
              <a:lstStyle/>
              <a:p>
                <a:r>
                  <a:rPr lang="zh-CN" altLang="en-US" sz="1100" b="1" dirty="0">
                    <a:solidFill>
                      <a:schemeClr val="tx1"/>
                    </a:solidFill>
                    <a:latin typeface="微软雅黑" panose="020B0503020204020204" pitchFamily="34" charset="-122"/>
                    <a:ea typeface="微软雅黑" panose="020B0503020204020204" pitchFamily="34" charset="-122"/>
                  </a:rPr>
                  <a:t>技术支撑层</a:t>
                </a:r>
              </a:p>
            </p:txBody>
          </p:sp>
          <p:sp>
            <p:nvSpPr>
              <p:cNvPr id="76" name="圆角矩形 46">
                <a:extLst>
                  <a:ext uri="{FF2B5EF4-FFF2-40B4-BE49-F238E27FC236}">
                    <a16:creationId xmlns:a16="http://schemas.microsoft.com/office/drawing/2014/main" xmlns="" id="{9CC2E4AC-4D68-4CAC-A8BF-747AA927A386}"/>
                  </a:ext>
                </a:extLst>
              </p:cNvPr>
              <p:cNvSpPr/>
              <p:nvPr/>
            </p:nvSpPr>
            <p:spPr>
              <a:xfrm>
                <a:off x="2336561" y="3310661"/>
                <a:ext cx="834512" cy="1329918"/>
              </a:xfrm>
              <a:prstGeom prst="roundRect">
                <a:avLst>
                  <a:gd name="adj" fmla="val 9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900" b="1" dirty="0">
                    <a:solidFill>
                      <a:schemeClr val="tx1"/>
                    </a:solidFill>
                    <a:latin typeface="微软雅黑" panose="020B0503020204020204" pitchFamily="34" charset="-122"/>
                    <a:ea typeface="微软雅黑" panose="020B0503020204020204" pitchFamily="34" charset="-122"/>
                  </a:rPr>
                  <a:t>平台运营支撑系统</a:t>
                </a:r>
              </a:p>
            </p:txBody>
          </p:sp>
          <p:sp>
            <p:nvSpPr>
              <p:cNvPr id="77" name="圆角矩形 47">
                <a:extLst>
                  <a:ext uri="{FF2B5EF4-FFF2-40B4-BE49-F238E27FC236}">
                    <a16:creationId xmlns:a16="http://schemas.microsoft.com/office/drawing/2014/main" xmlns="" id="{1B624E1F-7282-44DF-AB8B-8508E5D49795}"/>
                  </a:ext>
                </a:extLst>
              </p:cNvPr>
              <p:cNvSpPr/>
              <p:nvPr/>
            </p:nvSpPr>
            <p:spPr>
              <a:xfrm>
                <a:off x="3238500" y="3320397"/>
                <a:ext cx="7429499" cy="480077"/>
              </a:xfrm>
              <a:prstGeom prst="roundRect">
                <a:avLst>
                  <a:gd name="adj" fmla="val 9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en-US" altLang="zh-CN" sz="900" b="1" dirty="0">
                    <a:solidFill>
                      <a:schemeClr val="tx1"/>
                    </a:solidFill>
                    <a:latin typeface="微软雅黑" panose="020B0503020204020204" pitchFamily="34" charset="-122"/>
                    <a:ea typeface="微软雅黑" panose="020B0503020204020204" pitchFamily="34" charset="-122"/>
                  </a:rPr>
                  <a:t>12345</a:t>
                </a:r>
                <a:r>
                  <a:rPr lang="zh-CN" altLang="en-US" sz="900" b="1" dirty="0">
                    <a:solidFill>
                      <a:schemeClr val="tx1"/>
                    </a:solidFill>
                    <a:latin typeface="微软雅黑" panose="020B0503020204020204" pitchFamily="34" charset="-122"/>
                    <a:ea typeface="微软雅黑" panose="020B0503020204020204" pitchFamily="34" charset="-122"/>
                  </a:rPr>
                  <a:t>数据服务子平台</a:t>
                </a:r>
              </a:p>
            </p:txBody>
          </p:sp>
          <p:sp>
            <p:nvSpPr>
              <p:cNvPr id="78" name="圆角矩形 48">
                <a:extLst>
                  <a:ext uri="{FF2B5EF4-FFF2-40B4-BE49-F238E27FC236}">
                    <a16:creationId xmlns:a16="http://schemas.microsoft.com/office/drawing/2014/main" xmlns="" id="{0B8FB4FD-CAC6-4879-9C2E-EFA84196FDF5}"/>
                  </a:ext>
                </a:extLst>
              </p:cNvPr>
              <p:cNvSpPr/>
              <p:nvPr/>
            </p:nvSpPr>
            <p:spPr>
              <a:xfrm>
                <a:off x="3307214" y="3541957"/>
                <a:ext cx="7315200" cy="202708"/>
              </a:xfrm>
              <a:prstGeom prst="roundRect">
                <a:avLst>
                  <a:gd name="adj" fmla="val 981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服务总线</a:t>
                </a:r>
                <a:r>
                  <a:rPr lang="en-US" altLang="zh-CN" sz="900" dirty="0">
                    <a:solidFill>
                      <a:schemeClr val="tx1"/>
                    </a:solidFill>
                    <a:latin typeface="微软雅黑" panose="020B0503020204020204" pitchFamily="34" charset="-122"/>
                    <a:ea typeface="微软雅黑" panose="020B0503020204020204" pitchFamily="34" charset="-122"/>
                  </a:rPr>
                  <a:t>/SOA</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79" name="圆角矩形 49">
                <a:extLst>
                  <a:ext uri="{FF2B5EF4-FFF2-40B4-BE49-F238E27FC236}">
                    <a16:creationId xmlns:a16="http://schemas.microsoft.com/office/drawing/2014/main" xmlns="" id="{B90C629F-DF45-4128-8787-722B5292C06B}"/>
                  </a:ext>
                </a:extLst>
              </p:cNvPr>
              <p:cNvSpPr/>
              <p:nvPr/>
            </p:nvSpPr>
            <p:spPr>
              <a:xfrm>
                <a:off x="3238500" y="3860602"/>
                <a:ext cx="7429499" cy="779977"/>
              </a:xfrm>
              <a:prstGeom prst="roundRect">
                <a:avLst>
                  <a:gd name="adj" fmla="val 9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en-US" altLang="zh-CN" sz="1000" b="1" dirty="0">
                    <a:solidFill>
                      <a:schemeClr val="tx1"/>
                    </a:solidFill>
                    <a:latin typeface="微软雅黑" panose="020B0503020204020204" pitchFamily="34" charset="-122"/>
                    <a:ea typeface="微软雅黑" panose="020B0503020204020204" pitchFamily="34" charset="-122"/>
                  </a:rPr>
                  <a:t>12345</a:t>
                </a:r>
                <a:r>
                  <a:rPr lang="zh-CN" altLang="en-US" sz="1000" b="1" dirty="0">
                    <a:solidFill>
                      <a:schemeClr val="tx1"/>
                    </a:solidFill>
                    <a:latin typeface="微软雅黑" panose="020B0503020204020204" pitchFamily="34" charset="-122"/>
                    <a:ea typeface="微软雅黑" panose="020B0503020204020204" pitchFamily="34" charset="-122"/>
                  </a:rPr>
                  <a:t>数据分析子平台（业务组件）</a:t>
                </a:r>
              </a:p>
            </p:txBody>
          </p:sp>
          <p:grpSp>
            <p:nvGrpSpPr>
              <p:cNvPr id="80" name="组合 79">
                <a:extLst>
                  <a:ext uri="{FF2B5EF4-FFF2-40B4-BE49-F238E27FC236}">
                    <a16:creationId xmlns:a16="http://schemas.microsoft.com/office/drawing/2014/main" xmlns="" id="{4A8BEE53-D90D-4E9D-987B-2324A5DB1764}"/>
                  </a:ext>
                </a:extLst>
              </p:cNvPr>
              <p:cNvGrpSpPr/>
              <p:nvPr/>
            </p:nvGrpSpPr>
            <p:grpSpPr>
              <a:xfrm>
                <a:off x="3299460" y="4097762"/>
                <a:ext cx="7322821" cy="230536"/>
                <a:chOff x="3317812" y="4021562"/>
                <a:chExt cx="7564121" cy="230536"/>
              </a:xfrm>
            </p:grpSpPr>
            <p:sp>
              <p:nvSpPr>
                <p:cNvPr id="87" name="圆角矩形 50">
                  <a:extLst>
                    <a:ext uri="{FF2B5EF4-FFF2-40B4-BE49-F238E27FC236}">
                      <a16:creationId xmlns:a16="http://schemas.microsoft.com/office/drawing/2014/main" xmlns="" id="{1D036F43-198E-4AE3-85A8-691F676DD175}"/>
                    </a:ext>
                  </a:extLst>
                </p:cNvPr>
                <p:cNvSpPr/>
                <p:nvPr/>
              </p:nvSpPr>
              <p:spPr>
                <a:xfrm>
                  <a:off x="3317812" y="4021562"/>
                  <a:ext cx="1463738" cy="230536"/>
                </a:xfrm>
                <a:prstGeom prst="roundRect">
                  <a:avLst>
                    <a:gd name="adj" fmla="val 9819"/>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报表引擎</a:t>
                  </a:r>
                </a:p>
              </p:txBody>
            </p:sp>
            <p:sp>
              <p:nvSpPr>
                <p:cNvPr id="88" name="圆角矩形 51">
                  <a:extLst>
                    <a:ext uri="{FF2B5EF4-FFF2-40B4-BE49-F238E27FC236}">
                      <a16:creationId xmlns:a16="http://schemas.microsoft.com/office/drawing/2014/main" xmlns="" id="{A8A4F577-4541-4AD0-B666-54BC3821E34D}"/>
                    </a:ext>
                  </a:extLst>
                </p:cNvPr>
                <p:cNvSpPr/>
                <p:nvPr/>
              </p:nvSpPr>
              <p:spPr>
                <a:xfrm>
                  <a:off x="4842908" y="4021562"/>
                  <a:ext cx="1463738" cy="230536"/>
                </a:xfrm>
                <a:prstGeom prst="roundRect">
                  <a:avLst>
                    <a:gd name="adj" fmla="val 9819"/>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搜索引擎</a:t>
                  </a:r>
                </a:p>
              </p:txBody>
            </p:sp>
            <p:sp>
              <p:nvSpPr>
                <p:cNvPr id="89" name="圆角矩形 52">
                  <a:extLst>
                    <a:ext uri="{FF2B5EF4-FFF2-40B4-BE49-F238E27FC236}">
                      <a16:creationId xmlns:a16="http://schemas.microsoft.com/office/drawing/2014/main" xmlns="" id="{7923E57D-96B8-418E-BA56-59D475672DCC}"/>
                    </a:ext>
                  </a:extLst>
                </p:cNvPr>
                <p:cNvSpPr/>
                <p:nvPr/>
              </p:nvSpPr>
              <p:spPr>
                <a:xfrm>
                  <a:off x="6368004" y="4021562"/>
                  <a:ext cx="1463738" cy="230536"/>
                </a:xfrm>
                <a:prstGeom prst="roundRect">
                  <a:avLst>
                    <a:gd name="adj" fmla="val 9819"/>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可视化引擎</a:t>
                  </a:r>
                </a:p>
              </p:txBody>
            </p:sp>
            <p:sp>
              <p:nvSpPr>
                <p:cNvPr id="90" name="圆角矩形 53">
                  <a:extLst>
                    <a:ext uri="{FF2B5EF4-FFF2-40B4-BE49-F238E27FC236}">
                      <a16:creationId xmlns:a16="http://schemas.microsoft.com/office/drawing/2014/main" xmlns="" id="{48BFC946-F3B5-49BC-A273-3279C14B50DF}"/>
                    </a:ext>
                  </a:extLst>
                </p:cNvPr>
                <p:cNvSpPr/>
                <p:nvPr/>
              </p:nvSpPr>
              <p:spPr>
                <a:xfrm>
                  <a:off x="7893100" y="4021562"/>
                  <a:ext cx="1463738" cy="230536"/>
                </a:xfrm>
                <a:prstGeom prst="roundRect">
                  <a:avLst>
                    <a:gd name="adj" fmla="val 9819"/>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地图引擎</a:t>
                  </a:r>
                </a:p>
              </p:txBody>
            </p:sp>
            <p:sp>
              <p:nvSpPr>
                <p:cNvPr id="91" name="圆角矩形 54">
                  <a:extLst>
                    <a:ext uri="{FF2B5EF4-FFF2-40B4-BE49-F238E27FC236}">
                      <a16:creationId xmlns:a16="http://schemas.microsoft.com/office/drawing/2014/main" xmlns="" id="{CEF989DF-8AC4-4542-9B76-80D20E4BF9F6}"/>
                    </a:ext>
                  </a:extLst>
                </p:cNvPr>
                <p:cNvSpPr/>
                <p:nvPr/>
              </p:nvSpPr>
              <p:spPr>
                <a:xfrm>
                  <a:off x="9418195" y="4021562"/>
                  <a:ext cx="1463738" cy="230536"/>
                </a:xfrm>
                <a:prstGeom prst="roundRect">
                  <a:avLst>
                    <a:gd name="adj" fmla="val 9819"/>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工作流引擎</a:t>
                  </a:r>
                </a:p>
              </p:txBody>
            </p:sp>
          </p:grpSp>
          <p:grpSp>
            <p:nvGrpSpPr>
              <p:cNvPr id="81" name="组合 80">
                <a:extLst>
                  <a:ext uri="{FF2B5EF4-FFF2-40B4-BE49-F238E27FC236}">
                    <a16:creationId xmlns:a16="http://schemas.microsoft.com/office/drawing/2014/main" xmlns="" id="{26EB91C1-F17D-4FF2-89B8-BDEAFB13B017}"/>
                  </a:ext>
                </a:extLst>
              </p:cNvPr>
              <p:cNvGrpSpPr/>
              <p:nvPr/>
            </p:nvGrpSpPr>
            <p:grpSpPr>
              <a:xfrm>
                <a:off x="3299593" y="4374017"/>
                <a:ext cx="7322821" cy="230536"/>
                <a:chOff x="3317812" y="4021562"/>
                <a:chExt cx="7564121" cy="230536"/>
              </a:xfrm>
            </p:grpSpPr>
            <p:sp>
              <p:nvSpPr>
                <p:cNvPr id="82" name="圆角矩形 57">
                  <a:extLst>
                    <a:ext uri="{FF2B5EF4-FFF2-40B4-BE49-F238E27FC236}">
                      <a16:creationId xmlns:a16="http://schemas.microsoft.com/office/drawing/2014/main" xmlns="" id="{6B9C03E0-2BBB-49EB-B01D-85D042DEAE32}"/>
                    </a:ext>
                  </a:extLst>
                </p:cNvPr>
                <p:cNvSpPr/>
                <p:nvPr/>
              </p:nvSpPr>
              <p:spPr>
                <a:xfrm>
                  <a:off x="3317812" y="4021562"/>
                  <a:ext cx="1463738" cy="230536"/>
                </a:xfrm>
                <a:prstGeom prst="roundRect">
                  <a:avLst>
                    <a:gd name="adj" fmla="val 9819"/>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绩效评价插件</a:t>
                  </a:r>
                </a:p>
              </p:txBody>
            </p:sp>
            <p:sp>
              <p:nvSpPr>
                <p:cNvPr id="83" name="圆角矩形 58">
                  <a:extLst>
                    <a:ext uri="{FF2B5EF4-FFF2-40B4-BE49-F238E27FC236}">
                      <a16:creationId xmlns:a16="http://schemas.microsoft.com/office/drawing/2014/main" xmlns="" id="{E29B6378-3CDE-425B-87B1-1D51853A9AEC}"/>
                    </a:ext>
                  </a:extLst>
                </p:cNvPr>
                <p:cNvSpPr/>
                <p:nvPr/>
              </p:nvSpPr>
              <p:spPr>
                <a:xfrm>
                  <a:off x="4842908" y="4021562"/>
                  <a:ext cx="1463738" cy="230536"/>
                </a:xfrm>
                <a:prstGeom prst="roundRect">
                  <a:avLst>
                    <a:gd name="adj" fmla="val 9819"/>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统计分析工具</a:t>
                  </a:r>
                </a:p>
              </p:txBody>
            </p:sp>
            <p:sp>
              <p:nvSpPr>
                <p:cNvPr id="84" name="圆角矩形 59">
                  <a:extLst>
                    <a:ext uri="{FF2B5EF4-FFF2-40B4-BE49-F238E27FC236}">
                      <a16:creationId xmlns:a16="http://schemas.microsoft.com/office/drawing/2014/main" xmlns="" id="{EB12A730-926C-4FC4-A3BC-93A8281A0222}"/>
                    </a:ext>
                  </a:extLst>
                </p:cNvPr>
                <p:cNvSpPr/>
                <p:nvPr/>
              </p:nvSpPr>
              <p:spPr>
                <a:xfrm>
                  <a:off x="6368004" y="4021562"/>
                  <a:ext cx="1463738" cy="230536"/>
                </a:xfrm>
                <a:prstGeom prst="roundRect">
                  <a:avLst>
                    <a:gd name="adj" fmla="val 9819"/>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数据挖掘工具</a:t>
                  </a:r>
                </a:p>
              </p:txBody>
            </p:sp>
            <p:sp>
              <p:nvSpPr>
                <p:cNvPr id="85" name="圆角矩形 60">
                  <a:extLst>
                    <a:ext uri="{FF2B5EF4-FFF2-40B4-BE49-F238E27FC236}">
                      <a16:creationId xmlns:a16="http://schemas.microsoft.com/office/drawing/2014/main" xmlns="" id="{19EA49FF-F802-4A14-AC66-FDB5A73614E8}"/>
                    </a:ext>
                  </a:extLst>
                </p:cNvPr>
                <p:cNvSpPr/>
                <p:nvPr/>
              </p:nvSpPr>
              <p:spPr>
                <a:xfrm>
                  <a:off x="7893100" y="4021562"/>
                  <a:ext cx="1463738" cy="230536"/>
                </a:xfrm>
                <a:prstGeom prst="roundRect">
                  <a:avLst>
                    <a:gd name="adj" fmla="val 9819"/>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模型分析工具</a:t>
                  </a:r>
                </a:p>
              </p:txBody>
            </p:sp>
            <p:sp>
              <p:nvSpPr>
                <p:cNvPr id="86" name="圆角矩形 61">
                  <a:extLst>
                    <a:ext uri="{FF2B5EF4-FFF2-40B4-BE49-F238E27FC236}">
                      <a16:creationId xmlns:a16="http://schemas.microsoft.com/office/drawing/2014/main" xmlns="" id="{D796926A-5908-4AFB-A27B-3E4C55AFEAA1}"/>
                    </a:ext>
                  </a:extLst>
                </p:cNvPr>
                <p:cNvSpPr/>
                <p:nvPr/>
              </p:nvSpPr>
              <p:spPr>
                <a:xfrm>
                  <a:off x="9418195" y="4021562"/>
                  <a:ext cx="1463738" cy="230536"/>
                </a:xfrm>
                <a:prstGeom prst="roundRect">
                  <a:avLst>
                    <a:gd name="adj" fmla="val 9819"/>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en-US" altLang="zh-CN" sz="900" dirty="0">
                      <a:solidFill>
                        <a:schemeClr val="tx1"/>
                      </a:solidFill>
                      <a:latin typeface="微软雅黑" panose="020B0503020204020204" pitchFamily="34" charset="-122"/>
                      <a:ea typeface="微软雅黑" panose="020B0503020204020204" pitchFamily="34" charset="-122"/>
                    </a:rPr>
                    <a:t>…</a:t>
                  </a:r>
                  <a:endParaRPr lang="zh-CN" altLang="en-US" sz="900" dirty="0">
                    <a:solidFill>
                      <a:schemeClr val="tx1"/>
                    </a:solidFill>
                    <a:latin typeface="微软雅黑" panose="020B0503020204020204" pitchFamily="34" charset="-122"/>
                    <a:ea typeface="微软雅黑" panose="020B0503020204020204" pitchFamily="34" charset="-122"/>
                  </a:endParaRPr>
                </a:p>
              </p:txBody>
            </p:sp>
          </p:grpSp>
        </p:grpSp>
        <p:sp>
          <p:nvSpPr>
            <p:cNvPr id="13" name="圆角矩形 63">
              <a:extLst>
                <a:ext uri="{FF2B5EF4-FFF2-40B4-BE49-F238E27FC236}">
                  <a16:creationId xmlns:a16="http://schemas.microsoft.com/office/drawing/2014/main" xmlns="" id="{C41D0584-1AAA-4278-AC90-014FC52B995D}"/>
                </a:ext>
              </a:extLst>
            </p:cNvPr>
            <p:cNvSpPr/>
            <p:nvPr/>
          </p:nvSpPr>
          <p:spPr>
            <a:xfrm>
              <a:off x="1926066" y="3356588"/>
              <a:ext cx="8856984" cy="2694310"/>
            </a:xfrm>
            <a:prstGeom prst="roundRect">
              <a:avLst>
                <a:gd name="adj" fmla="val 2618"/>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nchorCtr="1"/>
            <a:lstStyle/>
            <a:p>
              <a:r>
                <a:rPr lang="zh-CN" altLang="en-US" sz="1100" b="1" dirty="0">
                  <a:solidFill>
                    <a:schemeClr val="tx1"/>
                  </a:solidFill>
                  <a:latin typeface="微软雅黑" panose="020B0503020204020204" pitchFamily="34" charset="-122"/>
                  <a:ea typeface="微软雅黑" panose="020B0503020204020204" pitchFamily="34" charset="-122"/>
                </a:rPr>
                <a:t>数据资源层</a:t>
              </a:r>
            </a:p>
          </p:txBody>
        </p:sp>
        <p:sp>
          <p:nvSpPr>
            <p:cNvPr id="14" name="圆角矩形 65">
              <a:extLst>
                <a:ext uri="{FF2B5EF4-FFF2-40B4-BE49-F238E27FC236}">
                  <a16:creationId xmlns:a16="http://schemas.microsoft.com/office/drawing/2014/main" xmlns="" id="{8C94E156-6B12-4EAF-8F1C-8DDD08CBA291}"/>
                </a:ext>
              </a:extLst>
            </p:cNvPr>
            <p:cNvSpPr/>
            <p:nvPr/>
          </p:nvSpPr>
          <p:spPr>
            <a:xfrm>
              <a:off x="2374900" y="3415279"/>
              <a:ext cx="8280400" cy="172290"/>
            </a:xfrm>
            <a:prstGeom prst="roundRect">
              <a:avLst>
                <a:gd name="adj" fmla="val 981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800" b="1" dirty="0">
                  <a:solidFill>
                    <a:schemeClr val="tx1"/>
                  </a:solidFill>
                  <a:latin typeface="微软雅黑" panose="020B0503020204020204" pitchFamily="34" charset="-122"/>
                  <a:ea typeface="微软雅黑" panose="020B0503020204020204" pitchFamily="34" charset="-122"/>
                </a:rPr>
                <a:t>数据总线</a:t>
              </a:r>
            </a:p>
          </p:txBody>
        </p:sp>
        <p:sp>
          <p:nvSpPr>
            <p:cNvPr id="15" name="圆角矩形 66">
              <a:extLst>
                <a:ext uri="{FF2B5EF4-FFF2-40B4-BE49-F238E27FC236}">
                  <a16:creationId xmlns:a16="http://schemas.microsoft.com/office/drawing/2014/main" xmlns="" id="{9A951253-3A40-442D-8AA4-5ED66105861F}"/>
                </a:ext>
              </a:extLst>
            </p:cNvPr>
            <p:cNvSpPr/>
            <p:nvPr/>
          </p:nvSpPr>
          <p:spPr>
            <a:xfrm>
              <a:off x="2374900" y="3635026"/>
              <a:ext cx="8280400" cy="1064238"/>
            </a:xfrm>
            <a:prstGeom prst="roundRect">
              <a:avLst>
                <a:gd name="adj" fmla="val 88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algn="ctr"/>
              <a:r>
                <a:rPr lang="zh-CN" altLang="en-US" sz="900" b="1" dirty="0">
                  <a:solidFill>
                    <a:schemeClr val="tx1"/>
                  </a:solidFill>
                  <a:latin typeface="微软雅黑" panose="020B0503020204020204" pitchFamily="34" charset="-122"/>
                  <a:ea typeface="微软雅黑" panose="020B0503020204020204" pitchFamily="34" charset="-122"/>
                </a:rPr>
                <a:t>大数据资源库</a:t>
              </a:r>
            </a:p>
          </p:txBody>
        </p:sp>
        <p:grpSp>
          <p:nvGrpSpPr>
            <p:cNvPr id="16" name="组合 15">
              <a:extLst>
                <a:ext uri="{FF2B5EF4-FFF2-40B4-BE49-F238E27FC236}">
                  <a16:creationId xmlns:a16="http://schemas.microsoft.com/office/drawing/2014/main" xmlns="" id="{48CE17EB-7384-47D5-A825-7BEB5BC2BC70}"/>
                </a:ext>
              </a:extLst>
            </p:cNvPr>
            <p:cNvGrpSpPr/>
            <p:nvPr/>
          </p:nvGrpSpPr>
          <p:grpSpPr>
            <a:xfrm>
              <a:off x="2629696" y="3811955"/>
              <a:ext cx="7880259" cy="212689"/>
              <a:chOff x="2629696" y="6165304"/>
              <a:chExt cx="7880259" cy="308874"/>
            </a:xfrm>
            <a:solidFill>
              <a:srgbClr val="DDD9C3"/>
            </a:solidFill>
          </p:grpSpPr>
          <p:sp>
            <p:nvSpPr>
              <p:cNvPr id="71" name="流程图: 磁盘 70">
                <a:extLst>
                  <a:ext uri="{FF2B5EF4-FFF2-40B4-BE49-F238E27FC236}">
                    <a16:creationId xmlns:a16="http://schemas.microsoft.com/office/drawing/2014/main" xmlns="" id="{52C79732-CD4E-4AB5-A582-CBD82565A80D}"/>
                  </a:ext>
                </a:extLst>
              </p:cNvPr>
              <p:cNvSpPr/>
              <p:nvPr/>
            </p:nvSpPr>
            <p:spPr>
              <a:xfrm>
                <a:off x="2629696"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总体分析数据库</a:t>
                </a:r>
              </a:p>
            </p:txBody>
          </p:sp>
          <p:sp>
            <p:nvSpPr>
              <p:cNvPr id="72" name="流程图: 磁盘 71">
                <a:extLst>
                  <a:ext uri="{FF2B5EF4-FFF2-40B4-BE49-F238E27FC236}">
                    <a16:creationId xmlns:a16="http://schemas.microsoft.com/office/drawing/2014/main" xmlns="" id="{06E7275D-3FCD-41DA-8839-668A36055ABC}"/>
                  </a:ext>
                </a:extLst>
              </p:cNvPr>
              <p:cNvSpPr/>
              <p:nvPr/>
            </p:nvSpPr>
            <p:spPr>
              <a:xfrm>
                <a:off x="4636350"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监测预警分析数据库</a:t>
                </a:r>
              </a:p>
            </p:txBody>
          </p:sp>
          <p:sp>
            <p:nvSpPr>
              <p:cNvPr id="73" name="流程图: 磁盘 72">
                <a:extLst>
                  <a:ext uri="{FF2B5EF4-FFF2-40B4-BE49-F238E27FC236}">
                    <a16:creationId xmlns:a16="http://schemas.microsoft.com/office/drawing/2014/main" xmlns="" id="{9D989BED-131B-4634-898B-F54354CDE78E}"/>
                  </a:ext>
                </a:extLst>
              </p:cNvPr>
              <p:cNvSpPr/>
              <p:nvPr/>
            </p:nvSpPr>
            <p:spPr>
              <a:xfrm>
                <a:off x="6643003"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综合分析数据库</a:t>
                </a:r>
              </a:p>
            </p:txBody>
          </p:sp>
          <p:sp>
            <p:nvSpPr>
              <p:cNvPr id="74" name="流程图: 磁盘 73">
                <a:extLst>
                  <a:ext uri="{FF2B5EF4-FFF2-40B4-BE49-F238E27FC236}">
                    <a16:creationId xmlns:a16="http://schemas.microsoft.com/office/drawing/2014/main" xmlns="" id="{7044372D-9F49-4D29-BB1E-C937BEE11314}"/>
                  </a:ext>
                </a:extLst>
              </p:cNvPr>
              <p:cNvSpPr/>
              <p:nvPr/>
            </p:nvSpPr>
            <p:spPr>
              <a:xfrm>
                <a:off x="8649657"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a:t>
                </a:r>
                <a:endParaRPr lang="zh-CN" altLang="en-US" sz="900" dirty="0">
                  <a:solidFill>
                    <a:schemeClr val="tx1"/>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xmlns="" id="{F55FD1EF-418C-4C85-8805-30B6CD1C59F7}"/>
                </a:ext>
              </a:extLst>
            </p:cNvPr>
            <p:cNvGrpSpPr/>
            <p:nvPr/>
          </p:nvGrpSpPr>
          <p:grpSpPr>
            <a:xfrm>
              <a:off x="2635398" y="4095109"/>
              <a:ext cx="7874558" cy="332618"/>
              <a:chOff x="2635398" y="6537746"/>
              <a:chExt cx="7371673" cy="308874"/>
            </a:xfrm>
            <a:solidFill>
              <a:srgbClr val="DDD9C3"/>
            </a:solidFill>
          </p:grpSpPr>
          <p:grpSp>
            <p:nvGrpSpPr>
              <p:cNvPr id="61" name="组合 60">
                <a:extLst>
                  <a:ext uri="{FF2B5EF4-FFF2-40B4-BE49-F238E27FC236}">
                    <a16:creationId xmlns:a16="http://schemas.microsoft.com/office/drawing/2014/main" xmlns="" id="{2843F957-9BAE-44D4-A0BF-1A8002D629E9}"/>
                  </a:ext>
                </a:extLst>
              </p:cNvPr>
              <p:cNvGrpSpPr/>
              <p:nvPr/>
            </p:nvGrpSpPr>
            <p:grpSpPr>
              <a:xfrm>
                <a:off x="2635398" y="6537746"/>
                <a:ext cx="3652513" cy="308874"/>
                <a:chOff x="2629696" y="6165304"/>
                <a:chExt cx="7880259" cy="308874"/>
              </a:xfrm>
              <a:grpFill/>
            </p:grpSpPr>
            <p:sp>
              <p:nvSpPr>
                <p:cNvPr id="67" name="流程图: 磁盘 66">
                  <a:extLst>
                    <a:ext uri="{FF2B5EF4-FFF2-40B4-BE49-F238E27FC236}">
                      <a16:creationId xmlns:a16="http://schemas.microsoft.com/office/drawing/2014/main" xmlns="" id="{5661FF24-5B63-47E8-B52F-B6309E114959}"/>
                    </a:ext>
                  </a:extLst>
                </p:cNvPr>
                <p:cNvSpPr/>
                <p:nvPr/>
              </p:nvSpPr>
              <p:spPr>
                <a:xfrm>
                  <a:off x="2629696"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话务库</a:t>
                  </a:r>
                </a:p>
              </p:txBody>
            </p:sp>
            <p:sp>
              <p:nvSpPr>
                <p:cNvPr id="68" name="流程图: 磁盘 67">
                  <a:extLst>
                    <a:ext uri="{FF2B5EF4-FFF2-40B4-BE49-F238E27FC236}">
                      <a16:creationId xmlns:a16="http://schemas.microsoft.com/office/drawing/2014/main" xmlns="" id="{0B0C49A7-6764-4577-AE40-455E168940D6}"/>
                    </a:ext>
                  </a:extLst>
                </p:cNvPr>
                <p:cNvSpPr/>
                <p:nvPr/>
              </p:nvSpPr>
              <p:spPr>
                <a:xfrm>
                  <a:off x="4636350"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工单库</a:t>
                  </a:r>
                </a:p>
              </p:txBody>
            </p:sp>
            <p:sp>
              <p:nvSpPr>
                <p:cNvPr id="69" name="流程图: 磁盘 68">
                  <a:extLst>
                    <a:ext uri="{FF2B5EF4-FFF2-40B4-BE49-F238E27FC236}">
                      <a16:creationId xmlns:a16="http://schemas.microsoft.com/office/drawing/2014/main" xmlns="" id="{9691980B-D1CD-4266-98BA-A0D76E004E16}"/>
                    </a:ext>
                  </a:extLst>
                </p:cNvPr>
                <p:cNvSpPr/>
                <p:nvPr/>
              </p:nvSpPr>
              <p:spPr>
                <a:xfrm>
                  <a:off x="6643003"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主体</a:t>
                  </a:r>
                  <a:r>
                    <a:rPr lang="en-US" altLang="zh-CN" sz="900" dirty="0">
                      <a:solidFill>
                        <a:schemeClr val="tx1"/>
                      </a:solidFill>
                      <a:latin typeface="微软雅黑" panose="020B0503020204020204" pitchFamily="34" charset="-122"/>
                      <a:ea typeface="微软雅黑" panose="020B0503020204020204" pitchFamily="34" charset="-122"/>
                    </a:rPr>
                    <a:t>/</a:t>
                  </a:r>
                  <a:r>
                    <a:rPr lang="zh-CN" altLang="en-US" sz="900" dirty="0">
                      <a:solidFill>
                        <a:schemeClr val="tx1"/>
                      </a:solidFill>
                      <a:latin typeface="微软雅黑" panose="020B0503020204020204" pitchFamily="34" charset="-122"/>
                      <a:ea typeface="微软雅黑" panose="020B0503020204020204" pitchFamily="34" charset="-122"/>
                    </a:rPr>
                    <a:t>客体库</a:t>
                  </a:r>
                </a:p>
              </p:txBody>
            </p:sp>
            <p:sp>
              <p:nvSpPr>
                <p:cNvPr id="70" name="流程图: 磁盘 69">
                  <a:extLst>
                    <a:ext uri="{FF2B5EF4-FFF2-40B4-BE49-F238E27FC236}">
                      <a16:creationId xmlns:a16="http://schemas.microsoft.com/office/drawing/2014/main" xmlns="" id="{6B7D68D9-1D5F-4D1F-85FE-3E0A491E4BB2}"/>
                    </a:ext>
                  </a:extLst>
                </p:cNvPr>
                <p:cNvSpPr/>
                <p:nvPr/>
              </p:nvSpPr>
              <p:spPr>
                <a:xfrm>
                  <a:off x="8649657"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消费维权投诉库</a:t>
                  </a:r>
                </a:p>
              </p:txBody>
            </p:sp>
          </p:grpSp>
          <p:grpSp>
            <p:nvGrpSpPr>
              <p:cNvPr id="62" name="组合 61">
                <a:extLst>
                  <a:ext uri="{FF2B5EF4-FFF2-40B4-BE49-F238E27FC236}">
                    <a16:creationId xmlns:a16="http://schemas.microsoft.com/office/drawing/2014/main" xmlns="" id="{3C2336A9-FB97-4B9E-91BE-9587474B285A}"/>
                  </a:ext>
                </a:extLst>
              </p:cNvPr>
              <p:cNvGrpSpPr/>
              <p:nvPr/>
            </p:nvGrpSpPr>
            <p:grpSpPr>
              <a:xfrm>
                <a:off x="6354558" y="6537746"/>
                <a:ext cx="3652513" cy="308874"/>
                <a:chOff x="2629696" y="6165304"/>
                <a:chExt cx="7880259" cy="308874"/>
              </a:xfrm>
              <a:grpFill/>
            </p:grpSpPr>
            <p:sp>
              <p:nvSpPr>
                <p:cNvPr id="63" name="流程图: 磁盘 62">
                  <a:extLst>
                    <a:ext uri="{FF2B5EF4-FFF2-40B4-BE49-F238E27FC236}">
                      <a16:creationId xmlns:a16="http://schemas.microsoft.com/office/drawing/2014/main" xmlns="" id="{BBA0FE4F-F893-45CC-A9C2-C3D4749A5D0F}"/>
                    </a:ext>
                  </a:extLst>
                </p:cNvPr>
                <p:cNvSpPr/>
                <p:nvPr/>
              </p:nvSpPr>
              <p:spPr>
                <a:xfrm>
                  <a:off x="2629696"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经济违法行为举报库</a:t>
                  </a:r>
                </a:p>
              </p:txBody>
            </p:sp>
            <p:sp>
              <p:nvSpPr>
                <p:cNvPr id="64" name="流程图: 磁盘 63">
                  <a:extLst>
                    <a:ext uri="{FF2B5EF4-FFF2-40B4-BE49-F238E27FC236}">
                      <a16:creationId xmlns:a16="http://schemas.microsoft.com/office/drawing/2014/main" xmlns="" id="{B2BBFE5F-67A3-43D5-A556-682AEB33E698}"/>
                    </a:ext>
                  </a:extLst>
                </p:cNvPr>
                <p:cNvSpPr/>
                <p:nvPr/>
              </p:nvSpPr>
              <p:spPr>
                <a:xfrm>
                  <a:off x="4636350"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行政效能投诉库</a:t>
                  </a:r>
                </a:p>
              </p:txBody>
            </p:sp>
            <p:sp>
              <p:nvSpPr>
                <p:cNvPr id="65" name="流程图: 磁盘 64">
                  <a:extLst>
                    <a:ext uri="{FF2B5EF4-FFF2-40B4-BE49-F238E27FC236}">
                      <a16:creationId xmlns:a16="http://schemas.microsoft.com/office/drawing/2014/main" xmlns="" id="{8724FE02-F626-4DBB-9CE7-64570FB82898}"/>
                    </a:ext>
                  </a:extLst>
                </p:cNvPr>
                <p:cNvSpPr/>
                <p:nvPr/>
              </p:nvSpPr>
              <p:spPr>
                <a:xfrm>
                  <a:off x="6643003"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a:t>
                  </a:r>
                  <a:r>
                    <a:rPr lang="zh-CN" altLang="en-US" sz="900" dirty="0">
                      <a:solidFill>
                        <a:schemeClr val="tx1"/>
                      </a:solidFill>
                      <a:latin typeface="微软雅黑" panose="020B0503020204020204" pitchFamily="34" charset="-122"/>
                      <a:ea typeface="微软雅黑" panose="020B0503020204020204" pitchFamily="34" charset="-122"/>
                    </a:rPr>
                    <a:t>经济违法行为举报库</a:t>
                  </a:r>
                </a:p>
              </p:txBody>
            </p:sp>
            <p:sp>
              <p:nvSpPr>
                <p:cNvPr id="66" name="流程图: 磁盘 65">
                  <a:extLst>
                    <a:ext uri="{FF2B5EF4-FFF2-40B4-BE49-F238E27FC236}">
                      <a16:creationId xmlns:a16="http://schemas.microsoft.com/office/drawing/2014/main" xmlns="" id="{73D662F4-CC5F-4713-8FC2-690E3765014E}"/>
                    </a:ext>
                  </a:extLst>
                </p:cNvPr>
                <p:cNvSpPr/>
                <p:nvPr/>
              </p:nvSpPr>
              <p:spPr>
                <a:xfrm>
                  <a:off x="8649657" y="6165304"/>
                  <a:ext cx="1860298" cy="308874"/>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a:t>
                  </a:r>
                  <a:endParaRPr lang="zh-CN" altLang="en-US" sz="900" dirty="0">
                    <a:solidFill>
                      <a:schemeClr val="tx1"/>
                    </a:solidFill>
                    <a:latin typeface="微软雅黑" panose="020B0503020204020204" pitchFamily="34" charset="-122"/>
                    <a:ea typeface="微软雅黑" panose="020B0503020204020204" pitchFamily="34" charset="-122"/>
                  </a:endParaRPr>
                </a:p>
              </p:txBody>
            </p:sp>
          </p:grpSp>
        </p:grpSp>
        <p:sp>
          <p:nvSpPr>
            <p:cNvPr id="18" name="圆角矩形 84">
              <a:extLst>
                <a:ext uri="{FF2B5EF4-FFF2-40B4-BE49-F238E27FC236}">
                  <a16:creationId xmlns:a16="http://schemas.microsoft.com/office/drawing/2014/main" xmlns="" id="{C285B93A-8C72-48E8-BB2D-44D26F316FC4}"/>
                </a:ext>
              </a:extLst>
            </p:cNvPr>
            <p:cNvSpPr/>
            <p:nvPr/>
          </p:nvSpPr>
          <p:spPr>
            <a:xfrm>
              <a:off x="2637338" y="4468358"/>
              <a:ext cx="7876379" cy="172290"/>
            </a:xfrm>
            <a:prstGeom prst="roundRect">
              <a:avLst>
                <a:gd name="adj" fmla="val 9819"/>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en-US" altLang="zh-CN" sz="800" b="1" dirty="0" err="1">
                  <a:solidFill>
                    <a:schemeClr val="tx1"/>
                  </a:solidFill>
                  <a:latin typeface="微软雅黑" panose="020B0503020204020204" pitchFamily="34" charset="-122"/>
                  <a:ea typeface="微软雅黑" panose="020B0503020204020204" pitchFamily="34" charset="-122"/>
                </a:rPr>
                <a:t>Hadoop</a:t>
              </a:r>
              <a:r>
                <a:rPr lang="zh-CN" altLang="en-US" sz="800" b="1" dirty="0">
                  <a:solidFill>
                    <a:schemeClr val="tx1"/>
                  </a:solidFill>
                  <a:latin typeface="微软雅黑" panose="020B0503020204020204" pitchFamily="34" charset="-122"/>
                  <a:ea typeface="微软雅黑" panose="020B0503020204020204" pitchFamily="34" charset="-122"/>
                </a:rPr>
                <a:t>、分布式数据库</a:t>
              </a:r>
            </a:p>
          </p:txBody>
        </p:sp>
        <p:sp>
          <p:nvSpPr>
            <p:cNvPr id="19" name="圆角矩形 86">
              <a:extLst>
                <a:ext uri="{FF2B5EF4-FFF2-40B4-BE49-F238E27FC236}">
                  <a16:creationId xmlns:a16="http://schemas.microsoft.com/office/drawing/2014/main" xmlns="" id="{D8174E25-FF75-4187-AEB4-1A148A758070}"/>
                </a:ext>
              </a:extLst>
            </p:cNvPr>
            <p:cNvSpPr/>
            <p:nvPr/>
          </p:nvSpPr>
          <p:spPr>
            <a:xfrm>
              <a:off x="2358114" y="4760811"/>
              <a:ext cx="8280400" cy="172290"/>
            </a:xfrm>
            <a:prstGeom prst="roundRect">
              <a:avLst>
                <a:gd name="adj" fmla="val 9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en-US" altLang="zh-CN" sz="1000" b="1" dirty="0">
                  <a:solidFill>
                    <a:schemeClr val="tx1"/>
                  </a:solidFill>
                  <a:latin typeface="微软雅黑" panose="020B0503020204020204" pitchFamily="34" charset="-122"/>
                  <a:ea typeface="微软雅黑" panose="020B0503020204020204" pitchFamily="34" charset="-122"/>
                </a:rPr>
                <a:t>12345</a:t>
              </a:r>
              <a:r>
                <a:rPr lang="zh-CN" altLang="en-US" sz="1000" b="1" dirty="0">
                  <a:solidFill>
                    <a:schemeClr val="tx1"/>
                  </a:solidFill>
                  <a:latin typeface="微软雅黑" panose="020B0503020204020204" pitchFamily="34" charset="-122"/>
                  <a:ea typeface="微软雅黑" panose="020B0503020204020204" pitchFamily="34" charset="-122"/>
                </a:rPr>
                <a:t>数据处理系统</a:t>
              </a:r>
            </a:p>
          </p:txBody>
        </p:sp>
        <p:grpSp>
          <p:nvGrpSpPr>
            <p:cNvPr id="20" name="组合 19">
              <a:extLst>
                <a:ext uri="{FF2B5EF4-FFF2-40B4-BE49-F238E27FC236}">
                  <a16:creationId xmlns:a16="http://schemas.microsoft.com/office/drawing/2014/main" xmlns="" id="{103C007C-98CF-4C41-8347-13F2A292F919}"/>
                </a:ext>
              </a:extLst>
            </p:cNvPr>
            <p:cNvGrpSpPr/>
            <p:nvPr/>
          </p:nvGrpSpPr>
          <p:grpSpPr>
            <a:xfrm>
              <a:off x="2409293" y="4961355"/>
              <a:ext cx="8280400" cy="599409"/>
              <a:chOff x="2330644" y="6561038"/>
              <a:chExt cx="8280400" cy="1067597"/>
            </a:xfrm>
          </p:grpSpPr>
          <p:sp>
            <p:nvSpPr>
              <p:cNvPr id="55" name="圆角矩形 87">
                <a:extLst>
                  <a:ext uri="{FF2B5EF4-FFF2-40B4-BE49-F238E27FC236}">
                    <a16:creationId xmlns:a16="http://schemas.microsoft.com/office/drawing/2014/main" xmlns="" id="{887C9961-CA6A-4891-8066-DE7DC5E68E22}"/>
                  </a:ext>
                </a:extLst>
              </p:cNvPr>
              <p:cNvSpPr/>
              <p:nvPr/>
            </p:nvSpPr>
            <p:spPr>
              <a:xfrm>
                <a:off x="2330644" y="6561038"/>
                <a:ext cx="8280400" cy="1067597"/>
              </a:xfrm>
              <a:prstGeom prst="roundRect">
                <a:avLst>
                  <a:gd name="adj" fmla="val 88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zh-CN" altLang="en-US" sz="900" b="1" dirty="0">
                    <a:solidFill>
                      <a:schemeClr val="tx1"/>
                    </a:solidFill>
                    <a:latin typeface="微软雅黑" panose="020B0503020204020204" pitchFamily="34" charset="-122"/>
                    <a:ea typeface="微软雅黑" panose="020B0503020204020204" pitchFamily="34" charset="-122"/>
                  </a:rPr>
                  <a:t>数据采集</a:t>
                </a:r>
              </a:p>
            </p:txBody>
          </p:sp>
          <p:grpSp>
            <p:nvGrpSpPr>
              <p:cNvPr id="56" name="组合 55">
                <a:extLst>
                  <a:ext uri="{FF2B5EF4-FFF2-40B4-BE49-F238E27FC236}">
                    <a16:creationId xmlns:a16="http://schemas.microsoft.com/office/drawing/2014/main" xmlns="" id="{6F81B669-D604-4239-AAA0-AF6BEA445E3D}"/>
                  </a:ext>
                </a:extLst>
              </p:cNvPr>
              <p:cNvGrpSpPr/>
              <p:nvPr/>
            </p:nvGrpSpPr>
            <p:grpSpPr>
              <a:xfrm>
                <a:off x="2374900" y="6771714"/>
                <a:ext cx="8134146" cy="448711"/>
                <a:chOff x="2570944" y="6616481"/>
                <a:chExt cx="7071536" cy="483038"/>
              </a:xfrm>
            </p:grpSpPr>
            <p:sp>
              <p:nvSpPr>
                <p:cNvPr id="59" name="流程图: 磁盘 58">
                  <a:extLst>
                    <a:ext uri="{FF2B5EF4-FFF2-40B4-BE49-F238E27FC236}">
                      <a16:creationId xmlns:a16="http://schemas.microsoft.com/office/drawing/2014/main" xmlns="" id="{855521FE-08DE-406F-BD25-003C7D7BD4A4}"/>
                    </a:ext>
                  </a:extLst>
                </p:cNvPr>
                <p:cNvSpPr/>
                <p:nvPr/>
              </p:nvSpPr>
              <p:spPr>
                <a:xfrm>
                  <a:off x="2570944" y="6616481"/>
                  <a:ext cx="3381040" cy="483038"/>
                </a:xfrm>
                <a:prstGeom prst="flowChartMagneticDisk">
                  <a:avLst/>
                </a:prstGeom>
                <a:solidFill>
                  <a:srgbClr val="DDD9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结构化</a:t>
                  </a:r>
                </a:p>
              </p:txBody>
            </p:sp>
            <p:sp>
              <p:nvSpPr>
                <p:cNvPr id="60" name="流程图: 磁盘 59">
                  <a:extLst>
                    <a:ext uri="{FF2B5EF4-FFF2-40B4-BE49-F238E27FC236}">
                      <a16:creationId xmlns:a16="http://schemas.microsoft.com/office/drawing/2014/main" xmlns="" id="{FC1459EB-C863-43F3-87BD-2CF1B700E6F1}"/>
                    </a:ext>
                  </a:extLst>
                </p:cNvPr>
                <p:cNvSpPr/>
                <p:nvPr/>
              </p:nvSpPr>
              <p:spPr>
                <a:xfrm>
                  <a:off x="6261440" y="6616481"/>
                  <a:ext cx="3381040" cy="483038"/>
                </a:xfrm>
                <a:prstGeom prst="flowChartMagneticDisk">
                  <a:avLst/>
                </a:prstGeom>
                <a:solidFill>
                  <a:srgbClr val="DDD9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半结构化</a:t>
                  </a:r>
                  <a:r>
                    <a:rPr lang="en-US" altLang="zh-CN" sz="900" dirty="0">
                      <a:solidFill>
                        <a:schemeClr val="tx1"/>
                      </a:solidFill>
                      <a:latin typeface="微软雅黑" panose="020B0503020204020204" pitchFamily="34" charset="-122"/>
                      <a:ea typeface="微软雅黑" panose="020B0503020204020204" pitchFamily="34" charset="-122"/>
                    </a:rPr>
                    <a:t>/</a:t>
                  </a:r>
                  <a:r>
                    <a:rPr lang="zh-CN" altLang="en-US" sz="900" dirty="0">
                      <a:solidFill>
                        <a:schemeClr val="tx1"/>
                      </a:solidFill>
                      <a:latin typeface="微软雅黑" panose="020B0503020204020204" pitchFamily="34" charset="-122"/>
                      <a:ea typeface="微软雅黑" panose="020B0503020204020204" pitchFamily="34" charset="-122"/>
                    </a:rPr>
                    <a:t>非结构化数据</a:t>
                  </a:r>
                </a:p>
              </p:txBody>
            </p:sp>
          </p:grpSp>
          <p:sp>
            <p:nvSpPr>
              <p:cNvPr id="57" name="圆角矩形 91">
                <a:extLst>
                  <a:ext uri="{FF2B5EF4-FFF2-40B4-BE49-F238E27FC236}">
                    <a16:creationId xmlns:a16="http://schemas.microsoft.com/office/drawing/2014/main" xmlns="" id="{6A00A002-8353-4B6C-9A52-A3A0B21F3DE3}"/>
                  </a:ext>
                </a:extLst>
              </p:cNvPr>
              <p:cNvSpPr/>
              <p:nvPr/>
            </p:nvSpPr>
            <p:spPr>
              <a:xfrm>
                <a:off x="2382981" y="7294270"/>
                <a:ext cx="8126065" cy="273289"/>
              </a:xfrm>
              <a:prstGeom prst="roundRect">
                <a:avLst>
                  <a:gd name="adj" fmla="val 981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en-US" altLang="zh-CN" sz="800" b="1" dirty="0">
                    <a:solidFill>
                      <a:schemeClr val="tx1"/>
                    </a:solidFill>
                    <a:latin typeface="微软雅黑" panose="020B0503020204020204" pitchFamily="34" charset="-122"/>
                    <a:ea typeface="微软雅黑" panose="020B0503020204020204" pitchFamily="34" charset="-122"/>
                  </a:rPr>
                  <a:t>12345</a:t>
                </a:r>
                <a:r>
                  <a:rPr lang="zh-CN" altLang="en-US" sz="800" b="1" dirty="0">
                    <a:solidFill>
                      <a:schemeClr val="tx1"/>
                    </a:solidFill>
                    <a:latin typeface="微软雅黑" panose="020B0503020204020204" pitchFamily="34" charset="-122"/>
                    <a:ea typeface="微软雅黑" panose="020B0503020204020204" pitchFamily="34" charset="-122"/>
                  </a:rPr>
                  <a:t>数据采集系统</a:t>
                </a:r>
              </a:p>
            </p:txBody>
          </p:sp>
          <p:cxnSp>
            <p:nvCxnSpPr>
              <p:cNvPr id="58" name="直接箭头连接符 57">
                <a:extLst>
                  <a:ext uri="{FF2B5EF4-FFF2-40B4-BE49-F238E27FC236}">
                    <a16:creationId xmlns:a16="http://schemas.microsoft.com/office/drawing/2014/main" xmlns="" id="{EBF70085-2A3D-4445-B296-618590B4CAA5}"/>
                  </a:ext>
                </a:extLst>
              </p:cNvPr>
              <p:cNvCxnSpPr>
                <a:stCxn id="59" idx="4"/>
                <a:endCxn id="60" idx="2"/>
              </p:cNvCxnSpPr>
              <p:nvPr/>
            </p:nvCxnSpPr>
            <p:spPr>
              <a:xfrm>
                <a:off x="6263995" y="6996070"/>
                <a:ext cx="355956"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xmlns="" id="{EC856AE9-A24A-41B4-ABE2-51234FB100CF}"/>
                </a:ext>
              </a:extLst>
            </p:cNvPr>
            <p:cNvGrpSpPr/>
            <p:nvPr/>
          </p:nvGrpSpPr>
          <p:grpSpPr>
            <a:xfrm>
              <a:off x="2394785" y="5596969"/>
              <a:ext cx="8277774" cy="428808"/>
              <a:chOff x="2423719" y="7340173"/>
              <a:chExt cx="8277774" cy="622728"/>
            </a:xfrm>
          </p:grpSpPr>
          <p:sp>
            <p:nvSpPr>
              <p:cNvPr id="47" name="圆角矩形 95">
                <a:extLst>
                  <a:ext uri="{FF2B5EF4-FFF2-40B4-BE49-F238E27FC236}">
                    <a16:creationId xmlns:a16="http://schemas.microsoft.com/office/drawing/2014/main" xmlns="" id="{03179DC1-86F0-42C2-97A2-19C31AADA7F1}"/>
                  </a:ext>
                </a:extLst>
              </p:cNvPr>
              <p:cNvSpPr/>
              <p:nvPr/>
            </p:nvSpPr>
            <p:spPr>
              <a:xfrm>
                <a:off x="2423719" y="7340173"/>
                <a:ext cx="8277774" cy="622728"/>
              </a:xfrm>
              <a:prstGeom prst="roundRect">
                <a:avLst>
                  <a:gd name="adj" fmla="val 9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zh-CN" altLang="en-US" sz="900" b="1" dirty="0">
                    <a:solidFill>
                      <a:schemeClr val="tx1"/>
                    </a:solidFill>
                    <a:latin typeface="微软雅黑" panose="020B0503020204020204" pitchFamily="34" charset="-122"/>
                    <a:ea typeface="微软雅黑" panose="020B0503020204020204" pitchFamily="34" charset="-122"/>
                  </a:rPr>
                  <a:t>数据源</a:t>
                </a:r>
              </a:p>
            </p:txBody>
          </p:sp>
          <p:grpSp>
            <p:nvGrpSpPr>
              <p:cNvPr id="48" name="组合 47">
                <a:extLst>
                  <a:ext uri="{FF2B5EF4-FFF2-40B4-BE49-F238E27FC236}">
                    <a16:creationId xmlns:a16="http://schemas.microsoft.com/office/drawing/2014/main" xmlns="" id="{413952F3-D22E-4BB2-8638-6DA2EA4F87F4}"/>
                  </a:ext>
                </a:extLst>
              </p:cNvPr>
              <p:cNvGrpSpPr/>
              <p:nvPr/>
            </p:nvGrpSpPr>
            <p:grpSpPr>
              <a:xfrm>
                <a:off x="2484679" y="7608944"/>
                <a:ext cx="8154746" cy="284552"/>
                <a:chOff x="2484679" y="7632900"/>
                <a:chExt cx="8154746" cy="284552"/>
              </a:xfrm>
              <a:solidFill>
                <a:srgbClr val="DDD9C3"/>
              </a:solidFill>
            </p:grpSpPr>
            <p:grpSp>
              <p:nvGrpSpPr>
                <p:cNvPr id="49" name="组合 48">
                  <a:extLst>
                    <a:ext uri="{FF2B5EF4-FFF2-40B4-BE49-F238E27FC236}">
                      <a16:creationId xmlns:a16="http://schemas.microsoft.com/office/drawing/2014/main" xmlns="" id="{02BEB203-2B5D-45D1-B6D0-21F3BC2576A6}"/>
                    </a:ext>
                  </a:extLst>
                </p:cNvPr>
                <p:cNvGrpSpPr/>
                <p:nvPr/>
              </p:nvGrpSpPr>
              <p:grpSpPr>
                <a:xfrm>
                  <a:off x="2484679" y="7632900"/>
                  <a:ext cx="7146551" cy="284552"/>
                  <a:chOff x="2484679" y="7632900"/>
                  <a:chExt cx="6649777" cy="284552"/>
                </a:xfrm>
                <a:grpFill/>
              </p:grpSpPr>
              <p:sp>
                <p:nvSpPr>
                  <p:cNvPr id="51" name="圆角矩形 96">
                    <a:extLst>
                      <a:ext uri="{FF2B5EF4-FFF2-40B4-BE49-F238E27FC236}">
                        <a16:creationId xmlns:a16="http://schemas.microsoft.com/office/drawing/2014/main" xmlns="" id="{D33A4E55-A5F8-4301-A809-B7B2AF83EBF1}"/>
                      </a:ext>
                    </a:extLst>
                  </p:cNvPr>
                  <p:cNvSpPr/>
                  <p:nvPr/>
                </p:nvSpPr>
                <p:spPr>
                  <a:xfrm>
                    <a:off x="2484679" y="7632900"/>
                    <a:ext cx="1674878" cy="284552"/>
                  </a:xfrm>
                  <a:prstGeom prst="roundRect">
                    <a:avLst>
                      <a:gd name="adj" fmla="val 98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深圳热线管理办公室</a:t>
                    </a:r>
                  </a:p>
                </p:txBody>
              </p:sp>
              <p:sp>
                <p:nvSpPr>
                  <p:cNvPr id="52" name="圆角矩形 97">
                    <a:extLst>
                      <a:ext uri="{FF2B5EF4-FFF2-40B4-BE49-F238E27FC236}">
                        <a16:creationId xmlns:a16="http://schemas.microsoft.com/office/drawing/2014/main" xmlns="" id="{B8CA2A86-00F6-4BA5-91BE-F0A3B24CE68F}"/>
                      </a:ext>
                    </a:extLst>
                  </p:cNvPr>
                  <p:cNvSpPr/>
                  <p:nvPr/>
                </p:nvSpPr>
                <p:spPr>
                  <a:xfrm>
                    <a:off x="4557031" y="7632900"/>
                    <a:ext cx="1137543" cy="284552"/>
                  </a:xfrm>
                  <a:prstGeom prst="roundRect">
                    <a:avLst>
                      <a:gd name="adj" fmla="val 98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国家</a:t>
                    </a:r>
                    <a:r>
                      <a:rPr lang="en-US" altLang="zh-CN" sz="900" dirty="0">
                        <a:solidFill>
                          <a:schemeClr val="tx1"/>
                        </a:solidFill>
                        <a:latin typeface="微软雅黑" panose="020B0503020204020204" pitchFamily="34" charset="-122"/>
                        <a:ea typeface="微软雅黑" panose="020B0503020204020204" pitchFamily="34" charset="-122"/>
                      </a:rPr>
                      <a:t>/</a:t>
                    </a:r>
                    <a:r>
                      <a:rPr lang="zh-CN" altLang="en-US" sz="900" dirty="0">
                        <a:solidFill>
                          <a:schemeClr val="tx1"/>
                        </a:solidFill>
                        <a:latin typeface="微软雅黑" panose="020B0503020204020204" pitchFamily="34" charset="-122"/>
                        <a:ea typeface="微软雅黑" panose="020B0503020204020204" pitchFamily="34" charset="-122"/>
                      </a:rPr>
                      <a:t>省市相关部门</a:t>
                    </a:r>
                  </a:p>
                </p:txBody>
              </p:sp>
              <p:sp>
                <p:nvSpPr>
                  <p:cNvPr id="53" name="圆角矩形 98">
                    <a:extLst>
                      <a:ext uri="{FF2B5EF4-FFF2-40B4-BE49-F238E27FC236}">
                        <a16:creationId xmlns:a16="http://schemas.microsoft.com/office/drawing/2014/main" xmlns="" id="{23AF9453-AA0E-488D-BE54-69393CD77872}"/>
                      </a:ext>
                    </a:extLst>
                  </p:cNvPr>
                  <p:cNvSpPr/>
                  <p:nvPr/>
                </p:nvSpPr>
                <p:spPr>
                  <a:xfrm>
                    <a:off x="6092049" y="7632900"/>
                    <a:ext cx="1507390" cy="284552"/>
                  </a:xfrm>
                  <a:prstGeom prst="roundRect">
                    <a:avLst>
                      <a:gd name="adj" fmla="val 98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深圳其他相关政府部门</a:t>
                    </a:r>
                  </a:p>
                </p:txBody>
              </p:sp>
              <p:sp>
                <p:nvSpPr>
                  <p:cNvPr id="54" name="圆角矩形 99">
                    <a:extLst>
                      <a:ext uri="{FF2B5EF4-FFF2-40B4-BE49-F238E27FC236}">
                        <a16:creationId xmlns:a16="http://schemas.microsoft.com/office/drawing/2014/main" xmlns="" id="{EC60BEEB-4818-494C-872B-E582BFBFDFAA}"/>
                      </a:ext>
                    </a:extLst>
                  </p:cNvPr>
                  <p:cNvSpPr/>
                  <p:nvPr/>
                </p:nvSpPr>
                <p:spPr>
                  <a:xfrm>
                    <a:off x="7996913" y="7632900"/>
                    <a:ext cx="1137543" cy="284552"/>
                  </a:xfrm>
                  <a:prstGeom prst="roundRect">
                    <a:avLst>
                      <a:gd name="adj" fmla="val 98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nchorCtr="1"/>
                  <a:lstStyle/>
                  <a:p>
                    <a:pPr algn="ctr"/>
                    <a:r>
                      <a:rPr lang="zh-CN" altLang="en-US" sz="900" dirty="0">
                        <a:solidFill>
                          <a:schemeClr val="tx1"/>
                        </a:solidFill>
                        <a:latin typeface="微软雅黑" panose="020B0503020204020204" pitchFamily="34" charset="-122"/>
                        <a:ea typeface="微软雅黑" panose="020B0503020204020204" pitchFamily="34" charset="-122"/>
                      </a:rPr>
                      <a:t>互联网</a:t>
                    </a:r>
                  </a:p>
                </p:txBody>
              </p:sp>
            </p:grpSp>
            <p:sp>
              <p:nvSpPr>
                <p:cNvPr id="50" name="圆角矩形 102">
                  <a:extLst>
                    <a:ext uri="{FF2B5EF4-FFF2-40B4-BE49-F238E27FC236}">
                      <a16:creationId xmlns:a16="http://schemas.microsoft.com/office/drawing/2014/main" xmlns="" id="{3E1E1862-5E4A-4778-AF8E-D24F2E3B4F75}"/>
                    </a:ext>
                  </a:extLst>
                </p:cNvPr>
                <p:cNvSpPr/>
                <p:nvPr/>
              </p:nvSpPr>
              <p:spPr>
                <a:xfrm>
                  <a:off x="10058400" y="7632900"/>
                  <a:ext cx="581025" cy="284552"/>
                </a:xfrm>
                <a:prstGeom prst="roundRect">
                  <a:avLst>
                    <a:gd name="adj" fmla="val 98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r>
                    <a:rPr lang="en-US" altLang="zh-CN" sz="900" dirty="0">
                      <a:solidFill>
                        <a:schemeClr val="tx1"/>
                      </a:solidFill>
                      <a:latin typeface="微软雅黑" panose="020B0503020204020204" pitchFamily="34" charset="-122"/>
                      <a:ea typeface="微软雅黑" panose="020B0503020204020204" pitchFamily="34" charset="-122"/>
                    </a:rPr>
                    <a:t>…</a:t>
                  </a:r>
                  <a:endParaRPr lang="zh-CN" altLang="en-US" sz="900" dirty="0">
                    <a:solidFill>
                      <a:schemeClr val="tx1"/>
                    </a:solidFill>
                    <a:latin typeface="微软雅黑" panose="020B0503020204020204" pitchFamily="34" charset="-122"/>
                    <a:ea typeface="微软雅黑" panose="020B0503020204020204" pitchFamily="34" charset="-122"/>
                  </a:endParaRPr>
                </a:p>
              </p:txBody>
            </p:sp>
          </p:grpSp>
        </p:grpSp>
        <p:sp>
          <p:nvSpPr>
            <p:cNvPr id="22" name="圆角矩形 110">
              <a:extLst>
                <a:ext uri="{FF2B5EF4-FFF2-40B4-BE49-F238E27FC236}">
                  <a16:creationId xmlns:a16="http://schemas.microsoft.com/office/drawing/2014/main" xmlns="" id="{9A50AD25-E65D-4445-8D47-CF5AAEE9A4C5}"/>
                </a:ext>
              </a:extLst>
            </p:cNvPr>
            <p:cNvSpPr/>
            <p:nvPr/>
          </p:nvSpPr>
          <p:spPr>
            <a:xfrm>
              <a:off x="2417623" y="6126714"/>
              <a:ext cx="8277774" cy="293807"/>
            </a:xfrm>
            <a:prstGeom prst="roundRect">
              <a:avLst>
                <a:gd name="adj" fmla="val 9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endParaRPr lang="zh-CN" altLang="en-US" sz="800" b="1" dirty="0">
                <a:solidFill>
                  <a:schemeClr val="tx1"/>
                </a:solidFill>
                <a:latin typeface="微软雅黑" panose="020B0503020204020204" pitchFamily="34" charset="-122"/>
                <a:ea typeface="微软雅黑" panose="020B0503020204020204" pitchFamily="34" charset="-122"/>
              </a:endParaRPr>
            </a:p>
          </p:txBody>
        </p:sp>
        <p:sp>
          <p:nvSpPr>
            <p:cNvPr id="23" name="圆角矩形 123">
              <a:extLst>
                <a:ext uri="{FF2B5EF4-FFF2-40B4-BE49-F238E27FC236}">
                  <a16:creationId xmlns:a16="http://schemas.microsoft.com/office/drawing/2014/main" xmlns="" id="{6CD2C775-B69A-4FB2-BA77-F1E24A8CEAD6}"/>
                </a:ext>
              </a:extLst>
            </p:cNvPr>
            <p:cNvSpPr/>
            <p:nvPr/>
          </p:nvSpPr>
          <p:spPr>
            <a:xfrm>
              <a:off x="10883743" y="1197754"/>
              <a:ext cx="391234" cy="482802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xmlns="" id="{929B3D24-14F4-4E62-AAF6-3CD0FD77390F}"/>
                </a:ext>
              </a:extLst>
            </p:cNvPr>
            <p:cNvSpPr/>
            <p:nvPr/>
          </p:nvSpPr>
          <p:spPr>
            <a:xfrm>
              <a:off x="10940861" y="2066052"/>
              <a:ext cx="369332" cy="707886"/>
            </a:xfrm>
            <a:prstGeom prst="rect">
              <a:avLst/>
            </a:prstGeom>
          </p:spPr>
          <p:txBody>
            <a:bodyPr vert="eaVert" wrap="none">
              <a:spAutoFit/>
            </a:bodyPr>
            <a:lstStyle/>
            <a:p>
              <a:pPr algn="ctr"/>
              <a:r>
                <a:rPr lang="zh-CN" altLang="en-US" sz="1200" dirty="0">
                  <a:latin typeface="微软雅黑" panose="020B0503020204020204" pitchFamily="34" charset="-122"/>
                  <a:ea typeface="微软雅黑" panose="020B0503020204020204" pitchFamily="34" charset="-122"/>
                </a:rPr>
                <a:t>服务定制</a:t>
              </a:r>
            </a:p>
          </p:txBody>
        </p:sp>
        <p:sp>
          <p:nvSpPr>
            <p:cNvPr id="25" name="矩形 24">
              <a:extLst>
                <a:ext uri="{FF2B5EF4-FFF2-40B4-BE49-F238E27FC236}">
                  <a16:creationId xmlns:a16="http://schemas.microsoft.com/office/drawing/2014/main" xmlns="" id="{B84ACB51-73F0-462C-8632-B14867A899CC}"/>
                </a:ext>
              </a:extLst>
            </p:cNvPr>
            <p:cNvSpPr/>
            <p:nvPr/>
          </p:nvSpPr>
          <p:spPr>
            <a:xfrm>
              <a:off x="10940861" y="3198917"/>
              <a:ext cx="369332" cy="707886"/>
            </a:xfrm>
            <a:prstGeom prst="rect">
              <a:avLst/>
            </a:prstGeom>
          </p:spPr>
          <p:txBody>
            <a:bodyPr vert="eaVert" wrap="none">
              <a:spAutoFit/>
            </a:bodyPr>
            <a:lstStyle/>
            <a:p>
              <a:pPr algn="ctr"/>
              <a:r>
                <a:rPr lang="zh-CN" altLang="en-US" sz="1200" dirty="0">
                  <a:latin typeface="微软雅黑" panose="020B0503020204020204" pitchFamily="34" charset="-122"/>
                  <a:ea typeface="微软雅黑" panose="020B0503020204020204" pitchFamily="34" charset="-122"/>
                </a:rPr>
                <a:t>服务定制</a:t>
              </a:r>
            </a:p>
          </p:txBody>
        </p:sp>
        <p:sp>
          <p:nvSpPr>
            <p:cNvPr id="26" name="矩形 25">
              <a:extLst>
                <a:ext uri="{FF2B5EF4-FFF2-40B4-BE49-F238E27FC236}">
                  <a16:creationId xmlns:a16="http://schemas.microsoft.com/office/drawing/2014/main" xmlns="" id="{92355C04-4D73-46ED-8588-851F871689F3}"/>
                </a:ext>
              </a:extLst>
            </p:cNvPr>
            <p:cNvSpPr/>
            <p:nvPr/>
          </p:nvSpPr>
          <p:spPr>
            <a:xfrm>
              <a:off x="10940861" y="4905989"/>
              <a:ext cx="369332" cy="707886"/>
            </a:xfrm>
            <a:prstGeom prst="rect">
              <a:avLst/>
            </a:prstGeom>
          </p:spPr>
          <p:txBody>
            <a:bodyPr vert="eaVert" wrap="none">
              <a:spAutoFit/>
            </a:bodyPr>
            <a:lstStyle/>
            <a:p>
              <a:pPr algn="ctr"/>
              <a:r>
                <a:rPr lang="zh-CN" altLang="en-US" sz="1200" dirty="0">
                  <a:latin typeface="微软雅黑" panose="020B0503020204020204" pitchFamily="34" charset="-122"/>
                  <a:ea typeface="微软雅黑" panose="020B0503020204020204" pitchFamily="34" charset="-122"/>
                </a:rPr>
                <a:t>服务定制</a:t>
              </a:r>
            </a:p>
          </p:txBody>
        </p:sp>
        <p:sp>
          <p:nvSpPr>
            <p:cNvPr id="27" name="上下箭头 130">
              <a:extLst>
                <a:ext uri="{FF2B5EF4-FFF2-40B4-BE49-F238E27FC236}">
                  <a16:creationId xmlns:a16="http://schemas.microsoft.com/office/drawing/2014/main" xmlns="" id="{7B13CA56-22D2-444D-8EC2-1FD4B5336EED}"/>
                </a:ext>
              </a:extLst>
            </p:cNvPr>
            <p:cNvSpPr/>
            <p:nvPr/>
          </p:nvSpPr>
          <p:spPr>
            <a:xfrm>
              <a:off x="6434683" y="4640648"/>
              <a:ext cx="127263" cy="122467"/>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8" name="上下箭头 131">
              <a:extLst>
                <a:ext uri="{FF2B5EF4-FFF2-40B4-BE49-F238E27FC236}">
                  <a16:creationId xmlns:a16="http://schemas.microsoft.com/office/drawing/2014/main" xmlns="" id="{D25E60DE-75C1-4E18-8D50-251C16F27C14}"/>
                </a:ext>
              </a:extLst>
            </p:cNvPr>
            <p:cNvSpPr/>
            <p:nvPr/>
          </p:nvSpPr>
          <p:spPr>
            <a:xfrm>
              <a:off x="4177712" y="4931461"/>
              <a:ext cx="137033" cy="167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9" name="上下箭头 132">
              <a:extLst>
                <a:ext uri="{FF2B5EF4-FFF2-40B4-BE49-F238E27FC236}">
                  <a16:creationId xmlns:a16="http://schemas.microsoft.com/office/drawing/2014/main" xmlns="" id="{78893AED-7A71-43F2-9E3F-5EBE6E6B6DE5}"/>
                </a:ext>
              </a:extLst>
            </p:cNvPr>
            <p:cNvSpPr/>
            <p:nvPr/>
          </p:nvSpPr>
          <p:spPr>
            <a:xfrm>
              <a:off x="8512624" y="4938039"/>
              <a:ext cx="137033" cy="167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下箭头 133">
              <a:extLst>
                <a:ext uri="{FF2B5EF4-FFF2-40B4-BE49-F238E27FC236}">
                  <a16:creationId xmlns:a16="http://schemas.microsoft.com/office/drawing/2014/main" xmlns="" id="{B64131D4-ED2F-44F2-AC6A-858D2BCC5D2C}"/>
                </a:ext>
              </a:extLst>
            </p:cNvPr>
            <p:cNvSpPr/>
            <p:nvPr/>
          </p:nvSpPr>
          <p:spPr>
            <a:xfrm rot="10800000">
              <a:off x="6296025" y="3990698"/>
              <a:ext cx="575798" cy="11024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nvGrpSpPr>
            <p:cNvPr id="31" name="组合 30">
              <a:extLst>
                <a:ext uri="{FF2B5EF4-FFF2-40B4-BE49-F238E27FC236}">
                  <a16:creationId xmlns:a16="http://schemas.microsoft.com/office/drawing/2014/main" xmlns="" id="{C7888EFE-1DD8-4772-9928-9625E5BB29FE}"/>
                </a:ext>
              </a:extLst>
            </p:cNvPr>
            <p:cNvGrpSpPr/>
            <p:nvPr/>
          </p:nvGrpSpPr>
          <p:grpSpPr>
            <a:xfrm>
              <a:off x="10488784" y="2302044"/>
              <a:ext cx="479376" cy="238331"/>
              <a:chOff x="11702528" y="1577477"/>
              <a:chExt cx="479376" cy="346111"/>
            </a:xfrm>
          </p:grpSpPr>
          <p:grpSp>
            <p:nvGrpSpPr>
              <p:cNvPr id="43" name="组合 42">
                <a:extLst>
                  <a:ext uri="{FF2B5EF4-FFF2-40B4-BE49-F238E27FC236}">
                    <a16:creationId xmlns:a16="http://schemas.microsoft.com/office/drawing/2014/main" xmlns="" id="{F515F225-F2FF-4420-8392-404C133FF6A9}"/>
                  </a:ext>
                </a:extLst>
              </p:cNvPr>
              <p:cNvGrpSpPr/>
              <p:nvPr/>
            </p:nvGrpSpPr>
            <p:grpSpPr>
              <a:xfrm>
                <a:off x="11702528" y="1699385"/>
                <a:ext cx="479376" cy="102294"/>
                <a:chOff x="11702528" y="1750532"/>
                <a:chExt cx="479376" cy="102294"/>
              </a:xfrm>
            </p:grpSpPr>
            <p:cxnSp>
              <p:nvCxnSpPr>
                <p:cNvPr id="45" name="直接箭头连接符 44">
                  <a:extLst>
                    <a:ext uri="{FF2B5EF4-FFF2-40B4-BE49-F238E27FC236}">
                      <a16:creationId xmlns:a16="http://schemas.microsoft.com/office/drawing/2014/main" xmlns="" id="{AFD5030B-0B93-43E6-BD41-9E555362256F}"/>
                    </a:ext>
                  </a:extLst>
                </p:cNvPr>
                <p:cNvCxnSpPr/>
                <p:nvPr/>
              </p:nvCxnSpPr>
              <p:spPr>
                <a:xfrm>
                  <a:off x="11702528" y="1750532"/>
                  <a:ext cx="479376"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xmlns="" id="{F1E7E223-49AA-47FF-BB4E-8D7693567AB3}"/>
                    </a:ext>
                  </a:extLst>
                </p:cNvPr>
                <p:cNvCxnSpPr/>
                <p:nvPr/>
              </p:nvCxnSpPr>
              <p:spPr>
                <a:xfrm>
                  <a:off x="11702528" y="1852826"/>
                  <a:ext cx="479376" cy="0"/>
                </a:xfrm>
                <a:prstGeom prst="straightConnector1">
                  <a:avLst/>
                </a:prstGeom>
                <a:ln w="28575">
                  <a:solidFill>
                    <a:schemeClr val="accent6">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44" name="流程图: 磁盘 43">
                <a:extLst>
                  <a:ext uri="{FF2B5EF4-FFF2-40B4-BE49-F238E27FC236}">
                    <a16:creationId xmlns:a16="http://schemas.microsoft.com/office/drawing/2014/main" xmlns="" id="{BA54AAB9-30E9-4CC6-BDD1-F7E037367003}"/>
                  </a:ext>
                </a:extLst>
              </p:cNvPr>
              <p:cNvSpPr/>
              <p:nvPr/>
            </p:nvSpPr>
            <p:spPr>
              <a:xfrm>
                <a:off x="11866735" y="1577477"/>
                <a:ext cx="150962" cy="346111"/>
              </a:xfrm>
              <a:prstGeom prst="flowChartMagneticDisk">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32" name="组合 31">
              <a:extLst>
                <a:ext uri="{FF2B5EF4-FFF2-40B4-BE49-F238E27FC236}">
                  <a16:creationId xmlns:a16="http://schemas.microsoft.com/office/drawing/2014/main" xmlns="" id="{B7707777-1B21-4A13-90C6-9C1A4F1566A2}"/>
                </a:ext>
              </a:extLst>
            </p:cNvPr>
            <p:cNvGrpSpPr/>
            <p:nvPr/>
          </p:nvGrpSpPr>
          <p:grpSpPr>
            <a:xfrm>
              <a:off x="10488784" y="3370746"/>
              <a:ext cx="479376" cy="238331"/>
              <a:chOff x="11702528" y="1577477"/>
              <a:chExt cx="479376" cy="346111"/>
            </a:xfrm>
          </p:grpSpPr>
          <p:grpSp>
            <p:nvGrpSpPr>
              <p:cNvPr id="39" name="组合 38">
                <a:extLst>
                  <a:ext uri="{FF2B5EF4-FFF2-40B4-BE49-F238E27FC236}">
                    <a16:creationId xmlns:a16="http://schemas.microsoft.com/office/drawing/2014/main" xmlns="" id="{0AC7E505-3468-49F3-B530-F71938ACADCD}"/>
                  </a:ext>
                </a:extLst>
              </p:cNvPr>
              <p:cNvGrpSpPr/>
              <p:nvPr/>
            </p:nvGrpSpPr>
            <p:grpSpPr>
              <a:xfrm>
                <a:off x="11702528" y="1699385"/>
                <a:ext cx="479376" cy="102294"/>
                <a:chOff x="11702528" y="1750532"/>
                <a:chExt cx="479376" cy="102294"/>
              </a:xfrm>
            </p:grpSpPr>
            <p:cxnSp>
              <p:nvCxnSpPr>
                <p:cNvPr id="41" name="直接箭头连接符 40">
                  <a:extLst>
                    <a:ext uri="{FF2B5EF4-FFF2-40B4-BE49-F238E27FC236}">
                      <a16:creationId xmlns:a16="http://schemas.microsoft.com/office/drawing/2014/main" xmlns="" id="{63B8AB88-6191-4926-AC73-4A3177D93AC8}"/>
                    </a:ext>
                  </a:extLst>
                </p:cNvPr>
                <p:cNvCxnSpPr/>
                <p:nvPr/>
              </p:nvCxnSpPr>
              <p:spPr>
                <a:xfrm>
                  <a:off x="11702528" y="1750532"/>
                  <a:ext cx="479376"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xmlns="" id="{20292643-2817-4136-BB0A-222FBAA95415}"/>
                    </a:ext>
                  </a:extLst>
                </p:cNvPr>
                <p:cNvCxnSpPr/>
                <p:nvPr/>
              </p:nvCxnSpPr>
              <p:spPr>
                <a:xfrm>
                  <a:off x="11702528" y="1852826"/>
                  <a:ext cx="479376" cy="0"/>
                </a:xfrm>
                <a:prstGeom prst="straightConnector1">
                  <a:avLst/>
                </a:prstGeom>
                <a:ln w="28575">
                  <a:solidFill>
                    <a:schemeClr val="accent6">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40" name="流程图: 磁盘 39">
                <a:extLst>
                  <a:ext uri="{FF2B5EF4-FFF2-40B4-BE49-F238E27FC236}">
                    <a16:creationId xmlns:a16="http://schemas.microsoft.com/office/drawing/2014/main" xmlns="" id="{F9B6BD70-147C-4BFA-9219-0D23FE116C59}"/>
                  </a:ext>
                </a:extLst>
              </p:cNvPr>
              <p:cNvSpPr/>
              <p:nvPr/>
            </p:nvSpPr>
            <p:spPr>
              <a:xfrm>
                <a:off x="11866735" y="1577477"/>
                <a:ext cx="150962" cy="346111"/>
              </a:xfrm>
              <a:prstGeom prst="flowChartMagneticDisk">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33" name="组合 32">
              <a:extLst>
                <a:ext uri="{FF2B5EF4-FFF2-40B4-BE49-F238E27FC236}">
                  <a16:creationId xmlns:a16="http://schemas.microsoft.com/office/drawing/2014/main" xmlns="" id="{7F27E7D2-A110-4142-92E7-1885DA1FF2AF}"/>
                </a:ext>
              </a:extLst>
            </p:cNvPr>
            <p:cNvGrpSpPr/>
            <p:nvPr/>
          </p:nvGrpSpPr>
          <p:grpSpPr>
            <a:xfrm>
              <a:off x="10488784" y="5325633"/>
              <a:ext cx="479376" cy="238331"/>
              <a:chOff x="11702528" y="1577477"/>
              <a:chExt cx="479376" cy="346111"/>
            </a:xfrm>
          </p:grpSpPr>
          <p:grpSp>
            <p:nvGrpSpPr>
              <p:cNvPr id="35" name="组合 34">
                <a:extLst>
                  <a:ext uri="{FF2B5EF4-FFF2-40B4-BE49-F238E27FC236}">
                    <a16:creationId xmlns:a16="http://schemas.microsoft.com/office/drawing/2014/main" xmlns="" id="{5CEC0A90-E56E-4773-A18C-3459138846DC}"/>
                  </a:ext>
                </a:extLst>
              </p:cNvPr>
              <p:cNvGrpSpPr/>
              <p:nvPr/>
            </p:nvGrpSpPr>
            <p:grpSpPr>
              <a:xfrm>
                <a:off x="11702528" y="1699385"/>
                <a:ext cx="479376" cy="102294"/>
                <a:chOff x="11702528" y="1750532"/>
                <a:chExt cx="479376" cy="102294"/>
              </a:xfrm>
            </p:grpSpPr>
            <p:cxnSp>
              <p:nvCxnSpPr>
                <p:cNvPr id="37" name="直接箭头连接符 36">
                  <a:extLst>
                    <a:ext uri="{FF2B5EF4-FFF2-40B4-BE49-F238E27FC236}">
                      <a16:creationId xmlns:a16="http://schemas.microsoft.com/office/drawing/2014/main" xmlns="" id="{4282BB02-046F-4654-88AE-1D5B964287DB}"/>
                    </a:ext>
                  </a:extLst>
                </p:cNvPr>
                <p:cNvCxnSpPr/>
                <p:nvPr/>
              </p:nvCxnSpPr>
              <p:spPr>
                <a:xfrm>
                  <a:off x="11702528" y="1750532"/>
                  <a:ext cx="479376"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97EA6596-BF5C-4BDD-82FB-74F4B27732EC}"/>
                    </a:ext>
                  </a:extLst>
                </p:cNvPr>
                <p:cNvCxnSpPr/>
                <p:nvPr/>
              </p:nvCxnSpPr>
              <p:spPr>
                <a:xfrm>
                  <a:off x="11702528" y="1852826"/>
                  <a:ext cx="479376" cy="0"/>
                </a:xfrm>
                <a:prstGeom prst="straightConnector1">
                  <a:avLst/>
                </a:prstGeom>
                <a:ln w="28575">
                  <a:solidFill>
                    <a:schemeClr val="accent6">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6" name="流程图: 磁盘 35">
                <a:extLst>
                  <a:ext uri="{FF2B5EF4-FFF2-40B4-BE49-F238E27FC236}">
                    <a16:creationId xmlns:a16="http://schemas.microsoft.com/office/drawing/2014/main" xmlns="" id="{418E9EED-B3A2-4F37-9C52-B9222BA9708B}"/>
                  </a:ext>
                </a:extLst>
              </p:cNvPr>
              <p:cNvSpPr/>
              <p:nvPr/>
            </p:nvSpPr>
            <p:spPr>
              <a:xfrm>
                <a:off x="11866735" y="1577477"/>
                <a:ext cx="150962" cy="346111"/>
              </a:xfrm>
              <a:prstGeom prst="flowChartMagneticDisk">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34" name="圆角矩形 135">
              <a:extLst>
                <a:ext uri="{FF2B5EF4-FFF2-40B4-BE49-F238E27FC236}">
                  <a16:creationId xmlns:a16="http://schemas.microsoft.com/office/drawing/2014/main" xmlns="" id="{15AC6FFA-D324-497C-9964-46DF0C9D33D8}"/>
                </a:ext>
              </a:extLst>
            </p:cNvPr>
            <p:cNvSpPr/>
            <p:nvPr/>
          </p:nvSpPr>
          <p:spPr>
            <a:xfrm>
              <a:off x="9552584" y="803499"/>
              <a:ext cx="1800000" cy="2492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pitchFamily="34" charset="-122"/>
                  <a:ea typeface="微软雅黑" panose="020B0503020204020204" pitchFamily="34" charset="-122"/>
                </a:rPr>
                <a:t>大屏</a:t>
              </a:r>
            </a:p>
          </p:txBody>
        </p:sp>
      </p:grpSp>
      <p:sp>
        <p:nvSpPr>
          <p:cNvPr id="97" name="圆角矩形 109">
            <a:extLst>
              <a:ext uri="{FF2B5EF4-FFF2-40B4-BE49-F238E27FC236}">
                <a16:creationId xmlns:a16="http://schemas.microsoft.com/office/drawing/2014/main" xmlns="" id="{CE7767AA-B6F1-4369-B970-50385D61B845}"/>
              </a:ext>
            </a:extLst>
          </p:cNvPr>
          <p:cNvSpPr/>
          <p:nvPr/>
        </p:nvSpPr>
        <p:spPr>
          <a:xfrm>
            <a:off x="8989470" y="1639934"/>
            <a:ext cx="655485" cy="805275"/>
          </a:xfrm>
          <a:prstGeom prst="roundRect">
            <a:avLst>
              <a:gd name="adj" fmla="val 2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050" b="1" dirty="0">
                <a:solidFill>
                  <a:schemeClr val="tx1"/>
                </a:solidFill>
                <a:latin typeface="微软雅黑" panose="020B0503020204020204" pitchFamily="34" charset="-122"/>
                <a:ea typeface="微软雅黑" panose="020B0503020204020204" pitchFamily="34" charset="-122"/>
              </a:rPr>
              <a:t>……</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929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B5CE21C-F3B3-497C-9AE8-056C9E32E5D8}"/>
              </a:ext>
            </a:extLst>
          </p:cNvPr>
          <p:cNvSpPr>
            <a:spLocks noGrp="1"/>
          </p:cNvSpPr>
          <p:nvPr>
            <p:ph type="title"/>
          </p:nvPr>
        </p:nvSpPr>
        <p:spPr/>
        <p:txBody>
          <a:bodyPr/>
          <a:lstStyle/>
          <a:p>
            <a:r>
              <a:rPr lang="zh-CN" altLang="en-US" dirty="0"/>
              <a:t>系统架构设计</a:t>
            </a:r>
          </a:p>
        </p:txBody>
      </p:sp>
      <p:sp>
        <p:nvSpPr>
          <p:cNvPr id="4" name="内容占位符 2">
            <a:extLst>
              <a:ext uri="{FF2B5EF4-FFF2-40B4-BE49-F238E27FC236}">
                <a16:creationId xmlns:a16="http://schemas.microsoft.com/office/drawing/2014/main" xmlns="" id="{A30DE04A-9B52-4351-9167-6B0A22D85AB5}"/>
              </a:ext>
            </a:extLst>
          </p:cNvPr>
          <p:cNvSpPr>
            <a:spLocks noGrp="1"/>
          </p:cNvSpPr>
          <p:nvPr>
            <p:ph idx="1"/>
          </p:nvPr>
        </p:nvSpPr>
        <p:spPr>
          <a:xfrm>
            <a:off x="343450" y="944176"/>
            <a:ext cx="11481758" cy="757130"/>
          </a:xfrm>
        </p:spPr>
        <p:txBody>
          <a:bodyPr/>
          <a:lstStyle/>
          <a:p>
            <a:r>
              <a:rPr lang="zh-CN" altLang="en-US" sz="1800" dirty="0"/>
              <a:t>深圳</a:t>
            </a:r>
            <a:r>
              <a:rPr lang="en-US" altLang="zh-CN" sz="1800" dirty="0"/>
              <a:t>12345</a:t>
            </a:r>
            <a:r>
              <a:rPr lang="zh-CN" altLang="en-US" sz="1800" dirty="0"/>
              <a:t>大数据</a:t>
            </a:r>
            <a:r>
              <a:rPr lang="zh-CN" altLang="zh-CN" sz="1800" dirty="0"/>
              <a:t>分析平台将采用大数据技术</a:t>
            </a:r>
            <a:r>
              <a:rPr lang="zh-CN" altLang="en-US" sz="1800" dirty="0"/>
              <a:t>和机器学习技术</a:t>
            </a:r>
            <a:r>
              <a:rPr lang="zh-CN" altLang="zh-CN" sz="1800" dirty="0"/>
              <a:t>，可以满足资源统一管理能力、计算能力线性扩展、数据汇总能力</a:t>
            </a:r>
            <a:r>
              <a:rPr lang="zh-CN" altLang="en-US" sz="1800" dirty="0"/>
              <a:t>、数据分析挖掘能力</a:t>
            </a:r>
            <a:r>
              <a:rPr lang="zh-CN" altLang="zh-CN" sz="1800" dirty="0"/>
              <a:t>；采取</a:t>
            </a:r>
            <a:r>
              <a:rPr lang="en-US" altLang="zh-CN" sz="1800" dirty="0" err="1"/>
              <a:t>Hadoop</a:t>
            </a:r>
            <a:r>
              <a:rPr lang="zh-CN" altLang="zh-CN" sz="1800" dirty="0"/>
              <a:t>的</a:t>
            </a:r>
            <a:r>
              <a:rPr lang="en-US" altLang="zh-CN" sz="1800" dirty="0"/>
              <a:t>Hive</a:t>
            </a:r>
            <a:r>
              <a:rPr lang="zh-CN" altLang="zh-CN" sz="1800" dirty="0"/>
              <a:t>配合</a:t>
            </a:r>
            <a:r>
              <a:rPr lang="en-US" altLang="zh-CN" sz="1800" dirty="0"/>
              <a:t>MPP</a:t>
            </a:r>
            <a:r>
              <a:rPr lang="zh-CN" altLang="zh-CN" sz="1800" dirty="0"/>
              <a:t>数据库和一般关系型数据库等技术完成。</a:t>
            </a:r>
          </a:p>
        </p:txBody>
      </p:sp>
      <p:sp>
        <p:nvSpPr>
          <p:cNvPr id="54" name="MH_Other_1">
            <a:extLst>
              <a:ext uri="{FF2B5EF4-FFF2-40B4-BE49-F238E27FC236}">
                <a16:creationId xmlns:a16="http://schemas.microsoft.com/office/drawing/2014/main" xmlns="" id="{62370EF9-91A7-4A9C-827D-B9BD22DAAC62}"/>
              </a:ext>
            </a:extLst>
          </p:cNvPr>
          <p:cNvSpPr/>
          <p:nvPr>
            <p:custDataLst>
              <p:tags r:id="rId1"/>
            </p:custDataLst>
          </p:nvPr>
        </p:nvSpPr>
        <p:spPr>
          <a:xfrm>
            <a:off x="7431540" y="1892736"/>
            <a:ext cx="651870" cy="447789"/>
          </a:xfrm>
          <a:custGeom>
            <a:avLst/>
            <a:gdLst>
              <a:gd name="connsiteX0" fmla="*/ 188686 w 1059543"/>
              <a:gd name="connsiteY0" fmla="*/ 0 h 798286"/>
              <a:gd name="connsiteX1" fmla="*/ 1059543 w 1059543"/>
              <a:gd name="connsiteY1" fmla="*/ 0 h 798286"/>
              <a:gd name="connsiteX2" fmla="*/ 856343 w 1059543"/>
              <a:gd name="connsiteY2" fmla="*/ 798286 h 798286"/>
              <a:gd name="connsiteX3" fmla="*/ 0 w 1059543"/>
              <a:gd name="connsiteY3" fmla="*/ 798286 h 798286"/>
              <a:gd name="connsiteX4" fmla="*/ 188686 w 1059543"/>
              <a:gd name="connsiteY4" fmla="*/ 0 h 79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543" h="798286">
                <a:moveTo>
                  <a:pt x="188686" y="0"/>
                </a:moveTo>
                <a:lnTo>
                  <a:pt x="1059543" y="0"/>
                </a:lnTo>
                <a:lnTo>
                  <a:pt x="856343" y="798286"/>
                </a:lnTo>
                <a:lnTo>
                  <a:pt x="0" y="798286"/>
                </a:lnTo>
                <a:lnTo>
                  <a:pt x="188686"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latin typeface="Agency FB" panose="020B0503020202020204" pitchFamily="34" charset="0"/>
                <a:ea typeface="微软雅黑" panose="020B0503020204020204" pitchFamily="34" charset="-122"/>
              </a:rPr>
              <a:t>01</a:t>
            </a:r>
            <a:endParaRPr lang="zh-CN" altLang="en-US" sz="3200" dirty="0">
              <a:solidFill>
                <a:srgbClr val="FFFFFF"/>
              </a:solidFill>
              <a:latin typeface="Agency FB" panose="020B0503020202020204" pitchFamily="34" charset="0"/>
              <a:ea typeface="微软雅黑" panose="020B0503020204020204" pitchFamily="34" charset="-122"/>
            </a:endParaRPr>
          </a:p>
        </p:txBody>
      </p:sp>
      <p:sp>
        <p:nvSpPr>
          <p:cNvPr id="55" name="MH_SubTitle_1">
            <a:extLst>
              <a:ext uri="{FF2B5EF4-FFF2-40B4-BE49-F238E27FC236}">
                <a16:creationId xmlns:a16="http://schemas.microsoft.com/office/drawing/2014/main" xmlns="" id="{BF49ECBB-19EF-4545-937D-7CEA3B23F5DF}"/>
              </a:ext>
            </a:extLst>
          </p:cNvPr>
          <p:cNvSpPr/>
          <p:nvPr>
            <p:custDataLst>
              <p:tags r:id="rId2"/>
            </p:custDataLst>
          </p:nvPr>
        </p:nvSpPr>
        <p:spPr>
          <a:xfrm>
            <a:off x="8083409" y="1887372"/>
            <a:ext cx="2875056" cy="453153"/>
          </a:xfrm>
          <a:custGeom>
            <a:avLst/>
            <a:gdLst>
              <a:gd name="connsiteX0" fmla="*/ 4034972 w 4034972"/>
              <a:gd name="connsiteY0" fmla="*/ 0 h 798285"/>
              <a:gd name="connsiteX1" fmla="*/ 3831772 w 4034972"/>
              <a:gd name="connsiteY1" fmla="*/ 798285 h 798285"/>
              <a:gd name="connsiteX2" fmla="*/ 0 w 4034972"/>
              <a:gd name="connsiteY2" fmla="*/ 798285 h 798285"/>
              <a:gd name="connsiteX3" fmla="*/ 203200 w 4034972"/>
              <a:gd name="connsiteY3" fmla="*/ 0 h 798285"/>
              <a:gd name="connsiteX4" fmla="*/ 4034972 w 4034972"/>
              <a:gd name="connsiteY4" fmla="*/ 0 h 798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972" h="798285">
                <a:moveTo>
                  <a:pt x="4034972" y="0"/>
                </a:moveTo>
                <a:lnTo>
                  <a:pt x="3831772" y="798285"/>
                </a:lnTo>
                <a:lnTo>
                  <a:pt x="0" y="798285"/>
                </a:lnTo>
                <a:lnTo>
                  <a:pt x="203200" y="0"/>
                </a:lnTo>
                <a:lnTo>
                  <a:pt x="4034972"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defRP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大规模数据处理服务能力强</a:t>
            </a:r>
          </a:p>
        </p:txBody>
      </p:sp>
      <p:sp>
        <p:nvSpPr>
          <p:cNvPr id="56" name="MH_Other_2">
            <a:extLst>
              <a:ext uri="{FF2B5EF4-FFF2-40B4-BE49-F238E27FC236}">
                <a16:creationId xmlns:a16="http://schemas.microsoft.com/office/drawing/2014/main" xmlns="" id="{71058237-F137-4E63-BD8A-95B723602E9C}"/>
              </a:ext>
            </a:extLst>
          </p:cNvPr>
          <p:cNvSpPr/>
          <p:nvPr>
            <p:custDataLst>
              <p:tags r:id="rId3"/>
            </p:custDataLst>
          </p:nvPr>
        </p:nvSpPr>
        <p:spPr>
          <a:xfrm>
            <a:off x="7431540" y="3391836"/>
            <a:ext cx="651870" cy="447789"/>
          </a:xfrm>
          <a:custGeom>
            <a:avLst/>
            <a:gdLst>
              <a:gd name="connsiteX0" fmla="*/ 188686 w 1059543"/>
              <a:gd name="connsiteY0" fmla="*/ 0 h 798286"/>
              <a:gd name="connsiteX1" fmla="*/ 1059543 w 1059543"/>
              <a:gd name="connsiteY1" fmla="*/ 0 h 798286"/>
              <a:gd name="connsiteX2" fmla="*/ 856343 w 1059543"/>
              <a:gd name="connsiteY2" fmla="*/ 798286 h 798286"/>
              <a:gd name="connsiteX3" fmla="*/ 0 w 1059543"/>
              <a:gd name="connsiteY3" fmla="*/ 798286 h 798286"/>
              <a:gd name="connsiteX4" fmla="*/ 188686 w 1059543"/>
              <a:gd name="connsiteY4" fmla="*/ 0 h 79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543" h="798286">
                <a:moveTo>
                  <a:pt x="188686" y="0"/>
                </a:moveTo>
                <a:lnTo>
                  <a:pt x="1059543" y="0"/>
                </a:lnTo>
                <a:lnTo>
                  <a:pt x="856343" y="798286"/>
                </a:lnTo>
                <a:lnTo>
                  <a:pt x="0" y="798286"/>
                </a:lnTo>
                <a:lnTo>
                  <a:pt x="188686" y="0"/>
                </a:lnTo>
                <a:close/>
              </a:path>
            </a:pathLst>
          </a:custGeom>
          <a:solidFill>
            <a:srgbClr val="DE50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latin typeface="Agency FB" panose="020B0503020202020204" pitchFamily="34" charset="0"/>
                <a:ea typeface="微软雅黑" panose="020B0503020204020204" pitchFamily="34" charset="-122"/>
              </a:rPr>
              <a:t>02</a:t>
            </a:r>
            <a:endParaRPr lang="zh-CN" altLang="en-US" sz="3200" dirty="0">
              <a:solidFill>
                <a:srgbClr val="FFFFFF"/>
              </a:solidFill>
              <a:latin typeface="Agency FB" panose="020B0503020202020204" pitchFamily="34" charset="0"/>
              <a:ea typeface="微软雅黑" panose="020B0503020204020204" pitchFamily="34" charset="-122"/>
            </a:endParaRPr>
          </a:p>
        </p:txBody>
      </p:sp>
      <p:sp>
        <p:nvSpPr>
          <p:cNvPr id="57" name="MH_SubTitle_2">
            <a:extLst>
              <a:ext uri="{FF2B5EF4-FFF2-40B4-BE49-F238E27FC236}">
                <a16:creationId xmlns:a16="http://schemas.microsoft.com/office/drawing/2014/main" xmlns="" id="{D4D22FCB-4C6D-4423-9C0A-7A1DE5ED4200}"/>
              </a:ext>
            </a:extLst>
          </p:cNvPr>
          <p:cNvSpPr/>
          <p:nvPr>
            <p:custDataLst>
              <p:tags r:id="rId4"/>
            </p:custDataLst>
          </p:nvPr>
        </p:nvSpPr>
        <p:spPr>
          <a:xfrm>
            <a:off x="8083408" y="3391836"/>
            <a:ext cx="2875057" cy="453151"/>
          </a:xfrm>
          <a:custGeom>
            <a:avLst/>
            <a:gdLst>
              <a:gd name="connsiteX0" fmla="*/ 4034972 w 4034972"/>
              <a:gd name="connsiteY0" fmla="*/ 0 h 798285"/>
              <a:gd name="connsiteX1" fmla="*/ 3831772 w 4034972"/>
              <a:gd name="connsiteY1" fmla="*/ 798285 h 798285"/>
              <a:gd name="connsiteX2" fmla="*/ 0 w 4034972"/>
              <a:gd name="connsiteY2" fmla="*/ 798285 h 798285"/>
              <a:gd name="connsiteX3" fmla="*/ 203200 w 4034972"/>
              <a:gd name="connsiteY3" fmla="*/ 0 h 798285"/>
              <a:gd name="connsiteX4" fmla="*/ 4034972 w 4034972"/>
              <a:gd name="connsiteY4" fmla="*/ 0 h 798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972" h="798285">
                <a:moveTo>
                  <a:pt x="4034972" y="0"/>
                </a:moveTo>
                <a:lnTo>
                  <a:pt x="3831772" y="798285"/>
                </a:lnTo>
                <a:lnTo>
                  <a:pt x="0" y="798285"/>
                </a:lnTo>
                <a:lnTo>
                  <a:pt x="203200" y="0"/>
                </a:lnTo>
                <a:lnTo>
                  <a:pt x="4034972"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适应业务能力强</a:t>
            </a:r>
          </a:p>
        </p:txBody>
      </p:sp>
      <p:sp>
        <p:nvSpPr>
          <p:cNvPr id="58" name="MH_Other_3">
            <a:extLst>
              <a:ext uri="{FF2B5EF4-FFF2-40B4-BE49-F238E27FC236}">
                <a16:creationId xmlns:a16="http://schemas.microsoft.com/office/drawing/2014/main" xmlns="" id="{978EB0E5-620A-405E-8393-E329EA13F90F}"/>
              </a:ext>
            </a:extLst>
          </p:cNvPr>
          <p:cNvSpPr/>
          <p:nvPr>
            <p:custDataLst>
              <p:tags r:id="rId5"/>
            </p:custDataLst>
          </p:nvPr>
        </p:nvSpPr>
        <p:spPr>
          <a:xfrm>
            <a:off x="7491209" y="4931835"/>
            <a:ext cx="651870" cy="447789"/>
          </a:xfrm>
          <a:custGeom>
            <a:avLst/>
            <a:gdLst>
              <a:gd name="connsiteX0" fmla="*/ 188686 w 1059543"/>
              <a:gd name="connsiteY0" fmla="*/ 0 h 798286"/>
              <a:gd name="connsiteX1" fmla="*/ 1059543 w 1059543"/>
              <a:gd name="connsiteY1" fmla="*/ 0 h 798286"/>
              <a:gd name="connsiteX2" fmla="*/ 856343 w 1059543"/>
              <a:gd name="connsiteY2" fmla="*/ 798286 h 798286"/>
              <a:gd name="connsiteX3" fmla="*/ 0 w 1059543"/>
              <a:gd name="connsiteY3" fmla="*/ 798286 h 798286"/>
              <a:gd name="connsiteX4" fmla="*/ 188686 w 1059543"/>
              <a:gd name="connsiteY4" fmla="*/ 0 h 79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543" h="798286">
                <a:moveTo>
                  <a:pt x="188686" y="0"/>
                </a:moveTo>
                <a:lnTo>
                  <a:pt x="1059543" y="0"/>
                </a:lnTo>
                <a:lnTo>
                  <a:pt x="856343" y="798286"/>
                </a:lnTo>
                <a:lnTo>
                  <a:pt x="0" y="798286"/>
                </a:lnTo>
                <a:lnTo>
                  <a:pt x="188686"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latin typeface="Agency FB" panose="020B0503020202020204" pitchFamily="34" charset="0"/>
                <a:ea typeface="微软雅黑" panose="020B0503020204020204" pitchFamily="34" charset="-122"/>
              </a:rPr>
              <a:t>03</a:t>
            </a:r>
            <a:endParaRPr lang="zh-CN" altLang="en-US" sz="3200" dirty="0">
              <a:solidFill>
                <a:srgbClr val="FFFFFF"/>
              </a:solidFill>
              <a:latin typeface="Agency FB" panose="020B0503020202020204" pitchFamily="34" charset="0"/>
              <a:ea typeface="微软雅黑" panose="020B0503020204020204" pitchFamily="34" charset="-122"/>
            </a:endParaRPr>
          </a:p>
        </p:txBody>
      </p:sp>
      <p:sp>
        <p:nvSpPr>
          <p:cNvPr id="59" name="MH_SubTitle_3">
            <a:extLst>
              <a:ext uri="{FF2B5EF4-FFF2-40B4-BE49-F238E27FC236}">
                <a16:creationId xmlns:a16="http://schemas.microsoft.com/office/drawing/2014/main" xmlns="" id="{F7FCDF0B-CBB5-4EB1-A333-8C38C1D5E922}"/>
              </a:ext>
            </a:extLst>
          </p:cNvPr>
          <p:cNvSpPr/>
          <p:nvPr>
            <p:custDataLst>
              <p:tags r:id="rId6"/>
            </p:custDataLst>
          </p:nvPr>
        </p:nvSpPr>
        <p:spPr>
          <a:xfrm>
            <a:off x="8154148" y="4931835"/>
            <a:ext cx="2846384" cy="453152"/>
          </a:xfrm>
          <a:custGeom>
            <a:avLst/>
            <a:gdLst>
              <a:gd name="connsiteX0" fmla="*/ 4034972 w 4034972"/>
              <a:gd name="connsiteY0" fmla="*/ 0 h 798285"/>
              <a:gd name="connsiteX1" fmla="*/ 3831772 w 4034972"/>
              <a:gd name="connsiteY1" fmla="*/ 798285 h 798285"/>
              <a:gd name="connsiteX2" fmla="*/ 0 w 4034972"/>
              <a:gd name="connsiteY2" fmla="*/ 798285 h 798285"/>
              <a:gd name="connsiteX3" fmla="*/ 203200 w 4034972"/>
              <a:gd name="connsiteY3" fmla="*/ 0 h 798285"/>
              <a:gd name="connsiteX4" fmla="*/ 4034972 w 4034972"/>
              <a:gd name="connsiteY4" fmla="*/ 0 h 798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972" h="798285">
                <a:moveTo>
                  <a:pt x="4034972" y="0"/>
                </a:moveTo>
                <a:lnTo>
                  <a:pt x="3831772" y="798285"/>
                </a:lnTo>
                <a:lnTo>
                  <a:pt x="0" y="798285"/>
                </a:lnTo>
                <a:lnTo>
                  <a:pt x="203200" y="0"/>
                </a:lnTo>
                <a:lnTo>
                  <a:pt x="4034972"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defRP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平滑扩展性强个性化灵活性高</a:t>
            </a:r>
          </a:p>
        </p:txBody>
      </p:sp>
      <p:sp>
        <p:nvSpPr>
          <p:cNvPr id="60" name="MH_Text_1">
            <a:extLst>
              <a:ext uri="{FF2B5EF4-FFF2-40B4-BE49-F238E27FC236}">
                <a16:creationId xmlns:a16="http://schemas.microsoft.com/office/drawing/2014/main" xmlns="" id="{19BA0029-70D6-40A2-A76D-F55A8478C9E2}"/>
              </a:ext>
            </a:extLst>
          </p:cNvPr>
          <p:cNvSpPr/>
          <p:nvPr>
            <p:custDataLst>
              <p:tags r:id="rId7"/>
            </p:custDataLst>
          </p:nvPr>
        </p:nvSpPr>
        <p:spPr>
          <a:xfrm>
            <a:off x="7879479" y="2362573"/>
            <a:ext cx="3627619" cy="995115"/>
          </a:xfrm>
          <a:prstGeom prst="rect">
            <a:avLst/>
          </a:prstGeom>
        </p:spPr>
        <p:txBody>
          <a:bodyPr>
            <a:normAutofit lnSpcReduction="10000"/>
          </a:bodyPr>
          <a:lstStyle/>
          <a:p>
            <a:pPr marL="342900" indent="-342900">
              <a:lnSpc>
                <a:spcPct val="130000"/>
              </a:lnSpc>
              <a:buFont typeface="Wingdings" panose="05000000000000000000" pitchFamily="2" charset="2"/>
              <a:buChar char="p"/>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丰富而先进的大数据采集技术设计</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nSpc>
                <a:spcPct val="130000"/>
              </a:lnSpc>
              <a:buFont typeface="Wingdings" panose="05000000000000000000" pitchFamily="2" charset="2"/>
              <a:buChar char="p"/>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可扩展性强的大数据存储设计</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nSpc>
                <a:spcPct val="130000"/>
              </a:lnSpc>
              <a:buFont typeface="Wingdings" panose="05000000000000000000" pitchFamily="2" charset="2"/>
              <a:buChar char="p"/>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多种大数据处理能力设计</a:t>
            </a:r>
          </a:p>
        </p:txBody>
      </p:sp>
      <p:sp>
        <p:nvSpPr>
          <p:cNvPr id="61" name="MH_Text_2">
            <a:extLst>
              <a:ext uri="{FF2B5EF4-FFF2-40B4-BE49-F238E27FC236}">
                <a16:creationId xmlns:a16="http://schemas.microsoft.com/office/drawing/2014/main" xmlns="" id="{A3090D78-90D6-4A29-B756-44B7B902A3BC}"/>
              </a:ext>
            </a:extLst>
          </p:cNvPr>
          <p:cNvSpPr/>
          <p:nvPr>
            <p:custDataLst>
              <p:tags r:id="rId8"/>
            </p:custDataLst>
          </p:nvPr>
        </p:nvSpPr>
        <p:spPr>
          <a:xfrm>
            <a:off x="7879480" y="3889882"/>
            <a:ext cx="3854422" cy="939839"/>
          </a:xfrm>
          <a:prstGeom prst="rect">
            <a:avLst/>
          </a:prstGeom>
        </p:spPr>
        <p:txBody>
          <a:bodyPr>
            <a:noAutofit/>
          </a:bodyPr>
          <a:lstStyle/>
          <a:p>
            <a:pPr marL="342900" indent="-342900">
              <a:lnSpc>
                <a:spcPct val="130000"/>
              </a:lnSpc>
              <a:buFont typeface="Wingdings" panose="05000000000000000000" pitchFamily="2" charset="2"/>
              <a:buChar char="p"/>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规范、标准和配套样例引导的完善</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nSpc>
                <a:spcPct val="130000"/>
              </a:lnSpc>
              <a:buFont typeface="Wingdings" panose="05000000000000000000" pitchFamily="2" charset="2"/>
              <a:buChar char="p"/>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平台级业务支撑能力设计</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nSpc>
                <a:spcPct val="130000"/>
              </a:lnSpc>
              <a:buFont typeface="Wingdings" panose="05000000000000000000" pitchFamily="2" charset="2"/>
              <a:buChar char="p"/>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集成模式下运维和监管支撑能力设计</a:t>
            </a:r>
          </a:p>
        </p:txBody>
      </p:sp>
      <p:sp>
        <p:nvSpPr>
          <p:cNvPr id="62" name="MH_Text_2">
            <a:extLst>
              <a:ext uri="{FF2B5EF4-FFF2-40B4-BE49-F238E27FC236}">
                <a16:creationId xmlns:a16="http://schemas.microsoft.com/office/drawing/2014/main" xmlns="" id="{111157C2-D4A9-41A5-8F02-484C07F842AC}"/>
              </a:ext>
            </a:extLst>
          </p:cNvPr>
          <p:cNvSpPr/>
          <p:nvPr>
            <p:custDataLst>
              <p:tags r:id="rId9"/>
            </p:custDataLst>
          </p:nvPr>
        </p:nvSpPr>
        <p:spPr>
          <a:xfrm>
            <a:off x="7879479" y="5448898"/>
            <a:ext cx="3672349" cy="1052301"/>
          </a:xfrm>
          <a:prstGeom prst="rect">
            <a:avLst/>
          </a:prstGeom>
        </p:spPr>
        <p:txBody>
          <a:bodyPr>
            <a:normAutofit/>
          </a:bodyPr>
          <a:lstStyle/>
          <a:p>
            <a:pPr marL="285750" indent="-285750">
              <a:lnSpc>
                <a:spcPct val="130000"/>
              </a:lnSpc>
              <a:buFont typeface="Wingdings" panose="05000000000000000000" pitchFamily="2" charset="2"/>
              <a:buChar char="p"/>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平台组件化、层次化设计</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marL="285750" indent="-285750">
              <a:lnSpc>
                <a:spcPct val="130000"/>
              </a:lnSpc>
              <a:buFont typeface="Wingdings" panose="05000000000000000000" pitchFamily="2" charset="2"/>
              <a:buChar char="p"/>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平台的接口复用与兼容设计</a:t>
            </a:r>
            <a:endPar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marL="285750" indent="-285750">
              <a:lnSpc>
                <a:spcPct val="130000"/>
              </a:lnSpc>
              <a:buFont typeface="Wingdings" panose="05000000000000000000" pitchFamily="2" charset="2"/>
              <a:buChar char="p"/>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平台参数化设计，确保灵活性调整</a:t>
            </a:r>
          </a:p>
        </p:txBody>
      </p:sp>
      <p:sp>
        <p:nvSpPr>
          <p:cNvPr id="107" name="矩形 106">
            <a:extLst>
              <a:ext uri="{FF2B5EF4-FFF2-40B4-BE49-F238E27FC236}">
                <a16:creationId xmlns:a16="http://schemas.microsoft.com/office/drawing/2014/main" xmlns="" id="{9570A2F8-3D53-470A-9F2E-62EB21E58072}"/>
              </a:ext>
            </a:extLst>
          </p:cNvPr>
          <p:cNvSpPr/>
          <p:nvPr/>
        </p:nvSpPr>
        <p:spPr bwMode="auto">
          <a:xfrm>
            <a:off x="641022" y="1802892"/>
            <a:ext cx="782650" cy="4734854"/>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eaVert" wrap="none" lIns="68586" tIns="34294" rIns="68586" bIns="34294" numCol="1" spcCol="0" rtlCol="0" fromWordArt="0" anchor="ctr"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技术支撑平台</a:t>
            </a:r>
          </a:p>
        </p:txBody>
      </p:sp>
      <p:sp>
        <p:nvSpPr>
          <p:cNvPr id="108" name="矩形 107">
            <a:extLst>
              <a:ext uri="{FF2B5EF4-FFF2-40B4-BE49-F238E27FC236}">
                <a16:creationId xmlns:a16="http://schemas.microsoft.com/office/drawing/2014/main" xmlns="" id="{9D5A4236-6093-48D9-9B9B-0F17D675E7BF}"/>
              </a:ext>
            </a:extLst>
          </p:cNvPr>
          <p:cNvSpPr/>
          <p:nvPr/>
        </p:nvSpPr>
        <p:spPr bwMode="auto">
          <a:xfrm>
            <a:off x="1500847" y="6029354"/>
            <a:ext cx="5750468" cy="508392"/>
          </a:xfrm>
          <a:prstGeom prst="rect">
            <a:avLst/>
          </a:prstGeom>
          <a:solidFill>
            <a:srgbClr val="FFFFFF"/>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数据采集层</a:t>
            </a:r>
          </a:p>
        </p:txBody>
      </p:sp>
      <p:sp>
        <p:nvSpPr>
          <p:cNvPr id="109" name="矩形 108">
            <a:extLst>
              <a:ext uri="{FF2B5EF4-FFF2-40B4-BE49-F238E27FC236}">
                <a16:creationId xmlns:a16="http://schemas.microsoft.com/office/drawing/2014/main" xmlns="" id="{542D1303-CA1D-41F5-A4DA-CF6EE9504C67}"/>
              </a:ext>
            </a:extLst>
          </p:cNvPr>
          <p:cNvSpPr/>
          <p:nvPr/>
        </p:nvSpPr>
        <p:spPr bwMode="auto">
          <a:xfrm>
            <a:off x="1500847" y="5210590"/>
            <a:ext cx="5750468" cy="772290"/>
          </a:xfrm>
          <a:prstGeom prst="rect">
            <a:avLst/>
          </a:prstGeom>
          <a:solidFill>
            <a:srgbClr val="FFFFFF"/>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prstClr val="black"/>
                </a:solidFill>
                <a:effectLst/>
                <a:uLnTx/>
                <a:uFillTx/>
                <a:latin typeface="Calibri"/>
                <a:ea typeface="微软雅黑" panose="020B0503020204020204" pitchFamily="34" charset="-122"/>
                <a:cs typeface="Segoe UI" pitchFamily="34" charset="0"/>
              </a:rPr>
              <a:t>数据资源层</a:t>
            </a:r>
            <a:endPar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endParaRPr>
          </a:p>
        </p:txBody>
      </p:sp>
      <p:sp>
        <p:nvSpPr>
          <p:cNvPr id="110" name="矩形 109">
            <a:extLst>
              <a:ext uri="{FF2B5EF4-FFF2-40B4-BE49-F238E27FC236}">
                <a16:creationId xmlns:a16="http://schemas.microsoft.com/office/drawing/2014/main" xmlns="" id="{64B0B082-9D5B-4421-8675-D33138F3FAF8}"/>
              </a:ext>
            </a:extLst>
          </p:cNvPr>
          <p:cNvSpPr/>
          <p:nvPr/>
        </p:nvSpPr>
        <p:spPr bwMode="auto">
          <a:xfrm>
            <a:off x="3861954" y="6125905"/>
            <a:ext cx="1208608" cy="347645"/>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互联网爬虫</a:t>
            </a:r>
          </a:p>
        </p:txBody>
      </p:sp>
      <p:sp>
        <p:nvSpPr>
          <p:cNvPr id="111" name="矩形 110">
            <a:extLst>
              <a:ext uri="{FF2B5EF4-FFF2-40B4-BE49-F238E27FC236}">
                <a16:creationId xmlns:a16="http://schemas.microsoft.com/office/drawing/2014/main" xmlns="" id="{14B66D4C-D4A5-434E-B8B7-40B06F6F5985}"/>
              </a:ext>
            </a:extLst>
          </p:cNvPr>
          <p:cNvSpPr/>
          <p:nvPr/>
        </p:nvSpPr>
        <p:spPr bwMode="auto">
          <a:xfrm>
            <a:off x="2458780" y="6125905"/>
            <a:ext cx="1035693" cy="347645"/>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API</a:t>
            </a:r>
            <a:endPar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p:txBody>
      </p:sp>
      <p:sp>
        <p:nvSpPr>
          <p:cNvPr id="112" name="矩形 111">
            <a:extLst>
              <a:ext uri="{FF2B5EF4-FFF2-40B4-BE49-F238E27FC236}">
                <a16:creationId xmlns:a16="http://schemas.microsoft.com/office/drawing/2014/main" xmlns="" id="{9A3B5827-9E3D-425A-9B2D-336DAC34110F}"/>
              </a:ext>
            </a:extLst>
          </p:cNvPr>
          <p:cNvSpPr/>
          <p:nvPr/>
        </p:nvSpPr>
        <p:spPr bwMode="auto">
          <a:xfrm>
            <a:off x="1500846" y="4616449"/>
            <a:ext cx="5750466" cy="549589"/>
          </a:xfrm>
          <a:prstGeom prst="rect">
            <a:avLst/>
          </a:prstGeom>
          <a:solidFill>
            <a:srgbClr val="FFFFFF"/>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数据处理层</a:t>
            </a:r>
          </a:p>
        </p:txBody>
      </p:sp>
      <p:sp>
        <p:nvSpPr>
          <p:cNvPr id="113" name="矩形 112">
            <a:extLst>
              <a:ext uri="{FF2B5EF4-FFF2-40B4-BE49-F238E27FC236}">
                <a16:creationId xmlns:a16="http://schemas.microsoft.com/office/drawing/2014/main" xmlns="" id="{FBD306C3-EF9F-425A-ADFC-5BE09018398C}"/>
              </a:ext>
            </a:extLst>
          </p:cNvPr>
          <p:cNvSpPr/>
          <p:nvPr/>
        </p:nvSpPr>
        <p:spPr bwMode="auto">
          <a:xfrm>
            <a:off x="2782837" y="4705712"/>
            <a:ext cx="1161526" cy="371062"/>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err="1">
                <a:ln>
                  <a:noFill/>
                </a:ln>
                <a:solidFill>
                  <a:prstClr val="white"/>
                </a:solidFill>
                <a:effectLst/>
                <a:uLnTx/>
                <a:uFillTx/>
                <a:latin typeface="Calibri"/>
                <a:ea typeface="微软雅黑" panose="020B0503020204020204" pitchFamily="34" charset="-122"/>
                <a:cs typeface="Segoe UI" pitchFamily="34" charset="0"/>
              </a:rPr>
              <a:t>MapReduce</a:t>
            </a:r>
            <a:endPar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离线计算模式</a:t>
            </a:r>
          </a:p>
        </p:txBody>
      </p:sp>
      <p:sp>
        <p:nvSpPr>
          <p:cNvPr id="114" name="矩形 113">
            <a:extLst>
              <a:ext uri="{FF2B5EF4-FFF2-40B4-BE49-F238E27FC236}">
                <a16:creationId xmlns:a16="http://schemas.microsoft.com/office/drawing/2014/main" xmlns="" id="{8A744F2E-9D6B-4F27-92CA-1F72F65E9CC4}"/>
              </a:ext>
            </a:extLst>
          </p:cNvPr>
          <p:cNvSpPr/>
          <p:nvPr/>
        </p:nvSpPr>
        <p:spPr bwMode="auto">
          <a:xfrm>
            <a:off x="4094581" y="4705712"/>
            <a:ext cx="1161526" cy="371062"/>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Spark</a:t>
            </a:r>
            <a:endPar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内存计算模式</a:t>
            </a:r>
          </a:p>
        </p:txBody>
      </p:sp>
      <p:sp>
        <p:nvSpPr>
          <p:cNvPr id="115" name="矩形 114">
            <a:extLst>
              <a:ext uri="{FF2B5EF4-FFF2-40B4-BE49-F238E27FC236}">
                <a16:creationId xmlns:a16="http://schemas.microsoft.com/office/drawing/2014/main" xmlns="" id="{C96D5378-2AE1-48F4-AA81-A5C65B1F544A}"/>
              </a:ext>
            </a:extLst>
          </p:cNvPr>
          <p:cNvSpPr/>
          <p:nvPr/>
        </p:nvSpPr>
        <p:spPr bwMode="auto">
          <a:xfrm>
            <a:off x="5438041" y="4705712"/>
            <a:ext cx="1161526" cy="371062"/>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并行计算模式</a:t>
            </a:r>
          </a:p>
        </p:txBody>
      </p:sp>
      <p:sp>
        <p:nvSpPr>
          <p:cNvPr id="116" name="矩形 115">
            <a:extLst>
              <a:ext uri="{FF2B5EF4-FFF2-40B4-BE49-F238E27FC236}">
                <a16:creationId xmlns:a16="http://schemas.microsoft.com/office/drawing/2014/main" xmlns="" id="{09CA10EC-C2E8-497C-8DAE-EB3F3DBC8C6B}"/>
              </a:ext>
            </a:extLst>
          </p:cNvPr>
          <p:cNvSpPr/>
          <p:nvPr/>
        </p:nvSpPr>
        <p:spPr bwMode="auto">
          <a:xfrm>
            <a:off x="1500848" y="4137764"/>
            <a:ext cx="5750465" cy="417174"/>
          </a:xfrm>
          <a:prstGeom prst="rect">
            <a:avLst/>
          </a:prstGeom>
          <a:solidFill>
            <a:srgbClr val="FFFFFF"/>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安全控制层</a:t>
            </a:r>
          </a:p>
        </p:txBody>
      </p:sp>
      <p:sp>
        <p:nvSpPr>
          <p:cNvPr id="117" name="矩形 116">
            <a:extLst>
              <a:ext uri="{FF2B5EF4-FFF2-40B4-BE49-F238E27FC236}">
                <a16:creationId xmlns:a16="http://schemas.microsoft.com/office/drawing/2014/main" xmlns="" id="{D72D0AE9-4C55-4454-AB4F-2E4810347B58}"/>
              </a:ext>
            </a:extLst>
          </p:cNvPr>
          <p:cNvSpPr/>
          <p:nvPr/>
        </p:nvSpPr>
        <p:spPr bwMode="auto">
          <a:xfrm>
            <a:off x="3218739" y="4209976"/>
            <a:ext cx="1416964" cy="272752"/>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用户安全控制</a:t>
            </a:r>
          </a:p>
        </p:txBody>
      </p:sp>
      <p:sp>
        <p:nvSpPr>
          <p:cNvPr id="118" name="矩形 117">
            <a:extLst>
              <a:ext uri="{FF2B5EF4-FFF2-40B4-BE49-F238E27FC236}">
                <a16:creationId xmlns:a16="http://schemas.microsoft.com/office/drawing/2014/main" xmlns="" id="{FE9140E7-8D3C-4305-8F79-A515631406BD}"/>
              </a:ext>
            </a:extLst>
          </p:cNvPr>
          <p:cNvSpPr/>
          <p:nvPr/>
        </p:nvSpPr>
        <p:spPr bwMode="auto">
          <a:xfrm>
            <a:off x="4831026" y="4209976"/>
            <a:ext cx="1416964" cy="272752"/>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数据资源控制</a:t>
            </a:r>
          </a:p>
        </p:txBody>
      </p:sp>
      <p:sp>
        <p:nvSpPr>
          <p:cNvPr id="119" name="矩形 118">
            <a:extLst>
              <a:ext uri="{FF2B5EF4-FFF2-40B4-BE49-F238E27FC236}">
                <a16:creationId xmlns:a16="http://schemas.microsoft.com/office/drawing/2014/main" xmlns="" id="{9A301CE8-77AC-445D-A2A1-E65B5B88D452}"/>
              </a:ext>
            </a:extLst>
          </p:cNvPr>
          <p:cNvSpPr/>
          <p:nvPr/>
        </p:nvSpPr>
        <p:spPr bwMode="auto">
          <a:xfrm>
            <a:off x="1500848" y="1802893"/>
            <a:ext cx="5750465" cy="403638"/>
          </a:xfrm>
          <a:prstGeom prst="rect">
            <a:avLst/>
          </a:prstGeom>
          <a:solidFill>
            <a:srgbClr val="FFFFFF"/>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接入层</a:t>
            </a:r>
          </a:p>
        </p:txBody>
      </p:sp>
      <p:sp>
        <p:nvSpPr>
          <p:cNvPr id="120" name="矩形 119">
            <a:extLst>
              <a:ext uri="{FF2B5EF4-FFF2-40B4-BE49-F238E27FC236}">
                <a16:creationId xmlns:a16="http://schemas.microsoft.com/office/drawing/2014/main" xmlns="" id="{3B65BAC6-F314-4808-93EC-B00FFEFC0630}"/>
              </a:ext>
            </a:extLst>
          </p:cNvPr>
          <p:cNvSpPr/>
          <p:nvPr/>
        </p:nvSpPr>
        <p:spPr bwMode="auto">
          <a:xfrm>
            <a:off x="2620336" y="1859001"/>
            <a:ext cx="874137" cy="291419"/>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APP</a:t>
            </a:r>
            <a:endPar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p:txBody>
      </p:sp>
      <p:sp>
        <p:nvSpPr>
          <p:cNvPr id="121" name="矩形 120">
            <a:extLst>
              <a:ext uri="{FF2B5EF4-FFF2-40B4-BE49-F238E27FC236}">
                <a16:creationId xmlns:a16="http://schemas.microsoft.com/office/drawing/2014/main" xmlns="" id="{1CDF5A42-CD2F-4575-998E-A93AD9AB587A}"/>
              </a:ext>
            </a:extLst>
          </p:cNvPr>
          <p:cNvSpPr/>
          <p:nvPr/>
        </p:nvSpPr>
        <p:spPr bwMode="auto">
          <a:xfrm>
            <a:off x="6225155" y="1859001"/>
            <a:ext cx="874137" cy="291419"/>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大屏</a:t>
            </a:r>
          </a:p>
        </p:txBody>
      </p:sp>
      <p:sp>
        <p:nvSpPr>
          <p:cNvPr id="122" name="矩形 121">
            <a:extLst>
              <a:ext uri="{FF2B5EF4-FFF2-40B4-BE49-F238E27FC236}">
                <a16:creationId xmlns:a16="http://schemas.microsoft.com/office/drawing/2014/main" xmlns="" id="{B217A1D0-6524-4305-82FA-93AEB989F990}"/>
              </a:ext>
            </a:extLst>
          </p:cNvPr>
          <p:cNvSpPr/>
          <p:nvPr/>
        </p:nvSpPr>
        <p:spPr bwMode="auto">
          <a:xfrm>
            <a:off x="5023549" y="1859001"/>
            <a:ext cx="874137" cy="291419"/>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平板</a:t>
            </a:r>
          </a:p>
        </p:txBody>
      </p:sp>
      <p:sp>
        <p:nvSpPr>
          <p:cNvPr id="123" name="矩形 122">
            <a:extLst>
              <a:ext uri="{FF2B5EF4-FFF2-40B4-BE49-F238E27FC236}">
                <a16:creationId xmlns:a16="http://schemas.microsoft.com/office/drawing/2014/main" xmlns="" id="{240A6079-933B-40E0-849F-60315605DE33}"/>
              </a:ext>
            </a:extLst>
          </p:cNvPr>
          <p:cNvSpPr/>
          <p:nvPr/>
        </p:nvSpPr>
        <p:spPr bwMode="auto">
          <a:xfrm>
            <a:off x="5438042" y="6125905"/>
            <a:ext cx="1607096" cy="347645"/>
          </a:xfrm>
          <a:prstGeom prst="rect">
            <a:avLst/>
          </a:prstGeom>
          <a:solidFill>
            <a:srgbClr val="CDDCAE"/>
          </a:solidFill>
          <a:ln w="12700" cap="flat" cmpd="sng" algn="ctr">
            <a:solidFill>
              <a:srgbClr val="CDDCAE"/>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第三方数据服务</a:t>
            </a:r>
          </a:p>
        </p:txBody>
      </p:sp>
      <p:sp>
        <p:nvSpPr>
          <p:cNvPr id="124" name="矩形 123">
            <a:extLst>
              <a:ext uri="{FF2B5EF4-FFF2-40B4-BE49-F238E27FC236}">
                <a16:creationId xmlns:a16="http://schemas.microsoft.com/office/drawing/2014/main" xmlns="" id="{3E9E6085-CCBD-40EB-A70F-27C6831C1E21}"/>
              </a:ext>
            </a:extLst>
          </p:cNvPr>
          <p:cNvSpPr/>
          <p:nvPr/>
        </p:nvSpPr>
        <p:spPr bwMode="auto">
          <a:xfrm>
            <a:off x="1500848" y="3245461"/>
            <a:ext cx="5750465" cy="848241"/>
          </a:xfrm>
          <a:prstGeom prst="rect">
            <a:avLst/>
          </a:prstGeom>
          <a:solidFill>
            <a:srgbClr val="FFFFFF">
              <a:alpha val="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业务组件</a:t>
            </a:r>
          </a:p>
        </p:txBody>
      </p:sp>
      <p:grpSp>
        <p:nvGrpSpPr>
          <p:cNvPr id="125" name="组合 124">
            <a:extLst>
              <a:ext uri="{FF2B5EF4-FFF2-40B4-BE49-F238E27FC236}">
                <a16:creationId xmlns:a16="http://schemas.microsoft.com/office/drawing/2014/main" xmlns="" id="{BBCD9BC4-24F5-4999-B638-4E7E90975FFA}"/>
              </a:ext>
            </a:extLst>
          </p:cNvPr>
          <p:cNvGrpSpPr/>
          <p:nvPr/>
        </p:nvGrpSpPr>
        <p:grpSpPr>
          <a:xfrm>
            <a:off x="3748171" y="3292848"/>
            <a:ext cx="982283" cy="768324"/>
            <a:chOff x="2618165" y="1917953"/>
            <a:chExt cx="896690" cy="795630"/>
          </a:xfrm>
        </p:grpSpPr>
        <p:sp>
          <p:nvSpPr>
            <p:cNvPr id="126" name="矩形 125">
              <a:extLst>
                <a:ext uri="{FF2B5EF4-FFF2-40B4-BE49-F238E27FC236}">
                  <a16:creationId xmlns:a16="http://schemas.microsoft.com/office/drawing/2014/main" xmlns="" id="{DC374F0E-968F-4189-96B0-004645E1A4FE}"/>
                </a:ext>
              </a:extLst>
            </p:cNvPr>
            <p:cNvSpPr/>
            <p:nvPr/>
          </p:nvSpPr>
          <p:spPr bwMode="auto">
            <a:xfrm>
              <a:off x="2618165" y="1917953"/>
              <a:ext cx="896690" cy="795630"/>
            </a:xfrm>
            <a:prstGeom prst="rect">
              <a:avLst/>
            </a:prstGeom>
            <a:solidFill>
              <a:srgbClr val="FFFFFF"/>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机器学习组件</a:t>
              </a:r>
            </a:p>
          </p:txBody>
        </p:sp>
        <p:sp>
          <p:nvSpPr>
            <p:cNvPr id="127" name="矩形 126">
              <a:extLst>
                <a:ext uri="{FF2B5EF4-FFF2-40B4-BE49-F238E27FC236}">
                  <a16:creationId xmlns:a16="http://schemas.microsoft.com/office/drawing/2014/main" xmlns="" id="{24BB6645-77C5-44EF-8E51-684CEFFF55BC}"/>
                </a:ext>
              </a:extLst>
            </p:cNvPr>
            <p:cNvSpPr/>
            <p:nvPr/>
          </p:nvSpPr>
          <p:spPr bwMode="auto">
            <a:xfrm>
              <a:off x="2707812" y="2242566"/>
              <a:ext cx="717395" cy="369273"/>
            </a:xfrm>
            <a:prstGeom prst="rect">
              <a:avLst/>
            </a:prstGeom>
            <a:solidFill>
              <a:srgbClr val="1F497D">
                <a:lumMod val="60000"/>
                <a:lumOff val="40000"/>
              </a:srgbClr>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Spark</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err="1">
                  <a:ln>
                    <a:noFill/>
                  </a:ln>
                  <a:solidFill>
                    <a:prstClr val="white"/>
                  </a:solidFill>
                  <a:effectLst/>
                  <a:uLnTx/>
                  <a:uFillTx/>
                  <a:latin typeface="Calibri"/>
                  <a:ea typeface="微软雅黑" panose="020B0503020204020204" pitchFamily="34" charset="-122"/>
                  <a:cs typeface="Segoe UI" pitchFamily="34" charset="0"/>
                </a:rPr>
                <a:t>MLlib</a:t>
              </a:r>
              <a:endParaRPr kumimoji="1"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p:txBody>
        </p:sp>
      </p:grpSp>
      <p:grpSp>
        <p:nvGrpSpPr>
          <p:cNvPr id="129" name="组合 128">
            <a:extLst>
              <a:ext uri="{FF2B5EF4-FFF2-40B4-BE49-F238E27FC236}">
                <a16:creationId xmlns:a16="http://schemas.microsoft.com/office/drawing/2014/main" xmlns="" id="{B55DC362-5996-4F47-A78C-55AE5AA27698}"/>
              </a:ext>
            </a:extLst>
          </p:cNvPr>
          <p:cNvGrpSpPr/>
          <p:nvPr/>
        </p:nvGrpSpPr>
        <p:grpSpPr>
          <a:xfrm>
            <a:off x="4922625" y="3292848"/>
            <a:ext cx="982283" cy="768324"/>
            <a:chOff x="4911329" y="1920639"/>
            <a:chExt cx="896690" cy="795630"/>
          </a:xfrm>
        </p:grpSpPr>
        <p:sp>
          <p:nvSpPr>
            <p:cNvPr id="130" name="矩形 129">
              <a:extLst>
                <a:ext uri="{FF2B5EF4-FFF2-40B4-BE49-F238E27FC236}">
                  <a16:creationId xmlns:a16="http://schemas.microsoft.com/office/drawing/2014/main" xmlns="" id="{2B232DA5-2946-4071-8BDC-42C144BEF313}"/>
                </a:ext>
              </a:extLst>
            </p:cNvPr>
            <p:cNvSpPr/>
            <p:nvPr/>
          </p:nvSpPr>
          <p:spPr bwMode="auto">
            <a:xfrm>
              <a:off x="4911329" y="1920639"/>
              <a:ext cx="896690" cy="795630"/>
            </a:xfrm>
            <a:prstGeom prst="rect">
              <a:avLst/>
            </a:prstGeom>
            <a:solidFill>
              <a:srgbClr val="FFFFFF"/>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统计分析组件</a:t>
              </a:r>
            </a:p>
          </p:txBody>
        </p:sp>
        <p:sp>
          <p:nvSpPr>
            <p:cNvPr id="131" name="矩形 130">
              <a:extLst>
                <a:ext uri="{FF2B5EF4-FFF2-40B4-BE49-F238E27FC236}">
                  <a16:creationId xmlns:a16="http://schemas.microsoft.com/office/drawing/2014/main" xmlns="" id="{764550FE-C768-4D9D-A085-BDCF6A67E3BE}"/>
                </a:ext>
              </a:extLst>
            </p:cNvPr>
            <p:cNvSpPr/>
            <p:nvPr/>
          </p:nvSpPr>
          <p:spPr bwMode="auto">
            <a:xfrm>
              <a:off x="5000977" y="2242566"/>
              <a:ext cx="717395" cy="369273"/>
            </a:xfrm>
            <a:prstGeom prst="rect">
              <a:avLst/>
            </a:prstGeom>
            <a:solidFill>
              <a:srgbClr val="1F497D">
                <a:lumMod val="60000"/>
                <a:lumOff val="40000"/>
              </a:srgbClr>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err="1">
                  <a:ln>
                    <a:noFill/>
                  </a:ln>
                  <a:solidFill>
                    <a:prstClr val="white"/>
                  </a:solidFill>
                  <a:effectLst/>
                  <a:uLnTx/>
                  <a:uFillTx/>
                  <a:latin typeface="Calibri"/>
                  <a:ea typeface="微软雅黑" panose="020B0503020204020204" pitchFamily="34" charset="-122"/>
                  <a:cs typeface="Segoe UI" pitchFamily="34" charset="0"/>
                </a:rPr>
                <a:t>SparkR</a:t>
              </a:r>
              <a:endPar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p:txBody>
        </p:sp>
      </p:grpSp>
      <p:grpSp>
        <p:nvGrpSpPr>
          <p:cNvPr id="132" name="组合 131">
            <a:extLst>
              <a:ext uri="{FF2B5EF4-FFF2-40B4-BE49-F238E27FC236}">
                <a16:creationId xmlns:a16="http://schemas.microsoft.com/office/drawing/2014/main" xmlns="" id="{BD2A117C-AFB8-41FC-8046-4EED34DC48DB}"/>
              </a:ext>
            </a:extLst>
          </p:cNvPr>
          <p:cNvGrpSpPr/>
          <p:nvPr/>
        </p:nvGrpSpPr>
        <p:grpSpPr>
          <a:xfrm>
            <a:off x="2461800" y="3292848"/>
            <a:ext cx="1094200" cy="768324"/>
            <a:chOff x="6203952" y="1917952"/>
            <a:chExt cx="998854" cy="795630"/>
          </a:xfrm>
        </p:grpSpPr>
        <p:sp>
          <p:nvSpPr>
            <p:cNvPr id="133" name="矩形 132">
              <a:extLst>
                <a:ext uri="{FF2B5EF4-FFF2-40B4-BE49-F238E27FC236}">
                  <a16:creationId xmlns:a16="http://schemas.microsoft.com/office/drawing/2014/main" xmlns="" id="{0283CE2E-812B-48D7-8B71-784E54A686F6}"/>
                </a:ext>
              </a:extLst>
            </p:cNvPr>
            <p:cNvSpPr/>
            <p:nvPr/>
          </p:nvSpPr>
          <p:spPr bwMode="auto">
            <a:xfrm>
              <a:off x="6203952" y="1917952"/>
              <a:ext cx="998854" cy="795630"/>
            </a:xfrm>
            <a:prstGeom prst="rect">
              <a:avLst/>
            </a:prstGeom>
            <a:solidFill>
              <a:srgbClr val="FFFFFF"/>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可视化组件</a:t>
              </a:r>
            </a:p>
          </p:txBody>
        </p:sp>
        <p:sp>
          <p:nvSpPr>
            <p:cNvPr id="134" name="矩形 133">
              <a:extLst>
                <a:ext uri="{FF2B5EF4-FFF2-40B4-BE49-F238E27FC236}">
                  <a16:creationId xmlns:a16="http://schemas.microsoft.com/office/drawing/2014/main" xmlns="" id="{58E39637-6FCE-4211-9C83-3F73B99BCE06}"/>
                </a:ext>
              </a:extLst>
            </p:cNvPr>
            <p:cNvSpPr/>
            <p:nvPr/>
          </p:nvSpPr>
          <p:spPr bwMode="auto">
            <a:xfrm>
              <a:off x="6395765" y="2242566"/>
              <a:ext cx="717395" cy="369273"/>
            </a:xfrm>
            <a:prstGeom prst="rect">
              <a:avLst/>
            </a:prstGeom>
            <a:solidFill>
              <a:srgbClr val="9BBB59">
                <a:lumMod val="60000"/>
                <a:lumOff val="40000"/>
              </a:srgbClr>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BI</a:t>
              </a: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组件</a:t>
              </a:r>
            </a:p>
          </p:txBody>
        </p:sp>
      </p:grpSp>
      <p:grpSp>
        <p:nvGrpSpPr>
          <p:cNvPr id="151" name="组合 150">
            <a:extLst>
              <a:ext uri="{FF2B5EF4-FFF2-40B4-BE49-F238E27FC236}">
                <a16:creationId xmlns:a16="http://schemas.microsoft.com/office/drawing/2014/main" xmlns="" id="{AC59CA26-5BBB-45E5-B119-F6A8B6087C6F}"/>
              </a:ext>
            </a:extLst>
          </p:cNvPr>
          <p:cNvGrpSpPr/>
          <p:nvPr/>
        </p:nvGrpSpPr>
        <p:grpSpPr>
          <a:xfrm>
            <a:off x="6097079" y="3292848"/>
            <a:ext cx="982283" cy="768324"/>
            <a:chOff x="6342614" y="3292848"/>
            <a:chExt cx="870922" cy="768324"/>
          </a:xfrm>
        </p:grpSpPr>
        <p:sp>
          <p:nvSpPr>
            <p:cNvPr id="128" name="矩形 127">
              <a:extLst>
                <a:ext uri="{FF2B5EF4-FFF2-40B4-BE49-F238E27FC236}">
                  <a16:creationId xmlns:a16="http://schemas.microsoft.com/office/drawing/2014/main" xmlns="" id="{8C72C8FD-F7FF-4751-9EA3-033B9C2CA38E}"/>
                </a:ext>
              </a:extLst>
            </p:cNvPr>
            <p:cNvSpPr/>
            <p:nvPr/>
          </p:nvSpPr>
          <p:spPr bwMode="auto">
            <a:xfrm>
              <a:off x="6342614" y="3292848"/>
              <a:ext cx="870922" cy="768324"/>
            </a:xfrm>
            <a:prstGeom prst="rect">
              <a:avLst/>
            </a:prstGeom>
            <a:solidFill>
              <a:srgbClr val="FFFFFF"/>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搜索引擎组件</a:t>
              </a:r>
            </a:p>
          </p:txBody>
        </p:sp>
        <p:sp>
          <p:nvSpPr>
            <p:cNvPr id="135" name="矩形 134">
              <a:extLst>
                <a:ext uri="{FF2B5EF4-FFF2-40B4-BE49-F238E27FC236}">
                  <a16:creationId xmlns:a16="http://schemas.microsoft.com/office/drawing/2014/main" xmlns="" id="{363F3C4C-0A4B-4125-B333-D6218ED65284}"/>
                </a:ext>
              </a:extLst>
            </p:cNvPr>
            <p:cNvSpPr/>
            <p:nvPr/>
          </p:nvSpPr>
          <p:spPr bwMode="auto">
            <a:xfrm>
              <a:off x="6417283" y="3609652"/>
              <a:ext cx="696779" cy="356599"/>
            </a:xfrm>
            <a:prstGeom prst="rect">
              <a:avLst/>
            </a:prstGeom>
            <a:solidFill>
              <a:srgbClr val="1F497D">
                <a:lumMod val="60000"/>
                <a:lumOff val="40000"/>
              </a:srgbClr>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a:ln>
                    <a:noFill/>
                  </a:ln>
                  <a:solidFill>
                    <a:prstClr val="white"/>
                  </a:solidFill>
                  <a:effectLst/>
                  <a:uLnTx/>
                  <a:uFillTx/>
                  <a:latin typeface="Calibri"/>
                  <a:ea typeface="微软雅黑" panose="020B0503020204020204" pitchFamily="34" charset="-122"/>
                  <a:cs typeface="Segoe UI" pitchFamily="34" charset="0"/>
                </a:rPr>
                <a:t>Elasticsearch</a:t>
              </a:r>
              <a:r>
                <a:rPr kumimoji="1" lang="en-US" altLang="zh-CN" sz="12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
              </a:r>
              <a:br>
                <a:rPr kumimoji="1" lang="en-US" altLang="zh-CN" sz="12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br>
              <a:r>
                <a:rPr kumimoji="1" lang="en-US" altLang="zh-CN" sz="12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a:t>
              </a:r>
              <a:endParaRPr kumimoji="1" lang="zh-CN" altLang="en-US" sz="12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p:txBody>
        </p:sp>
      </p:grpSp>
      <p:sp>
        <p:nvSpPr>
          <p:cNvPr id="136" name="矩形 135">
            <a:extLst>
              <a:ext uri="{FF2B5EF4-FFF2-40B4-BE49-F238E27FC236}">
                <a16:creationId xmlns:a16="http://schemas.microsoft.com/office/drawing/2014/main" xmlns="" id="{7A662F25-6C80-4D89-AEAF-F425A756A7C4}"/>
              </a:ext>
            </a:extLst>
          </p:cNvPr>
          <p:cNvSpPr/>
          <p:nvPr/>
        </p:nvSpPr>
        <p:spPr bwMode="auto">
          <a:xfrm>
            <a:off x="1495430" y="2781358"/>
            <a:ext cx="5750466" cy="417174"/>
          </a:xfrm>
          <a:prstGeom prst="rect">
            <a:avLst/>
          </a:prstGeom>
          <a:solidFill>
            <a:srgbClr val="FFFFFF"/>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服务总线</a:t>
            </a:r>
          </a:p>
        </p:txBody>
      </p:sp>
      <p:sp>
        <p:nvSpPr>
          <p:cNvPr id="137" name="矩形 136">
            <a:extLst>
              <a:ext uri="{FF2B5EF4-FFF2-40B4-BE49-F238E27FC236}">
                <a16:creationId xmlns:a16="http://schemas.microsoft.com/office/drawing/2014/main" xmlns="" id="{F893679C-AEEA-45B5-87A6-ABA16D0C4636}"/>
              </a:ext>
            </a:extLst>
          </p:cNvPr>
          <p:cNvSpPr/>
          <p:nvPr/>
        </p:nvSpPr>
        <p:spPr bwMode="auto">
          <a:xfrm>
            <a:off x="2464556" y="2853568"/>
            <a:ext cx="4580477" cy="272752"/>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ESB</a:t>
            </a:r>
            <a:endPar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p:txBody>
      </p:sp>
      <p:grpSp>
        <p:nvGrpSpPr>
          <p:cNvPr id="138" name="组合 137">
            <a:extLst>
              <a:ext uri="{FF2B5EF4-FFF2-40B4-BE49-F238E27FC236}">
                <a16:creationId xmlns:a16="http://schemas.microsoft.com/office/drawing/2014/main" xmlns="" id="{D1E67A42-3476-4D04-9B48-7FA7B639AF5B}"/>
              </a:ext>
            </a:extLst>
          </p:cNvPr>
          <p:cNvGrpSpPr/>
          <p:nvPr/>
        </p:nvGrpSpPr>
        <p:grpSpPr>
          <a:xfrm>
            <a:off x="2461801" y="5276370"/>
            <a:ext cx="4583337" cy="640730"/>
            <a:chOff x="2411762" y="5156340"/>
            <a:chExt cx="5256583" cy="779541"/>
          </a:xfrm>
        </p:grpSpPr>
        <p:sp>
          <p:nvSpPr>
            <p:cNvPr id="139" name="矩形 138">
              <a:extLst>
                <a:ext uri="{FF2B5EF4-FFF2-40B4-BE49-F238E27FC236}">
                  <a16:creationId xmlns:a16="http://schemas.microsoft.com/office/drawing/2014/main" xmlns="" id="{7ACEB29C-4948-480F-8CB6-3142CE5FCB8C}"/>
                </a:ext>
              </a:extLst>
            </p:cNvPr>
            <p:cNvSpPr/>
            <p:nvPr/>
          </p:nvSpPr>
          <p:spPr bwMode="auto">
            <a:xfrm>
              <a:off x="2411762" y="5470624"/>
              <a:ext cx="1447132" cy="465257"/>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Hive</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分布式数据仓库</a:t>
              </a:r>
            </a:p>
          </p:txBody>
        </p:sp>
        <p:sp>
          <p:nvSpPr>
            <p:cNvPr id="140" name="矩形 139">
              <a:extLst>
                <a:ext uri="{FF2B5EF4-FFF2-40B4-BE49-F238E27FC236}">
                  <a16:creationId xmlns:a16="http://schemas.microsoft.com/office/drawing/2014/main" xmlns="" id="{D4C06472-0989-4032-B735-BE9C6809C0D6}"/>
                </a:ext>
              </a:extLst>
            </p:cNvPr>
            <p:cNvSpPr/>
            <p:nvPr/>
          </p:nvSpPr>
          <p:spPr bwMode="auto">
            <a:xfrm>
              <a:off x="3983957" y="5470624"/>
              <a:ext cx="1966289" cy="465257"/>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MPP</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海量存储关系型数据库</a:t>
              </a:r>
            </a:p>
          </p:txBody>
        </p:sp>
        <p:sp>
          <p:nvSpPr>
            <p:cNvPr id="141" name="矩形 140">
              <a:extLst>
                <a:ext uri="{FF2B5EF4-FFF2-40B4-BE49-F238E27FC236}">
                  <a16:creationId xmlns:a16="http://schemas.microsoft.com/office/drawing/2014/main" xmlns="" id="{61387B8D-43A1-4619-96F9-B8286189F4A6}"/>
                </a:ext>
              </a:extLst>
            </p:cNvPr>
            <p:cNvSpPr/>
            <p:nvPr/>
          </p:nvSpPr>
          <p:spPr bwMode="auto">
            <a:xfrm>
              <a:off x="6075308" y="5470624"/>
              <a:ext cx="1593037" cy="465257"/>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一般关系型数据库</a:t>
              </a:r>
            </a:p>
          </p:txBody>
        </p:sp>
        <p:sp>
          <p:nvSpPr>
            <p:cNvPr id="142" name="矩形 141">
              <a:extLst>
                <a:ext uri="{FF2B5EF4-FFF2-40B4-BE49-F238E27FC236}">
                  <a16:creationId xmlns:a16="http://schemas.microsoft.com/office/drawing/2014/main" xmlns="" id="{852EA8A0-55B6-43B8-B146-CE72AF2C68F8}"/>
                </a:ext>
              </a:extLst>
            </p:cNvPr>
            <p:cNvSpPr/>
            <p:nvPr/>
          </p:nvSpPr>
          <p:spPr bwMode="auto">
            <a:xfrm>
              <a:off x="2411762" y="5156340"/>
              <a:ext cx="5256462" cy="255549"/>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资源调度管理    </a:t>
              </a:r>
              <a:r>
                <a:rPr kumimoji="1"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YARN</a:t>
              </a:r>
              <a:endPar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p:txBody>
        </p:sp>
      </p:grpSp>
      <p:sp>
        <p:nvSpPr>
          <p:cNvPr id="143" name="矩形 142">
            <a:extLst>
              <a:ext uri="{FF2B5EF4-FFF2-40B4-BE49-F238E27FC236}">
                <a16:creationId xmlns:a16="http://schemas.microsoft.com/office/drawing/2014/main" xmlns="" id="{DD9F724D-0698-4304-8574-6A4CB294C5AD}"/>
              </a:ext>
            </a:extLst>
          </p:cNvPr>
          <p:cNvSpPr/>
          <p:nvPr/>
        </p:nvSpPr>
        <p:spPr bwMode="auto">
          <a:xfrm>
            <a:off x="1501523" y="2251083"/>
            <a:ext cx="5750465" cy="482000"/>
          </a:xfrm>
          <a:prstGeom prst="rect">
            <a:avLst/>
          </a:prstGeom>
          <a:solidFill>
            <a:srgbClr val="FFFFFF"/>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kern="0" noProof="0" dirty="0">
                <a:solidFill>
                  <a:prstClr val="black"/>
                </a:solidFill>
                <a:latin typeface="Calibri"/>
                <a:ea typeface="微软雅黑" panose="020B0503020204020204" pitchFamily="34" charset="-122"/>
                <a:cs typeface="Segoe UI" pitchFamily="34" charset="0"/>
              </a:rPr>
              <a:t>分析应用</a:t>
            </a: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层</a:t>
            </a:r>
          </a:p>
        </p:txBody>
      </p:sp>
      <p:sp>
        <p:nvSpPr>
          <p:cNvPr id="144" name="矩形 143">
            <a:extLst>
              <a:ext uri="{FF2B5EF4-FFF2-40B4-BE49-F238E27FC236}">
                <a16:creationId xmlns:a16="http://schemas.microsoft.com/office/drawing/2014/main" xmlns="" id="{80431DF8-DAC0-44C3-9FC8-BB126A97A1EC}"/>
              </a:ext>
            </a:extLst>
          </p:cNvPr>
          <p:cNvSpPr/>
          <p:nvPr/>
        </p:nvSpPr>
        <p:spPr bwMode="auto">
          <a:xfrm>
            <a:off x="3821942" y="1859001"/>
            <a:ext cx="874137" cy="291419"/>
          </a:xfrm>
          <a:prstGeom prst="rect">
            <a:avLst/>
          </a:prstGeom>
          <a:solidFill>
            <a:srgbClr val="1F497D">
              <a:lumMod val="60000"/>
              <a:lumOff val="4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PC</a:t>
            </a:r>
            <a:endParaRPr kumimoji="1"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p:txBody>
      </p:sp>
      <p:sp>
        <p:nvSpPr>
          <p:cNvPr id="145" name="矩形 144">
            <a:extLst>
              <a:ext uri="{FF2B5EF4-FFF2-40B4-BE49-F238E27FC236}">
                <a16:creationId xmlns:a16="http://schemas.microsoft.com/office/drawing/2014/main" xmlns="" id="{A42108E9-CF9D-425C-A3C8-253BE2A1DC59}"/>
              </a:ext>
            </a:extLst>
          </p:cNvPr>
          <p:cNvSpPr/>
          <p:nvPr/>
        </p:nvSpPr>
        <p:spPr bwMode="auto">
          <a:xfrm>
            <a:off x="2464556" y="2303081"/>
            <a:ext cx="4634736" cy="359718"/>
          </a:xfrm>
          <a:prstGeom prst="rect">
            <a:avLst/>
          </a:prstGeom>
          <a:solidFill>
            <a:srgbClr val="4F81BD">
              <a:lumMod val="20000"/>
              <a:lumOff val="80000"/>
            </a:srgbClr>
          </a:solidFill>
          <a:ln w="12700" cap="flat" cmpd="sng" algn="ctr">
            <a:solidFill>
              <a:srgbClr val="767DC0"/>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Segoe UI" pitchFamily="34" charset="0"/>
              </a:rPr>
              <a:t>统一门户</a:t>
            </a:r>
          </a:p>
        </p:txBody>
      </p:sp>
      <p:sp>
        <p:nvSpPr>
          <p:cNvPr id="146" name="矩形 145">
            <a:extLst>
              <a:ext uri="{FF2B5EF4-FFF2-40B4-BE49-F238E27FC236}">
                <a16:creationId xmlns:a16="http://schemas.microsoft.com/office/drawing/2014/main" xmlns="" id="{E4163CEE-E88E-413A-A2F4-DD272DB4D1CC}"/>
              </a:ext>
            </a:extLst>
          </p:cNvPr>
          <p:cNvSpPr/>
          <p:nvPr/>
        </p:nvSpPr>
        <p:spPr bwMode="auto">
          <a:xfrm>
            <a:off x="3089653" y="2364112"/>
            <a:ext cx="847509" cy="217021"/>
          </a:xfrm>
          <a:prstGeom prst="rect">
            <a:avLst/>
          </a:prstGeom>
          <a:solidFill>
            <a:srgbClr val="1F497D">
              <a:lumMod val="60000"/>
              <a:lumOff val="40000"/>
            </a:srgbClr>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数据查询搜索</a:t>
            </a:r>
          </a:p>
        </p:txBody>
      </p:sp>
      <p:sp>
        <p:nvSpPr>
          <p:cNvPr id="147" name="矩形 146">
            <a:extLst>
              <a:ext uri="{FF2B5EF4-FFF2-40B4-BE49-F238E27FC236}">
                <a16:creationId xmlns:a16="http://schemas.microsoft.com/office/drawing/2014/main" xmlns="" id="{A9537605-F23E-4E6C-9FA5-2BB3790A16F9}"/>
              </a:ext>
            </a:extLst>
          </p:cNvPr>
          <p:cNvSpPr/>
          <p:nvPr/>
        </p:nvSpPr>
        <p:spPr bwMode="auto">
          <a:xfrm>
            <a:off x="4005799" y="2364112"/>
            <a:ext cx="696779" cy="217021"/>
          </a:xfrm>
          <a:prstGeom prst="rect">
            <a:avLst/>
          </a:prstGeom>
          <a:solidFill>
            <a:srgbClr val="1F497D">
              <a:lumMod val="60000"/>
              <a:lumOff val="40000"/>
            </a:srgbClr>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总体分析</a:t>
            </a:r>
          </a:p>
        </p:txBody>
      </p:sp>
      <p:sp>
        <p:nvSpPr>
          <p:cNvPr id="148" name="矩形 147">
            <a:extLst>
              <a:ext uri="{FF2B5EF4-FFF2-40B4-BE49-F238E27FC236}">
                <a16:creationId xmlns:a16="http://schemas.microsoft.com/office/drawing/2014/main" xmlns="" id="{8A1E6DA2-F3BE-4C1F-BD5D-477180C03FCD}"/>
              </a:ext>
            </a:extLst>
          </p:cNvPr>
          <p:cNvSpPr/>
          <p:nvPr/>
        </p:nvSpPr>
        <p:spPr bwMode="auto">
          <a:xfrm>
            <a:off x="5624583" y="2354209"/>
            <a:ext cx="828000" cy="217021"/>
          </a:xfrm>
          <a:prstGeom prst="rect">
            <a:avLst/>
          </a:prstGeom>
          <a:solidFill>
            <a:srgbClr val="1F497D">
              <a:lumMod val="60000"/>
              <a:lumOff val="40000"/>
            </a:srgbClr>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zh-CN" sz="105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监测预警分析</a:t>
            </a:r>
            <a:endParaRPr kumimoji="1" lang="zh-CN" altLang="en-US" sz="105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p:txBody>
      </p:sp>
      <p:sp>
        <p:nvSpPr>
          <p:cNvPr id="149" name="矩形 148">
            <a:extLst>
              <a:ext uri="{FF2B5EF4-FFF2-40B4-BE49-F238E27FC236}">
                <a16:creationId xmlns:a16="http://schemas.microsoft.com/office/drawing/2014/main" xmlns="" id="{7641199D-2265-4267-93A3-14FC586F82A3}"/>
              </a:ext>
            </a:extLst>
          </p:cNvPr>
          <p:cNvSpPr/>
          <p:nvPr/>
        </p:nvSpPr>
        <p:spPr bwMode="auto">
          <a:xfrm>
            <a:off x="4771215" y="2364112"/>
            <a:ext cx="784731" cy="217021"/>
          </a:xfrm>
          <a:prstGeom prst="rect">
            <a:avLst/>
          </a:prstGeom>
          <a:solidFill>
            <a:srgbClr val="1F497D">
              <a:lumMod val="60000"/>
              <a:lumOff val="40000"/>
            </a:srgbClr>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专题</a:t>
            </a:r>
            <a:r>
              <a:rPr kumimoji="1" lang="zh-CN" altLang="zh-CN" sz="105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分析</a:t>
            </a:r>
            <a:endParaRPr kumimoji="1" lang="zh-CN" altLang="en-US" sz="105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p:txBody>
      </p:sp>
      <p:sp>
        <p:nvSpPr>
          <p:cNvPr id="64" name="矩形 63">
            <a:extLst>
              <a:ext uri="{FF2B5EF4-FFF2-40B4-BE49-F238E27FC236}">
                <a16:creationId xmlns:a16="http://schemas.microsoft.com/office/drawing/2014/main" xmlns="" id="{8A1E6DA2-F3BE-4C1F-BD5D-477180C03FCD}"/>
              </a:ext>
            </a:extLst>
          </p:cNvPr>
          <p:cNvSpPr/>
          <p:nvPr/>
        </p:nvSpPr>
        <p:spPr bwMode="auto">
          <a:xfrm>
            <a:off x="6521221" y="2358692"/>
            <a:ext cx="540000" cy="217021"/>
          </a:xfrm>
          <a:prstGeom prst="rect">
            <a:avLst/>
          </a:prstGeom>
          <a:solidFill>
            <a:srgbClr val="1F497D">
              <a:lumMod val="60000"/>
              <a:lumOff val="40000"/>
            </a:srgbClr>
          </a:solidFill>
          <a:ln w="12700" cap="flat" cmpd="sng" algn="ctr">
            <a:solidFill>
              <a:srgbClr val="1F497D">
                <a:lumMod val="60000"/>
                <a:lumOff val="40000"/>
              </a:srgbClr>
            </a:solidFill>
            <a:prstDash val="solid"/>
            <a:headEnd/>
            <a:tailEnd/>
          </a:ln>
          <a:effectLst/>
        </p:spPr>
        <p:txBody>
          <a:bodyPr rot="0" spcFirstLastPara="0" vertOverflow="overflow" horzOverflow="overflow" vert="horz" wrap="none" lIns="68586" tIns="34294" rIns="68586" bIns="3429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kern="0" dirty="0">
                <a:solidFill>
                  <a:prstClr val="white"/>
                </a:solidFill>
                <a:latin typeface="Calibri"/>
                <a:ea typeface="微软雅黑" panose="020B0503020204020204" pitchFamily="34" charset="-122"/>
                <a:cs typeface="Segoe UI" pitchFamily="34" charset="0"/>
              </a:rPr>
              <a:t>业务</a:t>
            </a:r>
            <a:r>
              <a:rPr kumimoji="1" lang="zh-CN" altLang="zh-CN" sz="105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rPr>
              <a:t>分析</a:t>
            </a:r>
            <a:endParaRPr kumimoji="1" lang="zh-CN" altLang="en-US" sz="105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Segoe UI" pitchFamily="34" charset="0"/>
            </a:endParaRPr>
          </a:p>
        </p:txBody>
      </p:sp>
    </p:spTree>
    <p:extLst>
      <p:ext uri="{BB962C8B-B14F-4D97-AF65-F5344CB8AC3E}">
        <p14:creationId xmlns:p14="http://schemas.microsoft.com/office/powerpoint/2010/main" val="204183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vert="horz" lIns="121845" tIns="60921" rIns="121845" bIns="60921" rtlCol="0" anchor="ctr">
            <a:normAutofit/>
          </a:bodyPr>
          <a:lstStyle/>
          <a:p>
            <a:r>
              <a:rPr lang="zh-CN" altLang="en-US" dirty="0">
                <a:latin typeface="+mn-ea"/>
                <a:ea typeface="+mn-ea"/>
              </a:rPr>
              <a:t>目录</a:t>
            </a:r>
          </a:p>
        </p:txBody>
      </p:sp>
      <p:grpSp>
        <p:nvGrpSpPr>
          <p:cNvPr id="15" name="组合 7">
            <a:extLst>
              <a:ext uri="{FF2B5EF4-FFF2-40B4-BE49-F238E27FC236}">
                <a16:creationId xmlns:a16="http://schemas.microsoft.com/office/drawing/2014/main" xmlns="" id="{74A4F08F-7BE2-43F4-A1B4-A868196822A7}"/>
              </a:ext>
            </a:extLst>
          </p:cNvPr>
          <p:cNvGrpSpPr>
            <a:grpSpLocks/>
          </p:cNvGrpSpPr>
          <p:nvPr/>
        </p:nvGrpSpPr>
        <p:grpSpPr bwMode="auto">
          <a:xfrm>
            <a:off x="1486190" y="2030501"/>
            <a:ext cx="2190311" cy="2015091"/>
            <a:chOff x="2255893" y="2135081"/>
            <a:chExt cx="1643172" cy="1510494"/>
          </a:xfrm>
        </p:grpSpPr>
        <p:sp>
          <p:nvSpPr>
            <p:cNvPr id="17" name="TextBox 5">
              <a:extLst>
                <a:ext uri="{FF2B5EF4-FFF2-40B4-BE49-F238E27FC236}">
                  <a16:creationId xmlns:a16="http://schemas.microsoft.com/office/drawing/2014/main" xmlns="" id="{7AFD482D-A89A-421D-9014-46328DCA886B}"/>
                </a:ext>
              </a:extLst>
            </p:cNvPr>
            <p:cNvSpPr>
              <a:spLocks noChangeArrowheads="1"/>
            </p:cNvSpPr>
            <p:nvPr/>
          </p:nvSpPr>
          <p:spPr bwMode="auto">
            <a:xfrm>
              <a:off x="2717475" y="2135081"/>
              <a:ext cx="720000" cy="808602"/>
            </a:xfrm>
            <a:prstGeom prst="roundRect">
              <a:avLst>
                <a:gd name="adj" fmla="val 16667"/>
              </a:avLst>
            </a:prstGeom>
            <a:solidFill>
              <a:srgbClr val="F7F7F7"/>
            </a:solidFill>
            <a:ln w="9525">
              <a:solidFill>
                <a:srgbClr val="0070C0"/>
              </a:solidFill>
              <a:round/>
              <a:headEnd/>
              <a:tailEnd/>
            </a:ln>
          </p:spPr>
          <p:txBody>
            <a:bodyPr lIns="68564" tIns="34282" rIns="68564" bIns="34282" anchor="ctr">
              <a:spAutoFit/>
            </a:bodyPr>
            <a:lstStyle/>
            <a:p>
              <a:pPr algn="ctr" eaLnBrk="1" hangingPunct="1"/>
              <a:r>
                <a:rPr lang="en-US" altLang="zh-CN" sz="5999" dirty="0">
                  <a:solidFill>
                    <a:srgbClr val="0070C0"/>
                  </a:solidFill>
                </a:rPr>
                <a:t>3</a:t>
              </a:r>
              <a:endParaRPr lang="zh-CN" altLang="en-US" sz="5999" dirty="0">
                <a:solidFill>
                  <a:srgbClr val="0070C0"/>
                </a:solidFill>
              </a:endParaRPr>
            </a:p>
          </p:txBody>
        </p:sp>
        <p:sp>
          <p:nvSpPr>
            <p:cNvPr id="18" name="矩形 6">
              <a:extLst>
                <a:ext uri="{FF2B5EF4-FFF2-40B4-BE49-F238E27FC236}">
                  <a16:creationId xmlns:a16="http://schemas.microsoft.com/office/drawing/2014/main" xmlns="" id="{3F40678A-ADCF-45F0-AF4A-E45E1488F9A8}"/>
                </a:ext>
              </a:extLst>
            </p:cNvPr>
            <p:cNvSpPr>
              <a:spLocks noChangeArrowheads="1"/>
            </p:cNvSpPr>
            <p:nvPr/>
          </p:nvSpPr>
          <p:spPr bwMode="auto">
            <a:xfrm>
              <a:off x="2255893" y="2901703"/>
              <a:ext cx="1643172" cy="743872"/>
            </a:xfrm>
            <a:prstGeom prst="rect">
              <a:avLst/>
            </a:prstGeom>
            <a:noFill/>
            <a:ln w="9525">
              <a:noFill/>
              <a:miter lim="800000"/>
              <a:headEnd/>
              <a:tailEnd/>
            </a:ln>
          </p:spPr>
          <p:txBody>
            <a:bodyPr wrap="none" lIns="68564" tIns="34282" rIns="68564" bIns="34282" anchor="ctr">
              <a:spAutoFit/>
            </a:bodyPr>
            <a:lstStyle/>
            <a:p>
              <a:pPr algn="ctr" eaLnBrk="1" hangingPunct="1">
                <a:lnSpc>
                  <a:spcPct val="150000"/>
                </a:lnSpc>
                <a:buFont typeface="Arial" charset="0"/>
                <a:buNone/>
              </a:pPr>
              <a:r>
                <a:rPr lang="zh-CN" altLang="en-US" sz="3999" dirty="0">
                  <a:solidFill>
                    <a:srgbClr val="0070C0"/>
                  </a:solidFill>
                  <a:latin typeface="微软雅黑" pitchFamily="34" charset="-122"/>
                  <a:ea typeface="微软雅黑" pitchFamily="34" charset="-122"/>
                  <a:sym typeface="微软雅黑" pitchFamily="34" charset="-122"/>
                </a:rPr>
                <a:t>解决方案</a:t>
              </a:r>
            </a:p>
          </p:txBody>
        </p:sp>
      </p:grpSp>
      <p:sp>
        <p:nvSpPr>
          <p:cNvPr id="19" name="圆角矩形 7">
            <a:extLst>
              <a:ext uri="{FF2B5EF4-FFF2-40B4-BE49-F238E27FC236}">
                <a16:creationId xmlns:a16="http://schemas.microsoft.com/office/drawing/2014/main" xmlns="" id="{8418AB02-3761-41B1-9B4B-9155335BC84D}"/>
              </a:ext>
            </a:extLst>
          </p:cNvPr>
          <p:cNvSpPr/>
          <p:nvPr/>
        </p:nvSpPr>
        <p:spPr>
          <a:xfrm>
            <a:off x="4623585" y="2261560"/>
            <a:ext cx="6077077" cy="647850"/>
          </a:xfrm>
          <a:prstGeom prst="roundRect">
            <a:avLst/>
          </a:prstGeom>
          <a:ln>
            <a:solidFill>
              <a:schemeClr val="bg1">
                <a:lumMod val="65000"/>
              </a:schemeClr>
            </a:solidFill>
          </a:ln>
        </p:spPr>
        <p:txBody>
          <a:bodyPr lIns="121845" tIns="60921" rIns="121845" bIns="60921" anchor="ctr"/>
          <a:lstStyle/>
          <a:p>
            <a:pPr>
              <a:lnSpc>
                <a:spcPct val="90000"/>
              </a:lnSpc>
              <a:spcBef>
                <a:spcPts val="1333"/>
              </a:spcBef>
            </a:pPr>
            <a:r>
              <a:rPr lang="en-US" altLang="zh-CN" dirty="0">
                <a:solidFill>
                  <a:schemeClr val="bg1">
                    <a:lumMod val="65000"/>
                  </a:schemeClr>
                </a:solidFill>
                <a:latin typeface="+mn-ea"/>
              </a:rPr>
              <a:t>1.</a:t>
            </a:r>
            <a:r>
              <a:rPr lang="zh-CN" altLang="en-US" dirty="0">
                <a:solidFill>
                  <a:schemeClr val="bg1">
                    <a:lumMod val="65000"/>
                  </a:schemeClr>
                </a:solidFill>
                <a:latin typeface="+mn-ea"/>
              </a:rPr>
              <a:t> 背景理解</a:t>
            </a:r>
          </a:p>
        </p:txBody>
      </p:sp>
      <p:sp>
        <p:nvSpPr>
          <p:cNvPr id="20" name="圆角矩形 8">
            <a:extLst>
              <a:ext uri="{FF2B5EF4-FFF2-40B4-BE49-F238E27FC236}">
                <a16:creationId xmlns:a16="http://schemas.microsoft.com/office/drawing/2014/main" xmlns="" id="{616636C7-C06A-4577-A5D7-0282E117AEF1}"/>
              </a:ext>
            </a:extLst>
          </p:cNvPr>
          <p:cNvSpPr/>
          <p:nvPr/>
        </p:nvSpPr>
        <p:spPr>
          <a:xfrm>
            <a:off x="4623585" y="3166670"/>
            <a:ext cx="6077077" cy="647850"/>
          </a:xfrm>
          <a:prstGeom prst="roundRect">
            <a:avLst/>
          </a:prstGeom>
          <a:ln>
            <a:solidFill>
              <a:schemeClr val="bg1">
                <a:lumMod val="65000"/>
              </a:schemeClr>
            </a:solidFill>
          </a:ln>
        </p:spPr>
        <p:txBody>
          <a:bodyPr lIns="121845" tIns="60921" rIns="121845" bIns="60921" anchor="ctr"/>
          <a:lstStyle/>
          <a:p>
            <a:pPr>
              <a:lnSpc>
                <a:spcPct val="90000"/>
              </a:lnSpc>
              <a:spcBef>
                <a:spcPts val="1333"/>
              </a:spcBef>
              <a:defRPr/>
            </a:pPr>
            <a:r>
              <a:rPr lang="en-US" altLang="zh-CN" dirty="0">
                <a:solidFill>
                  <a:schemeClr val="bg1">
                    <a:lumMod val="65000"/>
                  </a:schemeClr>
                </a:solidFill>
                <a:latin typeface="+mn-ea"/>
              </a:rPr>
              <a:t>2.</a:t>
            </a:r>
            <a:r>
              <a:rPr lang="zh-CN" altLang="en-US" dirty="0">
                <a:solidFill>
                  <a:schemeClr val="bg1">
                    <a:lumMod val="65000"/>
                  </a:schemeClr>
                </a:solidFill>
                <a:latin typeface="+mn-ea"/>
              </a:rPr>
              <a:t>总体设计</a:t>
            </a:r>
          </a:p>
        </p:txBody>
      </p:sp>
      <p:sp>
        <p:nvSpPr>
          <p:cNvPr id="21" name="圆角矩形 8">
            <a:extLst>
              <a:ext uri="{FF2B5EF4-FFF2-40B4-BE49-F238E27FC236}">
                <a16:creationId xmlns:a16="http://schemas.microsoft.com/office/drawing/2014/main" xmlns="" id="{6C5D2089-D2F3-40AB-8144-44311421F08B}"/>
              </a:ext>
            </a:extLst>
          </p:cNvPr>
          <p:cNvSpPr/>
          <p:nvPr/>
        </p:nvSpPr>
        <p:spPr>
          <a:xfrm>
            <a:off x="4623585" y="4071779"/>
            <a:ext cx="6077077" cy="647850"/>
          </a:xfrm>
          <a:prstGeom prst="roundRect">
            <a:avLst/>
          </a:prstGeom>
          <a:ln>
            <a:solidFill>
              <a:schemeClr val="bg1">
                <a:lumMod val="65000"/>
              </a:schemeClr>
            </a:solidFill>
          </a:ln>
        </p:spPr>
        <p:txBody>
          <a:bodyPr lIns="121845" tIns="60921" rIns="121845" bIns="60921" anchor="ctr"/>
          <a:lstStyle/>
          <a:p>
            <a:pPr>
              <a:lnSpc>
                <a:spcPct val="90000"/>
              </a:lnSpc>
              <a:spcBef>
                <a:spcPts val="1333"/>
              </a:spcBef>
            </a:pPr>
            <a:r>
              <a:rPr lang="en-US" altLang="zh-CN" b="1" dirty="0">
                <a:latin typeface="+mn-ea"/>
              </a:rPr>
              <a:t>3. </a:t>
            </a:r>
            <a:r>
              <a:rPr lang="zh-CN" altLang="en-US" b="1" dirty="0">
                <a:latin typeface="+mn-ea"/>
              </a:rPr>
              <a:t>解决方案</a:t>
            </a:r>
          </a:p>
        </p:txBody>
      </p:sp>
    </p:spTree>
    <p:extLst>
      <p:ext uri="{BB962C8B-B14F-4D97-AF65-F5344CB8AC3E}">
        <p14:creationId xmlns:p14="http://schemas.microsoft.com/office/powerpoint/2010/main" val="1415338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功能架构全貌图</a:t>
            </a:r>
          </a:p>
        </p:txBody>
      </p:sp>
      <p:sp>
        <p:nvSpPr>
          <p:cNvPr id="62" name="内容占位符 2"/>
          <p:cNvSpPr>
            <a:spLocks noGrp="1"/>
          </p:cNvSpPr>
          <p:nvPr>
            <p:ph idx="4294967295"/>
          </p:nvPr>
        </p:nvSpPr>
        <p:spPr>
          <a:xfrm>
            <a:off x="715962" y="868363"/>
            <a:ext cx="10813019" cy="1029097"/>
          </a:xfrm>
        </p:spPr>
        <p:txBody>
          <a:bodyPr>
            <a:normAutofit/>
          </a:bodyPr>
          <a:lstStyle/>
          <a:p>
            <a:r>
              <a:rPr lang="zh-CN" altLang="en-US" sz="1800" dirty="0"/>
              <a:t>深圳</a:t>
            </a:r>
            <a:r>
              <a:rPr lang="en-US" altLang="zh-CN" sz="1800" dirty="0"/>
              <a:t>12345</a:t>
            </a:r>
            <a:r>
              <a:rPr lang="zh-CN" altLang="en-US" sz="1800" dirty="0"/>
              <a:t>大数据分析平台系统功能架构主要包括数据采集子平台、</a:t>
            </a:r>
            <a:r>
              <a:rPr lang="zh-CN" altLang="en-US" dirty="0"/>
              <a:t>数据处理子平台、</a:t>
            </a:r>
            <a:r>
              <a:rPr lang="zh-CN" altLang="en-US" sz="1800" dirty="0"/>
              <a:t>数据资源池、数据服务子平台、数据分析应用以及统一访问门户几大模块。</a:t>
            </a:r>
          </a:p>
        </p:txBody>
      </p:sp>
      <p:sp>
        <p:nvSpPr>
          <p:cNvPr id="4" name="圆角矩形 3"/>
          <p:cNvSpPr/>
          <p:nvPr/>
        </p:nvSpPr>
        <p:spPr>
          <a:xfrm>
            <a:off x="981518" y="3624637"/>
            <a:ext cx="10086868" cy="1989315"/>
          </a:xfrm>
          <a:prstGeom prst="roundRect">
            <a:avLst>
              <a:gd name="adj" fmla="val 261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nchorCtr="1"/>
          <a:lstStyle/>
          <a:p>
            <a:r>
              <a:rPr lang="zh-CN" altLang="en-US" sz="1600" b="1" dirty="0">
                <a:solidFill>
                  <a:schemeClr val="tx1"/>
                </a:solidFill>
                <a:latin typeface="微软雅黑" panose="020B0503020204020204" pitchFamily="34" charset="-122"/>
                <a:ea typeface="微软雅黑" panose="020B0503020204020204" pitchFamily="34" charset="-122"/>
              </a:rPr>
              <a:t>数据资源池</a:t>
            </a:r>
          </a:p>
        </p:txBody>
      </p:sp>
      <p:sp>
        <p:nvSpPr>
          <p:cNvPr id="5" name="圆角矩形 4"/>
          <p:cNvSpPr/>
          <p:nvPr/>
        </p:nvSpPr>
        <p:spPr>
          <a:xfrm>
            <a:off x="971368" y="1728919"/>
            <a:ext cx="10086868" cy="433863"/>
          </a:xfrm>
          <a:prstGeom prst="roundRect">
            <a:avLst>
              <a:gd name="adj" fmla="val 261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r>
              <a:rPr lang="zh-CN" altLang="en-US" sz="1600" b="1" dirty="0">
                <a:solidFill>
                  <a:schemeClr val="tx1"/>
                </a:solidFill>
                <a:latin typeface="微软雅黑" panose="020B0503020204020204" pitchFamily="34" charset="-122"/>
                <a:ea typeface="微软雅黑" panose="020B0503020204020204" pitchFamily="34" charset="-122"/>
              </a:rPr>
              <a:t>统一访问门户</a:t>
            </a:r>
          </a:p>
        </p:txBody>
      </p:sp>
      <p:sp>
        <p:nvSpPr>
          <p:cNvPr id="6" name="圆角矩形 5"/>
          <p:cNvSpPr/>
          <p:nvPr/>
        </p:nvSpPr>
        <p:spPr>
          <a:xfrm>
            <a:off x="2408214" y="1783201"/>
            <a:ext cx="1679859" cy="325299"/>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b="1" dirty="0">
                <a:solidFill>
                  <a:schemeClr val="tx1"/>
                </a:solidFill>
                <a:latin typeface="微软雅黑" panose="020B0503020204020204" pitchFamily="34" charset="-122"/>
                <a:ea typeface="微软雅黑" panose="020B0503020204020204" pitchFamily="34" charset="-122"/>
              </a:rPr>
              <a:t>WEB</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4132284" y="1783201"/>
            <a:ext cx="1679859" cy="325299"/>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b="1" dirty="0">
                <a:solidFill>
                  <a:schemeClr val="tx1"/>
                </a:solidFill>
                <a:latin typeface="微软雅黑" panose="020B0503020204020204" pitchFamily="34" charset="-122"/>
                <a:ea typeface="微软雅黑" panose="020B0503020204020204" pitchFamily="34" charset="-122"/>
              </a:rPr>
              <a:t>APP</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856355" y="1783201"/>
            <a:ext cx="1679859" cy="325299"/>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微信</a:t>
            </a:r>
          </a:p>
        </p:txBody>
      </p:sp>
      <p:sp>
        <p:nvSpPr>
          <p:cNvPr id="9" name="圆角矩形 8"/>
          <p:cNvSpPr/>
          <p:nvPr/>
        </p:nvSpPr>
        <p:spPr>
          <a:xfrm>
            <a:off x="7580425" y="1783201"/>
            <a:ext cx="1679859" cy="325299"/>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短信</a:t>
            </a:r>
          </a:p>
        </p:txBody>
      </p:sp>
      <p:sp>
        <p:nvSpPr>
          <p:cNvPr id="10" name="圆角矩形 9"/>
          <p:cNvSpPr/>
          <p:nvPr/>
        </p:nvSpPr>
        <p:spPr>
          <a:xfrm>
            <a:off x="9304498" y="1783201"/>
            <a:ext cx="1679859" cy="325299"/>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altLang="zh-CN" sz="1200" b="1" dirty="0">
                <a:solidFill>
                  <a:schemeClr val="tx1"/>
                </a:solidFill>
                <a:latin typeface="微软雅黑" panose="020B0503020204020204" pitchFamily="34" charset="-122"/>
                <a:ea typeface="微软雅黑" panose="020B0503020204020204" pitchFamily="34" charset="-122"/>
              </a:rPr>
              <a:t>…</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981518" y="2242318"/>
            <a:ext cx="10086868" cy="696143"/>
          </a:xfrm>
          <a:prstGeom prst="roundRect">
            <a:avLst>
              <a:gd name="adj" fmla="val 261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r>
              <a:rPr lang="zh-CN" altLang="en-US" sz="1600" b="1" dirty="0">
                <a:solidFill>
                  <a:schemeClr val="tx1"/>
                </a:solidFill>
                <a:latin typeface="微软雅黑" panose="020B0503020204020204" pitchFamily="34" charset="-122"/>
                <a:ea typeface="微软雅黑" panose="020B0503020204020204" pitchFamily="34" charset="-122"/>
              </a:rPr>
              <a:t>数据分析应用</a:t>
            </a:r>
          </a:p>
        </p:txBody>
      </p:sp>
      <p:sp>
        <p:nvSpPr>
          <p:cNvPr id="15" name="圆角矩形 14"/>
          <p:cNvSpPr/>
          <p:nvPr/>
        </p:nvSpPr>
        <p:spPr>
          <a:xfrm>
            <a:off x="3158513" y="2612450"/>
            <a:ext cx="1276493" cy="272879"/>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72000" rIns="72000" rtlCol="0" anchor="ctr"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数据查询搜索</a:t>
            </a:r>
          </a:p>
        </p:txBody>
      </p:sp>
      <p:sp>
        <p:nvSpPr>
          <p:cNvPr id="16" name="圆角矩形 15"/>
          <p:cNvSpPr/>
          <p:nvPr/>
        </p:nvSpPr>
        <p:spPr>
          <a:xfrm>
            <a:off x="6436213" y="2612450"/>
            <a:ext cx="1276493" cy="272879"/>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专题分析</a:t>
            </a:r>
          </a:p>
        </p:txBody>
      </p:sp>
      <p:sp>
        <p:nvSpPr>
          <p:cNvPr id="20" name="圆角矩形 19"/>
          <p:cNvSpPr/>
          <p:nvPr/>
        </p:nvSpPr>
        <p:spPr>
          <a:xfrm>
            <a:off x="9713912" y="2612450"/>
            <a:ext cx="1276493" cy="272879"/>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业务分析</a:t>
            </a:r>
          </a:p>
        </p:txBody>
      </p:sp>
      <p:sp>
        <p:nvSpPr>
          <p:cNvPr id="14" name="圆角矩形 13"/>
          <p:cNvSpPr/>
          <p:nvPr/>
        </p:nvSpPr>
        <p:spPr>
          <a:xfrm>
            <a:off x="3158513" y="2295451"/>
            <a:ext cx="7835994" cy="272879"/>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平台管理</a:t>
            </a:r>
          </a:p>
        </p:txBody>
      </p:sp>
      <p:sp>
        <p:nvSpPr>
          <p:cNvPr id="21" name="圆角矩形 20"/>
          <p:cNvSpPr/>
          <p:nvPr/>
        </p:nvSpPr>
        <p:spPr>
          <a:xfrm>
            <a:off x="971368" y="3010772"/>
            <a:ext cx="10086868" cy="550363"/>
          </a:xfrm>
          <a:prstGeom prst="roundRect">
            <a:avLst>
              <a:gd name="adj" fmla="val 261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r>
              <a:rPr lang="zh-CN" altLang="en-US" sz="1600" b="1" dirty="0">
                <a:solidFill>
                  <a:schemeClr val="tx1"/>
                </a:solidFill>
                <a:latin typeface="微软雅黑" panose="020B0503020204020204" pitchFamily="34" charset="-122"/>
                <a:ea typeface="微软雅黑" panose="020B0503020204020204" pitchFamily="34" charset="-122"/>
              </a:rPr>
              <a:t>数据服务子平台</a:t>
            </a:r>
          </a:p>
        </p:txBody>
      </p:sp>
      <p:grpSp>
        <p:nvGrpSpPr>
          <p:cNvPr id="22" name="组合 21"/>
          <p:cNvGrpSpPr/>
          <p:nvPr/>
        </p:nvGrpSpPr>
        <p:grpSpPr>
          <a:xfrm>
            <a:off x="3158512" y="3074274"/>
            <a:ext cx="7825844" cy="426783"/>
            <a:chOff x="3575720" y="2527743"/>
            <a:chExt cx="6678496" cy="323938"/>
          </a:xfrm>
        </p:grpSpPr>
        <p:sp>
          <p:nvSpPr>
            <p:cNvPr id="23" name="圆角矩形 22"/>
            <p:cNvSpPr/>
            <p:nvPr/>
          </p:nvSpPr>
          <p:spPr>
            <a:xfrm>
              <a:off x="3575720" y="2527743"/>
              <a:ext cx="1637305" cy="323938"/>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数据查询搜索</a:t>
              </a:r>
            </a:p>
          </p:txBody>
        </p:sp>
        <p:sp>
          <p:nvSpPr>
            <p:cNvPr id="24" name="圆角矩形 23"/>
            <p:cNvSpPr/>
            <p:nvPr/>
          </p:nvSpPr>
          <p:spPr>
            <a:xfrm>
              <a:off x="6096315" y="2527743"/>
              <a:ext cx="1637305" cy="323938"/>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图形化展示</a:t>
              </a:r>
            </a:p>
          </p:txBody>
        </p:sp>
        <p:sp>
          <p:nvSpPr>
            <p:cNvPr id="26" name="圆角矩形 25"/>
            <p:cNvSpPr/>
            <p:nvPr/>
          </p:nvSpPr>
          <p:spPr>
            <a:xfrm>
              <a:off x="8616911" y="2527743"/>
              <a:ext cx="1637305" cy="323938"/>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服务管理</a:t>
              </a:r>
            </a:p>
          </p:txBody>
        </p:sp>
      </p:grpSp>
      <p:grpSp>
        <p:nvGrpSpPr>
          <p:cNvPr id="27" name="组合 26"/>
          <p:cNvGrpSpPr/>
          <p:nvPr/>
        </p:nvGrpSpPr>
        <p:grpSpPr>
          <a:xfrm>
            <a:off x="1628251" y="3748451"/>
            <a:ext cx="9356105" cy="1727199"/>
            <a:chOff x="1364143" y="3299497"/>
            <a:chExt cx="8146423" cy="1719972"/>
          </a:xfrm>
        </p:grpSpPr>
        <p:sp>
          <p:nvSpPr>
            <p:cNvPr id="28" name="圆角矩形 27"/>
            <p:cNvSpPr/>
            <p:nvPr/>
          </p:nvSpPr>
          <p:spPr>
            <a:xfrm>
              <a:off x="1364143" y="3299498"/>
              <a:ext cx="1203465" cy="801396"/>
            </a:xfrm>
            <a:prstGeom prst="roundRect">
              <a:avLst>
                <a:gd name="adj" fmla="val 47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endParaRPr lang="zh-CN" altLang="en-US" sz="1050" b="1" dirty="0">
                <a:solidFill>
                  <a:schemeClr val="tx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1364143" y="4218073"/>
              <a:ext cx="1203465" cy="801396"/>
            </a:xfrm>
            <a:prstGeom prst="roundRect">
              <a:avLst>
                <a:gd name="adj" fmla="val 47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endParaRPr lang="zh-CN" altLang="en-US" sz="1050" b="1" dirty="0">
                <a:solidFill>
                  <a:schemeClr val="tx1"/>
                </a:solidFill>
                <a:latin typeface="微软雅黑" panose="020B0503020204020204" pitchFamily="34" charset="-122"/>
                <a:ea typeface="微软雅黑" panose="020B0503020204020204" pitchFamily="34" charset="-122"/>
              </a:endParaRPr>
            </a:p>
          </p:txBody>
        </p:sp>
        <p:sp>
          <p:nvSpPr>
            <p:cNvPr id="30" name="流程图: 磁盘 29"/>
            <p:cNvSpPr/>
            <p:nvPr/>
          </p:nvSpPr>
          <p:spPr>
            <a:xfrm>
              <a:off x="1499024" y="4264178"/>
              <a:ext cx="933702" cy="706398"/>
            </a:xfrm>
            <a:prstGeom prst="flowChartMagneticDisk">
              <a:avLst/>
            </a:prstGeom>
            <a:solidFill>
              <a:srgbClr val="DCE6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交换数据库</a:t>
              </a:r>
            </a:p>
          </p:txBody>
        </p:sp>
        <p:sp>
          <p:nvSpPr>
            <p:cNvPr id="31" name="流程图: 磁盘 30"/>
            <p:cNvSpPr/>
            <p:nvPr/>
          </p:nvSpPr>
          <p:spPr>
            <a:xfrm>
              <a:off x="1499025" y="3339563"/>
              <a:ext cx="933702" cy="706398"/>
            </a:xfrm>
            <a:prstGeom prst="flowChartMagneticDisk">
              <a:avLst/>
            </a:prstGeom>
            <a:solidFill>
              <a:srgbClr val="DCE6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源数据库</a:t>
              </a:r>
            </a:p>
          </p:txBody>
        </p:sp>
        <p:grpSp>
          <p:nvGrpSpPr>
            <p:cNvPr id="32" name="组合 31"/>
            <p:cNvGrpSpPr/>
            <p:nvPr/>
          </p:nvGrpSpPr>
          <p:grpSpPr>
            <a:xfrm>
              <a:off x="2855640" y="3299497"/>
              <a:ext cx="6654926" cy="1719971"/>
              <a:chOff x="2855640" y="3299498"/>
              <a:chExt cx="6654926" cy="801396"/>
            </a:xfrm>
          </p:grpSpPr>
          <p:sp>
            <p:nvSpPr>
              <p:cNvPr id="33" name="圆角矩形 32"/>
              <p:cNvSpPr/>
              <p:nvPr/>
            </p:nvSpPr>
            <p:spPr>
              <a:xfrm>
                <a:off x="2855640" y="3299498"/>
                <a:ext cx="1203465" cy="801396"/>
              </a:xfrm>
              <a:prstGeom prst="roundRect">
                <a:avLst>
                  <a:gd name="adj" fmla="val 47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endParaRPr lang="zh-CN" altLang="en-US" sz="1050" b="1" dirty="0">
                  <a:solidFill>
                    <a:schemeClr val="tx1"/>
                  </a:solidFill>
                  <a:latin typeface="微软雅黑" panose="020B0503020204020204" pitchFamily="34" charset="-122"/>
                  <a:ea typeface="微软雅黑" panose="020B0503020204020204" pitchFamily="34" charset="-122"/>
                </a:endParaRPr>
              </a:p>
            </p:txBody>
          </p:sp>
          <p:sp>
            <p:nvSpPr>
              <p:cNvPr id="34" name="流程图: 磁盘 33"/>
              <p:cNvSpPr/>
              <p:nvPr/>
            </p:nvSpPr>
            <p:spPr>
              <a:xfrm>
                <a:off x="2990522" y="3339563"/>
                <a:ext cx="933702" cy="691648"/>
              </a:xfrm>
              <a:prstGeom prst="flowChartMagneticDisk">
                <a:avLst/>
              </a:prstGeom>
              <a:solidFill>
                <a:srgbClr val="DCE6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预处理数据库</a:t>
                </a:r>
              </a:p>
            </p:txBody>
          </p:sp>
          <p:sp>
            <p:nvSpPr>
              <p:cNvPr id="35" name="圆角矩形 34"/>
              <p:cNvSpPr/>
              <p:nvPr/>
            </p:nvSpPr>
            <p:spPr>
              <a:xfrm>
                <a:off x="4308962" y="3299498"/>
                <a:ext cx="3747321" cy="801396"/>
              </a:xfrm>
              <a:prstGeom prst="roundRect">
                <a:avLst>
                  <a:gd name="adj" fmla="val 47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主题库</a:t>
                </a:r>
              </a:p>
            </p:txBody>
          </p:sp>
          <p:sp>
            <p:nvSpPr>
              <p:cNvPr id="36" name="圆角矩形 35"/>
              <p:cNvSpPr/>
              <p:nvPr/>
            </p:nvSpPr>
            <p:spPr>
              <a:xfrm>
                <a:off x="8307101" y="3299498"/>
                <a:ext cx="1203465" cy="801396"/>
              </a:xfrm>
              <a:prstGeom prst="roundRect">
                <a:avLst>
                  <a:gd name="adj" fmla="val 47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endParaRPr lang="zh-CN" altLang="en-US" sz="1050" b="1" dirty="0">
                  <a:solidFill>
                    <a:schemeClr val="tx1"/>
                  </a:solidFill>
                  <a:latin typeface="微软雅黑" panose="020B0503020204020204" pitchFamily="34" charset="-122"/>
                  <a:ea typeface="微软雅黑" panose="020B0503020204020204" pitchFamily="34" charset="-122"/>
                </a:endParaRPr>
              </a:p>
            </p:txBody>
          </p:sp>
          <p:sp>
            <p:nvSpPr>
              <p:cNvPr id="37" name="流程图: 磁盘 36"/>
              <p:cNvSpPr/>
              <p:nvPr/>
            </p:nvSpPr>
            <p:spPr>
              <a:xfrm>
                <a:off x="8441983" y="3339563"/>
                <a:ext cx="933702" cy="706398"/>
              </a:xfrm>
              <a:prstGeom prst="flowChartMagneticDisk">
                <a:avLst/>
              </a:prstGeom>
              <a:solidFill>
                <a:srgbClr val="DCE6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分析数据库</a:t>
                </a:r>
              </a:p>
            </p:txBody>
          </p:sp>
        </p:grpSp>
      </p:grpSp>
      <p:sp>
        <p:nvSpPr>
          <p:cNvPr id="40" name="圆角矩形 39"/>
          <p:cNvSpPr/>
          <p:nvPr/>
        </p:nvSpPr>
        <p:spPr>
          <a:xfrm>
            <a:off x="991468" y="5762698"/>
            <a:ext cx="4545046" cy="748687"/>
          </a:xfrm>
          <a:prstGeom prst="roundRect">
            <a:avLst>
              <a:gd name="adj" fmla="val 772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zh-CN" altLang="en-US" sz="1400" b="1" dirty="0">
                <a:solidFill>
                  <a:schemeClr val="tx1"/>
                </a:solidFill>
                <a:latin typeface="微软雅黑" panose="020B0503020204020204" pitchFamily="34" charset="-122"/>
                <a:ea typeface="微软雅黑" panose="020B0503020204020204" pitchFamily="34" charset="-122"/>
              </a:rPr>
              <a:t>数据采集子平台</a:t>
            </a:r>
          </a:p>
        </p:txBody>
      </p:sp>
      <p:grpSp>
        <p:nvGrpSpPr>
          <p:cNvPr id="41" name="组合 40"/>
          <p:cNvGrpSpPr/>
          <p:nvPr/>
        </p:nvGrpSpPr>
        <p:grpSpPr>
          <a:xfrm>
            <a:off x="1112891" y="6132764"/>
            <a:ext cx="4316934" cy="325299"/>
            <a:chOff x="-988773" y="6103476"/>
            <a:chExt cx="6065769" cy="323938"/>
          </a:xfrm>
          <a:solidFill>
            <a:schemeClr val="accent5">
              <a:lumMod val="20000"/>
              <a:lumOff val="80000"/>
            </a:schemeClr>
          </a:solidFill>
        </p:grpSpPr>
        <p:sp>
          <p:nvSpPr>
            <p:cNvPr id="42" name="圆角矩形 41"/>
            <p:cNvSpPr/>
            <p:nvPr/>
          </p:nvSpPr>
          <p:spPr>
            <a:xfrm>
              <a:off x="-988773" y="6103476"/>
              <a:ext cx="1637307" cy="323938"/>
            </a:xfrm>
            <a:prstGeom prst="roundRect">
              <a:avLst>
                <a:gd name="adj" fmla="val 183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数据采集</a:t>
              </a:r>
            </a:p>
          </p:txBody>
        </p:sp>
        <p:sp>
          <p:nvSpPr>
            <p:cNvPr id="43" name="圆角矩形 42"/>
            <p:cNvSpPr/>
            <p:nvPr/>
          </p:nvSpPr>
          <p:spPr>
            <a:xfrm>
              <a:off x="1225460" y="6103476"/>
              <a:ext cx="1637305" cy="323938"/>
            </a:xfrm>
            <a:prstGeom prst="roundRect">
              <a:avLst>
                <a:gd name="adj" fmla="val 183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采集配置</a:t>
              </a:r>
            </a:p>
          </p:txBody>
        </p:sp>
        <p:sp>
          <p:nvSpPr>
            <p:cNvPr id="44" name="圆角矩形 43"/>
            <p:cNvSpPr/>
            <p:nvPr/>
          </p:nvSpPr>
          <p:spPr>
            <a:xfrm>
              <a:off x="3439691" y="6103476"/>
              <a:ext cx="1637305" cy="323938"/>
            </a:xfrm>
            <a:prstGeom prst="roundRect">
              <a:avLst>
                <a:gd name="adj" fmla="val 183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采集监测</a:t>
              </a:r>
            </a:p>
          </p:txBody>
        </p:sp>
      </p:grpSp>
      <p:sp>
        <p:nvSpPr>
          <p:cNvPr id="45" name="圆角矩形 44"/>
          <p:cNvSpPr/>
          <p:nvPr/>
        </p:nvSpPr>
        <p:spPr>
          <a:xfrm>
            <a:off x="5705341" y="5762698"/>
            <a:ext cx="5318973" cy="748687"/>
          </a:xfrm>
          <a:prstGeom prst="roundRect">
            <a:avLst>
              <a:gd name="adj" fmla="val 943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zh-CN" altLang="en-US" sz="1400" b="1" dirty="0">
                <a:solidFill>
                  <a:schemeClr val="tx1"/>
                </a:solidFill>
                <a:latin typeface="微软雅黑" panose="020B0503020204020204" pitchFamily="34" charset="-122"/>
                <a:ea typeface="微软雅黑" panose="020B0503020204020204" pitchFamily="34" charset="-122"/>
              </a:rPr>
              <a:t>数据处理子平台</a:t>
            </a:r>
          </a:p>
        </p:txBody>
      </p:sp>
      <p:grpSp>
        <p:nvGrpSpPr>
          <p:cNvPr id="46" name="组合 45"/>
          <p:cNvGrpSpPr/>
          <p:nvPr/>
        </p:nvGrpSpPr>
        <p:grpSpPr>
          <a:xfrm>
            <a:off x="5804452" y="6099825"/>
            <a:ext cx="5051035" cy="325299"/>
            <a:chOff x="60811" y="6103476"/>
            <a:chExt cx="7097257" cy="323938"/>
          </a:xfrm>
          <a:solidFill>
            <a:schemeClr val="accent5">
              <a:lumMod val="20000"/>
              <a:lumOff val="80000"/>
            </a:schemeClr>
          </a:solidFill>
        </p:grpSpPr>
        <p:sp>
          <p:nvSpPr>
            <p:cNvPr id="47" name="圆角矩形 46"/>
            <p:cNvSpPr/>
            <p:nvPr/>
          </p:nvSpPr>
          <p:spPr>
            <a:xfrm>
              <a:off x="60811" y="6103476"/>
              <a:ext cx="1637304" cy="323938"/>
            </a:xfrm>
            <a:prstGeom prst="roundRect">
              <a:avLst>
                <a:gd name="adj" fmla="val 183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调度管理</a:t>
              </a:r>
            </a:p>
          </p:txBody>
        </p:sp>
        <p:sp>
          <p:nvSpPr>
            <p:cNvPr id="48" name="圆角矩形 47"/>
            <p:cNvSpPr/>
            <p:nvPr/>
          </p:nvSpPr>
          <p:spPr>
            <a:xfrm>
              <a:off x="2790786" y="6103476"/>
              <a:ext cx="1637305" cy="323938"/>
            </a:xfrm>
            <a:prstGeom prst="roundRect">
              <a:avLst>
                <a:gd name="adj" fmla="val 183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调度监控</a:t>
              </a:r>
            </a:p>
          </p:txBody>
        </p:sp>
        <p:sp>
          <p:nvSpPr>
            <p:cNvPr id="49" name="圆角矩形 48"/>
            <p:cNvSpPr/>
            <p:nvPr/>
          </p:nvSpPr>
          <p:spPr>
            <a:xfrm>
              <a:off x="5520763" y="6103476"/>
              <a:ext cx="1637305" cy="323938"/>
            </a:xfrm>
            <a:prstGeom prst="roundRect">
              <a:avLst>
                <a:gd name="adj" fmla="val 183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dirty="0">
                  <a:solidFill>
                    <a:schemeClr val="tx1"/>
                  </a:solidFill>
                  <a:latin typeface="微软雅黑" panose="020B0503020204020204" pitchFamily="34" charset="-122"/>
                  <a:ea typeface="微软雅黑" panose="020B0503020204020204" pitchFamily="34" charset="-122"/>
                </a:rPr>
                <a:t>日志管理</a:t>
              </a:r>
            </a:p>
          </p:txBody>
        </p:sp>
      </p:grpSp>
      <p:grpSp>
        <p:nvGrpSpPr>
          <p:cNvPr id="52" name="组合 51"/>
          <p:cNvGrpSpPr/>
          <p:nvPr/>
        </p:nvGrpSpPr>
        <p:grpSpPr>
          <a:xfrm>
            <a:off x="5153258" y="4054442"/>
            <a:ext cx="3989492" cy="1302815"/>
            <a:chOff x="4871864" y="3604206"/>
            <a:chExt cx="3454761" cy="1400547"/>
          </a:xfrm>
        </p:grpSpPr>
        <p:sp>
          <p:nvSpPr>
            <p:cNvPr id="53" name="流程图: 磁盘 52"/>
            <p:cNvSpPr/>
            <p:nvPr/>
          </p:nvSpPr>
          <p:spPr>
            <a:xfrm>
              <a:off x="4871864" y="3604206"/>
              <a:ext cx="933702" cy="1366370"/>
            </a:xfrm>
            <a:prstGeom prst="flowChartMagneticDisk">
              <a:avLst/>
            </a:prstGeom>
            <a:solidFill>
              <a:srgbClr val="DCE6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16</a:t>
              </a:r>
              <a:r>
                <a:rPr lang="zh-CN" altLang="en-US" sz="1200" dirty="0">
                  <a:solidFill>
                    <a:schemeClr val="tx1"/>
                  </a:solidFill>
                  <a:latin typeface="微软雅黑" panose="020B0503020204020204" pitchFamily="34" charset="-122"/>
                  <a:ea typeface="微软雅黑" panose="020B0503020204020204" pitchFamily="34" charset="-122"/>
                </a:rPr>
                <a:t>个主题库</a:t>
              </a:r>
            </a:p>
          </p:txBody>
        </p:sp>
        <p:sp>
          <p:nvSpPr>
            <p:cNvPr id="54" name="流程图: 磁盘 53"/>
            <p:cNvSpPr/>
            <p:nvPr/>
          </p:nvSpPr>
          <p:spPr>
            <a:xfrm>
              <a:off x="6132081" y="3631288"/>
              <a:ext cx="2194544" cy="326117"/>
            </a:xfrm>
            <a:prstGeom prst="flowChartMagneticDisk">
              <a:avLst/>
            </a:prstGeom>
            <a:solidFill>
              <a:srgbClr val="DCE6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总体分析主题库</a:t>
              </a:r>
            </a:p>
          </p:txBody>
        </p:sp>
        <p:sp>
          <p:nvSpPr>
            <p:cNvPr id="55" name="流程图: 磁盘 54"/>
            <p:cNvSpPr/>
            <p:nvPr/>
          </p:nvSpPr>
          <p:spPr>
            <a:xfrm>
              <a:off x="6132081" y="3980468"/>
              <a:ext cx="2194544" cy="326117"/>
            </a:xfrm>
            <a:prstGeom prst="flowChartMagneticDisk">
              <a:avLst/>
            </a:prstGeom>
            <a:solidFill>
              <a:srgbClr val="DCE6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专题分析主题库</a:t>
              </a:r>
            </a:p>
          </p:txBody>
        </p:sp>
        <p:sp>
          <p:nvSpPr>
            <p:cNvPr id="56" name="流程图: 磁盘 55"/>
            <p:cNvSpPr/>
            <p:nvPr/>
          </p:nvSpPr>
          <p:spPr>
            <a:xfrm>
              <a:off x="6132081" y="4327823"/>
              <a:ext cx="2194544" cy="326117"/>
            </a:xfrm>
            <a:prstGeom prst="flowChartMagneticDisk">
              <a:avLst/>
            </a:prstGeom>
            <a:solidFill>
              <a:srgbClr val="DCE6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监测预警主题库</a:t>
              </a:r>
            </a:p>
          </p:txBody>
        </p:sp>
        <p:sp>
          <p:nvSpPr>
            <p:cNvPr id="57" name="流程图: 磁盘 56"/>
            <p:cNvSpPr/>
            <p:nvPr/>
          </p:nvSpPr>
          <p:spPr>
            <a:xfrm>
              <a:off x="6132081" y="4678636"/>
              <a:ext cx="2194544" cy="326117"/>
            </a:xfrm>
            <a:prstGeom prst="flowChartMagneticDisk">
              <a:avLst/>
            </a:prstGeom>
            <a:solidFill>
              <a:srgbClr val="DCE6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业务分析主题库</a:t>
              </a:r>
            </a:p>
          </p:txBody>
        </p:sp>
        <p:cxnSp>
          <p:nvCxnSpPr>
            <p:cNvPr id="58" name="直接箭头连接符 57"/>
            <p:cNvCxnSpPr>
              <a:endCxn id="54" idx="2"/>
            </p:cNvCxnSpPr>
            <p:nvPr/>
          </p:nvCxnSpPr>
          <p:spPr>
            <a:xfrm>
              <a:off x="5881263" y="3789040"/>
              <a:ext cx="250818" cy="5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5881263" y="4161389"/>
              <a:ext cx="250818" cy="5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5868315" y="4472345"/>
              <a:ext cx="250818" cy="5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5868315" y="4844694"/>
              <a:ext cx="250818" cy="5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椭圆 2"/>
          <p:cNvSpPr/>
          <p:nvPr/>
        </p:nvSpPr>
        <p:spPr>
          <a:xfrm>
            <a:off x="868132" y="5703706"/>
            <a:ext cx="235975" cy="235975"/>
          </a:xfrm>
          <a:prstGeom prst="ellipse">
            <a:avLst/>
          </a:prstGeom>
          <a:solidFill>
            <a:schemeClr val="accent6"/>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en-US" altLang="zh-CN" sz="1400" b="1" noProof="1">
                <a:ea typeface="微软雅黑"/>
              </a:rPr>
              <a:t>1</a:t>
            </a:r>
            <a:endParaRPr kumimoji="1" lang="zh-CN" altLang="en-US" sz="1400" b="1" noProof="1">
              <a:ea typeface="微软雅黑"/>
            </a:endParaRPr>
          </a:p>
        </p:txBody>
      </p:sp>
      <p:sp>
        <p:nvSpPr>
          <p:cNvPr id="63" name="椭圆 62"/>
          <p:cNvSpPr/>
          <p:nvPr/>
        </p:nvSpPr>
        <p:spPr>
          <a:xfrm>
            <a:off x="868132" y="3609471"/>
            <a:ext cx="235975" cy="235975"/>
          </a:xfrm>
          <a:prstGeom prst="ellipse">
            <a:avLst/>
          </a:prstGeom>
          <a:solidFill>
            <a:schemeClr val="accent6"/>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en-US" altLang="zh-CN" sz="1400" b="1" noProof="1">
                <a:ea typeface="微软雅黑"/>
              </a:rPr>
              <a:t>3</a:t>
            </a:r>
            <a:endParaRPr kumimoji="1" lang="zh-CN" altLang="en-US" sz="1400" b="1" noProof="1">
              <a:ea typeface="微软雅黑"/>
            </a:endParaRPr>
          </a:p>
        </p:txBody>
      </p:sp>
      <p:sp>
        <p:nvSpPr>
          <p:cNvPr id="64" name="椭圆 63"/>
          <p:cNvSpPr/>
          <p:nvPr/>
        </p:nvSpPr>
        <p:spPr>
          <a:xfrm>
            <a:off x="868132" y="2898730"/>
            <a:ext cx="235975" cy="235975"/>
          </a:xfrm>
          <a:prstGeom prst="ellipse">
            <a:avLst/>
          </a:prstGeom>
          <a:solidFill>
            <a:schemeClr val="accent6"/>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en-US" altLang="zh-CN" sz="1400" b="1" noProof="1">
                <a:ea typeface="微软雅黑"/>
              </a:rPr>
              <a:t>4</a:t>
            </a:r>
            <a:endParaRPr kumimoji="1" lang="zh-CN" altLang="en-US" sz="1400" b="1" noProof="1">
              <a:ea typeface="微软雅黑"/>
            </a:endParaRPr>
          </a:p>
        </p:txBody>
      </p:sp>
      <p:sp>
        <p:nvSpPr>
          <p:cNvPr id="65" name="椭圆 64"/>
          <p:cNvSpPr/>
          <p:nvPr/>
        </p:nvSpPr>
        <p:spPr>
          <a:xfrm>
            <a:off x="868132" y="2146262"/>
            <a:ext cx="235975" cy="235975"/>
          </a:xfrm>
          <a:prstGeom prst="ellipse">
            <a:avLst/>
          </a:prstGeom>
          <a:solidFill>
            <a:schemeClr val="accent6"/>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en-US" altLang="zh-CN" sz="1400" b="1" noProof="1">
                <a:ea typeface="微软雅黑"/>
              </a:rPr>
              <a:t>5</a:t>
            </a:r>
            <a:endParaRPr kumimoji="1" lang="zh-CN" altLang="en-US" sz="1400" b="1" noProof="1">
              <a:ea typeface="微软雅黑"/>
            </a:endParaRPr>
          </a:p>
        </p:txBody>
      </p:sp>
      <p:sp>
        <p:nvSpPr>
          <p:cNvPr id="66" name="椭圆 65"/>
          <p:cNvSpPr/>
          <p:nvPr/>
        </p:nvSpPr>
        <p:spPr>
          <a:xfrm>
            <a:off x="5566776" y="5693700"/>
            <a:ext cx="235975" cy="235975"/>
          </a:xfrm>
          <a:prstGeom prst="ellipse">
            <a:avLst/>
          </a:prstGeom>
          <a:solidFill>
            <a:schemeClr val="accent6"/>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buFont typeface="Arial" pitchFamily="34" charset="0"/>
              <a:buNone/>
            </a:pPr>
            <a:r>
              <a:rPr kumimoji="1" lang="en-US" altLang="zh-CN" sz="1400" b="1" noProof="1">
                <a:ea typeface="微软雅黑"/>
              </a:rPr>
              <a:t>2</a:t>
            </a:r>
            <a:endParaRPr kumimoji="1" lang="zh-CN" altLang="en-US" sz="1400" b="1" noProof="1">
              <a:ea typeface="微软雅黑"/>
            </a:endParaRPr>
          </a:p>
        </p:txBody>
      </p:sp>
      <p:sp>
        <p:nvSpPr>
          <p:cNvPr id="67" name="圆角矩形 66"/>
          <p:cNvSpPr/>
          <p:nvPr/>
        </p:nvSpPr>
        <p:spPr>
          <a:xfrm>
            <a:off x="4797363" y="2612449"/>
            <a:ext cx="1276493" cy="272879"/>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总体分析</a:t>
            </a:r>
          </a:p>
        </p:txBody>
      </p:sp>
      <p:sp>
        <p:nvSpPr>
          <p:cNvPr id="68" name="圆角矩形 67"/>
          <p:cNvSpPr/>
          <p:nvPr/>
        </p:nvSpPr>
        <p:spPr>
          <a:xfrm>
            <a:off x="8075063" y="2622915"/>
            <a:ext cx="1276493" cy="272879"/>
          </a:xfrm>
          <a:prstGeom prst="roundRect">
            <a:avLst>
              <a:gd name="adj" fmla="val 18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zh-CN" altLang="en-US" sz="1200" b="1" dirty="0">
                <a:solidFill>
                  <a:schemeClr val="tx1"/>
                </a:solidFill>
                <a:latin typeface="微软雅黑" panose="020B0503020204020204" pitchFamily="34" charset="-122"/>
                <a:ea typeface="微软雅黑" panose="020B0503020204020204" pitchFamily="34" charset="-122"/>
              </a:rPr>
              <a:t>监测预警分析</a:t>
            </a:r>
          </a:p>
        </p:txBody>
      </p:sp>
    </p:spTree>
    <p:extLst>
      <p:ext uri="{BB962C8B-B14F-4D97-AF65-F5344CB8AC3E}">
        <p14:creationId xmlns:p14="http://schemas.microsoft.com/office/powerpoint/2010/main" val="23122934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SubTitle"/>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Text"/>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Text"/>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SubTitle"/>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Text"/>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SubTitle"/>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Text"/>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SubTitle"/>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Text"/>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SubTitle"/>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Text"/>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SubTitle"/>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70728114818"/>
  <p:tag name="MH_LIBRARY" val="GRAPHIC"/>
  <p:tag name="MH_TYPE" val="Other"/>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70728114818"/>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70728114818"/>
  <p:tag name="MH_LIBRARY" val="GRAPHIC"/>
  <p:tag name="MH_TYPE" val="Other"/>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70728114818"/>
  <p:tag name="MH_LIBRARY" val="GRAPHIC"/>
  <p:tag name="MH_TYPE" val="SubTitle"/>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70728114818"/>
  <p:tag name="MH_LIBRARY" val="GRAPHIC"/>
  <p:tag name="MH_TYPE" val="Other"/>
  <p:tag name="MH_ORDER" val="3"/>
</p:tagLst>
</file>

<file path=ppt/tags/tag38.xml><?xml version="1.0" encoding="utf-8"?>
<p:tagLst xmlns:a="http://schemas.openxmlformats.org/drawingml/2006/main" xmlns:r="http://schemas.openxmlformats.org/officeDocument/2006/relationships" xmlns:p="http://schemas.openxmlformats.org/presentationml/2006/main">
  <p:tag name="MH" val="20170728114818"/>
  <p:tag name="MH_LIBRARY" val="GRAPHIC"/>
  <p:tag name="MH_TYPE" val="SubTitle"/>
  <p:tag name="MH_ORDER" val="3"/>
</p:tagLst>
</file>

<file path=ppt/tags/tag39.xml><?xml version="1.0" encoding="utf-8"?>
<p:tagLst xmlns:a="http://schemas.openxmlformats.org/drawingml/2006/main" xmlns:r="http://schemas.openxmlformats.org/officeDocument/2006/relationships" xmlns:p="http://schemas.openxmlformats.org/presentationml/2006/main">
  <p:tag name="MH" val="20170728110942"/>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70728110942"/>
  <p:tag name="MH_LIBRARY" val="GRAPHIC"/>
  <p:tag name="MH_TYPE" val="Text"/>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70728110942"/>
  <p:tag name="MH_LIBRARY" val="GRAPHIC"/>
  <p:tag name="MH_TYPE" val="Text"/>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SubTitle"/>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SubTitle"/>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SubTitle"/>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3"/>
</p:tagLst>
</file>

<file path=ppt/tags/tag54.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SubTitle"/>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6"/>
</p:tagLst>
</file>

<file path=ppt/tags/tag56.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7"/>
</p:tagLst>
</file>

<file path=ppt/tags/tag57.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8"/>
</p:tagLst>
</file>

<file path=ppt/tags/tag58.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9"/>
</p:tagLst>
</file>

<file path=ppt/tags/tag59.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13"/>
</p:tagLst>
</file>

<file path=ppt/tags/tag6.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14"/>
</p:tagLst>
</file>

<file path=ppt/tags/tag61.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16"/>
</p:tagLst>
</file>

<file path=ppt/tags/tag62.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3"/>
</p:tagLst>
</file>

<file path=ppt/tags/tag63.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3"/>
</p:tagLst>
</file>

<file path=ppt/tags/tag64.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SubTitle"/>
  <p:tag name="MH_ORDER" val="3"/>
</p:tagLst>
</file>

<file path=ppt/tags/tag66.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SubTitle"/>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SubTitle"/>
  <p:tag name="MH_ORDER" val="2"/>
</p:tagLst>
</file>

<file path=ppt/tags/tag68.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SubTitle"/>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6"/>
</p:tagLst>
</file>

<file path=ppt/tags/tag72.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7"/>
</p:tagLst>
</file>

<file path=ppt/tags/tag73.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8"/>
</p:tagLst>
</file>

<file path=ppt/tags/tag74.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9"/>
</p:tagLst>
</file>

<file path=ppt/tags/tag75.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13"/>
</p:tagLst>
</file>

<file path=ppt/tags/tag76.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14"/>
</p:tagLst>
</file>

<file path=ppt/tags/tag77.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3"/>
</p:tagLst>
</file>

<file path=ppt/tags/tag78.xml><?xml version="1.0" encoding="utf-8"?>
<p:tagLst xmlns:a="http://schemas.openxmlformats.org/drawingml/2006/main" xmlns:r="http://schemas.openxmlformats.org/officeDocument/2006/relationships" xmlns:p="http://schemas.openxmlformats.org/presentationml/2006/main">
  <p:tag name="MH" val="20170512155701"/>
  <p:tag name="MH_LIBRARY" val="GRAPHIC"/>
  <p:tag name="MH_TYPE" val="Other"/>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725141759"/>
  <p:tag name="MH_LIBRARY" val="GRAPHIC"/>
  <p:tag name="MH_TYPE" val="Text"/>
  <p:tag name="MH_ORDER" val="2"/>
</p:tagLst>
</file>

<file path=ppt/theme/_rels/them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theme/_rels/them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F0"/>
        </a:solidFill>
        <a:ln w="12700">
          <a:noFill/>
          <a:prstDash val="dash"/>
        </a:ln>
      </a:spPr>
      <a:bodyPr lIns="68580" tIns="34290" rIns="68580" bIns="34290" anchor="ctr"/>
      <a:lstStyle>
        <a:defPPr algn="ctr">
          <a:buFont typeface="Arial" pitchFamily="34" charset="0"/>
          <a:buNone/>
          <a:defRPr kumimoji="1" lang="zh-CN" altLang="en-US" sz="1200" noProof="1">
            <a:ea typeface="微软雅黑"/>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lang="zh-CN" altLang="en-US" sz="1200">
            <a:solidFill>
              <a:schemeClr val="dk1"/>
            </a:solidFill>
            <a:latin typeface="微软雅黑" pitchFamily="34" charset="-122"/>
            <a:ea typeface="微软雅黑" pitchFamily="34" charset="-122"/>
          </a:defRPr>
        </a:defPPr>
      </a:lstStyle>
    </a:txDef>
  </a:objectDefaults>
  <a:extraClrSchemeLst/>
  <a:extLst>
    <a:ext uri="{05A4C25C-085E-4340-85A3-A5531E510DB2}">
      <thm15:themeFamily xmlns:thm15="http://schemas.microsoft.com/office/thememl/2012/main" xmlns="" name="广东省精准扶贫项目建设方案汇报材料v20151230（完整版）v0.2" id="{6BF7078E-B5CF-4146-8214-87F48963C128}" vid="{1213BA74-9A36-4CDE-A881-A7C5C2DF4C6C}"/>
    </a:ext>
  </a:extLst>
</a:theme>
</file>

<file path=ppt/theme/theme4.xml><?xml version="1.0" encoding="utf-8"?>
<a:theme xmlns:a="http://schemas.openxmlformats.org/drawingml/2006/main" name="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5.xml><?xml version="1.0" encoding="utf-8"?>
<a:theme xmlns:a="http://schemas.openxmlformats.org/drawingml/2006/main" name="1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2085</TotalTime>
  <Words>4409</Words>
  <Application>Microsoft Office PowerPoint</Application>
  <PresentationFormat>自定义</PresentationFormat>
  <Paragraphs>1304</Paragraphs>
  <Slides>50</Slides>
  <Notes>2</Notes>
  <HiddenSlides>0</HiddenSlides>
  <MMClips>0</MMClips>
  <ScaleCrop>false</ScaleCrop>
  <HeadingPairs>
    <vt:vector size="4" baseType="variant">
      <vt:variant>
        <vt:lpstr>主题</vt:lpstr>
      </vt:variant>
      <vt:variant>
        <vt:i4>5</vt:i4>
      </vt:variant>
      <vt:variant>
        <vt:lpstr>幻灯片标题</vt:lpstr>
      </vt:variant>
      <vt:variant>
        <vt:i4>50</vt:i4>
      </vt:variant>
    </vt:vector>
  </HeadingPairs>
  <TitlesOfParts>
    <vt:vector size="55" baseType="lpstr">
      <vt:lpstr>Office 主题</vt:lpstr>
      <vt:lpstr>1_Office 主题</vt:lpstr>
      <vt:lpstr>2_Office 主题</vt:lpstr>
      <vt:lpstr>角度</vt:lpstr>
      <vt:lpstr>1_角度</vt:lpstr>
      <vt:lpstr>目录</vt:lpstr>
      <vt:lpstr>背景需求</vt:lpstr>
      <vt:lpstr>项目建设内容&amp;目标</vt:lpstr>
      <vt:lpstr>目录</vt:lpstr>
      <vt:lpstr>项目设计思路</vt:lpstr>
      <vt:lpstr>总体框架</vt:lpstr>
      <vt:lpstr>系统架构设计</vt:lpstr>
      <vt:lpstr>目录</vt:lpstr>
      <vt:lpstr>功能架构全貌图</vt:lpstr>
      <vt:lpstr>1个资源池</vt:lpstr>
      <vt:lpstr>深圳12345数据资源库</vt:lpstr>
      <vt:lpstr>3个子平台</vt:lpstr>
      <vt:lpstr>子平台1：数据采集子平台</vt:lpstr>
      <vt:lpstr>子平台2：数据处理子平台</vt:lpstr>
      <vt:lpstr>子平台3：数据服务子平台</vt:lpstr>
      <vt:lpstr>2个分析应用</vt:lpstr>
      <vt:lpstr>分析应用中涉及的算法</vt:lpstr>
      <vt:lpstr>决策支持类分析场景</vt:lpstr>
      <vt:lpstr>决策支持-宏观经济分析-总览</vt:lpstr>
      <vt:lpstr>决策支持-宏观经济分析-对外经济</vt:lpstr>
      <vt:lpstr>决策支持-宏观经济分析-金融和证券</vt:lpstr>
      <vt:lpstr>决策支持-核心产业活力分析</vt:lpstr>
      <vt:lpstr>决策支持-宏观经济分析-对外经济预警</vt:lpstr>
      <vt:lpstr>决策支持-社会治理-舆情分析</vt:lpstr>
      <vt:lpstr>决策支持-社会治理-治安形势分析</vt:lpstr>
      <vt:lpstr>决策支持-民生热点-投诉举报专题分析</vt:lpstr>
      <vt:lpstr>决策支持-民生热点-食品安全专题分析</vt:lpstr>
      <vt:lpstr>决策支持-民生热点-环保专题分析</vt:lpstr>
      <vt:lpstr>决策支持-民生热点-交通专题分析</vt:lpstr>
      <vt:lpstr>决策支持-效能监察-红黄牌预警</vt:lpstr>
      <vt:lpstr>决策支持-效能监察-职能画像</vt:lpstr>
      <vt:lpstr>业务管理类分析场景</vt:lpstr>
      <vt:lpstr>投诉人智能提示</vt:lpstr>
      <vt:lpstr>话务员投诉人画像服务</vt:lpstr>
      <vt:lpstr>热线办平台智能运营</vt:lpstr>
      <vt:lpstr>职能部门被投诉对象画像分析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感谢倾听</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Administrator</cp:lastModifiedBy>
  <cp:revision>239</cp:revision>
  <dcterms:created xsi:type="dcterms:W3CDTF">2017-07-12T06:51:36Z</dcterms:created>
  <dcterms:modified xsi:type="dcterms:W3CDTF">2018-08-01T01:45:26Z</dcterms:modified>
</cp:coreProperties>
</file>